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50"/>
  </p:handoutMasterIdLst>
  <p:sldIdLst>
    <p:sldId id="273" r:id="rId2"/>
    <p:sldId id="274" r:id="rId3"/>
    <p:sldId id="275" r:id="rId4"/>
    <p:sldId id="413" r:id="rId5"/>
    <p:sldId id="257" r:id="rId6"/>
    <p:sldId id="279" r:id="rId7"/>
    <p:sldId id="280" r:id="rId8"/>
    <p:sldId id="278" r:id="rId9"/>
    <p:sldId id="392" r:id="rId10"/>
    <p:sldId id="387" r:id="rId11"/>
    <p:sldId id="388" r:id="rId12"/>
    <p:sldId id="389" r:id="rId13"/>
    <p:sldId id="390" r:id="rId14"/>
    <p:sldId id="391" r:id="rId15"/>
    <p:sldId id="396" r:id="rId16"/>
    <p:sldId id="412" r:id="rId17"/>
    <p:sldId id="395" r:id="rId18"/>
    <p:sldId id="284" r:id="rId19"/>
    <p:sldId id="285" r:id="rId20"/>
    <p:sldId id="286" r:id="rId21"/>
    <p:sldId id="287" r:id="rId22"/>
    <p:sldId id="288" r:id="rId23"/>
    <p:sldId id="289" r:id="rId24"/>
    <p:sldId id="290" r:id="rId25"/>
    <p:sldId id="291" r:id="rId26"/>
    <p:sldId id="292" r:id="rId27"/>
    <p:sldId id="293" r:id="rId28"/>
    <p:sldId id="294" r:id="rId29"/>
    <p:sldId id="295" r:id="rId30"/>
    <p:sldId id="441" r:id="rId31"/>
    <p:sldId id="296" r:id="rId32"/>
    <p:sldId id="297" r:id="rId33"/>
    <p:sldId id="298" r:id="rId34"/>
    <p:sldId id="364" r:id="rId35"/>
    <p:sldId id="365" r:id="rId36"/>
    <p:sldId id="366" r:id="rId37"/>
    <p:sldId id="367" r:id="rId38"/>
    <p:sldId id="368" r:id="rId39"/>
    <p:sldId id="369" r:id="rId40"/>
    <p:sldId id="370" r:id="rId41"/>
    <p:sldId id="371" r:id="rId42"/>
    <p:sldId id="373" r:id="rId43"/>
    <p:sldId id="374" r:id="rId44"/>
    <p:sldId id="375" r:id="rId45"/>
    <p:sldId id="376" r:id="rId46"/>
    <p:sldId id="377" r:id="rId47"/>
    <p:sldId id="379" r:id="rId48"/>
    <p:sldId id="380" r:id="rId49"/>
    <p:sldId id="381" r:id="rId50"/>
    <p:sldId id="382" r:id="rId51"/>
    <p:sldId id="383" r:id="rId52"/>
    <p:sldId id="384" r:id="rId53"/>
    <p:sldId id="385" r:id="rId54"/>
    <p:sldId id="386" r:id="rId55"/>
    <p:sldId id="281" r:id="rId56"/>
    <p:sldId id="338" r:id="rId57"/>
    <p:sldId id="340" r:id="rId58"/>
    <p:sldId id="339" r:id="rId59"/>
    <p:sldId id="341" r:id="rId60"/>
    <p:sldId id="342" r:id="rId61"/>
    <p:sldId id="343" r:id="rId62"/>
    <p:sldId id="344" r:id="rId63"/>
    <p:sldId id="345" r:id="rId64"/>
    <p:sldId id="358" r:id="rId65"/>
    <p:sldId id="359" r:id="rId66"/>
    <p:sldId id="360" r:id="rId67"/>
    <p:sldId id="411" r:id="rId68"/>
    <p:sldId id="361" r:id="rId69"/>
    <p:sldId id="363" r:id="rId70"/>
    <p:sldId id="419" r:id="rId71"/>
    <p:sldId id="420" r:id="rId72"/>
    <p:sldId id="421" r:id="rId73"/>
    <p:sldId id="337" r:id="rId74"/>
    <p:sldId id="302" r:id="rId75"/>
    <p:sldId id="303" r:id="rId76"/>
    <p:sldId id="309" r:id="rId77"/>
    <p:sldId id="310" r:id="rId78"/>
    <p:sldId id="311" r:id="rId79"/>
    <p:sldId id="312" r:id="rId80"/>
    <p:sldId id="313" r:id="rId81"/>
    <p:sldId id="314" r:id="rId82"/>
    <p:sldId id="315" r:id="rId83"/>
    <p:sldId id="316" r:id="rId84"/>
    <p:sldId id="317" r:id="rId85"/>
    <p:sldId id="319" r:id="rId86"/>
    <p:sldId id="318" r:id="rId87"/>
    <p:sldId id="320" r:id="rId88"/>
    <p:sldId id="321" r:id="rId89"/>
    <p:sldId id="322" r:id="rId90"/>
    <p:sldId id="323" r:id="rId91"/>
    <p:sldId id="324" r:id="rId92"/>
    <p:sldId id="325" r:id="rId93"/>
    <p:sldId id="326" r:id="rId94"/>
    <p:sldId id="327" r:id="rId95"/>
    <p:sldId id="328" r:id="rId96"/>
    <p:sldId id="329" r:id="rId97"/>
    <p:sldId id="330" r:id="rId98"/>
    <p:sldId id="331" r:id="rId99"/>
    <p:sldId id="332" r:id="rId100"/>
    <p:sldId id="333" r:id="rId101"/>
    <p:sldId id="334" r:id="rId102"/>
    <p:sldId id="335" r:id="rId103"/>
    <p:sldId id="336" r:id="rId104"/>
    <p:sldId id="300" r:id="rId105"/>
    <p:sldId id="378" r:id="rId106"/>
    <p:sldId id="393" r:id="rId107"/>
    <p:sldId id="394" r:id="rId108"/>
    <p:sldId id="299" r:id="rId109"/>
    <p:sldId id="270" r:id="rId110"/>
    <p:sldId id="272" r:id="rId111"/>
    <p:sldId id="260" r:id="rId112"/>
    <p:sldId id="269" r:id="rId113"/>
    <p:sldId id="261" r:id="rId114"/>
    <p:sldId id="262" r:id="rId115"/>
    <p:sldId id="263" r:id="rId116"/>
    <p:sldId id="264" r:id="rId117"/>
    <p:sldId id="265" r:id="rId118"/>
    <p:sldId id="266" r:id="rId119"/>
    <p:sldId id="267" r:id="rId120"/>
    <p:sldId id="268" r:id="rId121"/>
    <p:sldId id="410" r:id="rId122"/>
    <p:sldId id="442" r:id="rId123"/>
    <p:sldId id="443" r:id="rId124"/>
    <p:sldId id="444" r:id="rId125"/>
    <p:sldId id="445" r:id="rId126"/>
    <p:sldId id="446" r:id="rId127"/>
    <p:sldId id="447" r:id="rId128"/>
    <p:sldId id="448" r:id="rId129"/>
    <p:sldId id="457" r:id="rId130"/>
    <p:sldId id="458" r:id="rId131"/>
    <p:sldId id="459" r:id="rId132"/>
    <p:sldId id="460" r:id="rId133"/>
    <p:sldId id="461" r:id="rId134"/>
    <p:sldId id="462" r:id="rId135"/>
    <p:sldId id="463" r:id="rId136"/>
    <p:sldId id="464" r:id="rId137"/>
    <p:sldId id="357" r:id="rId138"/>
    <p:sldId id="346" r:id="rId139"/>
    <p:sldId id="347" r:id="rId140"/>
    <p:sldId id="348" r:id="rId141"/>
    <p:sldId id="349" r:id="rId142"/>
    <p:sldId id="350" r:id="rId143"/>
    <p:sldId id="351" r:id="rId144"/>
    <p:sldId id="352" r:id="rId145"/>
    <p:sldId id="353" r:id="rId146"/>
    <p:sldId id="354" r:id="rId147"/>
    <p:sldId id="355" r:id="rId148"/>
    <p:sldId id="356" r:id="rId149"/>
  </p:sldIdLst>
  <p:sldSz cx="9144000" cy="6858000" type="screen4x3"/>
  <p:notesSz cx="6808788" cy="99409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A808"/>
    <a:srgbClr val="F84408"/>
    <a:srgbClr val="DBDBDB"/>
    <a:srgbClr val="FB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6366" autoAdjust="0"/>
  </p:normalViewPr>
  <p:slideViewPr>
    <p:cSldViewPr>
      <p:cViewPr>
        <p:scale>
          <a:sx n="104" d="100"/>
          <a:sy n="104" d="100"/>
        </p:scale>
        <p:origin x="-84" y="-90"/>
      </p:cViewPr>
      <p:guideLst>
        <p:guide orient="horz" pos="2160"/>
        <p:guide pos="2880"/>
      </p:guideLst>
    </p:cSldViewPr>
  </p:slideViewPr>
  <p:outlineViewPr>
    <p:cViewPr>
      <p:scale>
        <a:sx n="33" d="100"/>
        <a:sy n="33" d="100"/>
      </p:scale>
      <p:origin x="0" y="196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LSMADPLUNET\Plunet\order\O-18-00012568\_DTP\005\!_Out\Gr&#225;ficas%20Relaciones%20laborales%20(para%20traducir)-en-GB.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sz="1000" b="1">
                <a:solidFill>
                  <a:schemeClr val="accent2">
                    <a:lumMod val="75000"/>
                  </a:schemeClr>
                </a:solidFill>
                <a:latin typeface="Gill Sans"/>
              </a:rPr>
              <a:t>Distribution of number of people trained by age</a:t>
            </a:r>
          </a:p>
        </c:rich>
      </c:tx>
      <c:overlay val="0"/>
    </c:title>
    <c:autoTitleDeleted val="0"/>
    <c:plotArea>
      <c:layout/>
      <c:lineChart>
        <c:grouping val="stacked"/>
        <c:varyColors val="0"/>
        <c:ser>
          <c:idx val="0"/>
          <c:order val="0"/>
          <c:spPr>
            <a:ln>
              <a:solidFill>
                <a:schemeClr val="accent2">
                  <a:lumMod val="75000"/>
                </a:schemeClr>
              </a:solidFill>
            </a:ln>
          </c:spPr>
          <c:marker>
            <c:spPr>
              <a:solidFill>
                <a:srgbClr val="FFC000"/>
              </a:solidFill>
            </c:spPr>
          </c:marker>
          <c:cat>
            <c:strRef>
              <c:f>Hoja1!$H$98:$H$107</c:f>
              <c:strCache>
                <c:ptCount val="10"/>
                <c:pt idx="0">
                  <c:v>Under 18</c:v>
                </c:pt>
                <c:pt idx="1">
                  <c:v>18 to 25</c:v>
                </c:pt>
                <c:pt idx="2">
                  <c:v>26 to 30</c:v>
                </c:pt>
                <c:pt idx="3">
                  <c:v>31 to 35</c:v>
                </c:pt>
                <c:pt idx="4">
                  <c:v>36 to 40</c:v>
                </c:pt>
                <c:pt idx="5">
                  <c:v>41 to 45</c:v>
                </c:pt>
                <c:pt idx="6">
                  <c:v>46 to 50</c:v>
                </c:pt>
                <c:pt idx="7">
                  <c:v>51 to 55</c:v>
                </c:pt>
                <c:pt idx="8">
                  <c:v>56 to 60</c:v>
                </c:pt>
                <c:pt idx="9">
                  <c:v>Over 60</c:v>
                </c:pt>
              </c:strCache>
            </c:strRef>
          </c:cat>
          <c:val>
            <c:numRef>
              <c:f>Hoja1!$I$98:$I$107</c:f>
              <c:numCache>
                <c:formatCode>General</c:formatCode>
                <c:ptCount val="10"/>
                <c:pt idx="0">
                  <c:v>0</c:v>
                </c:pt>
                <c:pt idx="1">
                  <c:v>4</c:v>
                </c:pt>
                <c:pt idx="2">
                  <c:v>24</c:v>
                </c:pt>
                <c:pt idx="3">
                  <c:v>29</c:v>
                </c:pt>
                <c:pt idx="4">
                  <c:v>49</c:v>
                </c:pt>
                <c:pt idx="5">
                  <c:v>46</c:v>
                </c:pt>
                <c:pt idx="6">
                  <c:v>77</c:v>
                </c:pt>
                <c:pt idx="7">
                  <c:v>53</c:v>
                </c:pt>
                <c:pt idx="8">
                  <c:v>23</c:v>
                </c:pt>
                <c:pt idx="9">
                  <c:v>18</c:v>
                </c:pt>
              </c:numCache>
            </c:numRef>
          </c:val>
          <c:smooth val="0"/>
          <c:extLst xmlns:c16r2="http://schemas.microsoft.com/office/drawing/2015/06/chart">
            <c:ext xmlns:c16="http://schemas.microsoft.com/office/drawing/2014/chart" uri="{C3380CC4-5D6E-409C-BE32-E72D297353CC}">
              <c16:uniqueId val="{00000000-DFC8-4B93-A6FC-78F7B8863317}"/>
            </c:ext>
          </c:extLst>
        </c:ser>
        <c:dLbls>
          <c:showLegendKey val="0"/>
          <c:showVal val="0"/>
          <c:showCatName val="0"/>
          <c:showSerName val="0"/>
          <c:showPercent val="0"/>
          <c:showBubbleSize val="0"/>
        </c:dLbls>
        <c:marker val="1"/>
        <c:smooth val="0"/>
        <c:axId val="197386624"/>
        <c:axId val="197388544"/>
      </c:lineChart>
      <c:catAx>
        <c:axId val="197386624"/>
        <c:scaling>
          <c:orientation val="minMax"/>
        </c:scaling>
        <c:delete val="0"/>
        <c:axPos val="b"/>
        <c:numFmt formatCode="General" sourceLinked="0"/>
        <c:majorTickMark val="none"/>
        <c:minorTickMark val="none"/>
        <c:tickLblPos val="nextTo"/>
        <c:txPr>
          <a:bodyPr/>
          <a:lstStyle/>
          <a:p>
            <a:pPr>
              <a:defRPr sz="900">
                <a:solidFill>
                  <a:schemeClr val="accent2">
                    <a:lumMod val="75000"/>
                  </a:schemeClr>
                </a:solidFill>
                <a:latin typeface="Gill Sans"/>
              </a:defRPr>
            </a:pPr>
            <a:endParaRPr lang="es-ES"/>
          </a:p>
        </c:txPr>
        <c:crossAx val="197388544"/>
        <c:crosses val="autoZero"/>
        <c:auto val="1"/>
        <c:lblAlgn val="ctr"/>
        <c:lblOffset val="100"/>
        <c:noMultiLvlLbl val="0"/>
      </c:catAx>
      <c:valAx>
        <c:axId val="197388544"/>
        <c:scaling>
          <c:orientation val="minMax"/>
        </c:scaling>
        <c:delete val="0"/>
        <c:axPos val="l"/>
        <c:majorGridlines/>
        <c:numFmt formatCode="General" sourceLinked="1"/>
        <c:majorTickMark val="none"/>
        <c:minorTickMark val="none"/>
        <c:tickLblPos val="nextTo"/>
        <c:txPr>
          <a:bodyPr/>
          <a:lstStyle/>
          <a:p>
            <a:pPr>
              <a:defRPr sz="800">
                <a:solidFill>
                  <a:schemeClr val="accent2">
                    <a:lumMod val="75000"/>
                  </a:schemeClr>
                </a:solidFill>
                <a:latin typeface="Gill Sans"/>
              </a:defRPr>
            </a:pPr>
            <a:endParaRPr lang="es-ES"/>
          </a:p>
        </c:txPr>
        <c:crossAx val="197386624"/>
        <c:crosses val="autoZero"/>
        <c:crossBetween val="between"/>
      </c:valAx>
    </c:plotArea>
    <c:plotVisOnly val="1"/>
    <c:dispBlanksAs val="zero"/>
    <c:showDLblsOverMax val="0"/>
  </c:chart>
  <c:externalData r:id="rId1">
    <c:autoUpdate val="0"/>
  </c:externalData>
</c:chartSpace>
</file>

<file path=ppt/diagrams/_rels/data2.xml.rels><?xml version="1.0" encoding="UTF-8" standalone="yes"?>
<Relationships xmlns="http://schemas.openxmlformats.org/package/2006/relationships"><Relationship Id="rId1" Type="http://schemas.openxmlformats.org/officeDocument/2006/relationships/image" Target="../media/image68.png"/></Relationships>
</file>

<file path=ppt/diagrams/_rels/drawing2.xml.rels><?xml version="1.0" encoding="UTF-8" standalone="yes"?>
<Relationships xmlns="http://schemas.openxmlformats.org/package/2006/relationships"><Relationship Id="rId1" Type="http://schemas.openxmlformats.org/officeDocument/2006/relationships/image" Target="../media/image68.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0D58CB-7618-4E36-AC5D-4CE6A3ABA472}" type="doc">
      <dgm:prSet loTypeId="urn:microsoft.com/office/officeart/2005/8/layout/gear1" loCatId="relationship" qsTypeId="urn:microsoft.com/office/officeart/2005/8/quickstyle/simple1" qsCatId="simple" csTypeId="urn:microsoft.com/office/officeart/2005/8/colors/colorful2" csCatId="colorful" phldr="1"/>
      <dgm:spPr/>
    </dgm:pt>
    <dgm:pt modelId="{068AAB2B-019F-40E6-8B8B-91C7B1E7FAF6}">
      <dgm:prSet phldrT="[Texto]"/>
      <dgm:spPr>
        <a:solidFill>
          <a:srgbClr val="626469"/>
        </a:solidFill>
      </dgm:spPr>
      <dgm:t>
        <a:bodyPr/>
        <a:lstStyle/>
        <a:p>
          <a:r>
            <a:t>Code of Conduct and Ethics Channel</a:t>
          </a:r>
          <a:endParaRPr lang="en-GB" dirty="0"/>
        </a:p>
      </dgm:t>
    </dgm:pt>
    <dgm:pt modelId="{2B13FB21-BBB3-4721-90AE-CC723E965429}" type="parTrans" cxnId="{FBE1ACEF-9FA0-4FAD-9813-903939960028}">
      <dgm:prSet/>
      <dgm:spPr/>
      <dgm:t>
        <a:bodyPr/>
        <a:lstStyle/>
        <a:p>
          <a:endParaRPr lang="es-ES"/>
        </a:p>
      </dgm:t>
    </dgm:pt>
    <dgm:pt modelId="{719F0C3A-EB01-4CE7-98CA-2F160270DA2A}" type="sibTrans" cxnId="{FBE1ACEF-9FA0-4FAD-9813-903939960028}">
      <dgm:prSet/>
      <dgm:spPr>
        <a:solidFill>
          <a:srgbClr val="9E1B34"/>
        </a:solidFill>
      </dgm:spPr>
      <dgm:t>
        <a:bodyPr/>
        <a:lstStyle/>
        <a:p>
          <a:endParaRPr lang="es-ES"/>
        </a:p>
      </dgm:t>
    </dgm:pt>
    <dgm:pt modelId="{18B5B89D-36E9-40CD-84FF-50BEBCE6FB99}">
      <dgm:prSet phldrT="[Texto]"/>
      <dgm:spPr>
        <a:solidFill>
          <a:srgbClr val="9E1B34"/>
        </a:solidFill>
      </dgm:spPr>
      <dgm:t>
        <a:bodyPr/>
        <a:lstStyle/>
        <a:p>
          <a:r>
            <a:t>Conduct in the securities market</a:t>
          </a:r>
          <a:endParaRPr lang="en-GB" dirty="0"/>
        </a:p>
      </dgm:t>
    </dgm:pt>
    <dgm:pt modelId="{D186757A-DD68-47FF-B9C5-D88E03BF8686}" type="parTrans" cxnId="{A925DD3A-384A-48CB-B0F9-A408386859A5}">
      <dgm:prSet/>
      <dgm:spPr/>
      <dgm:t>
        <a:bodyPr/>
        <a:lstStyle/>
        <a:p>
          <a:endParaRPr lang="es-ES"/>
        </a:p>
      </dgm:t>
    </dgm:pt>
    <dgm:pt modelId="{7183E4B7-8C91-48D9-803B-DB1ABEBD1286}" type="sibTrans" cxnId="{A925DD3A-384A-48CB-B0F9-A408386859A5}">
      <dgm:prSet/>
      <dgm:spPr>
        <a:solidFill>
          <a:srgbClr val="EBAB00"/>
        </a:solidFill>
      </dgm:spPr>
      <dgm:t>
        <a:bodyPr/>
        <a:lstStyle/>
        <a:p>
          <a:endParaRPr lang="es-ES"/>
        </a:p>
      </dgm:t>
    </dgm:pt>
    <dgm:pt modelId="{A3CA001F-883C-4B06-8561-CBC0C265B7BA}">
      <dgm:prSet phldrT="[Texto]"/>
      <dgm:spPr>
        <a:solidFill>
          <a:srgbClr val="EBAB00"/>
        </a:solidFill>
      </dgm:spPr>
      <dgm:t>
        <a:bodyPr/>
        <a:lstStyle/>
        <a:p>
          <a:r>
            <a:t>Prevention of money laundering</a:t>
          </a:r>
          <a:endParaRPr lang="en-GB" dirty="0"/>
        </a:p>
      </dgm:t>
    </dgm:pt>
    <dgm:pt modelId="{E3F8FEC2-1BF8-415D-A46A-5122ACC38A78}" type="parTrans" cxnId="{8A638F1B-0E90-4F8F-A7F5-8D182C0B7A96}">
      <dgm:prSet/>
      <dgm:spPr/>
      <dgm:t>
        <a:bodyPr/>
        <a:lstStyle/>
        <a:p>
          <a:endParaRPr lang="es-ES"/>
        </a:p>
      </dgm:t>
    </dgm:pt>
    <dgm:pt modelId="{53ED681F-88DF-448E-89D9-C3652EF4D8FB}" type="sibTrans" cxnId="{8A638F1B-0E90-4F8F-A7F5-8D182C0B7A96}">
      <dgm:prSet/>
      <dgm:spPr>
        <a:solidFill>
          <a:schemeClr val="bg1">
            <a:lumMod val="75000"/>
          </a:schemeClr>
        </a:solidFill>
      </dgm:spPr>
      <dgm:t>
        <a:bodyPr/>
        <a:lstStyle/>
        <a:p>
          <a:endParaRPr lang="es-ES"/>
        </a:p>
      </dgm:t>
    </dgm:pt>
    <dgm:pt modelId="{E14E5D16-6369-4293-8919-9ABE64041065}" type="pres">
      <dgm:prSet presAssocID="{220D58CB-7618-4E36-AC5D-4CE6A3ABA472}" presName="composite" presStyleCnt="0">
        <dgm:presLayoutVars>
          <dgm:chMax val="3"/>
          <dgm:animLvl val="lvl"/>
          <dgm:resizeHandles val="exact"/>
        </dgm:presLayoutVars>
      </dgm:prSet>
      <dgm:spPr/>
    </dgm:pt>
    <dgm:pt modelId="{DCE17672-F88D-490C-A8B0-75EE5172C8E5}" type="pres">
      <dgm:prSet presAssocID="{068AAB2B-019F-40E6-8B8B-91C7B1E7FAF6}" presName="gear1" presStyleLbl="node1" presStyleIdx="0" presStyleCnt="3">
        <dgm:presLayoutVars>
          <dgm:chMax val="1"/>
          <dgm:bulletEnabled val="1"/>
        </dgm:presLayoutVars>
      </dgm:prSet>
      <dgm:spPr/>
      <dgm:t>
        <a:bodyPr/>
        <a:lstStyle/>
        <a:p>
          <a:endParaRPr lang="es-ES"/>
        </a:p>
      </dgm:t>
    </dgm:pt>
    <dgm:pt modelId="{C8D39958-2CC2-48DC-9B3A-17B329759E4B}" type="pres">
      <dgm:prSet presAssocID="{068AAB2B-019F-40E6-8B8B-91C7B1E7FAF6}" presName="gear1srcNode" presStyleLbl="node1" presStyleIdx="0" presStyleCnt="3"/>
      <dgm:spPr/>
      <dgm:t>
        <a:bodyPr/>
        <a:lstStyle/>
        <a:p>
          <a:endParaRPr lang="es-ES"/>
        </a:p>
      </dgm:t>
    </dgm:pt>
    <dgm:pt modelId="{142C161B-7B7C-429D-A591-ACCCB9B9850C}" type="pres">
      <dgm:prSet presAssocID="{068AAB2B-019F-40E6-8B8B-91C7B1E7FAF6}" presName="gear1dstNode" presStyleLbl="node1" presStyleIdx="0" presStyleCnt="3"/>
      <dgm:spPr/>
      <dgm:t>
        <a:bodyPr/>
        <a:lstStyle/>
        <a:p>
          <a:endParaRPr lang="es-ES"/>
        </a:p>
      </dgm:t>
    </dgm:pt>
    <dgm:pt modelId="{A660F1AF-2985-4774-BA3A-FE06B2CCC93F}" type="pres">
      <dgm:prSet presAssocID="{18B5B89D-36E9-40CD-84FF-50BEBCE6FB99}" presName="gear2" presStyleLbl="node1" presStyleIdx="1" presStyleCnt="3" custLinFactNeighborY="465">
        <dgm:presLayoutVars>
          <dgm:chMax val="1"/>
          <dgm:bulletEnabled val="1"/>
        </dgm:presLayoutVars>
      </dgm:prSet>
      <dgm:spPr/>
      <dgm:t>
        <a:bodyPr/>
        <a:lstStyle/>
        <a:p>
          <a:endParaRPr lang="es-ES"/>
        </a:p>
      </dgm:t>
    </dgm:pt>
    <dgm:pt modelId="{4C433457-044C-4700-AA40-D51195009FED}" type="pres">
      <dgm:prSet presAssocID="{18B5B89D-36E9-40CD-84FF-50BEBCE6FB99}" presName="gear2srcNode" presStyleLbl="node1" presStyleIdx="1" presStyleCnt="3"/>
      <dgm:spPr/>
      <dgm:t>
        <a:bodyPr/>
        <a:lstStyle/>
        <a:p>
          <a:endParaRPr lang="es-ES"/>
        </a:p>
      </dgm:t>
    </dgm:pt>
    <dgm:pt modelId="{67CD171A-B358-4A1C-A1BA-8A9DA8105A05}" type="pres">
      <dgm:prSet presAssocID="{18B5B89D-36E9-40CD-84FF-50BEBCE6FB99}" presName="gear2dstNode" presStyleLbl="node1" presStyleIdx="1" presStyleCnt="3"/>
      <dgm:spPr/>
      <dgm:t>
        <a:bodyPr/>
        <a:lstStyle/>
        <a:p>
          <a:endParaRPr lang="es-ES"/>
        </a:p>
      </dgm:t>
    </dgm:pt>
    <dgm:pt modelId="{F82D7F9D-DFDA-408F-95A8-3D655F80CE18}" type="pres">
      <dgm:prSet presAssocID="{A3CA001F-883C-4B06-8561-CBC0C265B7BA}" presName="gear3" presStyleLbl="node1" presStyleIdx="2" presStyleCnt="3"/>
      <dgm:spPr/>
      <dgm:t>
        <a:bodyPr/>
        <a:lstStyle/>
        <a:p>
          <a:endParaRPr lang="es-ES"/>
        </a:p>
      </dgm:t>
    </dgm:pt>
    <dgm:pt modelId="{B4EA48A3-718D-4DDA-975C-207E5ACDF91C}" type="pres">
      <dgm:prSet presAssocID="{A3CA001F-883C-4B06-8561-CBC0C265B7BA}" presName="gear3tx" presStyleLbl="node1" presStyleIdx="2" presStyleCnt="3">
        <dgm:presLayoutVars>
          <dgm:chMax val="1"/>
          <dgm:bulletEnabled val="1"/>
        </dgm:presLayoutVars>
      </dgm:prSet>
      <dgm:spPr/>
      <dgm:t>
        <a:bodyPr/>
        <a:lstStyle/>
        <a:p>
          <a:endParaRPr lang="es-ES"/>
        </a:p>
      </dgm:t>
    </dgm:pt>
    <dgm:pt modelId="{3162C065-AA99-4237-9818-2DE0F9CFE44C}" type="pres">
      <dgm:prSet presAssocID="{A3CA001F-883C-4B06-8561-CBC0C265B7BA}" presName="gear3srcNode" presStyleLbl="node1" presStyleIdx="2" presStyleCnt="3"/>
      <dgm:spPr/>
      <dgm:t>
        <a:bodyPr/>
        <a:lstStyle/>
        <a:p>
          <a:endParaRPr lang="es-ES"/>
        </a:p>
      </dgm:t>
    </dgm:pt>
    <dgm:pt modelId="{E151A9D8-2771-46EF-AA41-2F0D1539C3E1}" type="pres">
      <dgm:prSet presAssocID="{A3CA001F-883C-4B06-8561-CBC0C265B7BA}" presName="gear3dstNode" presStyleLbl="node1" presStyleIdx="2" presStyleCnt="3"/>
      <dgm:spPr/>
      <dgm:t>
        <a:bodyPr/>
        <a:lstStyle/>
        <a:p>
          <a:endParaRPr lang="es-ES"/>
        </a:p>
      </dgm:t>
    </dgm:pt>
    <dgm:pt modelId="{A812E88D-8929-4B43-BE36-E1CD12CB5A27}" type="pres">
      <dgm:prSet presAssocID="{719F0C3A-EB01-4CE7-98CA-2F160270DA2A}" presName="connector1" presStyleLbl="sibTrans2D1" presStyleIdx="0" presStyleCnt="3"/>
      <dgm:spPr/>
      <dgm:t>
        <a:bodyPr/>
        <a:lstStyle/>
        <a:p>
          <a:endParaRPr lang="es-ES"/>
        </a:p>
      </dgm:t>
    </dgm:pt>
    <dgm:pt modelId="{C24B053E-93BC-4A3A-B271-9A03A158F4E9}" type="pres">
      <dgm:prSet presAssocID="{7183E4B7-8C91-48D9-803B-DB1ABEBD1286}" presName="connector2" presStyleLbl="sibTrans2D1" presStyleIdx="1" presStyleCnt="3" custLinFactNeighborX="4479"/>
      <dgm:spPr/>
      <dgm:t>
        <a:bodyPr/>
        <a:lstStyle/>
        <a:p>
          <a:endParaRPr lang="es-ES"/>
        </a:p>
      </dgm:t>
    </dgm:pt>
    <dgm:pt modelId="{87618AC9-2FB0-4BB8-9BDA-A3300D3A8288}" type="pres">
      <dgm:prSet presAssocID="{53ED681F-88DF-448E-89D9-C3652EF4D8FB}" presName="connector3" presStyleLbl="sibTrans2D1" presStyleIdx="2" presStyleCnt="3"/>
      <dgm:spPr/>
      <dgm:t>
        <a:bodyPr/>
        <a:lstStyle/>
        <a:p>
          <a:endParaRPr lang="es-ES"/>
        </a:p>
      </dgm:t>
    </dgm:pt>
  </dgm:ptLst>
  <dgm:cxnLst>
    <dgm:cxn modelId="{6F2F5387-D803-42E7-95C5-2EA230030C65}" type="presOf" srcId="{A3CA001F-883C-4B06-8561-CBC0C265B7BA}" destId="{E151A9D8-2771-46EF-AA41-2F0D1539C3E1}" srcOrd="3" destOrd="0" presId="urn:microsoft.com/office/officeart/2005/8/layout/gear1"/>
    <dgm:cxn modelId="{F2979C8E-2030-497A-AD07-43524BCDB59B}" type="presOf" srcId="{18B5B89D-36E9-40CD-84FF-50BEBCE6FB99}" destId="{A660F1AF-2985-4774-BA3A-FE06B2CCC93F}" srcOrd="0" destOrd="0" presId="urn:microsoft.com/office/officeart/2005/8/layout/gear1"/>
    <dgm:cxn modelId="{A925DD3A-384A-48CB-B0F9-A408386859A5}" srcId="{220D58CB-7618-4E36-AC5D-4CE6A3ABA472}" destId="{18B5B89D-36E9-40CD-84FF-50BEBCE6FB99}" srcOrd="1" destOrd="0" parTransId="{D186757A-DD68-47FF-B9C5-D88E03BF8686}" sibTransId="{7183E4B7-8C91-48D9-803B-DB1ABEBD1286}"/>
    <dgm:cxn modelId="{8A12C969-A890-4EF6-AD02-AC691E438670}" type="presOf" srcId="{068AAB2B-019F-40E6-8B8B-91C7B1E7FAF6}" destId="{C8D39958-2CC2-48DC-9B3A-17B329759E4B}" srcOrd="1" destOrd="0" presId="urn:microsoft.com/office/officeart/2005/8/layout/gear1"/>
    <dgm:cxn modelId="{5DF2E6CA-5B41-4064-B762-C7713CFE607C}" type="presOf" srcId="{719F0C3A-EB01-4CE7-98CA-2F160270DA2A}" destId="{A812E88D-8929-4B43-BE36-E1CD12CB5A27}" srcOrd="0" destOrd="0" presId="urn:microsoft.com/office/officeart/2005/8/layout/gear1"/>
    <dgm:cxn modelId="{2F43ECF5-8E62-450D-8CBF-FB017BFB20BA}" type="presOf" srcId="{A3CA001F-883C-4B06-8561-CBC0C265B7BA}" destId="{F82D7F9D-DFDA-408F-95A8-3D655F80CE18}" srcOrd="0" destOrd="0" presId="urn:microsoft.com/office/officeart/2005/8/layout/gear1"/>
    <dgm:cxn modelId="{69A4EAE7-5286-48B1-B5AC-62810C103546}" type="presOf" srcId="{220D58CB-7618-4E36-AC5D-4CE6A3ABA472}" destId="{E14E5D16-6369-4293-8919-9ABE64041065}" srcOrd="0" destOrd="0" presId="urn:microsoft.com/office/officeart/2005/8/layout/gear1"/>
    <dgm:cxn modelId="{E606FF18-8074-496B-BACE-72ABA08913B0}" type="presOf" srcId="{7183E4B7-8C91-48D9-803B-DB1ABEBD1286}" destId="{C24B053E-93BC-4A3A-B271-9A03A158F4E9}" srcOrd="0" destOrd="0" presId="urn:microsoft.com/office/officeart/2005/8/layout/gear1"/>
    <dgm:cxn modelId="{8A638F1B-0E90-4F8F-A7F5-8D182C0B7A96}" srcId="{220D58CB-7618-4E36-AC5D-4CE6A3ABA472}" destId="{A3CA001F-883C-4B06-8561-CBC0C265B7BA}" srcOrd="2" destOrd="0" parTransId="{E3F8FEC2-1BF8-415D-A46A-5122ACC38A78}" sibTransId="{53ED681F-88DF-448E-89D9-C3652EF4D8FB}"/>
    <dgm:cxn modelId="{5225DFA0-293E-4085-AC55-15A45132CEC3}" type="presOf" srcId="{A3CA001F-883C-4B06-8561-CBC0C265B7BA}" destId="{B4EA48A3-718D-4DDA-975C-207E5ACDF91C}" srcOrd="1" destOrd="0" presId="urn:microsoft.com/office/officeart/2005/8/layout/gear1"/>
    <dgm:cxn modelId="{F4592643-1529-4256-B807-84CA55D2F4B6}" type="presOf" srcId="{18B5B89D-36E9-40CD-84FF-50BEBCE6FB99}" destId="{67CD171A-B358-4A1C-A1BA-8A9DA8105A05}" srcOrd="2" destOrd="0" presId="urn:microsoft.com/office/officeart/2005/8/layout/gear1"/>
    <dgm:cxn modelId="{CDC4BDEB-5B16-4536-A6ED-55C773220D2D}" type="presOf" srcId="{18B5B89D-36E9-40CD-84FF-50BEBCE6FB99}" destId="{4C433457-044C-4700-AA40-D51195009FED}" srcOrd="1" destOrd="0" presId="urn:microsoft.com/office/officeart/2005/8/layout/gear1"/>
    <dgm:cxn modelId="{BA3E067D-E608-40F4-BAFE-64B61EF10983}" type="presOf" srcId="{A3CA001F-883C-4B06-8561-CBC0C265B7BA}" destId="{3162C065-AA99-4237-9818-2DE0F9CFE44C}" srcOrd="2" destOrd="0" presId="urn:microsoft.com/office/officeart/2005/8/layout/gear1"/>
    <dgm:cxn modelId="{FBE1ACEF-9FA0-4FAD-9813-903939960028}" srcId="{220D58CB-7618-4E36-AC5D-4CE6A3ABA472}" destId="{068AAB2B-019F-40E6-8B8B-91C7B1E7FAF6}" srcOrd="0" destOrd="0" parTransId="{2B13FB21-BBB3-4721-90AE-CC723E965429}" sibTransId="{719F0C3A-EB01-4CE7-98CA-2F160270DA2A}"/>
    <dgm:cxn modelId="{A32642CB-12D7-4DF7-92BF-7F3730B3C1DA}" type="presOf" srcId="{53ED681F-88DF-448E-89D9-C3652EF4D8FB}" destId="{87618AC9-2FB0-4BB8-9BDA-A3300D3A8288}" srcOrd="0" destOrd="0" presId="urn:microsoft.com/office/officeart/2005/8/layout/gear1"/>
    <dgm:cxn modelId="{39275070-477A-4B0B-B4D9-4BFC2EECFA30}" type="presOf" srcId="{068AAB2B-019F-40E6-8B8B-91C7B1E7FAF6}" destId="{142C161B-7B7C-429D-A591-ACCCB9B9850C}" srcOrd="2" destOrd="0" presId="urn:microsoft.com/office/officeart/2005/8/layout/gear1"/>
    <dgm:cxn modelId="{3B777712-DBAE-410A-BCF4-051ED189910C}" type="presOf" srcId="{068AAB2B-019F-40E6-8B8B-91C7B1E7FAF6}" destId="{DCE17672-F88D-490C-A8B0-75EE5172C8E5}" srcOrd="0" destOrd="0" presId="urn:microsoft.com/office/officeart/2005/8/layout/gear1"/>
    <dgm:cxn modelId="{90068C9B-DAB5-48F3-B2B0-E01D2EBE3CDB}" type="presParOf" srcId="{E14E5D16-6369-4293-8919-9ABE64041065}" destId="{DCE17672-F88D-490C-A8B0-75EE5172C8E5}" srcOrd="0" destOrd="0" presId="urn:microsoft.com/office/officeart/2005/8/layout/gear1"/>
    <dgm:cxn modelId="{01F028C4-268D-4437-86E5-F99D7CCECE63}" type="presParOf" srcId="{E14E5D16-6369-4293-8919-9ABE64041065}" destId="{C8D39958-2CC2-48DC-9B3A-17B329759E4B}" srcOrd="1" destOrd="0" presId="urn:microsoft.com/office/officeart/2005/8/layout/gear1"/>
    <dgm:cxn modelId="{04F65DE9-B326-485C-9202-866F2B6C99ED}" type="presParOf" srcId="{E14E5D16-6369-4293-8919-9ABE64041065}" destId="{142C161B-7B7C-429D-A591-ACCCB9B9850C}" srcOrd="2" destOrd="0" presId="urn:microsoft.com/office/officeart/2005/8/layout/gear1"/>
    <dgm:cxn modelId="{A64F4B89-9739-427D-BC39-AA35EB0F9A07}" type="presParOf" srcId="{E14E5D16-6369-4293-8919-9ABE64041065}" destId="{A660F1AF-2985-4774-BA3A-FE06B2CCC93F}" srcOrd="3" destOrd="0" presId="urn:microsoft.com/office/officeart/2005/8/layout/gear1"/>
    <dgm:cxn modelId="{B3947B5A-7E4D-4A4A-B9FB-0307F3CA44D8}" type="presParOf" srcId="{E14E5D16-6369-4293-8919-9ABE64041065}" destId="{4C433457-044C-4700-AA40-D51195009FED}" srcOrd="4" destOrd="0" presId="urn:microsoft.com/office/officeart/2005/8/layout/gear1"/>
    <dgm:cxn modelId="{A48719AA-C666-4346-966D-A6C1871CBE36}" type="presParOf" srcId="{E14E5D16-6369-4293-8919-9ABE64041065}" destId="{67CD171A-B358-4A1C-A1BA-8A9DA8105A05}" srcOrd="5" destOrd="0" presId="urn:microsoft.com/office/officeart/2005/8/layout/gear1"/>
    <dgm:cxn modelId="{87752570-31A1-4742-8727-082EF5E2428A}" type="presParOf" srcId="{E14E5D16-6369-4293-8919-9ABE64041065}" destId="{F82D7F9D-DFDA-408F-95A8-3D655F80CE18}" srcOrd="6" destOrd="0" presId="urn:microsoft.com/office/officeart/2005/8/layout/gear1"/>
    <dgm:cxn modelId="{5EB560E0-FEB6-4720-AA12-4E2E373E3648}" type="presParOf" srcId="{E14E5D16-6369-4293-8919-9ABE64041065}" destId="{B4EA48A3-718D-4DDA-975C-207E5ACDF91C}" srcOrd="7" destOrd="0" presId="urn:microsoft.com/office/officeart/2005/8/layout/gear1"/>
    <dgm:cxn modelId="{359FCF33-E727-421B-BAE0-46978BCEDCF2}" type="presParOf" srcId="{E14E5D16-6369-4293-8919-9ABE64041065}" destId="{3162C065-AA99-4237-9818-2DE0F9CFE44C}" srcOrd="8" destOrd="0" presId="urn:microsoft.com/office/officeart/2005/8/layout/gear1"/>
    <dgm:cxn modelId="{D500C8A0-7D7F-45C8-92A7-C3B52DBD58C0}" type="presParOf" srcId="{E14E5D16-6369-4293-8919-9ABE64041065}" destId="{E151A9D8-2771-46EF-AA41-2F0D1539C3E1}" srcOrd="9" destOrd="0" presId="urn:microsoft.com/office/officeart/2005/8/layout/gear1"/>
    <dgm:cxn modelId="{D82A270F-D246-4F73-943B-06A619BD0173}" type="presParOf" srcId="{E14E5D16-6369-4293-8919-9ABE64041065}" destId="{A812E88D-8929-4B43-BE36-E1CD12CB5A27}" srcOrd="10" destOrd="0" presId="urn:microsoft.com/office/officeart/2005/8/layout/gear1"/>
    <dgm:cxn modelId="{D266D4D6-400F-4C27-AD0E-0C5C3584E79D}" type="presParOf" srcId="{E14E5D16-6369-4293-8919-9ABE64041065}" destId="{C24B053E-93BC-4A3A-B271-9A03A158F4E9}" srcOrd="11" destOrd="0" presId="urn:microsoft.com/office/officeart/2005/8/layout/gear1"/>
    <dgm:cxn modelId="{6237BF1D-BD40-4960-B516-4AF943897675}" type="presParOf" srcId="{E14E5D16-6369-4293-8919-9ABE64041065}" destId="{87618AC9-2FB0-4BB8-9BDA-A3300D3A8288}" srcOrd="12" destOrd="0" presId="urn:microsoft.com/office/officeart/2005/8/layout/gear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61C0F3-EB2C-4278-8FD3-8AEAD8528BFF}" type="doc">
      <dgm:prSet loTypeId="urn:microsoft.com/office/officeart/2005/8/layout/process4" loCatId="list" qsTypeId="urn:microsoft.com/office/officeart/2005/8/quickstyle/simple1" qsCatId="simple" csTypeId="urn:microsoft.com/office/officeart/2005/8/colors/accent2_2" csCatId="accent2" phldr="1"/>
      <dgm:spPr/>
      <dgm:t>
        <a:bodyPr/>
        <a:lstStyle/>
        <a:p>
          <a:endParaRPr lang="es-ES"/>
        </a:p>
      </dgm:t>
    </dgm:pt>
    <dgm:pt modelId="{18B63893-E175-49CD-A6A6-DCDD7137CA80}">
      <dgm:prSet phldrT="[Texto]" custT="1"/>
      <dgm:spPr/>
      <dgm:t>
        <a:bodyPr/>
        <a:lstStyle/>
        <a:p>
          <a:r>
            <a:rPr lang="en-GB" sz="1000" dirty="0">
              <a:latin typeface="Gill Sans"/>
            </a:rPr>
            <a:t>Directors (14 people)</a:t>
          </a:r>
        </a:p>
      </dgm:t>
    </dgm:pt>
    <dgm:pt modelId="{EAF669D8-302D-4EC6-96E0-925A2AC2D8BB}" type="parTrans" cxnId="{BD641743-DFAC-46AE-9FDA-44DCFDF5ABEB}">
      <dgm:prSet/>
      <dgm:spPr/>
      <dgm:t>
        <a:bodyPr/>
        <a:lstStyle/>
        <a:p>
          <a:endParaRPr lang="es-ES"/>
        </a:p>
      </dgm:t>
    </dgm:pt>
    <dgm:pt modelId="{8D4605B1-AE93-44C0-BB7C-816BD1DE342A}" type="sibTrans" cxnId="{BD641743-DFAC-46AE-9FDA-44DCFDF5ABEB}">
      <dgm:prSet/>
      <dgm:spPr/>
      <dgm:t>
        <a:bodyPr/>
        <a:lstStyle/>
        <a:p>
          <a:endParaRPr lang="es-ES"/>
        </a:p>
      </dgm:t>
    </dgm:pt>
    <dgm:pt modelId="{63E1D166-49D0-4938-8002-B641AB69099A}">
      <dgm:prSet phldrT="[Texto]" custT="1"/>
      <dgm:spPr>
        <a:solidFill>
          <a:srgbClr val="FFC000">
            <a:alpha val="90000"/>
          </a:srgbClr>
        </a:solidFill>
      </dgm:spPr>
      <dgm:t>
        <a:bodyPr/>
        <a:lstStyle/>
        <a:p>
          <a:r>
            <a:rPr lang="en-GB" sz="1050" dirty="0">
              <a:latin typeface="Gill Sans"/>
            </a:rPr>
            <a:t>10</a:t>
          </a:r>
        </a:p>
      </dgm:t>
    </dgm:pt>
    <dgm:pt modelId="{E93ACD06-D174-4E32-B1DE-9C962E4A8114}" type="parTrans" cxnId="{4789C7C0-7BCA-424A-B2B5-D933BFD293B0}">
      <dgm:prSet/>
      <dgm:spPr/>
      <dgm:t>
        <a:bodyPr/>
        <a:lstStyle/>
        <a:p>
          <a:endParaRPr lang="es-ES"/>
        </a:p>
      </dgm:t>
    </dgm:pt>
    <dgm:pt modelId="{BC3FEC9B-5331-4BDE-84EF-23E0F6E5BD0A}" type="sibTrans" cxnId="{4789C7C0-7BCA-424A-B2B5-D933BFD293B0}">
      <dgm:prSet/>
      <dgm:spPr/>
      <dgm:t>
        <a:bodyPr/>
        <a:lstStyle/>
        <a:p>
          <a:endParaRPr lang="es-ES"/>
        </a:p>
      </dgm:t>
    </dgm:pt>
    <dgm:pt modelId="{57F2035F-F844-45A8-B11F-11777DDE7DE0}">
      <dgm:prSet phldrT="[Texto]" custT="1"/>
      <dgm:spPr>
        <a:blipFill rotWithShape="0">
          <a:blip xmlns:r="http://schemas.openxmlformats.org/officeDocument/2006/relationships" r:embed="rId1"/>
          <a:stretch>
            <a:fillRect/>
          </a:stretch>
        </a:blipFill>
      </dgm:spPr>
      <dgm:t>
        <a:bodyPr/>
        <a:lstStyle/>
        <a:p>
          <a:r>
            <a:rPr lang="en-GB" sz="1000" dirty="0">
              <a:latin typeface="Gill Sans"/>
            </a:rPr>
            <a:t>4</a:t>
          </a:r>
        </a:p>
      </dgm:t>
    </dgm:pt>
    <dgm:pt modelId="{187AC1C1-A4E6-4A46-9328-D9CE705F8D85}" type="parTrans" cxnId="{4A440C81-B021-43BE-AE61-E53435E90FDB}">
      <dgm:prSet/>
      <dgm:spPr/>
      <dgm:t>
        <a:bodyPr/>
        <a:lstStyle/>
        <a:p>
          <a:endParaRPr lang="es-ES"/>
        </a:p>
      </dgm:t>
    </dgm:pt>
    <dgm:pt modelId="{04756960-EE96-487D-80F7-DE4BDD7945B1}" type="sibTrans" cxnId="{4A440C81-B021-43BE-AE61-E53435E90FDB}">
      <dgm:prSet/>
      <dgm:spPr/>
      <dgm:t>
        <a:bodyPr/>
        <a:lstStyle/>
        <a:p>
          <a:endParaRPr lang="es-ES"/>
        </a:p>
      </dgm:t>
    </dgm:pt>
    <dgm:pt modelId="{CA6C9FFE-F8C0-4FBF-94BB-2377E5A8459B}">
      <dgm:prSet phldrT="[Texto]" custT="1"/>
      <dgm:spPr/>
      <dgm:t>
        <a:bodyPr/>
        <a:lstStyle/>
        <a:p>
          <a:r>
            <a:rPr lang="en-GB" sz="1000" dirty="0">
              <a:latin typeface="Gill Sans"/>
            </a:rPr>
            <a:t>Middle managers (45 people)</a:t>
          </a:r>
        </a:p>
      </dgm:t>
    </dgm:pt>
    <dgm:pt modelId="{0B1B7729-9ED4-45D8-BCE3-A081EE5D406C}" type="parTrans" cxnId="{AA8CC5DF-03A8-41AA-B28F-28A608EF6FE4}">
      <dgm:prSet/>
      <dgm:spPr/>
      <dgm:t>
        <a:bodyPr/>
        <a:lstStyle/>
        <a:p>
          <a:endParaRPr lang="es-ES"/>
        </a:p>
      </dgm:t>
    </dgm:pt>
    <dgm:pt modelId="{63874C22-1E19-4EFE-B0D8-A4AE34D26F90}" type="sibTrans" cxnId="{AA8CC5DF-03A8-41AA-B28F-28A608EF6FE4}">
      <dgm:prSet/>
      <dgm:spPr/>
      <dgm:t>
        <a:bodyPr/>
        <a:lstStyle/>
        <a:p>
          <a:endParaRPr lang="es-ES"/>
        </a:p>
      </dgm:t>
    </dgm:pt>
    <dgm:pt modelId="{2927D2B8-D43C-426D-88ED-F807CBFFFE35}">
      <dgm:prSet phldrT="[Texto]" custT="1"/>
      <dgm:spPr>
        <a:solidFill>
          <a:srgbClr val="FFC000">
            <a:alpha val="90000"/>
          </a:srgbClr>
        </a:solidFill>
      </dgm:spPr>
      <dgm:t>
        <a:bodyPr/>
        <a:lstStyle/>
        <a:p>
          <a:r>
            <a:rPr lang="en-GB" sz="1050" dirty="0">
              <a:latin typeface="Gill Sans"/>
            </a:rPr>
            <a:t>23</a:t>
          </a:r>
        </a:p>
      </dgm:t>
    </dgm:pt>
    <dgm:pt modelId="{4FBDCB6C-F3B3-4960-9245-6346D558FF72}" type="parTrans" cxnId="{0FC5C90B-99C8-461A-A15E-D959F03A7F43}">
      <dgm:prSet/>
      <dgm:spPr/>
      <dgm:t>
        <a:bodyPr/>
        <a:lstStyle/>
        <a:p>
          <a:endParaRPr lang="es-ES"/>
        </a:p>
      </dgm:t>
    </dgm:pt>
    <dgm:pt modelId="{EA5FC56C-D18C-42A0-AD8F-A63ABB3DCB9D}" type="sibTrans" cxnId="{0FC5C90B-99C8-461A-A15E-D959F03A7F43}">
      <dgm:prSet/>
      <dgm:spPr/>
      <dgm:t>
        <a:bodyPr/>
        <a:lstStyle/>
        <a:p>
          <a:endParaRPr lang="es-ES"/>
        </a:p>
      </dgm:t>
    </dgm:pt>
    <dgm:pt modelId="{67BDA391-7772-4BF9-9B11-82CC562A72D2}">
      <dgm:prSet phldrT="[Texto]" custT="1"/>
      <dgm:spPr>
        <a:blipFill rotWithShape="0">
          <a:blip xmlns:r="http://schemas.openxmlformats.org/officeDocument/2006/relationships" r:embed="rId1"/>
          <a:stretch>
            <a:fillRect/>
          </a:stretch>
        </a:blipFill>
      </dgm:spPr>
      <dgm:t>
        <a:bodyPr/>
        <a:lstStyle/>
        <a:p>
          <a:r>
            <a:rPr lang="en-GB" sz="1000" dirty="0">
              <a:latin typeface="Gill Sans"/>
            </a:rPr>
            <a:t>22</a:t>
          </a:r>
        </a:p>
      </dgm:t>
    </dgm:pt>
    <dgm:pt modelId="{789D58C6-B4AE-43CC-9226-A5783C8F9956}" type="parTrans" cxnId="{69039607-60D1-4F3A-89A2-E8210F4A44A3}">
      <dgm:prSet/>
      <dgm:spPr/>
      <dgm:t>
        <a:bodyPr/>
        <a:lstStyle/>
        <a:p>
          <a:endParaRPr lang="es-ES"/>
        </a:p>
      </dgm:t>
    </dgm:pt>
    <dgm:pt modelId="{D472A105-48D4-47EF-83B0-639FC9389CE4}" type="sibTrans" cxnId="{69039607-60D1-4F3A-89A2-E8210F4A44A3}">
      <dgm:prSet/>
      <dgm:spPr/>
      <dgm:t>
        <a:bodyPr/>
        <a:lstStyle/>
        <a:p>
          <a:endParaRPr lang="es-ES"/>
        </a:p>
      </dgm:t>
    </dgm:pt>
    <dgm:pt modelId="{6EAA8BC7-0B6B-4A69-9AB1-44124480D8B2}">
      <dgm:prSet phldrT="[Texto]" custT="1"/>
      <dgm:spPr/>
      <dgm:t>
        <a:bodyPr/>
        <a:lstStyle/>
        <a:p>
          <a:r>
            <a:rPr lang="en-GB" sz="1000" dirty="0">
              <a:latin typeface="Gill Sans"/>
            </a:rPr>
            <a:t>Clerical staff (58 people)</a:t>
          </a:r>
        </a:p>
      </dgm:t>
    </dgm:pt>
    <dgm:pt modelId="{22B77E0E-A368-4ED3-B6CF-A0E8169A12F1}" type="parTrans" cxnId="{9C9741FC-1C86-4535-AC86-54F2BBBE4865}">
      <dgm:prSet/>
      <dgm:spPr/>
      <dgm:t>
        <a:bodyPr/>
        <a:lstStyle/>
        <a:p>
          <a:endParaRPr lang="es-ES"/>
        </a:p>
      </dgm:t>
    </dgm:pt>
    <dgm:pt modelId="{594A745D-C835-4ED3-828A-C6A1032F1129}" type="sibTrans" cxnId="{9C9741FC-1C86-4535-AC86-54F2BBBE4865}">
      <dgm:prSet/>
      <dgm:spPr/>
      <dgm:t>
        <a:bodyPr/>
        <a:lstStyle/>
        <a:p>
          <a:endParaRPr lang="es-ES"/>
        </a:p>
      </dgm:t>
    </dgm:pt>
    <dgm:pt modelId="{277273BA-6764-4F8B-84D6-E8A55940B309}">
      <dgm:prSet phldrT="[Texto]" custT="1"/>
      <dgm:spPr>
        <a:solidFill>
          <a:srgbClr val="FFC000">
            <a:alpha val="90000"/>
          </a:srgbClr>
        </a:solidFill>
      </dgm:spPr>
      <dgm:t>
        <a:bodyPr/>
        <a:lstStyle/>
        <a:p>
          <a:r>
            <a:rPr lang="en-GB" sz="1000" dirty="0">
              <a:latin typeface="Gill Sans"/>
            </a:rPr>
            <a:t>7</a:t>
          </a:r>
          <a:endParaRPr lang="en-GB" sz="1100" dirty="0">
            <a:latin typeface="Gill Sans"/>
          </a:endParaRPr>
        </a:p>
      </dgm:t>
    </dgm:pt>
    <dgm:pt modelId="{B77B6324-0205-44DA-9C64-7C4D842EC1B5}" type="parTrans" cxnId="{718DE4A8-BECF-49E1-9047-4A8100D99F15}">
      <dgm:prSet/>
      <dgm:spPr/>
      <dgm:t>
        <a:bodyPr/>
        <a:lstStyle/>
        <a:p>
          <a:endParaRPr lang="es-ES"/>
        </a:p>
      </dgm:t>
    </dgm:pt>
    <dgm:pt modelId="{F07F79ED-EEDD-4597-8E73-2AD8501EB54E}" type="sibTrans" cxnId="{718DE4A8-BECF-49E1-9047-4A8100D99F15}">
      <dgm:prSet/>
      <dgm:spPr/>
      <dgm:t>
        <a:bodyPr/>
        <a:lstStyle/>
        <a:p>
          <a:endParaRPr lang="es-ES"/>
        </a:p>
      </dgm:t>
    </dgm:pt>
    <dgm:pt modelId="{BEE2C6E4-F3D7-41ED-8267-83FCE62215D9}">
      <dgm:prSet phldrT="[Texto]" custT="1"/>
      <dgm:spPr>
        <a:blipFill rotWithShape="0">
          <a:blip xmlns:r="http://schemas.openxmlformats.org/officeDocument/2006/relationships" r:embed="rId1"/>
          <a:stretch>
            <a:fillRect/>
          </a:stretch>
        </a:blipFill>
      </dgm:spPr>
      <dgm:t>
        <a:bodyPr/>
        <a:lstStyle/>
        <a:p>
          <a:r>
            <a:rPr lang="en-GB" sz="1000" dirty="0">
              <a:latin typeface="Gill Sans"/>
            </a:rPr>
            <a:t>51</a:t>
          </a:r>
        </a:p>
      </dgm:t>
    </dgm:pt>
    <dgm:pt modelId="{D3C62FC4-5E5D-4B5C-A0D2-7BAC9AEB2F9B}" type="parTrans" cxnId="{B7CB80FE-D6C9-4583-B352-C9E663023A54}">
      <dgm:prSet/>
      <dgm:spPr/>
      <dgm:t>
        <a:bodyPr/>
        <a:lstStyle/>
        <a:p>
          <a:endParaRPr lang="es-ES"/>
        </a:p>
      </dgm:t>
    </dgm:pt>
    <dgm:pt modelId="{6F89B9D6-414D-4FCD-9401-4D03B58302D7}" type="sibTrans" cxnId="{B7CB80FE-D6C9-4583-B352-C9E663023A54}">
      <dgm:prSet/>
      <dgm:spPr/>
      <dgm:t>
        <a:bodyPr/>
        <a:lstStyle/>
        <a:p>
          <a:endParaRPr lang="es-ES"/>
        </a:p>
      </dgm:t>
    </dgm:pt>
    <dgm:pt modelId="{021A3D5D-F527-474A-BAF4-95C916E8DE7B}">
      <dgm:prSet/>
      <dgm:spPr/>
      <dgm:t>
        <a:bodyPr/>
        <a:lstStyle/>
        <a:p>
          <a:endParaRPr lang="es-ES"/>
        </a:p>
      </dgm:t>
    </dgm:pt>
    <dgm:pt modelId="{C187E7A9-26CE-413D-B8B8-B5C272083E95}" type="parTrans" cxnId="{2CBBC89D-866A-45A0-A04B-42CD0AF3756E}">
      <dgm:prSet/>
      <dgm:spPr/>
      <dgm:t>
        <a:bodyPr/>
        <a:lstStyle/>
        <a:p>
          <a:endParaRPr lang="es-ES"/>
        </a:p>
      </dgm:t>
    </dgm:pt>
    <dgm:pt modelId="{01F6F647-EE4E-46A9-9B4F-2C5CCCB7649E}" type="sibTrans" cxnId="{2CBBC89D-866A-45A0-A04B-42CD0AF3756E}">
      <dgm:prSet/>
      <dgm:spPr/>
      <dgm:t>
        <a:bodyPr/>
        <a:lstStyle/>
        <a:p>
          <a:endParaRPr lang="es-ES"/>
        </a:p>
      </dgm:t>
    </dgm:pt>
    <dgm:pt modelId="{482FEB32-364C-42B1-893E-35440B3ABC2D}" type="pres">
      <dgm:prSet presAssocID="{6261C0F3-EB2C-4278-8FD3-8AEAD8528BFF}" presName="Name0" presStyleCnt="0">
        <dgm:presLayoutVars>
          <dgm:dir/>
          <dgm:animLvl val="lvl"/>
          <dgm:resizeHandles val="exact"/>
        </dgm:presLayoutVars>
      </dgm:prSet>
      <dgm:spPr/>
      <dgm:t>
        <a:bodyPr/>
        <a:lstStyle/>
        <a:p>
          <a:endParaRPr lang="es-ES"/>
        </a:p>
      </dgm:t>
    </dgm:pt>
    <dgm:pt modelId="{91FC6D0B-65CD-4CF1-B063-8800BD2D1A11}" type="pres">
      <dgm:prSet presAssocID="{6EAA8BC7-0B6B-4A69-9AB1-44124480D8B2}" presName="boxAndChildren" presStyleCnt="0"/>
      <dgm:spPr/>
    </dgm:pt>
    <dgm:pt modelId="{E009B8BA-A76B-4F5B-8349-BB0A975BAA01}" type="pres">
      <dgm:prSet presAssocID="{6EAA8BC7-0B6B-4A69-9AB1-44124480D8B2}" presName="parentTextBox" presStyleLbl="node1" presStyleIdx="0" presStyleCnt="4"/>
      <dgm:spPr/>
      <dgm:t>
        <a:bodyPr/>
        <a:lstStyle/>
        <a:p>
          <a:endParaRPr lang="es-ES"/>
        </a:p>
      </dgm:t>
    </dgm:pt>
    <dgm:pt modelId="{5A10D975-1085-4E7F-95C1-A0BA88847FD1}" type="pres">
      <dgm:prSet presAssocID="{6EAA8BC7-0B6B-4A69-9AB1-44124480D8B2}" presName="entireBox" presStyleLbl="node1" presStyleIdx="0" presStyleCnt="4"/>
      <dgm:spPr/>
      <dgm:t>
        <a:bodyPr/>
        <a:lstStyle/>
        <a:p>
          <a:endParaRPr lang="es-ES"/>
        </a:p>
      </dgm:t>
    </dgm:pt>
    <dgm:pt modelId="{C0CFB389-E8AB-4746-A691-59A522833912}" type="pres">
      <dgm:prSet presAssocID="{6EAA8BC7-0B6B-4A69-9AB1-44124480D8B2}" presName="descendantBox" presStyleCnt="0"/>
      <dgm:spPr/>
    </dgm:pt>
    <dgm:pt modelId="{114053D1-F7EF-4997-8292-F8E5FB24661B}" type="pres">
      <dgm:prSet presAssocID="{277273BA-6764-4F8B-84D6-E8A55940B309}" presName="childTextBox" presStyleLbl="fgAccFollowNode1" presStyleIdx="0" presStyleCnt="6">
        <dgm:presLayoutVars>
          <dgm:bulletEnabled val="1"/>
        </dgm:presLayoutVars>
      </dgm:prSet>
      <dgm:spPr/>
      <dgm:t>
        <a:bodyPr/>
        <a:lstStyle/>
        <a:p>
          <a:endParaRPr lang="es-ES"/>
        </a:p>
      </dgm:t>
    </dgm:pt>
    <dgm:pt modelId="{10160B69-55EC-4D76-AEBD-C58B3B9FD0AF}" type="pres">
      <dgm:prSet presAssocID="{BEE2C6E4-F3D7-41ED-8267-83FCE62215D9}" presName="childTextBox" presStyleLbl="fgAccFollowNode1" presStyleIdx="1" presStyleCnt="6">
        <dgm:presLayoutVars>
          <dgm:bulletEnabled val="1"/>
        </dgm:presLayoutVars>
      </dgm:prSet>
      <dgm:spPr/>
      <dgm:t>
        <a:bodyPr/>
        <a:lstStyle/>
        <a:p>
          <a:endParaRPr lang="es-ES"/>
        </a:p>
      </dgm:t>
    </dgm:pt>
    <dgm:pt modelId="{F017CCDE-4813-4E48-A945-CD0E4F35EF5A}" type="pres">
      <dgm:prSet presAssocID="{01F6F647-EE4E-46A9-9B4F-2C5CCCB7649E}" presName="sp" presStyleCnt="0"/>
      <dgm:spPr/>
    </dgm:pt>
    <dgm:pt modelId="{F7CF3EBF-5C9B-4BBC-963D-44758FF3DF94}" type="pres">
      <dgm:prSet presAssocID="{021A3D5D-F527-474A-BAF4-95C916E8DE7B}" presName="arrowAndChildren" presStyleCnt="0"/>
      <dgm:spPr/>
    </dgm:pt>
    <dgm:pt modelId="{DC58B68E-1061-4A3A-A662-C0E368094AEE}" type="pres">
      <dgm:prSet presAssocID="{021A3D5D-F527-474A-BAF4-95C916E8DE7B}" presName="parentTextArrow" presStyleLbl="node1" presStyleIdx="1" presStyleCnt="4"/>
      <dgm:spPr/>
      <dgm:t>
        <a:bodyPr/>
        <a:lstStyle/>
        <a:p>
          <a:endParaRPr lang="es-ES"/>
        </a:p>
      </dgm:t>
    </dgm:pt>
    <dgm:pt modelId="{E4887673-0B7C-4BDE-BE04-A7097BD5BFC6}" type="pres">
      <dgm:prSet presAssocID="{63874C22-1E19-4EFE-B0D8-A4AE34D26F90}" presName="sp" presStyleCnt="0"/>
      <dgm:spPr/>
    </dgm:pt>
    <dgm:pt modelId="{5A3DDB1B-8277-41BD-AFD8-FA9B41367E3B}" type="pres">
      <dgm:prSet presAssocID="{CA6C9FFE-F8C0-4FBF-94BB-2377E5A8459B}" presName="arrowAndChildren" presStyleCnt="0"/>
      <dgm:spPr/>
    </dgm:pt>
    <dgm:pt modelId="{76205C3A-9CAA-46B0-A7CD-00E1A95378A0}" type="pres">
      <dgm:prSet presAssocID="{CA6C9FFE-F8C0-4FBF-94BB-2377E5A8459B}" presName="parentTextArrow" presStyleLbl="node1" presStyleIdx="1" presStyleCnt="4"/>
      <dgm:spPr/>
      <dgm:t>
        <a:bodyPr/>
        <a:lstStyle/>
        <a:p>
          <a:endParaRPr lang="es-ES"/>
        </a:p>
      </dgm:t>
    </dgm:pt>
    <dgm:pt modelId="{F091F8C4-5261-4D83-B5F0-66DDB0880606}" type="pres">
      <dgm:prSet presAssocID="{CA6C9FFE-F8C0-4FBF-94BB-2377E5A8459B}" presName="arrow" presStyleLbl="node1" presStyleIdx="2" presStyleCnt="4" custLinFactNeighborX="10417" custLinFactNeighborY="-2741"/>
      <dgm:spPr/>
      <dgm:t>
        <a:bodyPr/>
        <a:lstStyle/>
        <a:p>
          <a:endParaRPr lang="es-ES"/>
        </a:p>
      </dgm:t>
    </dgm:pt>
    <dgm:pt modelId="{AC4F60C0-3220-4FB6-AB9D-818CF6624339}" type="pres">
      <dgm:prSet presAssocID="{CA6C9FFE-F8C0-4FBF-94BB-2377E5A8459B}" presName="descendantArrow" presStyleCnt="0"/>
      <dgm:spPr/>
    </dgm:pt>
    <dgm:pt modelId="{4704E8F6-28D6-4D53-AF25-7BD432ACE788}" type="pres">
      <dgm:prSet presAssocID="{2927D2B8-D43C-426D-88ED-F807CBFFFE35}" presName="childTextArrow" presStyleLbl="fgAccFollowNode1" presStyleIdx="2" presStyleCnt="6">
        <dgm:presLayoutVars>
          <dgm:bulletEnabled val="1"/>
        </dgm:presLayoutVars>
      </dgm:prSet>
      <dgm:spPr/>
      <dgm:t>
        <a:bodyPr/>
        <a:lstStyle/>
        <a:p>
          <a:endParaRPr lang="es-ES"/>
        </a:p>
      </dgm:t>
    </dgm:pt>
    <dgm:pt modelId="{1DA90242-EB37-42BF-B17C-D0272BECBE4F}" type="pres">
      <dgm:prSet presAssocID="{67BDA391-7772-4BF9-9B11-82CC562A72D2}" presName="childTextArrow" presStyleLbl="fgAccFollowNode1" presStyleIdx="3" presStyleCnt="6">
        <dgm:presLayoutVars>
          <dgm:bulletEnabled val="1"/>
        </dgm:presLayoutVars>
      </dgm:prSet>
      <dgm:spPr/>
      <dgm:t>
        <a:bodyPr/>
        <a:lstStyle/>
        <a:p>
          <a:endParaRPr lang="es-ES"/>
        </a:p>
      </dgm:t>
    </dgm:pt>
    <dgm:pt modelId="{E25A8077-3B2A-4FE6-9A84-E9C4045C4D67}" type="pres">
      <dgm:prSet presAssocID="{8D4605B1-AE93-44C0-BB7C-816BD1DE342A}" presName="sp" presStyleCnt="0"/>
      <dgm:spPr/>
    </dgm:pt>
    <dgm:pt modelId="{D9302F2A-FCAF-4160-B528-83928DF43CF8}" type="pres">
      <dgm:prSet presAssocID="{18B63893-E175-49CD-A6A6-DCDD7137CA80}" presName="arrowAndChildren" presStyleCnt="0"/>
      <dgm:spPr/>
    </dgm:pt>
    <dgm:pt modelId="{56FF2179-94A0-4F15-B3EA-7FC92B7941F5}" type="pres">
      <dgm:prSet presAssocID="{18B63893-E175-49CD-A6A6-DCDD7137CA80}" presName="parentTextArrow" presStyleLbl="node1" presStyleIdx="2" presStyleCnt="4"/>
      <dgm:spPr/>
      <dgm:t>
        <a:bodyPr/>
        <a:lstStyle/>
        <a:p>
          <a:endParaRPr lang="es-ES"/>
        </a:p>
      </dgm:t>
    </dgm:pt>
    <dgm:pt modelId="{2ACE7EB8-E9C4-46CC-BB80-67F5A5165CA4}" type="pres">
      <dgm:prSet presAssocID="{18B63893-E175-49CD-A6A6-DCDD7137CA80}" presName="arrow" presStyleLbl="node1" presStyleIdx="3" presStyleCnt="4"/>
      <dgm:spPr/>
      <dgm:t>
        <a:bodyPr/>
        <a:lstStyle/>
        <a:p>
          <a:endParaRPr lang="es-ES"/>
        </a:p>
      </dgm:t>
    </dgm:pt>
    <dgm:pt modelId="{FC6F635B-3EF0-4EA8-8687-A32CD1EF17A2}" type="pres">
      <dgm:prSet presAssocID="{18B63893-E175-49CD-A6A6-DCDD7137CA80}" presName="descendantArrow" presStyleCnt="0"/>
      <dgm:spPr/>
    </dgm:pt>
    <dgm:pt modelId="{F08B8A60-19E1-4C1E-AEBA-01526A6F225E}" type="pres">
      <dgm:prSet presAssocID="{63E1D166-49D0-4938-8002-B641AB69099A}" presName="childTextArrow" presStyleLbl="fgAccFollowNode1" presStyleIdx="4" presStyleCnt="6">
        <dgm:presLayoutVars>
          <dgm:bulletEnabled val="1"/>
        </dgm:presLayoutVars>
      </dgm:prSet>
      <dgm:spPr/>
      <dgm:t>
        <a:bodyPr/>
        <a:lstStyle/>
        <a:p>
          <a:endParaRPr lang="es-ES"/>
        </a:p>
      </dgm:t>
    </dgm:pt>
    <dgm:pt modelId="{E50EE2A7-CF04-484E-B4D1-6A64AD013F44}" type="pres">
      <dgm:prSet presAssocID="{57F2035F-F844-45A8-B11F-11777DDE7DE0}" presName="childTextArrow" presStyleLbl="fgAccFollowNode1" presStyleIdx="5" presStyleCnt="6">
        <dgm:presLayoutVars>
          <dgm:bulletEnabled val="1"/>
        </dgm:presLayoutVars>
      </dgm:prSet>
      <dgm:spPr/>
      <dgm:t>
        <a:bodyPr/>
        <a:lstStyle/>
        <a:p>
          <a:endParaRPr lang="es-ES"/>
        </a:p>
      </dgm:t>
    </dgm:pt>
  </dgm:ptLst>
  <dgm:cxnLst>
    <dgm:cxn modelId="{37E80B72-7264-402C-8A58-9159252887A5}" type="presOf" srcId="{BEE2C6E4-F3D7-41ED-8267-83FCE62215D9}" destId="{10160B69-55EC-4D76-AEBD-C58B3B9FD0AF}" srcOrd="0" destOrd="0" presId="urn:microsoft.com/office/officeart/2005/8/layout/process4"/>
    <dgm:cxn modelId="{4789C7C0-7BCA-424A-B2B5-D933BFD293B0}" srcId="{18B63893-E175-49CD-A6A6-DCDD7137CA80}" destId="{63E1D166-49D0-4938-8002-B641AB69099A}" srcOrd="0" destOrd="0" parTransId="{E93ACD06-D174-4E32-B1DE-9C962E4A8114}" sibTransId="{BC3FEC9B-5331-4BDE-84EF-23E0F6E5BD0A}"/>
    <dgm:cxn modelId="{F96E5E4F-5D11-4C21-A2F2-D39BFFFABCD4}" type="presOf" srcId="{63E1D166-49D0-4938-8002-B641AB69099A}" destId="{F08B8A60-19E1-4C1E-AEBA-01526A6F225E}" srcOrd="0" destOrd="0" presId="urn:microsoft.com/office/officeart/2005/8/layout/process4"/>
    <dgm:cxn modelId="{93D6B638-1150-4F4B-87F1-ED3E4C096C84}" type="presOf" srcId="{277273BA-6764-4F8B-84D6-E8A55940B309}" destId="{114053D1-F7EF-4997-8292-F8E5FB24661B}" srcOrd="0" destOrd="0" presId="urn:microsoft.com/office/officeart/2005/8/layout/process4"/>
    <dgm:cxn modelId="{B7CB80FE-D6C9-4583-B352-C9E663023A54}" srcId="{6EAA8BC7-0B6B-4A69-9AB1-44124480D8B2}" destId="{BEE2C6E4-F3D7-41ED-8267-83FCE62215D9}" srcOrd="1" destOrd="0" parTransId="{D3C62FC4-5E5D-4B5C-A0D2-7BAC9AEB2F9B}" sibTransId="{6F89B9D6-414D-4FCD-9401-4D03B58302D7}"/>
    <dgm:cxn modelId="{2CBBC89D-866A-45A0-A04B-42CD0AF3756E}" srcId="{6261C0F3-EB2C-4278-8FD3-8AEAD8528BFF}" destId="{021A3D5D-F527-474A-BAF4-95C916E8DE7B}" srcOrd="2" destOrd="0" parTransId="{C187E7A9-26CE-413D-B8B8-B5C272083E95}" sibTransId="{01F6F647-EE4E-46A9-9B4F-2C5CCCB7649E}"/>
    <dgm:cxn modelId="{D8BB0658-759F-4DBB-922F-9BD6D2B513E0}" type="presOf" srcId="{57F2035F-F844-45A8-B11F-11777DDE7DE0}" destId="{E50EE2A7-CF04-484E-B4D1-6A64AD013F44}" srcOrd="0" destOrd="0" presId="urn:microsoft.com/office/officeart/2005/8/layout/process4"/>
    <dgm:cxn modelId="{AA8CC5DF-03A8-41AA-B28F-28A608EF6FE4}" srcId="{6261C0F3-EB2C-4278-8FD3-8AEAD8528BFF}" destId="{CA6C9FFE-F8C0-4FBF-94BB-2377E5A8459B}" srcOrd="1" destOrd="0" parTransId="{0B1B7729-9ED4-45D8-BCE3-A081EE5D406C}" sibTransId="{63874C22-1E19-4EFE-B0D8-A4AE34D26F90}"/>
    <dgm:cxn modelId="{A4ED20CF-3431-4AA9-9125-100AC83CB59A}" type="presOf" srcId="{021A3D5D-F527-474A-BAF4-95C916E8DE7B}" destId="{DC58B68E-1061-4A3A-A662-C0E368094AEE}" srcOrd="0" destOrd="0" presId="urn:microsoft.com/office/officeart/2005/8/layout/process4"/>
    <dgm:cxn modelId="{4A440C81-B021-43BE-AE61-E53435E90FDB}" srcId="{18B63893-E175-49CD-A6A6-DCDD7137CA80}" destId="{57F2035F-F844-45A8-B11F-11777DDE7DE0}" srcOrd="1" destOrd="0" parTransId="{187AC1C1-A4E6-4A46-9328-D9CE705F8D85}" sibTransId="{04756960-EE96-487D-80F7-DE4BDD7945B1}"/>
    <dgm:cxn modelId="{0FC5C90B-99C8-461A-A15E-D959F03A7F43}" srcId="{CA6C9FFE-F8C0-4FBF-94BB-2377E5A8459B}" destId="{2927D2B8-D43C-426D-88ED-F807CBFFFE35}" srcOrd="0" destOrd="0" parTransId="{4FBDCB6C-F3B3-4960-9245-6346D558FF72}" sibTransId="{EA5FC56C-D18C-42A0-AD8F-A63ABB3DCB9D}"/>
    <dgm:cxn modelId="{64CC0DA3-2284-4CD9-917B-13F3CC9478A0}" type="presOf" srcId="{18B63893-E175-49CD-A6A6-DCDD7137CA80}" destId="{56FF2179-94A0-4F15-B3EA-7FC92B7941F5}" srcOrd="0" destOrd="0" presId="urn:microsoft.com/office/officeart/2005/8/layout/process4"/>
    <dgm:cxn modelId="{BD641743-DFAC-46AE-9FDA-44DCFDF5ABEB}" srcId="{6261C0F3-EB2C-4278-8FD3-8AEAD8528BFF}" destId="{18B63893-E175-49CD-A6A6-DCDD7137CA80}" srcOrd="0" destOrd="0" parTransId="{EAF669D8-302D-4EC6-96E0-925A2AC2D8BB}" sibTransId="{8D4605B1-AE93-44C0-BB7C-816BD1DE342A}"/>
    <dgm:cxn modelId="{DBA21E71-F229-44A7-B726-7B8E0F09973B}" type="presOf" srcId="{CA6C9FFE-F8C0-4FBF-94BB-2377E5A8459B}" destId="{F091F8C4-5261-4D83-B5F0-66DDB0880606}" srcOrd="1" destOrd="0" presId="urn:microsoft.com/office/officeart/2005/8/layout/process4"/>
    <dgm:cxn modelId="{0D3B0F60-98F0-4750-BDF8-BB395486E113}" type="presOf" srcId="{67BDA391-7772-4BF9-9B11-82CC562A72D2}" destId="{1DA90242-EB37-42BF-B17C-D0272BECBE4F}" srcOrd="0" destOrd="0" presId="urn:microsoft.com/office/officeart/2005/8/layout/process4"/>
    <dgm:cxn modelId="{F724F308-8A06-4689-8C0A-77DCAD778D5E}" type="presOf" srcId="{6EAA8BC7-0B6B-4A69-9AB1-44124480D8B2}" destId="{E009B8BA-A76B-4F5B-8349-BB0A975BAA01}" srcOrd="0" destOrd="0" presId="urn:microsoft.com/office/officeart/2005/8/layout/process4"/>
    <dgm:cxn modelId="{EE2E62D3-F554-401A-BE42-3C8B8D11D0DB}" type="presOf" srcId="{6261C0F3-EB2C-4278-8FD3-8AEAD8528BFF}" destId="{482FEB32-364C-42B1-893E-35440B3ABC2D}" srcOrd="0" destOrd="0" presId="urn:microsoft.com/office/officeart/2005/8/layout/process4"/>
    <dgm:cxn modelId="{718DE4A8-BECF-49E1-9047-4A8100D99F15}" srcId="{6EAA8BC7-0B6B-4A69-9AB1-44124480D8B2}" destId="{277273BA-6764-4F8B-84D6-E8A55940B309}" srcOrd="0" destOrd="0" parTransId="{B77B6324-0205-44DA-9C64-7C4D842EC1B5}" sibTransId="{F07F79ED-EEDD-4597-8E73-2AD8501EB54E}"/>
    <dgm:cxn modelId="{18353039-05D7-4F53-902B-6724A89D3FB8}" type="presOf" srcId="{CA6C9FFE-F8C0-4FBF-94BB-2377E5A8459B}" destId="{76205C3A-9CAA-46B0-A7CD-00E1A95378A0}" srcOrd="0" destOrd="0" presId="urn:microsoft.com/office/officeart/2005/8/layout/process4"/>
    <dgm:cxn modelId="{9C9741FC-1C86-4535-AC86-54F2BBBE4865}" srcId="{6261C0F3-EB2C-4278-8FD3-8AEAD8528BFF}" destId="{6EAA8BC7-0B6B-4A69-9AB1-44124480D8B2}" srcOrd="3" destOrd="0" parTransId="{22B77E0E-A368-4ED3-B6CF-A0E8169A12F1}" sibTransId="{594A745D-C835-4ED3-828A-C6A1032F1129}"/>
    <dgm:cxn modelId="{9F730002-2969-4A97-AF4C-DF3C0DF50037}" type="presOf" srcId="{18B63893-E175-49CD-A6A6-DCDD7137CA80}" destId="{2ACE7EB8-E9C4-46CC-BB80-67F5A5165CA4}" srcOrd="1" destOrd="0" presId="urn:microsoft.com/office/officeart/2005/8/layout/process4"/>
    <dgm:cxn modelId="{69039607-60D1-4F3A-89A2-E8210F4A44A3}" srcId="{CA6C9FFE-F8C0-4FBF-94BB-2377E5A8459B}" destId="{67BDA391-7772-4BF9-9B11-82CC562A72D2}" srcOrd="1" destOrd="0" parTransId="{789D58C6-B4AE-43CC-9226-A5783C8F9956}" sibTransId="{D472A105-48D4-47EF-83B0-639FC9389CE4}"/>
    <dgm:cxn modelId="{29C33F8D-F75D-4ACB-B459-5CA18330C413}" type="presOf" srcId="{6EAA8BC7-0B6B-4A69-9AB1-44124480D8B2}" destId="{5A10D975-1085-4E7F-95C1-A0BA88847FD1}" srcOrd="1" destOrd="0" presId="urn:microsoft.com/office/officeart/2005/8/layout/process4"/>
    <dgm:cxn modelId="{B678144D-42F3-47CF-92F8-587569B242AD}" type="presOf" srcId="{2927D2B8-D43C-426D-88ED-F807CBFFFE35}" destId="{4704E8F6-28D6-4D53-AF25-7BD432ACE788}" srcOrd="0" destOrd="0" presId="urn:microsoft.com/office/officeart/2005/8/layout/process4"/>
    <dgm:cxn modelId="{6A332CB0-CF4C-4F80-8832-B5EEC76A3C93}" type="presParOf" srcId="{482FEB32-364C-42B1-893E-35440B3ABC2D}" destId="{91FC6D0B-65CD-4CF1-B063-8800BD2D1A11}" srcOrd="0" destOrd="0" presId="urn:microsoft.com/office/officeart/2005/8/layout/process4"/>
    <dgm:cxn modelId="{435CEEA7-FDD6-4CBE-96C1-194341EC1D38}" type="presParOf" srcId="{91FC6D0B-65CD-4CF1-B063-8800BD2D1A11}" destId="{E009B8BA-A76B-4F5B-8349-BB0A975BAA01}" srcOrd="0" destOrd="0" presId="urn:microsoft.com/office/officeart/2005/8/layout/process4"/>
    <dgm:cxn modelId="{8A965CC5-CB00-4515-ABC0-7F29B7C68E21}" type="presParOf" srcId="{91FC6D0B-65CD-4CF1-B063-8800BD2D1A11}" destId="{5A10D975-1085-4E7F-95C1-A0BA88847FD1}" srcOrd="1" destOrd="0" presId="urn:microsoft.com/office/officeart/2005/8/layout/process4"/>
    <dgm:cxn modelId="{0A30A546-BB75-4053-A264-2873600C33DF}" type="presParOf" srcId="{91FC6D0B-65CD-4CF1-B063-8800BD2D1A11}" destId="{C0CFB389-E8AB-4746-A691-59A522833912}" srcOrd="2" destOrd="0" presId="urn:microsoft.com/office/officeart/2005/8/layout/process4"/>
    <dgm:cxn modelId="{95486D07-C144-464B-801C-9F067B6D379A}" type="presParOf" srcId="{C0CFB389-E8AB-4746-A691-59A522833912}" destId="{114053D1-F7EF-4997-8292-F8E5FB24661B}" srcOrd="0" destOrd="0" presId="urn:microsoft.com/office/officeart/2005/8/layout/process4"/>
    <dgm:cxn modelId="{862A3B91-77B0-4CF2-8685-8469804E5E1B}" type="presParOf" srcId="{C0CFB389-E8AB-4746-A691-59A522833912}" destId="{10160B69-55EC-4D76-AEBD-C58B3B9FD0AF}" srcOrd="1" destOrd="0" presId="urn:microsoft.com/office/officeart/2005/8/layout/process4"/>
    <dgm:cxn modelId="{5D9DF1DE-A7FB-4B32-B285-3B34C635AF88}" type="presParOf" srcId="{482FEB32-364C-42B1-893E-35440B3ABC2D}" destId="{F017CCDE-4813-4E48-A945-CD0E4F35EF5A}" srcOrd="1" destOrd="0" presId="urn:microsoft.com/office/officeart/2005/8/layout/process4"/>
    <dgm:cxn modelId="{F31FA236-17A4-4205-8D92-12AFD3DF6393}" type="presParOf" srcId="{482FEB32-364C-42B1-893E-35440B3ABC2D}" destId="{F7CF3EBF-5C9B-4BBC-963D-44758FF3DF94}" srcOrd="2" destOrd="0" presId="urn:microsoft.com/office/officeart/2005/8/layout/process4"/>
    <dgm:cxn modelId="{1F5A27D3-2098-4DC0-AE51-3DCA379EDE5D}" type="presParOf" srcId="{F7CF3EBF-5C9B-4BBC-963D-44758FF3DF94}" destId="{DC58B68E-1061-4A3A-A662-C0E368094AEE}" srcOrd="0" destOrd="0" presId="urn:microsoft.com/office/officeart/2005/8/layout/process4"/>
    <dgm:cxn modelId="{C0023642-E6F9-49BC-8C9E-5FC199CD4225}" type="presParOf" srcId="{482FEB32-364C-42B1-893E-35440B3ABC2D}" destId="{E4887673-0B7C-4BDE-BE04-A7097BD5BFC6}" srcOrd="3" destOrd="0" presId="urn:microsoft.com/office/officeart/2005/8/layout/process4"/>
    <dgm:cxn modelId="{A2F882F4-28D6-4B11-9043-D5DDEC7F759C}" type="presParOf" srcId="{482FEB32-364C-42B1-893E-35440B3ABC2D}" destId="{5A3DDB1B-8277-41BD-AFD8-FA9B41367E3B}" srcOrd="4" destOrd="0" presId="urn:microsoft.com/office/officeart/2005/8/layout/process4"/>
    <dgm:cxn modelId="{C193DC81-ED63-4CFB-98B7-4EB9AF43B009}" type="presParOf" srcId="{5A3DDB1B-8277-41BD-AFD8-FA9B41367E3B}" destId="{76205C3A-9CAA-46B0-A7CD-00E1A95378A0}" srcOrd="0" destOrd="0" presId="urn:microsoft.com/office/officeart/2005/8/layout/process4"/>
    <dgm:cxn modelId="{4BE0717E-1408-498D-98AF-8D58D35FD81A}" type="presParOf" srcId="{5A3DDB1B-8277-41BD-AFD8-FA9B41367E3B}" destId="{F091F8C4-5261-4D83-B5F0-66DDB0880606}" srcOrd="1" destOrd="0" presId="urn:microsoft.com/office/officeart/2005/8/layout/process4"/>
    <dgm:cxn modelId="{30000DE9-68B3-440E-A587-0C5611918BB1}" type="presParOf" srcId="{5A3DDB1B-8277-41BD-AFD8-FA9B41367E3B}" destId="{AC4F60C0-3220-4FB6-AB9D-818CF6624339}" srcOrd="2" destOrd="0" presId="urn:microsoft.com/office/officeart/2005/8/layout/process4"/>
    <dgm:cxn modelId="{F339BC39-86DD-4346-9E85-423EC27DECDA}" type="presParOf" srcId="{AC4F60C0-3220-4FB6-AB9D-818CF6624339}" destId="{4704E8F6-28D6-4D53-AF25-7BD432ACE788}" srcOrd="0" destOrd="0" presId="urn:microsoft.com/office/officeart/2005/8/layout/process4"/>
    <dgm:cxn modelId="{A848ED42-FCB7-447D-A980-D81B64E20986}" type="presParOf" srcId="{AC4F60C0-3220-4FB6-AB9D-818CF6624339}" destId="{1DA90242-EB37-42BF-B17C-D0272BECBE4F}" srcOrd="1" destOrd="0" presId="urn:microsoft.com/office/officeart/2005/8/layout/process4"/>
    <dgm:cxn modelId="{DFE44DC2-B6E1-4273-AB27-36B82DAC78FF}" type="presParOf" srcId="{482FEB32-364C-42B1-893E-35440B3ABC2D}" destId="{E25A8077-3B2A-4FE6-9A84-E9C4045C4D67}" srcOrd="5" destOrd="0" presId="urn:microsoft.com/office/officeart/2005/8/layout/process4"/>
    <dgm:cxn modelId="{999D13E6-F52C-474B-8C0B-D814D487EB8B}" type="presParOf" srcId="{482FEB32-364C-42B1-893E-35440B3ABC2D}" destId="{D9302F2A-FCAF-4160-B528-83928DF43CF8}" srcOrd="6" destOrd="0" presId="urn:microsoft.com/office/officeart/2005/8/layout/process4"/>
    <dgm:cxn modelId="{A4EDBCE6-4A4F-4807-9F65-6A8B60939BF1}" type="presParOf" srcId="{D9302F2A-FCAF-4160-B528-83928DF43CF8}" destId="{56FF2179-94A0-4F15-B3EA-7FC92B7941F5}" srcOrd="0" destOrd="0" presId="urn:microsoft.com/office/officeart/2005/8/layout/process4"/>
    <dgm:cxn modelId="{8A9ED9ED-0CF6-4C3B-9471-02384FBB7E0F}" type="presParOf" srcId="{D9302F2A-FCAF-4160-B528-83928DF43CF8}" destId="{2ACE7EB8-E9C4-46CC-BB80-67F5A5165CA4}" srcOrd="1" destOrd="0" presId="urn:microsoft.com/office/officeart/2005/8/layout/process4"/>
    <dgm:cxn modelId="{E3475F78-7CE8-419B-8BC2-4886EB224DB2}" type="presParOf" srcId="{D9302F2A-FCAF-4160-B528-83928DF43CF8}" destId="{FC6F635B-3EF0-4EA8-8687-A32CD1EF17A2}" srcOrd="2" destOrd="0" presId="urn:microsoft.com/office/officeart/2005/8/layout/process4"/>
    <dgm:cxn modelId="{E70C5FA1-0B07-459E-9A5E-EEFE4DD652B7}" type="presParOf" srcId="{FC6F635B-3EF0-4EA8-8687-A32CD1EF17A2}" destId="{F08B8A60-19E1-4C1E-AEBA-01526A6F225E}" srcOrd="0" destOrd="0" presId="urn:microsoft.com/office/officeart/2005/8/layout/process4"/>
    <dgm:cxn modelId="{64354E10-F96C-4349-9491-9227F58D31EF}" type="presParOf" srcId="{FC6F635B-3EF0-4EA8-8687-A32CD1EF17A2}" destId="{E50EE2A7-CF04-484E-B4D1-6A64AD013F44}"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4FE1AF-9C38-4159-8B46-88F389982A53}" type="doc">
      <dgm:prSet loTypeId="urn:microsoft.com/office/officeart/2005/8/layout/lProcess2" loCatId="list" qsTypeId="urn:microsoft.com/office/officeart/2005/8/quickstyle/simple1" qsCatId="simple" csTypeId="urn:microsoft.com/office/officeart/2005/8/colors/accent2_1" csCatId="accent2" phldr="1"/>
      <dgm:spPr/>
      <dgm:t>
        <a:bodyPr/>
        <a:lstStyle/>
        <a:p>
          <a:endParaRPr lang="es-ES"/>
        </a:p>
      </dgm:t>
    </dgm:pt>
    <dgm:pt modelId="{8660F799-1665-49AA-B989-BE8A7ADEA1E0}">
      <dgm:prSet phldrT="[Texto]" custT="1"/>
      <dgm:spPr>
        <a:solidFill>
          <a:srgbClr val="C00000"/>
        </a:solidFill>
        <a:effectLst>
          <a:outerShdw blurRad="50800" dist="38100" dir="18900000" algn="bl" rotWithShape="0">
            <a:prstClr val="black">
              <a:alpha val="40000"/>
            </a:prstClr>
          </a:outerShdw>
        </a:effectLst>
      </dgm:spPr>
      <dgm:t>
        <a:bodyPr/>
        <a:lstStyle/>
        <a:p>
          <a:r>
            <a:rPr lang="en-GB" sz="1050" b="1" dirty="0">
              <a:solidFill>
                <a:schemeClr val="bg1"/>
              </a:solidFill>
              <a:latin typeface="Gill Sans"/>
            </a:rPr>
            <a:t>Average salary € (*)</a:t>
          </a:r>
        </a:p>
      </dgm:t>
    </dgm:pt>
    <dgm:pt modelId="{16444F4A-C16E-4272-BFA6-2D85CDC22586}" type="parTrans" cxnId="{5CEA55BE-BEA1-4FDC-9910-6230DC01F0EA}">
      <dgm:prSet/>
      <dgm:spPr/>
      <dgm:t>
        <a:bodyPr/>
        <a:lstStyle/>
        <a:p>
          <a:endParaRPr lang="es-ES"/>
        </a:p>
      </dgm:t>
    </dgm:pt>
    <dgm:pt modelId="{716882CC-6DCC-4033-BECC-379EDCC745FA}" type="sibTrans" cxnId="{5CEA55BE-BEA1-4FDC-9910-6230DC01F0EA}">
      <dgm:prSet/>
      <dgm:spPr/>
      <dgm:t>
        <a:bodyPr/>
        <a:lstStyle/>
        <a:p>
          <a:endParaRPr lang="es-ES"/>
        </a:p>
      </dgm:t>
    </dgm:pt>
    <dgm:pt modelId="{8427A01B-D919-487B-B540-4BE257054161}">
      <dgm:prSet phldrT="[Texto]" custT="1"/>
      <dgm:spPr>
        <a:solidFill>
          <a:srgbClr val="FFC000"/>
        </a:solidFill>
      </dgm:spPr>
      <dgm:t>
        <a:bodyPr/>
        <a:lstStyle/>
        <a:p>
          <a:r>
            <a:rPr lang="en-GB" sz="800" b="1" dirty="0">
              <a:solidFill>
                <a:schemeClr val="bg1"/>
              </a:solidFill>
              <a:latin typeface="Gill Sans"/>
            </a:rPr>
            <a:t>Senior management</a:t>
          </a:r>
        </a:p>
      </dgm:t>
    </dgm:pt>
    <dgm:pt modelId="{C7BA0704-C045-489F-B3BC-124C57F9D48A}" type="parTrans" cxnId="{A8477F21-A1F6-4A06-86E2-ECC364FA2A4C}">
      <dgm:prSet/>
      <dgm:spPr/>
      <dgm:t>
        <a:bodyPr/>
        <a:lstStyle/>
        <a:p>
          <a:endParaRPr lang="es-ES"/>
        </a:p>
      </dgm:t>
    </dgm:pt>
    <dgm:pt modelId="{DF508E48-F122-45C6-A207-BF5FFD1F1934}" type="sibTrans" cxnId="{A8477F21-A1F6-4A06-86E2-ECC364FA2A4C}">
      <dgm:prSet/>
      <dgm:spPr/>
      <dgm:t>
        <a:bodyPr/>
        <a:lstStyle/>
        <a:p>
          <a:endParaRPr lang="es-ES"/>
        </a:p>
      </dgm:t>
    </dgm:pt>
    <dgm:pt modelId="{3962119F-A9F2-4A36-A2A8-BCB88C6258E1}">
      <dgm:prSet phldrT="[Texto]" custT="1"/>
      <dgm:spPr>
        <a:solidFill>
          <a:srgbClr val="FFC000"/>
        </a:solidFill>
      </dgm:spPr>
      <dgm:t>
        <a:bodyPr/>
        <a:lstStyle/>
        <a:p>
          <a:r>
            <a:rPr lang="en-GB" sz="800" b="1" dirty="0">
              <a:solidFill>
                <a:schemeClr val="bg1"/>
              </a:solidFill>
              <a:latin typeface="Gill Sans"/>
            </a:rPr>
            <a:t>Deputy directors</a:t>
          </a:r>
        </a:p>
      </dgm:t>
    </dgm:pt>
    <dgm:pt modelId="{76224C47-F81F-4C22-821E-9EF466A7FFE2}" type="parTrans" cxnId="{C8676DA4-0FEF-4C3B-9C01-9B6CA13241E0}">
      <dgm:prSet/>
      <dgm:spPr/>
      <dgm:t>
        <a:bodyPr/>
        <a:lstStyle/>
        <a:p>
          <a:endParaRPr lang="es-ES"/>
        </a:p>
      </dgm:t>
    </dgm:pt>
    <dgm:pt modelId="{4D30B497-910C-42CA-9F9B-84BC1E3F1284}" type="sibTrans" cxnId="{C8676DA4-0FEF-4C3B-9C01-9B6CA13241E0}">
      <dgm:prSet/>
      <dgm:spPr/>
      <dgm:t>
        <a:bodyPr/>
        <a:lstStyle/>
        <a:p>
          <a:endParaRPr lang="es-ES"/>
        </a:p>
      </dgm:t>
    </dgm:pt>
    <dgm:pt modelId="{15A198F8-8AB2-4870-99F3-52BA52664241}">
      <dgm:prSet phldrT="[Texto]" custT="1"/>
      <dgm:spPr>
        <a:solidFill>
          <a:srgbClr val="C00000"/>
        </a:solidFill>
        <a:effectLst>
          <a:outerShdw blurRad="50800" dist="38100" dir="18900000" algn="bl" rotWithShape="0">
            <a:prstClr val="black">
              <a:alpha val="40000"/>
            </a:prstClr>
          </a:outerShdw>
        </a:effectLst>
      </dgm:spPr>
      <dgm:t>
        <a:bodyPr/>
        <a:lstStyle/>
        <a:p>
          <a:r>
            <a:rPr lang="en-GB" sz="1050" b="1" dirty="0">
              <a:solidFill>
                <a:schemeClr val="bg1"/>
              </a:solidFill>
              <a:latin typeface="Gill Sans"/>
            </a:rPr>
            <a:t>2017</a:t>
          </a:r>
        </a:p>
      </dgm:t>
    </dgm:pt>
    <dgm:pt modelId="{DB672EE6-A64D-49F4-994D-44A7CF2D4618}" type="parTrans" cxnId="{259774EE-C65B-4024-9286-08D812729EAC}">
      <dgm:prSet/>
      <dgm:spPr/>
      <dgm:t>
        <a:bodyPr/>
        <a:lstStyle/>
        <a:p>
          <a:endParaRPr lang="es-ES"/>
        </a:p>
      </dgm:t>
    </dgm:pt>
    <dgm:pt modelId="{172AFF33-5C94-45D1-A20D-F1490915B3C6}" type="sibTrans" cxnId="{259774EE-C65B-4024-9286-08D812729EAC}">
      <dgm:prSet/>
      <dgm:spPr/>
      <dgm:t>
        <a:bodyPr/>
        <a:lstStyle/>
        <a:p>
          <a:endParaRPr lang="es-ES"/>
        </a:p>
      </dgm:t>
    </dgm:pt>
    <dgm:pt modelId="{7A2B0418-3EFC-41E8-AF17-AB51ADCBE887}">
      <dgm:prSet phldrT="[Texto]" custT="1"/>
      <dgm:spPr>
        <a:solidFill>
          <a:srgbClr val="C00000"/>
        </a:solidFill>
        <a:effectLst>
          <a:outerShdw blurRad="50800" dist="38100" dir="18900000" algn="bl" rotWithShape="0">
            <a:prstClr val="black">
              <a:alpha val="40000"/>
            </a:prstClr>
          </a:outerShdw>
        </a:effectLst>
      </dgm:spPr>
      <dgm:t>
        <a:bodyPr/>
        <a:lstStyle/>
        <a:p>
          <a:r>
            <a:rPr lang="en-GB" sz="1050" b="1" dirty="0">
              <a:solidFill>
                <a:schemeClr val="bg1"/>
              </a:solidFill>
              <a:latin typeface="Gill Sans"/>
            </a:rPr>
            <a:t>2016</a:t>
          </a:r>
        </a:p>
      </dgm:t>
    </dgm:pt>
    <dgm:pt modelId="{0C0A549E-ECCE-4FDC-8D75-42181B05CF11}" type="parTrans" cxnId="{67123392-588F-4832-BA31-21CCB5E30569}">
      <dgm:prSet/>
      <dgm:spPr/>
      <dgm:t>
        <a:bodyPr/>
        <a:lstStyle/>
        <a:p>
          <a:endParaRPr lang="es-ES"/>
        </a:p>
      </dgm:t>
    </dgm:pt>
    <dgm:pt modelId="{C852C26A-C046-4812-A7C4-FC00FB1A5D1E}" type="sibTrans" cxnId="{67123392-588F-4832-BA31-21CCB5E30569}">
      <dgm:prSet/>
      <dgm:spPr/>
      <dgm:t>
        <a:bodyPr/>
        <a:lstStyle/>
        <a:p>
          <a:endParaRPr lang="es-ES"/>
        </a:p>
      </dgm:t>
    </dgm:pt>
    <dgm:pt modelId="{A751F34A-758C-4D69-8BFE-7064043A6BC1}">
      <dgm:prSet phldrT="[Texto]" custT="1"/>
      <dgm:spPr>
        <a:solidFill>
          <a:srgbClr val="FFC000"/>
        </a:solidFill>
      </dgm:spPr>
      <dgm:t>
        <a:bodyPr/>
        <a:lstStyle/>
        <a:p>
          <a:r>
            <a:rPr lang="en-GB" sz="800" dirty="0">
              <a:solidFill>
                <a:schemeClr val="bg1"/>
              </a:solidFill>
              <a:latin typeface="Gill Sans"/>
            </a:rPr>
            <a:t>102,766.02</a:t>
          </a:r>
        </a:p>
      </dgm:t>
    </dgm:pt>
    <dgm:pt modelId="{8B73A701-7F8F-4E88-9545-9B82E7DEF4FF}" type="parTrans" cxnId="{431216F6-1C36-4B97-B2A8-E63D27EC7432}">
      <dgm:prSet/>
      <dgm:spPr/>
      <dgm:t>
        <a:bodyPr/>
        <a:lstStyle/>
        <a:p>
          <a:endParaRPr lang="es-ES"/>
        </a:p>
      </dgm:t>
    </dgm:pt>
    <dgm:pt modelId="{ACDA0FD8-4ABD-4DED-BE84-3517B0F41B57}" type="sibTrans" cxnId="{431216F6-1C36-4B97-B2A8-E63D27EC7432}">
      <dgm:prSet/>
      <dgm:spPr/>
      <dgm:t>
        <a:bodyPr/>
        <a:lstStyle/>
        <a:p>
          <a:endParaRPr lang="es-ES"/>
        </a:p>
      </dgm:t>
    </dgm:pt>
    <dgm:pt modelId="{6B0A2F44-4661-4BCF-978F-F65AAD0D219B}">
      <dgm:prSet phldrT="[Texto]" custT="1"/>
      <dgm:spPr>
        <a:solidFill>
          <a:srgbClr val="FFC000"/>
        </a:solidFill>
      </dgm:spPr>
      <dgm:t>
        <a:bodyPr/>
        <a:lstStyle/>
        <a:p>
          <a:r>
            <a:rPr lang="en-GB" sz="800" dirty="0">
              <a:solidFill>
                <a:schemeClr val="bg1"/>
              </a:solidFill>
              <a:latin typeface="Gill Sans"/>
            </a:rPr>
            <a:t>46,638.11</a:t>
          </a:r>
        </a:p>
      </dgm:t>
    </dgm:pt>
    <dgm:pt modelId="{EDA4E9AD-BDAB-4797-8B8C-F9CCECDD60B6}" type="parTrans" cxnId="{3D85B0F7-0FE3-42CD-A968-39BC935FA283}">
      <dgm:prSet/>
      <dgm:spPr/>
      <dgm:t>
        <a:bodyPr/>
        <a:lstStyle/>
        <a:p>
          <a:endParaRPr lang="es-ES"/>
        </a:p>
      </dgm:t>
    </dgm:pt>
    <dgm:pt modelId="{275D379A-B1EC-47D3-9BAA-544DBBF79114}" type="sibTrans" cxnId="{3D85B0F7-0FE3-42CD-A968-39BC935FA283}">
      <dgm:prSet/>
      <dgm:spPr/>
      <dgm:t>
        <a:bodyPr/>
        <a:lstStyle/>
        <a:p>
          <a:endParaRPr lang="es-ES"/>
        </a:p>
      </dgm:t>
    </dgm:pt>
    <dgm:pt modelId="{76AFB3A7-AB84-4555-A1CB-74F30AD90B0C}">
      <dgm:prSet custT="1"/>
      <dgm:spPr>
        <a:solidFill>
          <a:srgbClr val="FFC000"/>
        </a:solidFill>
      </dgm:spPr>
      <dgm:t>
        <a:bodyPr/>
        <a:lstStyle/>
        <a:p>
          <a:r>
            <a:rPr lang="en-GB" sz="800" b="1" dirty="0">
              <a:solidFill>
                <a:schemeClr val="bg1"/>
              </a:solidFill>
              <a:latin typeface="Gill Sans"/>
            </a:rPr>
            <a:t>Middle managers</a:t>
          </a:r>
        </a:p>
      </dgm:t>
    </dgm:pt>
    <dgm:pt modelId="{E859A32B-35A6-4BB9-81D7-75E80FC667BE}" type="parTrans" cxnId="{4BA8C09F-AA4F-46CE-9DE0-6F65AD8108A3}">
      <dgm:prSet/>
      <dgm:spPr/>
      <dgm:t>
        <a:bodyPr/>
        <a:lstStyle/>
        <a:p>
          <a:endParaRPr lang="es-ES"/>
        </a:p>
      </dgm:t>
    </dgm:pt>
    <dgm:pt modelId="{6EDC4F26-EFF7-458C-AAA7-2EB8A48B7489}" type="sibTrans" cxnId="{4BA8C09F-AA4F-46CE-9DE0-6F65AD8108A3}">
      <dgm:prSet/>
      <dgm:spPr/>
      <dgm:t>
        <a:bodyPr/>
        <a:lstStyle/>
        <a:p>
          <a:endParaRPr lang="es-ES"/>
        </a:p>
      </dgm:t>
    </dgm:pt>
    <dgm:pt modelId="{72EB0449-6D89-4155-BBEC-D5F75FF30515}">
      <dgm:prSet custT="1"/>
      <dgm:spPr>
        <a:solidFill>
          <a:srgbClr val="FFC000"/>
        </a:solidFill>
      </dgm:spPr>
      <dgm:t>
        <a:bodyPr/>
        <a:lstStyle/>
        <a:p>
          <a:r>
            <a:rPr lang="en-GB" sz="800" b="1" dirty="0">
              <a:solidFill>
                <a:schemeClr val="bg1"/>
              </a:solidFill>
              <a:latin typeface="Gill Sans"/>
            </a:rPr>
            <a:t>Technical staff</a:t>
          </a:r>
        </a:p>
      </dgm:t>
    </dgm:pt>
    <dgm:pt modelId="{ED0BC38F-B1BA-45B8-95FC-434BBCF4E0D3}" type="parTrans" cxnId="{1045E2D5-2A3D-4451-B507-24BA67EF2EE6}">
      <dgm:prSet/>
      <dgm:spPr/>
      <dgm:t>
        <a:bodyPr/>
        <a:lstStyle/>
        <a:p>
          <a:endParaRPr lang="es-ES"/>
        </a:p>
      </dgm:t>
    </dgm:pt>
    <dgm:pt modelId="{E4C42D7C-1689-4ADB-B602-2444FDF52AB7}" type="sibTrans" cxnId="{1045E2D5-2A3D-4451-B507-24BA67EF2EE6}">
      <dgm:prSet/>
      <dgm:spPr/>
      <dgm:t>
        <a:bodyPr/>
        <a:lstStyle/>
        <a:p>
          <a:endParaRPr lang="es-ES"/>
        </a:p>
      </dgm:t>
    </dgm:pt>
    <dgm:pt modelId="{FFC0826F-7D21-48E6-AA63-FF560B76AD24}">
      <dgm:prSet custT="1"/>
      <dgm:spPr>
        <a:solidFill>
          <a:srgbClr val="FFC000"/>
        </a:solidFill>
      </dgm:spPr>
      <dgm:t>
        <a:bodyPr/>
        <a:lstStyle/>
        <a:p>
          <a:r>
            <a:rPr lang="en-GB" sz="800" b="1" dirty="0">
              <a:solidFill>
                <a:schemeClr val="bg1"/>
              </a:solidFill>
              <a:latin typeface="Gill Sans"/>
            </a:rPr>
            <a:t>Clerical staff</a:t>
          </a:r>
        </a:p>
      </dgm:t>
    </dgm:pt>
    <dgm:pt modelId="{B3B7E327-678F-4C0C-8E4B-AADAA8144D6C}" type="parTrans" cxnId="{7ED149D3-2EB7-4917-9D92-33CF9FEC99F3}">
      <dgm:prSet/>
      <dgm:spPr/>
      <dgm:t>
        <a:bodyPr/>
        <a:lstStyle/>
        <a:p>
          <a:endParaRPr lang="es-ES"/>
        </a:p>
      </dgm:t>
    </dgm:pt>
    <dgm:pt modelId="{A7963351-E921-4042-9BD1-EEF4C91F465A}" type="sibTrans" cxnId="{7ED149D3-2EB7-4917-9D92-33CF9FEC99F3}">
      <dgm:prSet/>
      <dgm:spPr/>
      <dgm:t>
        <a:bodyPr/>
        <a:lstStyle/>
        <a:p>
          <a:endParaRPr lang="es-ES"/>
        </a:p>
      </dgm:t>
    </dgm:pt>
    <dgm:pt modelId="{E8FC68EC-A1BB-409A-A525-7CBE2F0F8819}">
      <dgm:prSet custT="1"/>
      <dgm:spPr>
        <a:solidFill>
          <a:srgbClr val="FFC000"/>
        </a:solidFill>
      </dgm:spPr>
      <dgm:t>
        <a:bodyPr/>
        <a:lstStyle/>
        <a:p>
          <a:r>
            <a:rPr lang="en-GB" sz="800" b="1" dirty="0">
              <a:solidFill>
                <a:schemeClr val="bg1"/>
              </a:solidFill>
              <a:latin typeface="Gill Sans"/>
            </a:rPr>
            <a:t>ICO</a:t>
          </a:r>
        </a:p>
      </dgm:t>
    </dgm:pt>
    <dgm:pt modelId="{24B29008-D27C-4D40-A21F-FD751DF6A997}" type="parTrans" cxnId="{87E04022-5FEA-4148-B7EC-789785A42563}">
      <dgm:prSet/>
      <dgm:spPr/>
      <dgm:t>
        <a:bodyPr/>
        <a:lstStyle/>
        <a:p>
          <a:endParaRPr lang="es-ES"/>
        </a:p>
      </dgm:t>
    </dgm:pt>
    <dgm:pt modelId="{F6B88956-26E0-4172-A9F7-8C98316E4407}" type="sibTrans" cxnId="{87E04022-5FEA-4148-B7EC-789785A42563}">
      <dgm:prSet/>
      <dgm:spPr/>
      <dgm:t>
        <a:bodyPr/>
        <a:lstStyle/>
        <a:p>
          <a:endParaRPr lang="es-ES"/>
        </a:p>
      </dgm:t>
    </dgm:pt>
    <dgm:pt modelId="{BD28833D-4CFF-4961-ACEE-A79C0C20BEB3}">
      <dgm:prSet custT="1"/>
      <dgm:spPr>
        <a:solidFill>
          <a:srgbClr val="FFC000"/>
        </a:solidFill>
      </dgm:spPr>
      <dgm:t>
        <a:bodyPr/>
        <a:lstStyle/>
        <a:p>
          <a:r>
            <a:rPr lang="en-GB" sz="800" dirty="0">
              <a:solidFill>
                <a:schemeClr val="bg1"/>
              </a:solidFill>
              <a:latin typeface="Gill Sans"/>
            </a:rPr>
            <a:t>101,239.94</a:t>
          </a:r>
        </a:p>
      </dgm:t>
    </dgm:pt>
    <dgm:pt modelId="{BA4EE331-A52C-44CC-9F9B-6A221BFE7DC5}" type="parTrans" cxnId="{7C578652-FF92-4646-8B59-19C1EE1CE765}">
      <dgm:prSet/>
      <dgm:spPr/>
      <dgm:t>
        <a:bodyPr/>
        <a:lstStyle/>
        <a:p>
          <a:endParaRPr lang="es-ES"/>
        </a:p>
      </dgm:t>
    </dgm:pt>
    <dgm:pt modelId="{475849D1-ACF1-48C9-8608-967562D667AE}" type="sibTrans" cxnId="{7C578652-FF92-4646-8B59-19C1EE1CE765}">
      <dgm:prSet/>
      <dgm:spPr/>
      <dgm:t>
        <a:bodyPr/>
        <a:lstStyle/>
        <a:p>
          <a:endParaRPr lang="es-ES"/>
        </a:p>
      </dgm:t>
    </dgm:pt>
    <dgm:pt modelId="{C903A24F-0E54-4BDE-9AFE-FCF2636B1260}">
      <dgm:prSet custT="1"/>
      <dgm:spPr>
        <a:solidFill>
          <a:srgbClr val="FFC000"/>
        </a:solidFill>
      </dgm:spPr>
      <dgm:t>
        <a:bodyPr/>
        <a:lstStyle/>
        <a:p>
          <a:r>
            <a:rPr lang="en-GB" sz="800" dirty="0">
              <a:solidFill>
                <a:schemeClr val="bg1"/>
              </a:solidFill>
              <a:latin typeface="Gill Sans"/>
            </a:rPr>
            <a:t>44,302.04</a:t>
          </a:r>
        </a:p>
      </dgm:t>
    </dgm:pt>
    <dgm:pt modelId="{F895A172-8D3D-425C-BBFF-16A2089C358D}" type="parTrans" cxnId="{66C691AF-4ACF-4571-AA63-656D8CA8BB20}">
      <dgm:prSet/>
      <dgm:spPr/>
      <dgm:t>
        <a:bodyPr/>
        <a:lstStyle/>
        <a:p>
          <a:endParaRPr lang="es-ES"/>
        </a:p>
      </dgm:t>
    </dgm:pt>
    <dgm:pt modelId="{46632DEE-712D-413A-A382-6114138513AD}" type="sibTrans" cxnId="{66C691AF-4ACF-4571-AA63-656D8CA8BB20}">
      <dgm:prSet/>
      <dgm:spPr/>
      <dgm:t>
        <a:bodyPr/>
        <a:lstStyle/>
        <a:p>
          <a:endParaRPr lang="es-ES"/>
        </a:p>
      </dgm:t>
    </dgm:pt>
    <dgm:pt modelId="{C8496C7C-B419-4F8C-AD1E-C0AFA7602A19}">
      <dgm:prSet custT="1"/>
      <dgm:spPr>
        <a:solidFill>
          <a:srgbClr val="FFC000"/>
        </a:solidFill>
      </dgm:spPr>
      <dgm:t>
        <a:bodyPr/>
        <a:lstStyle/>
        <a:p>
          <a:r>
            <a:rPr lang="en-GB" sz="800" dirty="0">
              <a:solidFill>
                <a:schemeClr val="bg1"/>
              </a:solidFill>
              <a:latin typeface="Gill Sans"/>
            </a:rPr>
            <a:t>36,587.79</a:t>
          </a:r>
        </a:p>
      </dgm:t>
    </dgm:pt>
    <dgm:pt modelId="{9ADDD11F-4725-4E3C-B765-1C3C1D965212}" type="parTrans" cxnId="{CB6AC173-A632-416A-9ED6-F72E2FF30092}">
      <dgm:prSet/>
      <dgm:spPr/>
      <dgm:t>
        <a:bodyPr/>
        <a:lstStyle/>
        <a:p>
          <a:endParaRPr lang="es-ES"/>
        </a:p>
      </dgm:t>
    </dgm:pt>
    <dgm:pt modelId="{7C2EC38B-EB79-437C-A5BE-7F59EC199D6D}" type="sibTrans" cxnId="{CB6AC173-A632-416A-9ED6-F72E2FF30092}">
      <dgm:prSet/>
      <dgm:spPr/>
      <dgm:t>
        <a:bodyPr/>
        <a:lstStyle/>
        <a:p>
          <a:endParaRPr lang="es-ES"/>
        </a:p>
      </dgm:t>
    </dgm:pt>
    <dgm:pt modelId="{8632DA20-330A-4C99-8C21-CD776B53311D}">
      <dgm:prSet custT="1"/>
      <dgm:spPr>
        <a:solidFill>
          <a:srgbClr val="FFC000"/>
        </a:solidFill>
      </dgm:spPr>
      <dgm:t>
        <a:bodyPr/>
        <a:lstStyle/>
        <a:p>
          <a:r>
            <a:rPr lang="en-GB" sz="800" dirty="0">
              <a:solidFill>
                <a:schemeClr val="bg1"/>
              </a:solidFill>
              <a:latin typeface="Gill Sans"/>
            </a:rPr>
            <a:t>27,346.04</a:t>
          </a:r>
        </a:p>
      </dgm:t>
    </dgm:pt>
    <dgm:pt modelId="{88721AA4-FB0F-41EA-BFF8-FDB4001E2BE5}" type="parTrans" cxnId="{8F14D140-7772-4CCC-B2D6-A3A3E0ACE3FC}">
      <dgm:prSet/>
      <dgm:spPr/>
      <dgm:t>
        <a:bodyPr/>
        <a:lstStyle/>
        <a:p>
          <a:endParaRPr lang="es-ES"/>
        </a:p>
      </dgm:t>
    </dgm:pt>
    <dgm:pt modelId="{302E0111-4FBD-4DD1-89BD-82C717232235}" type="sibTrans" cxnId="{8F14D140-7772-4CCC-B2D6-A3A3E0ACE3FC}">
      <dgm:prSet/>
      <dgm:spPr/>
      <dgm:t>
        <a:bodyPr/>
        <a:lstStyle/>
        <a:p>
          <a:endParaRPr lang="es-ES"/>
        </a:p>
      </dgm:t>
    </dgm:pt>
    <dgm:pt modelId="{F6093486-EDA7-44A2-B653-5D10C56479CA}">
      <dgm:prSet custT="1"/>
      <dgm:spPr>
        <a:solidFill>
          <a:srgbClr val="FFC000"/>
        </a:solidFill>
      </dgm:spPr>
      <dgm:t>
        <a:bodyPr/>
        <a:lstStyle/>
        <a:p>
          <a:r>
            <a:rPr lang="en-GB" sz="800" dirty="0">
              <a:solidFill>
                <a:schemeClr val="bg1"/>
              </a:solidFill>
              <a:latin typeface="Gill Sans"/>
            </a:rPr>
            <a:t>24,513.93</a:t>
          </a:r>
        </a:p>
      </dgm:t>
    </dgm:pt>
    <dgm:pt modelId="{15A5BE2F-D813-4AC2-A99F-F0D884829D41}" type="parTrans" cxnId="{8324F998-6441-4984-BCF0-9FA2D208EC19}">
      <dgm:prSet/>
      <dgm:spPr/>
      <dgm:t>
        <a:bodyPr/>
        <a:lstStyle/>
        <a:p>
          <a:endParaRPr lang="es-ES"/>
        </a:p>
      </dgm:t>
    </dgm:pt>
    <dgm:pt modelId="{96E6838C-E94C-49D8-9796-1B4D4604E901}" type="sibTrans" cxnId="{8324F998-6441-4984-BCF0-9FA2D208EC19}">
      <dgm:prSet/>
      <dgm:spPr/>
      <dgm:t>
        <a:bodyPr/>
        <a:lstStyle/>
        <a:p>
          <a:endParaRPr lang="es-ES"/>
        </a:p>
      </dgm:t>
    </dgm:pt>
    <dgm:pt modelId="{4B7293D7-7704-41D1-B05D-2FF024703FE0}">
      <dgm:prSet custT="1"/>
      <dgm:spPr>
        <a:solidFill>
          <a:srgbClr val="FFC000"/>
        </a:solidFill>
      </dgm:spPr>
      <dgm:t>
        <a:bodyPr/>
        <a:lstStyle/>
        <a:p>
          <a:r>
            <a:rPr lang="en-GB" sz="800" dirty="0">
              <a:solidFill>
                <a:schemeClr val="bg1"/>
              </a:solidFill>
              <a:latin typeface="Gill Sans"/>
            </a:rPr>
            <a:t>73,789.13</a:t>
          </a:r>
        </a:p>
      </dgm:t>
    </dgm:pt>
    <dgm:pt modelId="{E84FEA92-D7C3-410A-AF76-312400D1F061}" type="parTrans" cxnId="{E28D2A5A-3097-4560-ADB7-4304C2BFC846}">
      <dgm:prSet/>
      <dgm:spPr/>
      <dgm:t>
        <a:bodyPr/>
        <a:lstStyle/>
        <a:p>
          <a:endParaRPr lang="es-ES"/>
        </a:p>
      </dgm:t>
    </dgm:pt>
    <dgm:pt modelId="{2DAB22F0-3B21-4A21-B910-B587B159CA92}" type="sibTrans" cxnId="{E28D2A5A-3097-4560-ADB7-4304C2BFC846}">
      <dgm:prSet/>
      <dgm:spPr/>
      <dgm:t>
        <a:bodyPr/>
        <a:lstStyle/>
        <a:p>
          <a:endParaRPr lang="es-ES"/>
        </a:p>
      </dgm:t>
    </dgm:pt>
    <dgm:pt modelId="{4DE8BC6A-DF9E-4F44-8DAE-82C20F67A890}">
      <dgm:prSet custT="1"/>
      <dgm:spPr>
        <a:solidFill>
          <a:srgbClr val="FFC000"/>
        </a:solidFill>
      </dgm:spPr>
      <dgm:t>
        <a:bodyPr/>
        <a:lstStyle/>
        <a:p>
          <a:r>
            <a:rPr lang="en-GB" sz="800" dirty="0">
              <a:solidFill>
                <a:schemeClr val="bg1"/>
              </a:solidFill>
              <a:latin typeface="Gill Sans"/>
            </a:rPr>
            <a:t>36,874.96</a:t>
          </a:r>
        </a:p>
      </dgm:t>
    </dgm:pt>
    <dgm:pt modelId="{9E7892EA-E810-4EE2-AA6A-1D938BAD0B13}" type="parTrans" cxnId="{A2ABD4FA-3CF6-44B6-A87F-7122B39ECF24}">
      <dgm:prSet/>
      <dgm:spPr/>
      <dgm:t>
        <a:bodyPr/>
        <a:lstStyle/>
        <a:p>
          <a:endParaRPr lang="es-ES"/>
        </a:p>
      </dgm:t>
    </dgm:pt>
    <dgm:pt modelId="{EDE75E0B-8691-4004-84F1-DECB4A99A0FB}" type="sibTrans" cxnId="{A2ABD4FA-3CF6-44B6-A87F-7122B39ECF24}">
      <dgm:prSet/>
      <dgm:spPr/>
      <dgm:t>
        <a:bodyPr/>
        <a:lstStyle/>
        <a:p>
          <a:endParaRPr lang="es-ES"/>
        </a:p>
      </dgm:t>
    </dgm:pt>
    <dgm:pt modelId="{C1DEBF9C-68DC-48CE-9C52-F9DDB3C55E4E}">
      <dgm:prSet custT="1"/>
      <dgm:spPr>
        <a:solidFill>
          <a:srgbClr val="FFC000"/>
        </a:solidFill>
      </dgm:spPr>
      <dgm:t>
        <a:bodyPr/>
        <a:lstStyle/>
        <a:p>
          <a:r>
            <a:rPr lang="en-GB" sz="800" dirty="0">
              <a:solidFill>
                <a:schemeClr val="bg1"/>
              </a:solidFill>
              <a:latin typeface="Gill Sans"/>
            </a:rPr>
            <a:t>52,064.36</a:t>
          </a:r>
        </a:p>
      </dgm:t>
    </dgm:pt>
    <dgm:pt modelId="{FF6EAA26-A745-485C-ACD6-F0F5F06BC430}" type="parTrans" cxnId="{DD5567D4-00C8-4B97-8312-1EFFE3436D17}">
      <dgm:prSet/>
      <dgm:spPr/>
      <dgm:t>
        <a:bodyPr/>
        <a:lstStyle/>
        <a:p>
          <a:endParaRPr lang="es-ES"/>
        </a:p>
      </dgm:t>
    </dgm:pt>
    <dgm:pt modelId="{98B7DE68-4C89-48EA-8FFB-B8B6EFC8DC0B}" type="sibTrans" cxnId="{DD5567D4-00C8-4B97-8312-1EFFE3436D17}">
      <dgm:prSet/>
      <dgm:spPr/>
      <dgm:t>
        <a:bodyPr/>
        <a:lstStyle/>
        <a:p>
          <a:endParaRPr lang="es-ES"/>
        </a:p>
      </dgm:t>
    </dgm:pt>
    <dgm:pt modelId="{D0C6ACEF-895E-4E77-B842-545D323AC929}">
      <dgm:prSet custT="1"/>
      <dgm:spPr>
        <a:solidFill>
          <a:srgbClr val="FFC000"/>
        </a:solidFill>
      </dgm:spPr>
      <dgm:t>
        <a:bodyPr/>
        <a:lstStyle/>
        <a:p>
          <a:r>
            <a:rPr lang="en-GB" sz="800" dirty="0">
              <a:solidFill>
                <a:schemeClr val="bg1"/>
              </a:solidFill>
              <a:latin typeface="Gill Sans"/>
            </a:rPr>
            <a:t>72,464.75</a:t>
          </a:r>
        </a:p>
      </dgm:t>
    </dgm:pt>
    <dgm:pt modelId="{29F8D84F-7EC9-443D-BEC7-7936769F160C}" type="parTrans" cxnId="{C15C7C69-D951-4A70-9F72-17BF536E6607}">
      <dgm:prSet/>
      <dgm:spPr/>
      <dgm:t>
        <a:bodyPr/>
        <a:lstStyle/>
        <a:p>
          <a:endParaRPr lang="es-ES"/>
        </a:p>
      </dgm:t>
    </dgm:pt>
    <dgm:pt modelId="{830D55A6-5CA7-41FE-A0D7-25EA9F80FD0E}" type="sibTrans" cxnId="{C15C7C69-D951-4A70-9F72-17BF536E6607}">
      <dgm:prSet/>
      <dgm:spPr/>
      <dgm:t>
        <a:bodyPr/>
        <a:lstStyle/>
        <a:p>
          <a:endParaRPr lang="es-ES"/>
        </a:p>
      </dgm:t>
    </dgm:pt>
    <dgm:pt modelId="{929F099C-204A-4E4B-AE8E-4D3A1430D788}">
      <dgm:prSet custT="1"/>
      <dgm:spPr>
        <a:solidFill>
          <a:srgbClr val="FFC000"/>
        </a:solidFill>
      </dgm:spPr>
      <dgm:t>
        <a:bodyPr/>
        <a:lstStyle/>
        <a:p>
          <a:r>
            <a:rPr lang="en-GB" sz="800" dirty="0">
              <a:solidFill>
                <a:schemeClr val="bg1"/>
              </a:solidFill>
              <a:latin typeface="Gill Sans"/>
            </a:rPr>
            <a:t>52,195.85</a:t>
          </a:r>
        </a:p>
      </dgm:t>
    </dgm:pt>
    <dgm:pt modelId="{87D129FB-A5CC-4342-8A2A-CDE57CA909C7}" type="parTrans" cxnId="{BB3FB57A-B8D3-4A02-BEA1-81D479582B84}">
      <dgm:prSet/>
      <dgm:spPr/>
      <dgm:t>
        <a:bodyPr/>
        <a:lstStyle/>
        <a:p>
          <a:endParaRPr lang="es-ES"/>
        </a:p>
      </dgm:t>
    </dgm:pt>
    <dgm:pt modelId="{B8541F24-28FD-4C39-82A9-D7182A37D0C1}" type="sibTrans" cxnId="{BB3FB57A-B8D3-4A02-BEA1-81D479582B84}">
      <dgm:prSet/>
      <dgm:spPr/>
      <dgm:t>
        <a:bodyPr/>
        <a:lstStyle/>
        <a:p>
          <a:endParaRPr lang="es-ES"/>
        </a:p>
      </dgm:t>
    </dgm:pt>
    <dgm:pt modelId="{6C975407-9F46-48D8-9F21-D3C7D6158708}" type="pres">
      <dgm:prSet presAssocID="{EB4FE1AF-9C38-4159-8B46-88F389982A53}" presName="theList" presStyleCnt="0">
        <dgm:presLayoutVars>
          <dgm:dir/>
          <dgm:animLvl val="lvl"/>
          <dgm:resizeHandles val="exact"/>
        </dgm:presLayoutVars>
      </dgm:prSet>
      <dgm:spPr/>
      <dgm:t>
        <a:bodyPr/>
        <a:lstStyle/>
        <a:p>
          <a:endParaRPr lang="es-ES"/>
        </a:p>
      </dgm:t>
    </dgm:pt>
    <dgm:pt modelId="{BB84FF3A-643D-4D7D-9B07-CE5441FF28EC}" type="pres">
      <dgm:prSet presAssocID="{8660F799-1665-49AA-B989-BE8A7ADEA1E0}" presName="compNode" presStyleCnt="0"/>
      <dgm:spPr/>
    </dgm:pt>
    <dgm:pt modelId="{2EA3B12C-098A-425E-B4F3-5D658C9A5AC9}" type="pres">
      <dgm:prSet presAssocID="{8660F799-1665-49AA-B989-BE8A7ADEA1E0}" presName="aNode" presStyleLbl="bgShp" presStyleIdx="0" presStyleCnt="3" custScaleY="80622"/>
      <dgm:spPr/>
      <dgm:t>
        <a:bodyPr/>
        <a:lstStyle/>
        <a:p>
          <a:endParaRPr lang="es-ES"/>
        </a:p>
      </dgm:t>
    </dgm:pt>
    <dgm:pt modelId="{301BD1C8-6F2D-42C6-B3C6-CCEEF359F5F5}" type="pres">
      <dgm:prSet presAssocID="{8660F799-1665-49AA-B989-BE8A7ADEA1E0}" presName="textNode" presStyleLbl="bgShp" presStyleIdx="0" presStyleCnt="3"/>
      <dgm:spPr/>
      <dgm:t>
        <a:bodyPr/>
        <a:lstStyle/>
        <a:p>
          <a:endParaRPr lang="es-ES"/>
        </a:p>
      </dgm:t>
    </dgm:pt>
    <dgm:pt modelId="{2D527B94-B6DA-4AB4-A37C-18FB4AF2AFAB}" type="pres">
      <dgm:prSet presAssocID="{8660F799-1665-49AA-B989-BE8A7ADEA1E0}" presName="compChildNode" presStyleCnt="0"/>
      <dgm:spPr/>
    </dgm:pt>
    <dgm:pt modelId="{4111F3CE-BBD0-4063-99B3-82A6C1C454F0}" type="pres">
      <dgm:prSet presAssocID="{8660F799-1665-49AA-B989-BE8A7ADEA1E0}" presName="theInnerList" presStyleCnt="0"/>
      <dgm:spPr/>
    </dgm:pt>
    <dgm:pt modelId="{A287A5BB-C7ED-438B-9C87-F2C90D2FC4F8}" type="pres">
      <dgm:prSet presAssocID="{8427A01B-D919-487B-B540-4BE257054161}" presName="childNode" presStyleLbl="node1" presStyleIdx="0" presStyleCnt="18">
        <dgm:presLayoutVars>
          <dgm:bulletEnabled val="1"/>
        </dgm:presLayoutVars>
      </dgm:prSet>
      <dgm:spPr/>
      <dgm:t>
        <a:bodyPr/>
        <a:lstStyle/>
        <a:p>
          <a:endParaRPr lang="es-ES"/>
        </a:p>
      </dgm:t>
    </dgm:pt>
    <dgm:pt modelId="{B1C2E591-05F1-4539-B49E-F49B6B4F51C8}" type="pres">
      <dgm:prSet presAssocID="{8427A01B-D919-487B-B540-4BE257054161}" presName="aSpace2" presStyleCnt="0"/>
      <dgm:spPr/>
    </dgm:pt>
    <dgm:pt modelId="{89F372CF-7815-4D4A-AAB8-55862CF20188}" type="pres">
      <dgm:prSet presAssocID="{3962119F-A9F2-4A36-A2A8-BCB88C6258E1}" presName="childNode" presStyleLbl="node1" presStyleIdx="1" presStyleCnt="18">
        <dgm:presLayoutVars>
          <dgm:bulletEnabled val="1"/>
        </dgm:presLayoutVars>
      </dgm:prSet>
      <dgm:spPr/>
      <dgm:t>
        <a:bodyPr/>
        <a:lstStyle/>
        <a:p>
          <a:endParaRPr lang="es-ES"/>
        </a:p>
      </dgm:t>
    </dgm:pt>
    <dgm:pt modelId="{0A017C70-7DA8-45E5-9A45-F20E7152E27D}" type="pres">
      <dgm:prSet presAssocID="{3962119F-A9F2-4A36-A2A8-BCB88C6258E1}" presName="aSpace2" presStyleCnt="0"/>
      <dgm:spPr/>
    </dgm:pt>
    <dgm:pt modelId="{DEBBF064-8536-48D6-AF05-EE28D5CC7C71}" type="pres">
      <dgm:prSet presAssocID="{76AFB3A7-AB84-4555-A1CB-74F30AD90B0C}" presName="childNode" presStyleLbl="node1" presStyleIdx="2" presStyleCnt="18">
        <dgm:presLayoutVars>
          <dgm:bulletEnabled val="1"/>
        </dgm:presLayoutVars>
      </dgm:prSet>
      <dgm:spPr/>
      <dgm:t>
        <a:bodyPr/>
        <a:lstStyle/>
        <a:p>
          <a:endParaRPr lang="es-ES"/>
        </a:p>
      </dgm:t>
    </dgm:pt>
    <dgm:pt modelId="{0288EE48-71C9-448B-BC36-C9BB362E1ED8}" type="pres">
      <dgm:prSet presAssocID="{76AFB3A7-AB84-4555-A1CB-74F30AD90B0C}" presName="aSpace2" presStyleCnt="0"/>
      <dgm:spPr/>
    </dgm:pt>
    <dgm:pt modelId="{C41C7AB3-E90A-4EAD-BC6E-78219FD50983}" type="pres">
      <dgm:prSet presAssocID="{72EB0449-6D89-4155-BBEC-D5F75FF30515}" presName="childNode" presStyleLbl="node1" presStyleIdx="3" presStyleCnt="18">
        <dgm:presLayoutVars>
          <dgm:bulletEnabled val="1"/>
        </dgm:presLayoutVars>
      </dgm:prSet>
      <dgm:spPr/>
      <dgm:t>
        <a:bodyPr/>
        <a:lstStyle/>
        <a:p>
          <a:endParaRPr lang="es-ES"/>
        </a:p>
      </dgm:t>
    </dgm:pt>
    <dgm:pt modelId="{79E48AFB-8D2F-41B7-A4BF-1BBA5FA06CC8}" type="pres">
      <dgm:prSet presAssocID="{72EB0449-6D89-4155-BBEC-D5F75FF30515}" presName="aSpace2" presStyleCnt="0"/>
      <dgm:spPr/>
    </dgm:pt>
    <dgm:pt modelId="{57219BF3-C2FD-4C97-8285-B99C4E570256}" type="pres">
      <dgm:prSet presAssocID="{FFC0826F-7D21-48E6-AA63-FF560B76AD24}" presName="childNode" presStyleLbl="node1" presStyleIdx="4" presStyleCnt="18">
        <dgm:presLayoutVars>
          <dgm:bulletEnabled val="1"/>
        </dgm:presLayoutVars>
      </dgm:prSet>
      <dgm:spPr/>
      <dgm:t>
        <a:bodyPr/>
        <a:lstStyle/>
        <a:p>
          <a:endParaRPr lang="es-ES"/>
        </a:p>
      </dgm:t>
    </dgm:pt>
    <dgm:pt modelId="{AAAB987C-EF32-4254-B944-07CE1E96FFA5}" type="pres">
      <dgm:prSet presAssocID="{FFC0826F-7D21-48E6-AA63-FF560B76AD24}" presName="aSpace2" presStyleCnt="0"/>
      <dgm:spPr/>
    </dgm:pt>
    <dgm:pt modelId="{7C77F9DD-94CB-4948-A6B3-76FACD8FC55C}" type="pres">
      <dgm:prSet presAssocID="{E8FC68EC-A1BB-409A-A525-7CBE2F0F8819}" presName="childNode" presStyleLbl="node1" presStyleIdx="5" presStyleCnt="18">
        <dgm:presLayoutVars>
          <dgm:bulletEnabled val="1"/>
        </dgm:presLayoutVars>
      </dgm:prSet>
      <dgm:spPr/>
      <dgm:t>
        <a:bodyPr/>
        <a:lstStyle/>
        <a:p>
          <a:endParaRPr lang="es-ES"/>
        </a:p>
      </dgm:t>
    </dgm:pt>
    <dgm:pt modelId="{B0231AE0-8571-4DF8-A237-3FA8BF063E58}" type="pres">
      <dgm:prSet presAssocID="{8660F799-1665-49AA-B989-BE8A7ADEA1E0}" presName="aSpace" presStyleCnt="0"/>
      <dgm:spPr/>
    </dgm:pt>
    <dgm:pt modelId="{640B9001-B5D7-4708-B4EF-BA74F1AFC902}" type="pres">
      <dgm:prSet presAssocID="{15A198F8-8AB2-4870-99F3-52BA52664241}" presName="compNode" presStyleCnt="0"/>
      <dgm:spPr/>
    </dgm:pt>
    <dgm:pt modelId="{6A094D0A-76C7-478A-8B99-43D38AD5FE1D}" type="pres">
      <dgm:prSet presAssocID="{15A198F8-8AB2-4870-99F3-52BA52664241}" presName="aNode" presStyleLbl="bgShp" presStyleIdx="1" presStyleCnt="3" custScaleY="80622"/>
      <dgm:spPr/>
      <dgm:t>
        <a:bodyPr/>
        <a:lstStyle/>
        <a:p>
          <a:endParaRPr lang="es-ES"/>
        </a:p>
      </dgm:t>
    </dgm:pt>
    <dgm:pt modelId="{6DC527AF-38B5-42E1-B190-1EF55E1C31A7}" type="pres">
      <dgm:prSet presAssocID="{15A198F8-8AB2-4870-99F3-52BA52664241}" presName="textNode" presStyleLbl="bgShp" presStyleIdx="1" presStyleCnt="3"/>
      <dgm:spPr/>
      <dgm:t>
        <a:bodyPr/>
        <a:lstStyle/>
        <a:p>
          <a:endParaRPr lang="es-ES"/>
        </a:p>
      </dgm:t>
    </dgm:pt>
    <dgm:pt modelId="{355028B2-1CD3-4C70-972C-702A1F709699}" type="pres">
      <dgm:prSet presAssocID="{15A198F8-8AB2-4870-99F3-52BA52664241}" presName="compChildNode" presStyleCnt="0"/>
      <dgm:spPr/>
    </dgm:pt>
    <dgm:pt modelId="{E7EA04CA-DE71-4F4A-8518-F1B9FAEBC45A}" type="pres">
      <dgm:prSet presAssocID="{15A198F8-8AB2-4870-99F3-52BA52664241}" presName="theInnerList" presStyleCnt="0"/>
      <dgm:spPr/>
    </dgm:pt>
    <dgm:pt modelId="{8404D2A6-D2A3-48BC-A732-B73ACBD90F1C}" type="pres">
      <dgm:prSet presAssocID="{BD28833D-4CFF-4961-ACEE-A79C0C20BEB3}" presName="childNode" presStyleLbl="node1" presStyleIdx="6" presStyleCnt="18">
        <dgm:presLayoutVars>
          <dgm:bulletEnabled val="1"/>
        </dgm:presLayoutVars>
      </dgm:prSet>
      <dgm:spPr/>
      <dgm:t>
        <a:bodyPr/>
        <a:lstStyle/>
        <a:p>
          <a:endParaRPr lang="es-ES"/>
        </a:p>
      </dgm:t>
    </dgm:pt>
    <dgm:pt modelId="{48237D95-F408-47B2-9400-5D55B2464657}" type="pres">
      <dgm:prSet presAssocID="{BD28833D-4CFF-4961-ACEE-A79C0C20BEB3}" presName="aSpace2" presStyleCnt="0"/>
      <dgm:spPr/>
    </dgm:pt>
    <dgm:pt modelId="{13727255-2B7B-4B97-8805-DCF1C42BD680}" type="pres">
      <dgm:prSet presAssocID="{D0C6ACEF-895E-4E77-B842-545D323AC929}" presName="childNode" presStyleLbl="node1" presStyleIdx="7" presStyleCnt="18">
        <dgm:presLayoutVars>
          <dgm:bulletEnabled val="1"/>
        </dgm:presLayoutVars>
      </dgm:prSet>
      <dgm:spPr/>
      <dgm:t>
        <a:bodyPr/>
        <a:lstStyle/>
        <a:p>
          <a:endParaRPr lang="es-ES"/>
        </a:p>
      </dgm:t>
    </dgm:pt>
    <dgm:pt modelId="{7297187A-C0E6-4152-A629-E50A41DBF43C}" type="pres">
      <dgm:prSet presAssocID="{D0C6ACEF-895E-4E77-B842-545D323AC929}" presName="aSpace2" presStyleCnt="0"/>
      <dgm:spPr/>
    </dgm:pt>
    <dgm:pt modelId="{EED634BE-6ABE-47DE-A631-F26592A662D1}" type="pres">
      <dgm:prSet presAssocID="{929F099C-204A-4E4B-AE8E-4D3A1430D788}" presName="childNode" presStyleLbl="node1" presStyleIdx="8" presStyleCnt="18">
        <dgm:presLayoutVars>
          <dgm:bulletEnabled val="1"/>
        </dgm:presLayoutVars>
      </dgm:prSet>
      <dgm:spPr/>
      <dgm:t>
        <a:bodyPr/>
        <a:lstStyle/>
        <a:p>
          <a:endParaRPr lang="es-ES"/>
        </a:p>
      </dgm:t>
    </dgm:pt>
    <dgm:pt modelId="{2A97F438-9C0C-45B4-8553-142B6825C9EF}" type="pres">
      <dgm:prSet presAssocID="{929F099C-204A-4E4B-AE8E-4D3A1430D788}" presName="aSpace2" presStyleCnt="0"/>
      <dgm:spPr/>
    </dgm:pt>
    <dgm:pt modelId="{AE2CF7B6-614D-4072-B6FA-5CD34D62B9D7}" type="pres">
      <dgm:prSet presAssocID="{C8496C7C-B419-4F8C-AD1E-C0AFA7602A19}" presName="childNode" presStyleLbl="node1" presStyleIdx="9" presStyleCnt="18" custLinFactNeighborX="27" custLinFactNeighborY="-42212">
        <dgm:presLayoutVars>
          <dgm:bulletEnabled val="1"/>
        </dgm:presLayoutVars>
      </dgm:prSet>
      <dgm:spPr/>
      <dgm:t>
        <a:bodyPr/>
        <a:lstStyle/>
        <a:p>
          <a:endParaRPr lang="es-ES"/>
        </a:p>
      </dgm:t>
    </dgm:pt>
    <dgm:pt modelId="{AABEE4DC-3C62-4E3D-BCD5-F49E1B526242}" type="pres">
      <dgm:prSet presAssocID="{C8496C7C-B419-4F8C-AD1E-C0AFA7602A19}" presName="aSpace2" presStyleCnt="0"/>
      <dgm:spPr/>
    </dgm:pt>
    <dgm:pt modelId="{1136B6E7-5355-46A2-A1E4-81A0E2CF4502}" type="pres">
      <dgm:prSet presAssocID="{8632DA20-330A-4C99-8C21-CD776B53311D}" presName="childNode" presStyleLbl="node1" presStyleIdx="10" presStyleCnt="18">
        <dgm:presLayoutVars>
          <dgm:bulletEnabled val="1"/>
        </dgm:presLayoutVars>
      </dgm:prSet>
      <dgm:spPr/>
      <dgm:t>
        <a:bodyPr/>
        <a:lstStyle/>
        <a:p>
          <a:endParaRPr lang="es-ES"/>
        </a:p>
      </dgm:t>
    </dgm:pt>
    <dgm:pt modelId="{BDE54842-8B55-4E63-AF58-02D513D62EEC}" type="pres">
      <dgm:prSet presAssocID="{8632DA20-330A-4C99-8C21-CD776B53311D}" presName="aSpace2" presStyleCnt="0"/>
      <dgm:spPr/>
    </dgm:pt>
    <dgm:pt modelId="{31CC8418-16E2-4640-8316-1C2F794949DF}" type="pres">
      <dgm:prSet presAssocID="{C903A24F-0E54-4BDE-9AFE-FCF2636B1260}" presName="childNode" presStyleLbl="node1" presStyleIdx="11" presStyleCnt="18">
        <dgm:presLayoutVars>
          <dgm:bulletEnabled val="1"/>
        </dgm:presLayoutVars>
      </dgm:prSet>
      <dgm:spPr/>
      <dgm:t>
        <a:bodyPr/>
        <a:lstStyle/>
        <a:p>
          <a:endParaRPr lang="es-ES"/>
        </a:p>
      </dgm:t>
    </dgm:pt>
    <dgm:pt modelId="{932D8F74-5ADB-40E5-A81B-CB1EB9B08278}" type="pres">
      <dgm:prSet presAssocID="{15A198F8-8AB2-4870-99F3-52BA52664241}" presName="aSpace" presStyleCnt="0"/>
      <dgm:spPr/>
    </dgm:pt>
    <dgm:pt modelId="{191FF7E1-3695-4C5B-9CA1-9C55868C1E51}" type="pres">
      <dgm:prSet presAssocID="{7A2B0418-3EFC-41E8-AF17-AB51ADCBE887}" presName="compNode" presStyleCnt="0"/>
      <dgm:spPr/>
    </dgm:pt>
    <dgm:pt modelId="{19A16535-F17F-4E11-8246-9147E95015E6}" type="pres">
      <dgm:prSet presAssocID="{7A2B0418-3EFC-41E8-AF17-AB51ADCBE887}" presName="aNode" presStyleLbl="bgShp" presStyleIdx="2" presStyleCnt="3" custScaleY="80275"/>
      <dgm:spPr/>
      <dgm:t>
        <a:bodyPr/>
        <a:lstStyle/>
        <a:p>
          <a:endParaRPr lang="es-ES"/>
        </a:p>
      </dgm:t>
    </dgm:pt>
    <dgm:pt modelId="{98CE604C-486B-4A78-9503-471781C191A1}" type="pres">
      <dgm:prSet presAssocID="{7A2B0418-3EFC-41E8-AF17-AB51ADCBE887}" presName="textNode" presStyleLbl="bgShp" presStyleIdx="2" presStyleCnt="3"/>
      <dgm:spPr/>
      <dgm:t>
        <a:bodyPr/>
        <a:lstStyle/>
        <a:p>
          <a:endParaRPr lang="es-ES"/>
        </a:p>
      </dgm:t>
    </dgm:pt>
    <dgm:pt modelId="{5FFB3DA4-9433-4D71-8687-EA82E166689D}" type="pres">
      <dgm:prSet presAssocID="{7A2B0418-3EFC-41E8-AF17-AB51ADCBE887}" presName="compChildNode" presStyleCnt="0"/>
      <dgm:spPr/>
    </dgm:pt>
    <dgm:pt modelId="{63F4A85D-85E1-44E9-8ED6-5F0007CCF22F}" type="pres">
      <dgm:prSet presAssocID="{7A2B0418-3EFC-41E8-AF17-AB51ADCBE887}" presName="theInnerList" presStyleCnt="0"/>
      <dgm:spPr/>
    </dgm:pt>
    <dgm:pt modelId="{6092DF28-3FE1-421F-BCB4-7593679AF551}" type="pres">
      <dgm:prSet presAssocID="{A751F34A-758C-4D69-8BFE-7064043A6BC1}" presName="childNode" presStyleLbl="node1" presStyleIdx="12" presStyleCnt="18">
        <dgm:presLayoutVars>
          <dgm:bulletEnabled val="1"/>
        </dgm:presLayoutVars>
      </dgm:prSet>
      <dgm:spPr/>
      <dgm:t>
        <a:bodyPr/>
        <a:lstStyle/>
        <a:p>
          <a:endParaRPr lang="es-ES"/>
        </a:p>
      </dgm:t>
    </dgm:pt>
    <dgm:pt modelId="{0FB5385F-B429-4BCF-BC42-9138CE42D71F}" type="pres">
      <dgm:prSet presAssocID="{A751F34A-758C-4D69-8BFE-7064043A6BC1}" presName="aSpace2" presStyleCnt="0"/>
      <dgm:spPr/>
    </dgm:pt>
    <dgm:pt modelId="{13B8D955-94C7-4A7B-9FBE-D98BCDE2C38C}" type="pres">
      <dgm:prSet presAssocID="{4B7293D7-7704-41D1-B05D-2FF024703FE0}" presName="childNode" presStyleLbl="node1" presStyleIdx="13" presStyleCnt="18">
        <dgm:presLayoutVars>
          <dgm:bulletEnabled val="1"/>
        </dgm:presLayoutVars>
      </dgm:prSet>
      <dgm:spPr/>
      <dgm:t>
        <a:bodyPr/>
        <a:lstStyle/>
        <a:p>
          <a:endParaRPr lang="es-ES"/>
        </a:p>
      </dgm:t>
    </dgm:pt>
    <dgm:pt modelId="{2F05AFBB-32CB-475E-AACF-C5EE8AC385A8}" type="pres">
      <dgm:prSet presAssocID="{4B7293D7-7704-41D1-B05D-2FF024703FE0}" presName="aSpace2" presStyleCnt="0"/>
      <dgm:spPr/>
    </dgm:pt>
    <dgm:pt modelId="{60F43464-CBD4-4869-B85C-EF8CE9DAC236}" type="pres">
      <dgm:prSet presAssocID="{C1DEBF9C-68DC-48CE-9C52-F9DDB3C55E4E}" presName="childNode" presStyleLbl="node1" presStyleIdx="14" presStyleCnt="18">
        <dgm:presLayoutVars>
          <dgm:bulletEnabled val="1"/>
        </dgm:presLayoutVars>
      </dgm:prSet>
      <dgm:spPr/>
      <dgm:t>
        <a:bodyPr/>
        <a:lstStyle/>
        <a:p>
          <a:endParaRPr lang="es-ES"/>
        </a:p>
      </dgm:t>
    </dgm:pt>
    <dgm:pt modelId="{4A69D9F3-D5F0-417D-AF90-9C2D0D241C30}" type="pres">
      <dgm:prSet presAssocID="{C1DEBF9C-68DC-48CE-9C52-F9DDB3C55E4E}" presName="aSpace2" presStyleCnt="0"/>
      <dgm:spPr/>
    </dgm:pt>
    <dgm:pt modelId="{29DDF8DC-C9E2-4B51-8B0D-5C628D59C4F2}" type="pres">
      <dgm:prSet presAssocID="{4DE8BC6A-DF9E-4F44-8DAE-82C20F67A890}" presName="childNode" presStyleLbl="node1" presStyleIdx="15" presStyleCnt="18">
        <dgm:presLayoutVars>
          <dgm:bulletEnabled val="1"/>
        </dgm:presLayoutVars>
      </dgm:prSet>
      <dgm:spPr/>
      <dgm:t>
        <a:bodyPr/>
        <a:lstStyle/>
        <a:p>
          <a:endParaRPr lang="es-ES"/>
        </a:p>
      </dgm:t>
    </dgm:pt>
    <dgm:pt modelId="{CEFFAEB8-A5DB-4FC4-A267-313CCA45BADD}" type="pres">
      <dgm:prSet presAssocID="{4DE8BC6A-DF9E-4F44-8DAE-82C20F67A890}" presName="aSpace2" presStyleCnt="0"/>
      <dgm:spPr/>
    </dgm:pt>
    <dgm:pt modelId="{7D562016-9747-42A8-BD17-1C45ECFE03C5}" type="pres">
      <dgm:prSet presAssocID="{F6093486-EDA7-44A2-B653-5D10C56479CA}" presName="childNode" presStyleLbl="node1" presStyleIdx="16" presStyleCnt="18">
        <dgm:presLayoutVars>
          <dgm:bulletEnabled val="1"/>
        </dgm:presLayoutVars>
      </dgm:prSet>
      <dgm:spPr/>
      <dgm:t>
        <a:bodyPr/>
        <a:lstStyle/>
        <a:p>
          <a:endParaRPr lang="es-ES"/>
        </a:p>
      </dgm:t>
    </dgm:pt>
    <dgm:pt modelId="{3E77FDF2-623A-481E-89B5-475BE6730C73}" type="pres">
      <dgm:prSet presAssocID="{F6093486-EDA7-44A2-B653-5D10C56479CA}" presName="aSpace2" presStyleCnt="0"/>
      <dgm:spPr/>
    </dgm:pt>
    <dgm:pt modelId="{BD46E7B7-9708-43D9-AFBA-59D8D52F661A}" type="pres">
      <dgm:prSet presAssocID="{6B0A2F44-4661-4BCF-978F-F65AAD0D219B}" presName="childNode" presStyleLbl="node1" presStyleIdx="17" presStyleCnt="18">
        <dgm:presLayoutVars>
          <dgm:bulletEnabled val="1"/>
        </dgm:presLayoutVars>
      </dgm:prSet>
      <dgm:spPr/>
      <dgm:t>
        <a:bodyPr/>
        <a:lstStyle/>
        <a:p>
          <a:endParaRPr lang="es-ES"/>
        </a:p>
      </dgm:t>
    </dgm:pt>
  </dgm:ptLst>
  <dgm:cxnLst>
    <dgm:cxn modelId="{F03CE358-1D30-478D-8CD5-91F380B82288}" type="presOf" srcId="{4DE8BC6A-DF9E-4F44-8DAE-82C20F67A890}" destId="{29DDF8DC-C9E2-4B51-8B0D-5C628D59C4F2}" srcOrd="0" destOrd="0" presId="urn:microsoft.com/office/officeart/2005/8/layout/lProcess2"/>
    <dgm:cxn modelId="{87500F79-BC18-4DF3-88C5-EFB3A038EEE5}" type="presOf" srcId="{15A198F8-8AB2-4870-99F3-52BA52664241}" destId="{6DC527AF-38B5-42E1-B190-1EF55E1C31A7}" srcOrd="1" destOrd="0" presId="urn:microsoft.com/office/officeart/2005/8/layout/lProcess2"/>
    <dgm:cxn modelId="{4F9F5CAA-E092-4A2A-B726-4F20313C7AA9}" type="presOf" srcId="{8660F799-1665-49AA-B989-BE8A7ADEA1E0}" destId="{2EA3B12C-098A-425E-B4F3-5D658C9A5AC9}" srcOrd="0" destOrd="0" presId="urn:microsoft.com/office/officeart/2005/8/layout/lProcess2"/>
    <dgm:cxn modelId="{4BA8C09F-AA4F-46CE-9DE0-6F65AD8108A3}" srcId="{8660F799-1665-49AA-B989-BE8A7ADEA1E0}" destId="{76AFB3A7-AB84-4555-A1CB-74F30AD90B0C}" srcOrd="2" destOrd="0" parTransId="{E859A32B-35A6-4BB9-81D7-75E80FC667BE}" sibTransId="{6EDC4F26-EFF7-458C-AAA7-2EB8A48B7489}"/>
    <dgm:cxn modelId="{A857EE7A-A514-41E9-8CC3-0C366D750AF7}" type="presOf" srcId="{D0C6ACEF-895E-4E77-B842-545D323AC929}" destId="{13727255-2B7B-4B97-8805-DCF1C42BD680}" srcOrd="0" destOrd="0" presId="urn:microsoft.com/office/officeart/2005/8/layout/lProcess2"/>
    <dgm:cxn modelId="{A8477F21-A1F6-4A06-86E2-ECC364FA2A4C}" srcId="{8660F799-1665-49AA-B989-BE8A7ADEA1E0}" destId="{8427A01B-D919-487B-B540-4BE257054161}" srcOrd="0" destOrd="0" parTransId="{C7BA0704-C045-489F-B3BC-124C57F9D48A}" sibTransId="{DF508E48-F122-45C6-A207-BF5FFD1F1934}"/>
    <dgm:cxn modelId="{7ED149D3-2EB7-4917-9D92-33CF9FEC99F3}" srcId="{8660F799-1665-49AA-B989-BE8A7ADEA1E0}" destId="{FFC0826F-7D21-48E6-AA63-FF560B76AD24}" srcOrd="4" destOrd="0" parTransId="{B3B7E327-678F-4C0C-8E4B-AADAA8144D6C}" sibTransId="{A7963351-E921-4042-9BD1-EEF4C91F465A}"/>
    <dgm:cxn modelId="{4624102F-F93D-49A2-A59E-56FA801829B8}" type="presOf" srcId="{C903A24F-0E54-4BDE-9AFE-FCF2636B1260}" destId="{31CC8418-16E2-4640-8316-1C2F794949DF}" srcOrd="0" destOrd="0" presId="urn:microsoft.com/office/officeart/2005/8/layout/lProcess2"/>
    <dgm:cxn modelId="{097BF4DC-D58E-448F-9D1D-B87775FA2094}" type="presOf" srcId="{15A198F8-8AB2-4870-99F3-52BA52664241}" destId="{6A094D0A-76C7-478A-8B99-43D38AD5FE1D}" srcOrd="0" destOrd="0" presId="urn:microsoft.com/office/officeart/2005/8/layout/lProcess2"/>
    <dgm:cxn modelId="{57CA6A87-F7C1-471D-969C-661EE643D5F9}" type="presOf" srcId="{C1DEBF9C-68DC-48CE-9C52-F9DDB3C55E4E}" destId="{60F43464-CBD4-4869-B85C-EF8CE9DAC236}" srcOrd="0" destOrd="0" presId="urn:microsoft.com/office/officeart/2005/8/layout/lProcess2"/>
    <dgm:cxn modelId="{7C578652-FF92-4646-8B59-19C1EE1CE765}" srcId="{15A198F8-8AB2-4870-99F3-52BA52664241}" destId="{BD28833D-4CFF-4961-ACEE-A79C0C20BEB3}" srcOrd="0" destOrd="0" parTransId="{BA4EE331-A52C-44CC-9F9B-6A221BFE7DC5}" sibTransId="{475849D1-ACF1-48C9-8608-967562D667AE}"/>
    <dgm:cxn modelId="{431216F6-1C36-4B97-B2A8-E63D27EC7432}" srcId="{7A2B0418-3EFC-41E8-AF17-AB51ADCBE887}" destId="{A751F34A-758C-4D69-8BFE-7064043A6BC1}" srcOrd="0" destOrd="0" parTransId="{8B73A701-7F8F-4E88-9545-9B82E7DEF4FF}" sibTransId="{ACDA0FD8-4ABD-4DED-BE84-3517B0F41B57}"/>
    <dgm:cxn modelId="{C8676DA4-0FEF-4C3B-9C01-9B6CA13241E0}" srcId="{8660F799-1665-49AA-B989-BE8A7ADEA1E0}" destId="{3962119F-A9F2-4A36-A2A8-BCB88C6258E1}" srcOrd="1" destOrd="0" parTransId="{76224C47-F81F-4C22-821E-9EF466A7FFE2}" sibTransId="{4D30B497-910C-42CA-9F9B-84BC1E3F1284}"/>
    <dgm:cxn modelId="{5CEA55BE-BEA1-4FDC-9910-6230DC01F0EA}" srcId="{EB4FE1AF-9C38-4159-8B46-88F389982A53}" destId="{8660F799-1665-49AA-B989-BE8A7ADEA1E0}" srcOrd="0" destOrd="0" parTransId="{16444F4A-C16E-4272-BFA6-2D85CDC22586}" sibTransId="{716882CC-6DCC-4033-BECC-379EDCC745FA}"/>
    <dgm:cxn modelId="{388EF23A-52EE-42DF-B07C-50730E5543F0}" type="presOf" srcId="{BD28833D-4CFF-4961-ACEE-A79C0C20BEB3}" destId="{8404D2A6-D2A3-48BC-A732-B73ACBD90F1C}" srcOrd="0" destOrd="0" presId="urn:microsoft.com/office/officeart/2005/8/layout/lProcess2"/>
    <dgm:cxn modelId="{30F41744-0AD8-40E9-ACDC-4906C6386773}" type="presOf" srcId="{72EB0449-6D89-4155-BBEC-D5F75FF30515}" destId="{C41C7AB3-E90A-4EAD-BC6E-78219FD50983}" srcOrd="0" destOrd="0" presId="urn:microsoft.com/office/officeart/2005/8/layout/lProcess2"/>
    <dgm:cxn modelId="{9B4DB921-9591-43C7-9A92-949567E9B06C}" type="presOf" srcId="{E8FC68EC-A1BB-409A-A525-7CBE2F0F8819}" destId="{7C77F9DD-94CB-4948-A6B3-76FACD8FC55C}" srcOrd="0" destOrd="0" presId="urn:microsoft.com/office/officeart/2005/8/layout/lProcess2"/>
    <dgm:cxn modelId="{87E04022-5FEA-4148-B7EC-789785A42563}" srcId="{8660F799-1665-49AA-B989-BE8A7ADEA1E0}" destId="{E8FC68EC-A1BB-409A-A525-7CBE2F0F8819}" srcOrd="5" destOrd="0" parTransId="{24B29008-D27C-4D40-A21F-FD751DF6A997}" sibTransId="{F6B88956-26E0-4172-A9F7-8C98316E4407}"/>
    <dgm:cxn modelId="{375F0100-0DC0-4093-93BE-A24F69F7CE2E}" type="presOf" srcId="{4B7293D7-7704-41D1-B05D-2FF024703FE0}" destId="{13B8D955-94C7-4A7B-9FBE-D98BCDE2C38C}" srcOrd="0" destOrd="0" presId="urn:microsoft.com/office/officeart/2005/8/layout/lProcess2"/>
    <dgm:cxn modelId="{66C691AF-4ACF-4571-AA63-656D8CA8BB20}" srcId="{15A198F8-8AB2-4870-99F3-52BA52664241}" destId="{C903A24F-0E54-4BDE-9AFE-FCF2636B1260}" srcOrd="5" destOrd="0" parTransId="{F895A172-8D3D-425C-BBFF-16A2089C358D}" sibTransId="{46632DEE-712D-413A-A382-6114138513AD}"/>
    <dgm:cxn modelId="{5235B0D0-B80E-43ED-9C41-70F36057A810}" type="presOf" srcId="{A751F34A-758C-4D69-8BFE-7064043A6BC1}" destId="{6092DF28-3FE1-421F-BCB4-7593679AF551}" srcOrd="0" destOrd="0" presId="urn:microsoft.com/office/officeart/2005/8/layout/lProcess2"/>
    <dgm:cxn modelId="{C234EEE5-62AB-4C6E-9857-07DFFA0982A9}" type="presOf" srcId="{6B0A2F44-4661-4BCF-978F-F65AAD0D219B}" destId="{BD46E7B7-9708-43D9-AFBA-59D8D52F661A}" srcOrd="0" destOrd="0" presId="urn:microsoft.com/office/officeart/2005/8/layout/lProcess2"/>
    <dgm:cxn modelId="{DD5567D4-00C8-4B97-8312-1EFFE3436D17}" srcId="{7A2B0418-3EFC-41E8-AF17-AB51ADCBE887}" destId="{C1DEBF9C-68DC-48CE-9C52-F9DDB3C55E4E}" srcOrd="2" destOrd="0" parTransId="{FF6EAA26-A745-485C-ACD6-F0F5F06BC430}" sibTransId="{98B7DE68-4C89-48EA-8FFB-B8B6EFC8DC0B}"/>
    <dgm:cxn modelId="{22F7C9B7-EFBF-484E-9975-9933E7031074}" type="presOf" srcId="{8632DA20-330A-4C99-8C21-CD776B53311D}" destId="{1136B6E7-5355-46A2-A1E4-81A0E2CF4502}" srcOrd="0" destOrd="0" presId="urn:microsoft.com/office/officeart/2005/8/layout/lProcess2"/>
    <dgm:cxn modelId="{C15C7C69-D951-4A70-9F72-17BF536E6607}" srcId="{15A198F8-8AB2-4870-99F3-52BA52664241}" destId="{D0C6ACEF-895E-4E77-B842-545D323AC929}" srcOrd="1" destOrd="0" parTransId="{29F8D84F-7EC9-443D-BEC7-7936769F160C}" sibTransId="{830D55A6-5CA7-41FE-A0D7-25EA9F80FD0E}"/>
    <dgm:cxn modelId="{BB3FB57A-B8D3-4A02-BEA1-81D479582B84}" srcId="{15A198F8-8AB2-4870-99F3-52BA52664241}" destId="{929F099C-204A-4E4B-AE8E-4D3A1430D788}" srcOrd="2" destOrd="0" parTransId="{87D129FB-A5CC-4342-8A2A-CDE57CA909C7}" sibTransId="{B8541F24-28FD-4C39-82A9-D7182A37D0C1}"/>
    <dgm:cxn modelId="{60FD035E-C758-4C6F-9A0F-D5DEA651CB9B}" type="presOf" srcId="{F6093486-EDA7-44A2-B653-5D10C56479CA}" destId="{7D562016-9747-42A8-BD17-1C45ECFE03C5}" srcOrd="0" destOrd="0" presId="urn:microsoft.com/office/officeart/2005/8/layout/lProcess2"/>
    <dgm:cxn modelId="{C7820ECD-261E-46DF-A327-0925D45EBF8B}" type="presOf" srcId="{3962119F-A9F2-4A36-A2A8-BCB88C6258E1}" destId="{89F372CF-7815-4D4A-AAB8-55862CF20188}" srcOrd="0" destOrd="0" presId="urn:microsoft.com/office/officeart/2005/8/layout/lProcess2"/>
    <dgm:cxn modelId="{5BCCBCF0-0041-4EAF-BF6D-A24890A969F1}" type="presOf" srcId="{EB4FE1AF-9C38-4159-8B46-88F389982A53}" destId="{6C975407-9F46-48D8-9F21-D3C7D6158708}" srcOrd="0" destOrd="0" presId="urn:microsoft.com/office/officeart/2005/8/layout/lProcess2"/>
    <dgm:cxn modelId="{3D85B0F7-0FE3-42CD-A968-39BC935FA283}" srcId="{7A2B0418-3EFC-41E8-AF17-AB51ADCBE887}" destId="{6B0A2F44-4661-4BCF-978F-F65AAD0D219B}" srcOrd="5" destOrd="0" parTransId="{EDA4E9AD-BDAB-4797-8B8C-F9CCECDD60B6}" sibTransId="{275D379A-B1EC-47D3-9BAA-544DBBF79114}"/>
    <dgm:cxn modelId="{A2ABD4FA-3CF6-44B6-A87F-7122B39ECF24}" srcId="{7A2B0418-3EFC-41E8-AF17-AB51ADCBE887}" destId="{4DE8BC6A-DF9E-4F44-8DAE-82C20F67A890}" srcOrd="3" destOrd="0" parTransId="{9E7892EA-E810-4EE2-AA6A-1D938BAD0B13}" sibTransId="{EDE75E0B-8691-4004-84F1-DECB4A99A0FB}"/>
    <dgm:cxn modelId="{CB6AC173-A632-416A-9ED6-F72E2FF30092}" srcId="{15A198F8-8AB2-4870-99F3-52BA52664241}" destId="{C8496C7C-B419-4F8C-AD1E-C0AFA7602A19}" srcOrd="3" destOrd="0" parTransId="{9ADDD11F-4725-4E3C-B765-1C3C1D965212}" sibTransId="{7C2EC38B-EB79-437C-A5BE-7F59EC199D6D}"/>
    <dgm:cxn modelId="{259774EE-C65B-4024-9286-08D812729EAC}" srcId="{EB4FE1AF-9C38-4159-8B46-88F389982A53}" destId="{15A198F8-8AB2-4870-99F3-52BA52664241}" srcOrd="1" destOrd="0" parTransId="{DB672EE6-A64D-49F4-994D-44A7CF2D4618}" sibTransId="{172AFF33-5C94-45D1-A20D-F1490915B3C6}"/>
    <dgm:cxn modelId="{1045E2D5-2A3D-4451-B507-24BA67EF2EE6}" srcId="{8660F799-1665-49AA-B989-BE8A7ADEA1E0}" destId="{72EB0449-6D89-4155-BBEC-D5F75FF30515}" srcOrd="3" destOrd="0" parTransId="{ED0BC38F-B1BA-45B8-95FC-434BBCF4E0D3}" sibTransId="{E4C42D7C-1689-4ADB-B602-2444FDF52AB7}"/>
    <dgm:cxn modelId="{E4AF704C-48FD-43E8-93C3-D878CF8F2BD2}" type="presOf" srcId="{C8496C7C-B419-4F8C-AD1E-C0AFA7602A19}" destId="{AE2CF7B6-614D-4072-B6FA-5CD34D62B9D7}" srcOrd="0" destOrd="0" presId="urn:microsoft.com/office/officeart/2005/8/layout/lProcess2"/>
    <dgm:cxn modelId="{99AF3744-34EE-437B-A876-86F04C33720F}" type="presOf" srcId="{8660F799-1665-49AA-B989-BE8A7ADEA1E0}" destId="{301BD1C8-6F2D-42C6-B3C6-CCEEF359F5F5}" srcOrd="1" destOrd="0" presId="urn:microsoft.com/office/officeart/2005/8/layout/lProcess2"/>
    <dgm:cxn modelId="{0162FC86-7321-4F9F-B704-DF5651F8E93E}" type="presOf" srcId="{FFC0826F-7D21-48E6-AA63-FF560B76AD24}" destId="{57219BF3-C2FD-4C97-8285-B99C4E570256}" srcOrd="0" destOrd="0" presId="urn:microsoft.com/office/officeart/2005/8/layout/lProcess2"/>
    <dgm:cxn modelId="{8324F998-6441-4984-BCF0-9FA2D208EC19}" srcId="{7A2B0418-3EFC-41E8-AF17-AB51ADCBE887}" destId="{F6093486-EDA7-44A2-B653-5D10C56479CA}" srcOrd="4" destOrd="0" parTransId="{15A5BE2F-D813-4AC2-A99F-F0D884829D41}" sibTransId="{96E6838C-E94C-49D8-9796-1B4D4604E901}"/>
    <dgm:cxn modelId="{C3D39CD1-099E-477B-A734-31637E5AEAFD}" type="presOf" srcId="{8427A01B-D919-487B-B540-4BE257054161}" destId="{A287A5BB-C7ED-438B-9C87-F2C90D2FC4F8}" srcOrd="0" destOrd="0" presId="urn:microsoft.com/office/officeart/2005/8/layout/lProcess2"/>
    <dgm:cxn modelId="{10CBEDA8-22B5-4376-85A1-0DB007317560}" type="presOf" srcId="{76AFB3A7-AB84-4555-A1CB-74F30AD90B0C}" destId="{DEBBF064-8536-48D6-AF05-EE28D5CC7C71}" srcOrd="0" destOrd="0" presId="urn:microsoft.com/office/officeart/2005/8/layout/lProcess2"/>
    <dgm:cxn modelId="{8F14D140-7772-4CCC-B2D6-A3A3E0ACE3FC}" srcId="{15A198F8-8AB2-4870-99F3-52BA52664241}" destId="{8632DA20-330A-4C99-8C21-CD776B53311D}" srcOrd="4" destOrd="0" parTransId="{88721AA4-FB0F-41EA-BFF8-FDB4001E2BE5}" sibTransId="{302E0111-4FBD-4DD1-89BD-82C717232235}"/>
    <dgm:cxn modelId="{674B2203-4375-44C6-8C12-FC166514BB69}" type="presOf" srcId="{7A2B0418-3EFC-41E8-AF17-AB51ADCBE887}" destId="{98CE604C-486B-4A78-9503-471781C191A1}" srcOrd="1" destOrd="0" presId="urn:microsoft.com/office/officeart/2005/8/layout/lProcess2"/>
    <dgm:cxn modelId="{1F720BF6-58D7-46F1-A52E-4335E17D4C41}" type="presOf" srcId="{929F099C-204A-4E4B-AE8E-4D3A1430D788}" destId="{EED634BE-6ABE-47DE-A631-F26592A662D1}" srcOrd="0" destOrd="0" presId="urn:microsoft.com/office/officeart/2005/8/layout/lProcess2"/>
    <dgm:cxn modelId="{67123392-588F-4832-BA31-21CCB5E30569}" srcId="{EB4FE1AF-9C38-4159-8B46-88F389982A53}" destId="{7A2B0418-3EFC-41E8-AF17-AB51ADCBE887}" srcOrd="2" destOrd="0" parTransId="{0C0A549E-ECCE-4FDC-8D75-42181B05CF11}" sibTransId="{C852C26A-C046-4812-A7C4-FC00FB1A5D1E}"/>
    <dgm:cxn modelId="{458D4F18-769A-4472-A9FC-5C168080ECA0}" type="presOf" srcId="{7A2B0418-3EFC-41E8-AF17-AB51ADCBE887}" destId="{19A16535-F17F-4E11-8246-9147E95015E6}" srcOrd="0" destOrd="0" presId="urn:microsoft.com/office/officeart/2005/8/layout/lProcess2"/>
    <dgm:cxn modelId="{E28D2A5A-3097-4560-ADB7-4304C2BFC846}" srcId="{7A2B0418-3EFC-41E8-AF17-AB51ADCBE887}" destId="{4B7293D7-7704-41D1-B05D-2FF024703FE0}" srcOrd="1" destOrd="0" parTransId="{E84FEA92-D7C3-410A-AF76-312400D1F061}" sibTransId="{2DAB22F0-3B21-4A21-B910-B587B159CA92}"/>
    <dgm:cxn modelId="{67C7FA80-0571-44A2-8386-6E551498F915}" type="presParOf" srcId="{6C975407-9F46-48D8-9F21-D3C7D6158708}" destId="{BB84FF3A-643D-4D7D-9B07-CE5441FF28EC}" srcOrd="0" destOrd="0" presId="urn:microsoft.com/office/officeart/2005/8/layout/lProcess2"/>
    <dgm:cxn modelId="{F203692D-FBE0-4B50-83E8-64E3E16520F3}" type="presParOf" srcId="{BB84FF3A-643D-4D7D-9B07-CE5441FF28EC}" destId="{2EA3B12C-098A-425E-B4F3-5D658C9A5AC9}" srcOrd="0" destOrd="0" presId="urn:microsoft.com/office/officeart/2005/8/layout/lProcess2"/>
    <dgm:cxn modelId="{3AC143CB-85CD-4726-96E5-AC92757CDFCA}" type="presParOf" srcId="{BB84FF3A-643D-4D7D-9B07-CE5441FF28EC}" destId="{301BD1C8-6F2D-42C6-B3C6-CCEEF359F5F5}" srcOrd="1" destOrd="0" presId="urn:microsoft.com/office/officeart/2005/8/layout/lProcess2"/>
    <dgm:cxn modelId="{93105BC3-EF08-4154-9289-A3CF0ACE3E30}" type="presParOf" srcId="{BB84FF3A-643D-4D7D-9B07-CE5441FF28EC}" destId="{2D527B94-B6DA-4AB4-A37C-18FB4AF2AFAB}" srcOrd="2" destOrd="0" presId="urn:microsoft.com/office/officeart/2005/8/layout/lProcess2"/>
    <dgm:cxn modelId="{35359145-C831-49BF-813E-A30E5ED148CE}" type="presParOf" srcId="{2D527B94-B6DA-4AB4-A37C-18FB4AF2AFAB}" destId="{4111F3CE-BBD0-4063-99B3-82A6C1C454F0}" srcOrd="0" destOrd="0" presId="urn:microsoft.com/office/officeart/2005/8/layout/lProcess2"/>
    <dgm:cxn modelId="{B1F0A4DA-D48A-4EB8-AB58-281D7757D5CE}" type="presParOf" srcId="{4111F3CE-BBD0-4063-99B3-82A6C1C454F0}" destId="{A287A5BB-C7ED-438B-9C87-F2C90D2FC4F8}" srcOrd="0" destOrd="0" presId="urn:microsoft.com/office/officeart/2005/8/layout/lProcess2"/>
    <dgm:cxn modelId="{B71419F3-BBFE-4BA7-8E4E-4F2FAAB122A8}" type="presParOf" srcId="{4111F3CE-BBD0-4063-99B3-82A6C1C454F0}" destId="{B1C2E591-05F1-4539-B49E-F49B6B4F51C8}" srcOrd="1" destOrd="0" presId="urn:microsoft.com/office/officeart/2005/8/layout/lProcess2"/>
    <dgm:cxn modelId="{6D0DCC02-814F-4311-91FF-E6D2BDF255CC}" type="presParOf" srcId="{4111F3CE-BBD0-4063-99B3-82A6C1C454F0}" destId="{89F372CF-7815-4D4A-AAB8-55862CF20188}" srcOrd="2" destOrd="0" presId="urn:microsoft.com/office/officeart/2005/8/layout/lProcess2"/>
    <dgm:cxn modelId="{8DEF0A65-4DB3-4382-806F-5DA9E5F73A83}" type="presParOf" srcId="{4111F3CE-BBD0-4063-99B3-82A6C1C454F0}" destId="{0A017C70-7DA8-45E5-9A45-F20E7152E27D}" srcOrd="3" destOrd="0" presId="urn:microsoft.com/office/officeart/2005/8/layout/lProcess2"/>
    <dgm:cxn modelId="{25C16720-48E7-405A-B26D-EAC10A1CFDE2}" type="presParOf" srcId="{4111F3CE-BBD0-4063-99B3-82A6C1C454F0}" destId="{DEBBF064-8536-48D6-AF05-EE28D5CC7C71}" srcOrd="4" destOrd="0" presId="urn:microsoft.com/office/officeart/2005/8/layout/lProcess2"/>
    <dgm:cxn modelId="{954E21CC-7223-40D0-AF0C-78FB6B983619}" type="presParOf" srcId="{4111F3CE-BBD0-4063-99B3-82A6C1C454F0}" destId="{0288EE48-71C9-448B-BC36-C9BB362E1ED8}" srcOrd="5" destOrd="0" presId="urn:microsoft.com/office/officeart/2005/8/layout/lProcess2"/>
    <dgm:cxn modelId="{F61FCC4C-4F7A-4043-95CA-80654657C367}" type="presParOf" srcId="{4111F3CE-BBD0-4063-99B3-82A6C1C454F0}" destId="{C41C7AB3-E90A-4EAD-BC6E-78219FD50983}" srcOrd="6" destOrd="0" presId="urn:microsoft.com/office/officeart/2005/8/layout/lProcess2"/>
    <dgm:cxn modelId="{EB09F565-B334-4A5F-AA14-C4E9F48D03E7}" type="presParOf" srcId="{4111F3CE-BBD0-4063-99B3-82A6C1C454F0}" destId="{79E48AFB-8D2F-41B7-A4BF-1BBA5FA06CC8}" srcOrd="7" destOrd="0" presId="urn:microsoft.com/office/officeart/2005/8/layout/lProcess2"/>
    <dgm:cxn modelId="{1AEC12F1-A86E-4891-9D7D-3DB2B3194DEF}" type="presParOf" srcId="{4111F3CE-BBD0-4063-99B3-82A6C1C454F0}" destId="{57219BF3-C2FD-4C97-8285-B99C4E570256}" srcOrd="8" destOrd="0" presId="urn:microsoft.com/office/officeart/2005/8/layout/lProcess2"/>
    <dgm:cxn modelId="{F5005222-DD38-41F1-9531-E70796A31A67}" type="presParOf" srcId="{4111F3CE-BBD0-4063-99B3-82A6C1C454F0}" destId="{AAAB987C-EF32-4254-B944-07CE1E96FFA5}" srcOrd="9" destOrd="0" presId="urn:microsoft.com/office/officeart/2005/8/layout/lProcess2"/>
    <dgm:cxn modelId="{40EDCD0D-BF98-462D-90B8-1576A98C5EA3}" type="presParOf" srcId="{4111F3CE-BBD0-4063-99B3-82A6C1C454F0}" destId="{7C77F9DD-94CB-4948-A6B3-76FACD8FC55C}" srcOrd="10" destOrd="0" presId="urn:microsoft.com/office/officeart/2005/8/layout/lProcess2"/>
    <dgm:cxn modelId="{1CC4B03D-16B3-4A50-8469-40E98E02FF11}" type="presParOf" srcId="{6C975407-9F46-48D8-9F21-D3C7D6158708}" destId="{B0231AE0-8571-4DF8-A237-3FA8BF063E58}" srcOrd="1" destOrd="0" presId="urn:microsoft.com/office/officeart/2005/8/layout/lProcess2"/>
    <dgm:cxn modelId="{259C236A-479F-49D3-95CC-34A9D06E7D81}" type="presParOf" srcId="{6C975407-9F46-48D8-9F21-D3C7D6158708}" destId="{640B9001-B5D7-4708-B4EF-BA74F1AFC902}" srcOrd="2" destOrd="0" presId="urn:microsoft.com/office/officeart/2005/8/layout/lProcess2"/>
    <dgm:cxn modelId="{99AA0154-E900-47CE-BB87-5CBC59DE32C6}" type="presParOf" srcId="{640B9001-B5D7-4708-B4EF-BA74F1AFC902}" destId="{6A094D0A-76C7-478A-8B99-43D38AD5FE1D}" srcOrd="0" destOrd="0" presId="urn:microsoft.com/office/officeart/2005/8/layout/lProcess2"/>
    <dgm:cxn modelId="{4BE1FF40-C91F-4AAC-8261-AB129A7C739F}" type="presParOf" srcId="{640B9001-B5D7-4708-B4EF-BA74F1AFC902}" destId="{6DC527AF-38B5-42E1-B190-1EF55E1C31A7}" srcOrd="1" destOrd="0" presId="urn:microsoft.com/office/officeart/2005/8/layout/lProcess2"/>
    <dgm:cxn modelId="{40F5000C-7BB1-4C87-8CAE-7EC5551090B6}" type="presParOf" srcId="{640B9001-B5D7-4708-B4EF-BA74F1AFC902}" destId="{355028B2-1CD3-4C70-972C-702A1F709699}" srcOrd="2" destOrd="0" presId="urn:microsoft.com/office/officeart/2005/8/layout/lProcess2"/>
    <dgm:cxn modelId="{D553F113-A028-4E8F-BF1F-D43556C737E7}" type="presParOf" srcId="{355028B2-1CD3-4C70-972C-702A1F709699}" destId="{E7EA04CA-DE71-4F4A-8518-F1B9FAEBC45A}" srcOrd="0" destOrd="0" presId="urn:microsoft.com/office/officeart/2005/8/layout/lProcess2"/>
    <dgm:cxn modelId="{96E91DB2-57FD-47AF-86C3-2B7C057E2171}" type="presParOf" srcId="{E7EA04CA-DE71-4F4A-8518-F1B9FAEBC45A}" destId="{8404D2A6-D2A3-48BC-A732-B73ACBD90F1C}" srcOrd="0" destOrd="0" presId="urn:microsoft.com/office/officeart/2005/8/layout/lProcess2"/>
    <dgm:cxn modelId="{94F83F63-CB42-484D-ADEA-E8E520C1B40C}" type="presParOf" srcId="{E7EA04CA-DE71-4F4A-8518-F1B9FAEBC45A}" destId="{48237D95-F408-47B2-9400-5D55B2464657}" srcOrd="1" destOrd="0" presId="urn:microsoft.com/office/officeart/2005/8/layout/lProcess2"/>
    <dgm:cxn modelId="{D6F118B2-D7FF-41AA-8240-C7208BDE3C0B}" type="presParOf" srcId="{E7EA04CA-DE71-4F4A-8518-F1B9FAEBC45A}" destId="{13727255-2B7B-4B97-8805-DCF1C42BD680}" srcOrd="2" destOrd="0" presId="urn:microsoft.com/office/officeart/2005/8/layout/lProcess2"/>
    <dgm:cxn modelId="{05A8B221-0809-43C2-908D-9C392FEFC80F}" type="presParOf" srcId="{E7EA04CA-DE71-4F4A-8518-F1B9FAEBC45A}" destId="{7297187A-C0E6-4152-A629-E50A41DBF43C}" srcOrd="3" destOrd="0" presId="urn:microsoft.com/office/officeart/2005/8/layout/lProcess2"/>
    <dgm:cxn modelId="{C98F2FE6-7011-40CE-8412-59721FD48681}" type="presParOf" srcId="{E7EA04CA-DE71-4F4A-8518-F1B9FAEBC45A}" destId="{EED634BE-6ABE-47DE-A631-F26592A662D1}" srcOrd="4" destOrd="0" presId="urn:microsoft.com/office/officeart/2005/8/layout/lProcess2"/>
    <dgm:cxn modelId="{2297E02E-5116-40F5-A7FF-D412E7D321A9}" type="presParOf" srcId="{E7EA04CA-DE71-4F4A-8518-F1B9FAEBC45A}" destId="{2A97F438-9C0C-45B4-8553-142B6825C9EF}" srcOrd="5" destOrd="0" presId="urn:microsoft.com/office/officeart/2005/8/layout/lProcess2"/>
    <dgm:cxn modelId="{3294440C-CA3A-469E-B5BE-84D93A58FE32}" type="presParOf" srcId="{E7EA04CA-DE71-4F4A-8518-F1B9FAEBC45A}" destId="{AE2CF7B6-614D-4072-B6FA-5CD34D62B9D7}" srcOrd="6" destOrd="0" presId="urn:microsoft.com/office/officeart/2005/8/layout/lProcess2"/>
    <dgm:cxn modelId="{51850BEB-EB95-4221-AF2A-765DDA061BB5}" type="presParOf" srcId="{E7EA04CA-DE71-4F4A-8518-F1B9FAEBC45A}" destId="{AABEE4DC-3C62-4E3D-BCD5-F49E1B526242}" srcOrd="7" destOrd="0" presId="urn:microsoft.com/office/officeart/2005/8/layout/lProcess2"/>
    <dgm:cxn modelId="{7A6A8E02-7825-4FA1-821D-2740876CE14B}" type="presParOf" srcId="{E7EA04CA-DE71-4F4A-8518-F1B9FAEBC45A}" destId="{1136B6E7-5355-46A2-A1E4-81A0E2CF4502}" srcOrd="8" destOrd="0" presId="urn:microsoft.com/office/officeart/2005/8/layout/lProcess2"/>
    <dgm:cxn modelId="{3D8319F8-A87D-4776-B99C-560D5868D7EB}" type="presParOf" srcId="{E7EA04CA-DE71-4F4A-8518-F1B9FAEBC45A}" destId="{BDE54842-8B55-4E63-AF58-02D513D62EEC}" srcOrd="9" destOrd="0" presId="urn:microsoft.com/office/officeart/2005/8/layout/lProcess2"/>
    <dgm:cxn modelId="{D4D9F2F7-A904-4948-9429-A979FB78408F}" type="presParOf" srcId="{E7EA04CA-DE71-4F4A-8518-F1B9FAEBC45A}" destId="{31CC8418-16E2-4640-8316-1C2F794949DF}" srcOrd="10" destOrd="0" presId="urn:microsoft.com/office/officeart/2005/8/layout/lProcess2"/>
    <dgm:cxn modelId="{16F2AEFA-11A1-424E-9E58-CD22EE470FDD}" type="presParOf" srcId="{6C975407-9F46-48D8-9F21-D3C7D6158708}" destId="{932D8F74-5ADB-40E5-A81B-CB1EB9B08278}" srcOrd="3" destOrd="0" presId="urn:microsoft.com/office/officeart/2005/8/layout/lProcess2"/>
    <dgm:cxn modelId="{021DBF56-87C2-4E6C-B955-9393AB047FE3}" type="presParOf" srcId="{6C975407-9F46-48D8-9F21-D3C7D6158708}" destId="{191FF7E1-3695-4C5B-9CA1-9C55868C1E51}" srcOrd="4" destOrd="0" presId="urn:microsoft.com/office/officeart/2005/8/layout/lProcess2"/>
    <dgm:cxn modelId="{7EBE9B0E-0787-4B1B-BEA0-5C09DB2830D1}" type="presParOf" srcId="{191FF7E1-3695-4C5B-9CA1-9C55868C1E51}" destId="{19A16535-F17F-4E11-8246-9147E95015E6}" srcOrd="0" destOrd="0" presId="urn:microsoft.com/office/officeart/2005/8/layout/lProcess2"/>
    <dgm:cxn modelId="{DDB7D20B-1C1C-4E87-BE16-4C6A756C473C}" type="presParOf" srcId="{191FF7E1-3695-4C5B-9CA1-9C55868C1E51}" destId="{98CE604C-486B-4A78-9503-471781C191A1}" srcOrd="1" destOrd="0" presId="urn:microsoft.com/office/officeart/2005/8/layout/lProcess2"/>
    <dgm:cxn modelId="{CEBD7A8C-D595-4A6D-AAC2-03BE32AF0FF6}" type="presParOf" srcId="{191FF7E1-3695-4C5B-9CA1-9C55868C1E51}" destId="{5FFB3DA4-9433-4D71-8687-EA82E166689D}" srcOrd="2" destOrd="0" presId="urn:microsoft.com/office/officeart/2005/8/layout/lProcess2"/>
    <dgm:cxn modelId="{7657A8E1-4DE0-4E9F-B5CE-982F09783797}" type="presParOf" srcId="{5FFB3DA4-9433-4D71-8687-EA82E166689D}" destId="{63F4A85D-85E1-44E9-8ED6-5F0007CCF22F}" srcOrd="0" destOrd="0" presId="urn:microsoft.com/office/officeart/2005/8/layout/lProcess2"/>
    <dgm:cxn modelId="{C155D995-F2E2-4AEE-8111-176D584DF16A}" type="presParOf" srcId="{63F4A85D-85E1-44E9-8ED6-5F0007CCF22F}" destId="{6092DF28-3FE1-421F-BCB4-7593679AF551}" srcOrd="0" destOrd="0" presId="urn:microsoft.com/office/officeart/2005/8/layout/lProcess2"/>
    <dgm:cxn modelId="{3D2421DF-43BE-4AA3-A76B-D8E7A226BA20}" type="presParOf" srcId="{63F4A85D-85E1-44E9-8ED6-5F0007CCF22F}" destId="{0FB5385F-B429-4BCF-BC42-9138CE42D71F}" srcOrd="1" destOrd="0" presId="urn:microsoft.com/office/officeart/2005/8/layout/lProcess2"/>
    <dgm:cxn modelId="{4DDAB206-E23F-4AC1-8618-6C94C6EF6068}" type="presParOf" srcId="{63F4A85D-85E1-44E9-8ED6-5F0007CCF22F}" destId="{13B8D955-94C7-4A7B-9FBE-D98BCDE2C38C}" srcOrd="2" destOrd="0" presId="urn:microsoft.com/office/officeart/2005/8/layout/lProcess2"/>
    <dgm:cxn modelId="{F42D1D87-9CD0-488B-8AA7-3542F442E86D}" type="presParOf" srcId="{63F4A85D-85E1-44E9-8ED6-5F0007CCF22F}" destId="{2F05AFBB-32CB-475E-AACF-C5EE8AC385A8}" srcOrd="3" destOrd="0" presId="urn:microsoft.com/office/officeart/2005/8/layout/lProcess2"/>
    <dgm:cxn modelId="{D1702EFF-FC6E-4E9F-B947-66C81502C028}" type="presParOf" srcId="{63F4A85D-85E1-44E9-8ED6-5F0007CCF22F}" destId="{60F43464-CBD4-4869-B85C-EF8CE9DAC236}" srcOrd="4" destOrd="0" presId="urn:microsoft.com/office/officeart/2005/8/layout/lProcess2"/>
    <dgm:cxn modelId="{9445458A-5710-4C98-B9A3-1E23BEA5254B}" type="presParOf" srcId="{63F4A85D-85E1-44E9-8ED6-5F0007CCF22F}" destId="{4A69D9F3-D5F0-417D-AF90-9C2D0D241C30}" srcOrd="5" destOrd="0" presId="urn:microsoft.com/office/officeart/2005/8/layout/lProcess2"/>
    <dgm:cxn modelId="{E8EED588-53D7-4EFA-BDAB-7400235D994A}" type="presParOf" srcId="{63F4A85D-85E1-44E9-8ED6-5F0007CCF22F}" destId="{29DDF8DC-C9E2-4B51-8B0D-5C628D59C4F2}" srcOrd="6" destOrd="0" presId="urn:microsoft.com/office/officeart/2005/8/layout/lProcess2"/>
    <dgm:cxn modelId="{84555DC8-BC05-4243-8DF7-32366B9E81F4}" type="presParOf" srcId="{63F4A85D-85E1-44E9-8ED6-5F0007CCF22F}" destId="{CEFFAEB8-A5DB-4FC4-A267-313CCA45BADD}" srcOrd="7" destOrd="0" presId="urn:microsoft.com/office/officeart/2005/8/layout/lProcess2"/>
    <dgm:cxn modelId="{7B3AE30C-9142-4A67-9A77-DCEB5AEC659F}" type="presParOf" srcId="{63F4A85D-85E1-44E9-8ED6-5F0007CCF22F}" destId="{7D562016-9747-42A8-BD17-1C45ECFE03C5}" srcOrd="8" destOrd="0" presId="urn:microsoft.com/office/officeart/2005/8/layout/lProcess2"/>
    <dgm:cxn modelId="{45F6C0ED-276C-462E-94BC-3F259EADBB45}" type="presParOf" srcId="{63F4A85D-85E1-44E9-8ED6-5F0007CCF22F}" destId="{3E77FDF2-623A-481E-89B5-475BE6730C73}" srcOrd="9" destOrd="0" presId="urn:microsoft.com/office/officeart/2005/8/layout/lProcess2"/>
    <dgm:cxn modelId="{FEF005D0-A539-472A-A364-CD4FB6BDF3D7}" type="presParOf" srcId="{63F4A85D-85E1-44E9-8ED6-5F0007CCF22F}" destId="{BD46E7B7-9708-43D9-AFBA-59D8D52F661A}" srcOrd="10" destOrd="0" presId="urn:microsoft.com/office/officeart/2005/8/layout/l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ABDABD3-40FC-4F39-BC4F-A4282C793D3E}" type="doc">
      <dgm:prSet loTypeId="urn:microsoft.com/office/officeart/2005/8/layout/pyramid2" loCatId="list" qsTypeId="urn:microsoft.com/office/officeart/2005/8/quickstyle/simple1" qsCatId="simple" csTypeId="urn:microsoft.com/office/officeart/2005/8/colors/accent1_2" csCatId="accent1" phldr="1"/>
      <dgm:spPr/>
    </dgm:pt>
    <dgm:pt modelId="{1953C715-DE8B-4B1B-AAAB-23C69D0FACD1}">
      <dgm:prSet phldrT="[Texto]" custT="1"/>
      <dgm:spPr>
        <a:ln>
          <a:solidFill>
            <a:srgbClr val="FFC000"/>
          </a:solidFill>
        </a:ln>
      </dgm:spPr>
      <dgm:t>
        <a:bodyPr/>
        <a:lstStyle/>
        <a:p>
          <a:r>
            <a:rPr lang="en-GB" sz="900" b="1">
              <a:solidFill>
                <a:schemeClr val="accent2">
                  <a:lumMod val="75000"/>
                </a:schemeClr>
              </a:solidFill>
              <a:latin typeface="Gill Sans"/>
            </a:rPr>
            <a:t>Skills training:</a:t>
          </a:r>
          <a:r>
            <a:rPr lang="en-GB" sz="900">
              <a:solidFill>
                <a:schemeClr val="accent2">
                  <a:lumMod val="75000"/>
                </a:schemeClr>
              </a:solidFill>
              <a:latin typeface="Gill Sans"/>
            </a:rPr>
            <a:t> 34 hours</a:t>
          </a:r>
        </a:p>
      </dgm:t>
    </dgm:pt>
    <dgm:pt modelId="{01A15C0E-F041-4B57-810B-6D3269FD004F}" type="parTrans" cxnId="{681C5BC3-11B4-4F35-B866-D984CF68484C}">
      <dgm:prSet/>
      <dgm:spPr/>
      <dgm:t>
        <a:bodyPr/>
        <a:lstStyle/>
        <a:p>
          <a:endParaRPr lang="es-ES"/>
        </a:p>
      </dgm:t>
    </dgm:pt>
    <dgm:pt modelId="{B7BF386E-32BA-4C8C-A33C-D0B199B3DE94}" type="sibTrans" cxnId="{681C5BC3-11B4-4F35-B866-D984CF68484C}">
      <dgm:prSet/>
      <dgm:spPr/>
      <dgm:t>
        <a:bodyPr/>
        <a:lstStyle/>
        <a:p>
          <a:endParaRPr lang="es-ES"/>
        </a:p>
      </dgm:t>
    </dgm:pt>
    <dgm:pt modelId="{5E9B9D4D-093B-40C9-9871-ADC600C1D58B}">
      <dgm:prSet phldrT="[Texto]" custT="1"/>
      <dgm:spPr>
        <a:ln>
          <a:solidFill>
            <a:srgbClr val="FFC000"/>
          </a:solidFill>
        </a:ln>
      </dgm:spPr>
      <dgm:t>
        <a:bodyPr/>
        <a:lstStyle/>
        <a:p>
          <a:r>
            <a:rPr lang="en-GB" sz="900" b="1">
              <a:solidFill>
                <a:schemeClr val="accent2">
                  <a:lumMod val="75000"/>
                </a:schemeClr>
              </a:solidFill>
              <a:latin typeface="Gill Sans"/>
            </a:rPr>
            <a:t>Conferences</a:t>
          </a:r>
          <a:r>
            <a:rPr lang="en-GB" sz="1000" b="1">
              <a:solidFill>
                <a:schemeClr val="accent2">
                  <a:lumMod val="75000"/>
                </a:schemeClr>
              </a:solidFill>
              <a:latin typeface="Gill Sans"/>
            </a:rPr>
            <a:t>: </a:t>
          </a:r>
          <a:r>
            <a:rPr lang="en-GB" sz="1000">
              <a:solidFill>
                <a:schemeClr val="accent2">
                  <a:lumMod val="75000"/>
                </a:schemeClr>
              </a:solidFill>
              <a:latin typeface="Gill Sans"/>
            </a:rPr>
            <a:t>172 hours</a:t>
          </a:r>
        </a:p>
      </dgm:t>
    </dgm:pt>
    <dgm:pt modelId="{890CE277-8B0D-4D19-8DD1-7F2F8892EB14}" type="parTrans" cxnId="{9484FDBD-4D5E-492F-9BDC-B0CC042B23D0}">
      <dgm:prSet/>
      <dgm:spPr/>
      <dgm:t>
        <a:bodyPr/>
        <a:lstStyle/>
        <a:p>
          <a:endParaRPr lang="es-ES"/>
        </a:p>
      </dgm:t>
    </dgm:pt>
    <dgm:pt modelId="{846E340F-5925-4E69-A6F5-233E8FF2F7E8}" type="sibTrans" cxnId="{9484FDBD-4D5E-492F-9BDC-B0CC042B23D0}">
      <dgm:prSet/>
      <dgm:spPr/>
      <dgm:t>
        <a:bodyPr/>
        <a:lstStyle/>
        <a:p>
          <a:endParaRPr lang="es-ES"/>
        </a:p>
      </dgm:t>
    </dgm:pt>
    <dgm:pt modelId="{A09E8976-062A-48AC-B1B9-9D1C8795152B}">
      <dgm:prSet phldrT="[Texto]"/>
      <dgm:spPr>
        <a:ln>
          <a:solidFill>
            <a:srgbClr val="FFC000"/>
          </a:solidFill>
        </a:ln>
      </dgm:spPr>
      <dgm:t>
        <a:bodyPr/>
        <a:lstStyle/>
        <a:p>
          <a:r>
            <a:rPr lang="en-GB" b="1">
              <a:solidFill>
                <a:schemeClr val="accent2">
                  <a:lumMod val="75000"/>
                </a:schemeClr>
              </a:solidFill>
              <a:latin typeface="Gill Sans"/>
            </a:rPr>
            <a:t>Languages: </a:t>
          </a:r>
          <a:r>
            <a:rPr lang="en-GB">
              <a:solidFill>
                <a:schemeClr val="accent2">
                  <a:lumMod val="75000"/>
                </a:schemeClr>
              </a:solidFill>
              <a:latin typeface="Gill Sans"/>
            </a:rPr>
            <a:t>8,129 hours</a:t>
          </a:r>
        </a:p>
      </dgm:t>
    </dgm:pt>
    <dgm:pt modelId="{8FC21447-7686-42CB-A17D-E1E2BA772EEB}" type="parTrans" cxnId="{F46DC4F9-E836-44E3-8D6D-D89D8C4843AC}">
      <dgm:prSet/>
      <dgm:spPr/>
      <dgm:t>
        <a:bodyPr/>
        <a:lstStyle/>
        <a:p>
          <a:endParaRPr lang="es-ES"/>
        </a:p>
      </dgm:t>
    </dgm:pt>
    <dgm:pt modelId="{EFFF9290-5CAE-499B-9491-955C2DEEED49}" type="sibTrans" cxnId="{F46DC4F9-E836-44E3-8D6D-D89D8C4843AC}">
      <dgm:prSet/>
      <dgm:spPr/>
      <dgm:t>
        <a:bodyPr/>
        <a:lstStyle/>
        <a:p>
          <a:endParaRPr lang="es-ES"/>
        </a:p>
      </dgm:t>
    </dgm:pt>
    <dgm:pt modelId="{5C637139-1B49-4EB4-9FD0-2D8DA4B09856}">
      <dgm:prSet custT="1"/>
      <dgm:spPr>
        <a:ln>
          <a:solidFill>
            <a:srgbClr val="FFC000"/>
          </a:solidFill>
        </a:ln>
      </dgm:spPr>
      <dgm:t>
        <a:bodyPr/>
        <a:lstStyle/>
        <a:p>
          <a:r>
            <a:rPr lang="en-GB" sz="900" b="1">
              <a:solidFill>
                <a:schemeClr val="accent2">
                  <a:lumMod val="75000"/>
                </a:schemeClr>
              </a:solidFill>
              <a:latin typeface="Gill Sans"/>
            </a:rPr>
            <a:t>Training for development: </a:t>
          </a:r>
          <a:r>
            <a:rPr lang="en-GB" sz="900">
              <a:solidFill>
                <a:schemeClr val="accent2">
                  <a:lumMod val="75000"/>
                </a:schemeClr>
              </a:solidFill>
              <a:latin typeface="Gill Sans"/>
            </a:rPr>
            <a:t>803 hours</a:t>
          </a:r>
        </a:p>
      </dgm:t>
    </dgm:pt>
    <dgm:pt modelId="{9D3FD3E9-8801-4E3D-9537-97431A8FB272}" type="parTrans" cxnId="{ACBFE3DD-C28C-41C7-8D7B-0B6F835AB8FA}">
      <dgm:prSet/>
      <dgm:spPr/>
      <dgm:t>
        <a:bodyPr/>
        <a:lstStyle/>
        <a:p>
          <a:endParaRPr lang="es-ES"/>
        </a:p>
      </dgm:t>
    </dgm:pt>
    <dgm:pt modelId="{C03BA21C-6AC2-4B61-A3A2-6649C0DEEEB1}" type="sibTrans" cxnId="{ACBFE3DD-C28C-41C7-8D7B-0B6F835AB8FA}">
      <dgm:prSet/>
      <dgm:spPr/>
      <dgm:t>
        <a:bodyPr/>
        <a:lstStyle/>
        <a:p>
          <a:endParaRPr lang="es-ES"/>
        </a:p>
      </dgm:t>
    </dgm:pt>
    <dgm:pt modelId="{688B1A4C-B73E-48D2-9208-11AC88B544C7}">
      <dgm:prSet custT="1"/>
      <dgm:spPr>
        <a:ln>
          <a:solidFill>
            <a:srgbClr val="FFC000"/>
          </a:solidFill>
        </a:ln>
      </dgm:spPr>
      <dgm:t>
        <a:bodyPr/>
        <a:lstStyle/>
        <a:p>
          <a:r>
            <a:rPr lang="en-GB" sz="900" b="1" dirty="0">
              <a:solidFill>
                <a:schemeClr val="accent2">
                  <a:lumMod val="75000"/>
                </a:schemeClr>
              </a:solidFill>
              <a:latin typeface="Gill Sans"/>
            </a:rPr>
            <a:t>New technologies:</a:t>
          </a:r>
          <a:r>
            <a:rPr lang="en-GB" sz="900" dirty="0">
              <a:solidFill>
                <a:schemeClr val="accent2">
                  <a:lumMod val="75000"/>
                </a:schemeClr>
              </a:solidFill>
              <a:latin typeface="Gill Sans"/>
            </a:rPr>
            <a:t> 2,308 hours</a:t>
          </a:r>
        </a:p>
      </dgm:t>
    </dgm:pt>
    <dgm:pt modelId="{E7F6A986-7788-4409-9B59-D88C92F8E526}" type="parTrans" cxnId="{0521CCCC-4703-45F7-8380-DE69CF5156C8}">
      <dgm:prSet/>
      <dgm:spPr/>
      <dgm:t>
        <a:bodyPr/>
        <a:lstStyle/>
        <a:p>
          <a:endParaRPr lang="es-ES"/>
        </a:p>
      </dgm:t>
    </dgm:pt>
    <dgm:pt modelId="{BBFBA5D3-5195-480D-9CE2-51866487272B}" type="sibTrans" cxnId="{0521CCCC-4703-45F7-8380-DE69CF5156C8}">
      <dgm:prSet/>
      <dgm:spPr/>
      <dgm:t>
        <a:bodyPr/>
        <a:lstStyle/>
        <a:p>
          <a:endParaRPr lang="es-ES"/>
        </a:p>
      </dgm:t>
    </dgm:pt>
    <dgm:pt modelId="{1205E599-37F6-4C43-B81B-4F1B78DAF5EA}">
      <dgm:prSet/>
      <dgm:spPr>
        <a:ln>
          <a:solidFill>
            <a:srgbClr val="FFC000"/>
          </a:solidFill>
        </a:ln>
      </dgm:spPr>
      <dgm:t>
        <a:bodyPr/>
        <a:lstStyle/>
        <a:p>
          <a:r>
            <a:rPr lang="en-GB" b="1">
              <a:solidFill>
                <a:schemeClr val="accent2">
                  <a:lumMod val="75000"/>
                </a:schemeClr>
              </a:solidFill>
              <a:latin typeface="Gill Sans"/>
            </a:rPr>
            <a:t>On-the-job training</a:t>
          </a:r>
          <a:r>
            <a:rPr lang="en-GB">
              <a:solidFill>
                <a:schemeClr val="accent2">
                  <a:lumMod val="75000"/>
                </a:schemeClr>
              </a:solidFill>
              <a:latin typeface="Gill Sans"/>
            </a:rPr>
            <a:t>: 2,727 hours</a:t>
          </a:r>
        </a:p>
      </dgm:t>
    </dgm:pt>
    <dgm:pt modelId="{8A7A9492-815A-42DD-9E61-6EEEA6A94FD4}" type="parTrans" cxnId="{9E545B10-31B5-4569-943C-1585CA42CBC6}">
      <dgm:prSet/>
      <dgm:spPr/>
      <dgm:t>
        <a:bodyPr/>
        <a:lstStyle/>
        <a:p>
          <a:endParaRPr lang="es-ES"/>
        </a:p>
      </dgm:t>
    </dgm:pt>
    <dgm:pt modelId="{1D0BD879-7492-4CA9-A1D8-9FAD999AA8FB}" type="sibTrans" cxnId="{9E545B10-31B5-4569-943C-1585CA42CBC6}">
      <dgm:prSet/>
      <dgm:spPr/>
      <dgm:t>
        <a:bodyPr/>
        <a:lstStyle/>
        <a:p>
          <a:endParaRPr lang="es-ES"/>
        </a:p>
      </dgm:t>
    </dgm:pt>
    <dgm:pt modelId="{FFF9F1B1-3FA1-488A-A3BB-5F3FD177FB77}" type="pres">
      <dgm:prSet presAssocID="{4ABDABD3-40FC-4F39-BC4F-A4282C793D3E}" presName="compositeShape" presStyleCnt="0">
        <dgm:presLayoutVars>
          <dgm:dir/>
          <dgm:resizeHandles/>
        </dgm:presLayoutVars>
      </dgm:prSet>
      <dgm:spPr/>
    </dgm:pt>
    <dgm:pt modelId="{9D8EA882-083E-4CE7-8F3F-A7E0DF97016B}" type="pres">
      <dgm:prSet presAssocID="{4ABDABD3-40FC-4F39-BC4F-A4282C793D3E}" presName="pyramid" presStyleLbl="node1" presStyleIdx="0" presStyleCnt="1"/>
      <dgm:spPr>
        <a:solidFill>
          <a:schemeClr val="accent2">
            <a:lumMod val="75000"/>
          </a:schemeClr>
        </a:solidFill>
      </dgm:spPr>
    </dgm:pt>
    <dgm:pt modelId="{96CBC780-2509-4D39-8FC2-FED000FCBFB1}" type="pres">
      <dgm:prSet presAssocID="{4ABDABD3-40FC-4F39-BC4F-A4282C793D3E}" presName="theList" presStyleCnt="0"/>
      <dgm:spPr/>
    </dgm:pt>
    <dgm:pt modelId="{1BE4D740-4553-406E-9737-05E44F5C0A26}" type="pres">
      <dgm:prSet presAssocID="{1953C715-DE8B-4B1B-AAAB-23C69D0FACD1}" presName="aNode" presStyleLbl="fgAcc1" presStyleIdx="0" presStyleCnt="6" custScaleX="188086" custScaleY="102428">
        <dgm:presLayoutVars>
          <dgm:bulletEnabled val="1"/>
        </dgm:presLayoutVars>
      </dgm:prSet>
      <dgm:spPr/>
      <dgm:t>
        <a:bodyPr/>
        <a:lstStyle/>
        <a:p>
          <a:endParaRPr lang="es-ES"/>
        </a:p>
      </dgm:t>
    </dgm:pt>
    <dgm:pt modelId="{25B31FFF-7F79-47EC-BC53-0E7E34AD9FC0}" type="pres">
      <dgm:prSet presAssocID="{1953C715-DE8B-4B1B-AAAB-23C69D0FACD1}" presName="aSpace" presStyleCnt="0"/>
      <dgm:spPr/>
    </dgm:pt>
    <dgm:pt modelId="{CFC24369-21AD-4B41-A835-4EE4418DAD8D}" type="pres">
      <dgm:prSet presAssocID="{5E9B9D4D-093B-40C9-9871-ADC600C1D58B}" presName="aNode" presStyleLbl="fgAcc1" presStyleIdx="1" presStyleCnt="6" custScaleX="184788" custScaleY="99629">
        <dgm:presLayoutVars>
          <dgm:bulletEnabled val="1"/>
        </dgm:presLayoutVars>
      </dgm:prSet>
      <dgm:spPr/>
      <dgm:t>
        <a:bodyPr/>
        <a:lstStyle/>
        <a:p>
          <a:endParaRPr lang="es-ES"/>
        </a:p>
      </dgm:t>
    </dgm:pt>
    <dgm:pt modelId="{0DC410C6-BBBC-44E6-BA1F-ACD8E5D9F287}" type="pres">
      <dgm:prSet presAssocID="{5E9B9D4D-093B-40C9-9871-ADC600C1D58B}" presName="aSpace" presStyleCnt="0"/>
      <dgm:spPr/>
    </dgm:pt>
    <dgm:pt modelId="{F2A103D8-9F05-4335-B535-72E1DA75B5FF}" type="pres">
      <dgm:prSet presAssocID="{5C637139-1B49-4EB4-9FD0-2D8DA4B09856}" presName="aNode" presStyleLbl="fgAcc1" presStyleIdx="2" presStyleCnt="6" custScaleX="186673" custScaleY="102022">
        <dgm:presLayoutVars>
          <dgm:bulletEnabled val="1"/>
        </dgm:presLayoutVars>
      </dgm:prSet>
      <dgm:spPr/>
      <dgm:t>
        <a:bodyPr/>
        <a:lstStyle/>
        <a:p>
          <a:endParaRPr lang="es-ES"/>
        </a:p>
      </dgm:t>
    </dgm:pt>
    <dgm:pt modelId="{974CECC8-921D-4F83-834B-FD8BCFBB2E3D}" type="pres">
      <dgm:prSet presAssocID="{5C637139-1B49-4EB4-9FD0-2D8DA4B09856}" presName="aSpace" presStyleCnt="0"/>
      <dgm:spPr/>
    </dgm:pt>
    <dgm:pt modelId="{52436312-3EEA-4DFC-AEBB-04768A7795B5}" type="pres">
      <dgm:prSet presAssocID="{688B1A4C-B73E-48D2-9208-11AC88B544C7}" presName="aNode" presStyleLbl="fgAcc1" presStyleIdx="3" presStyleCnt="6" custScaleX="186084" custScaleY="116076">
        <dgm:presLayoutVars>
          <dgm:bulletEnabled val="1"/>
        </dgm:presLayoutVars>
      </dgm:prSet>
      <dgm:spPr/>
      <dgm:t>
        <a:bodyPr/>
        <a:lstStyle/>
        <a:p>
          <a:endParaRPr lang="es-ES"/>
        </a:p>
      </dgm:t>
    </dgm:pt>
    <dgm:pt modelId="{DEB6DE13-BDD8-4BDD-B435-BADF548DDAA5}" type="pres">
      <dgm:prSet presAssocID="{688B1A4C-B73E-48D2-9208-11AC88B544C7}" presName="aSpace" presStyleCnt="0"/>
      <dgm:spPr/>
    </dgm:pt>
    <dgm:pt modelId="{304D76DF-6908-45D9-9772-0AF9BDA55741}" type="pres">
      <dgm:prSet presAssocID="{1205E599-37F6-4C43-B81B-4F1B78DAF5EA}" presName="aNode" presStyleLbl="fgAcc1" presStyleIdx="4" presStyleCnt="6" custScaleX="187615" custScaleY="112157">
        <dgm:presLayoutVars>
          <dgm:bulletEnabled val="1"/>
        </dgm:presLayoutVars>
      </dgm:prSet>
      <dgm:spPr/>
      <dgm:t>
        <a:bodyPr/>
        <a:lstStyle/>
        <a:p>
          <a:endParaRPr lang="es-ES"/>
        </a:p>
      </dgm:t>
    </dgm:pt>
    <dgm:pt modelId="{CFF941B1-BDBB-468D-820F-64865FAC1CB0}" type="pres">
      <dgm:prSet presAssocID="{1205E599-37F6-4C43-B81B-4F1B78DAF5EA}" presName="aSpace" presStyleCnt="0"/>
      <dgm:spPr/>
    </dgm:pt>
    <dgm:pt modelId="{B3405102-3499-4422-839E-FFDA26B6735A}" type="pres">
      <dgm:prSet presAssocID="{A09E8976-062A-48AC-B1B9-9D1C8795152B}" presName="aNode" presStyleLbl="fgAcc1" presStyleIdx="5" presStyleCnt="6" custScaleX="186556" custScaleY="122443">
        <dgm:presLayoutVars>
          <dgm:bulletEnabled val="1"/>
        </dgm:presLayoutVars>
      </dgm:prSet>
      <dgm:spPr/>
      <dgm:t>
        <a:bodyPr/>
        <a:lstStyle/>
        <a:p>
          <a:endParaRPr lang="es-ES"/>
        </a:p>
      </dgm:t>
    </dgm:pt>
    <dgm:pt modelId="{6E518E8D-4369-402A-B07A-6F300012F892}" type="pres">
      <dgm:prSet presAssocID="{A09E8976-062A-48AC-B1B9-9D1C8795152B}" presName="aSpace" presStyleCnt="0"/>
      <dgm:spPr/>
    </dgm:pt>
  </dgm:ptLst>
  <dgm:cxnLst>
    <dgm:cxn modelId="{6106B606-4A1F-49A8-8F3A-9C51BE9AC251}" type="presOf" srcId="{A09E8976-062A-48AC-B1B9-9D1C8795152B}" destId="{B3405102-3499-4422-839E-FFDA26B6735A}" srcOrd="0" destOrd="0" presId="urn:microsoft.com/office/officeart/2005/8/layout/pyramid2"/>
    <dgm:cxn modelId="{5F2F0479-5F59-43A1-8765-59C6BAA0A05E}" type="presOf" srcId="{5E9B9D4D-093B-40C9-9871-ADC600C1D58B}" destId="{CFC24369-21AD-4B41-A835-4EE4418DAD8D}" srcOrd="0" destOrd="0" presId="urn:microsoft.com/office/officeart/2005/8/layout/pyramid2"/>
    <dgm:cxn modelId="{ACBFE3DD-C28C-41C7-8D7B-0B6F835AB8FA}" srcId="{4ABDABD3-40FC-4F39-BC4F-A4282C793D3E}" destId="{5C637139-1B49-4EB4-9FD0-2D8DA4B09856}" srcOrd="2" destOrd="0" parTransId="{9D3FD3E9-8801-4E3D-9537-97431A8FB272}" sibTransId="{C03BA21C-6AC2-4B61-A3A2-6649C0DEEEB1}"/>
    <dgm:cxn modelId="{CF9D6BB6-95A3-4235-9FC0-464EF973F123}" type="presOf" srcId="{5C637139-1B49-4EB4-9FD0-2D8DA4B09856}" destId="{F2A103D8-9F05-4335-B535-72E1DA75B5FF}" srcOrd="0" destOrd="0" presId="urn:microsoft.com/office/officeart/2005/8/layout/pyramid2"/>
    <dgm:cxn modelId="{9484FDBD-4D5E-492F-9BDC-B0CC042B23D0}" srcId="{4ABDABD3-40FC-4F39-BC4F-A4282C793D3E}" destId="{5E9B9D4D-093B-40C9-9871-ADC600C1D58B}" srcOrd="1" destOrd="0" parTransId="{890CE277-8B0D-4D19-8DD1-7F2F8892EB14}" sibTransId="{846E340F-5925-4E69-A6F5-233E8FF2F7E8}"/>
    <dgm:cxn modelId="{0521CCCC-4703-45F7-8380-DE69CF5156C8}" srcId="{4ABDABD3-40FC-4F39-BC4F-A4282C793D3E}" destId="{688B1A4C-B73E-48D2-9208-11AC88B544C7}" srcOrd="3" destOrd="0" parTransId="{E7F6A986-7788-4409-9B59-D88C92F8E526}" sibTransId="{BBFBA5D3-5195-480D-9CE2-51866487272B}"/>
    <dgm:cxn modelId="{F46DC4F9-E836-44E3-8D6D-D89D8C4843AC}" srcId="{4ABDABD3-40FC-4F39-BC4F-A4282C793D3E}" destId="{A09E8976-062A-48AC-B1B9-9D1C8795152B}" srcOrd="5" destOrd="0" parTransId="{8FC21447-7686-42CB-A17D-E1E2BA772EEB}" sibTransId="{EFFF9290-5CAE-499B-9491-955C2DEEED49}"/>
    <dgm:cxn modelId="{6742375A-CD6F-4B0B-9619-D4EA424090E1}" type="presOf" srcId="{1205E599-37F6-4C43-B81B-4F1B78DAF5EA}" destId="{304D76DF-6908-45D9-9772-0AF9BDA55741}" srcOrd="0" destOrd="0" presId="urn:microsoft.com/office/officeart/2005/8/layout/pyramid2"/>
    <dgm:cxn modelId="{67D1D405-7086-401F-8959-7C131428ADD0}" type="presOf" srcId="{1953C715-DE8B-4B1B-AAAB-23C69D0FACD1}" destId="{1BE4D740-4553-406E-9737-05E44F5C0A26}" srcOrd="0" destOrd="0" presId="urn:microsoft.com/office/officeart/2005/8/layout/pyramid2"/>
    <dgm:cxn modelId="{9E545B10-31B5-4569-943C-1585CA42CBC6}" srcId="{4ABDABD3-40FC-4F39-BC4F-A4282C793D3E}" destId="{1205E599-37F6-4C43-B81B-4F1B78DAF5EA}" srcOrd="4" destOrd="0" parTransId="{8A7A9492-815A-42DD-9E61-6EEEA6A94FD4}" sibTransId="{1D0BD879-7492-4CA9-A1D8-9FAD999AA8FB}"/>
    <dgm:cxn modelId="{681C5BC3-11B4-4F35-B866-D984CF68484C}" srcId="{4ABDABD3-40FC-4F39-BC4F-A4282C793D3E}" destId="{1953C715-DE8B-4B1B-AAAB-23C69D0FACD1}" srcOrd="0" destOrd="0" parTransId="{01A15C0E-F041-4B57-810B-6D3269FD004F}" sibTransId="{B7BF386E-32BA-4C8C-A33C-D0B199B3DE94}"/>
    <dgm:cxn modelId="{0ED3AC47-D240-40CB-AD0B-5CE85D9A4E6B}" type="presOf" srcId="{4ABDABD3-40FC-4F39-BC4F-A4282C793D3E}" destId="{FFF9F1B1-3FA1-488A-A3BB-5F3FD177FB77}" srcOrd="0" destOrd="0" presId="urn:microsoft.com/office/officeart/2005/8/layout/pyramid2"/>
    <dgm:cxn modelId="{A44F6B25-4F85-4CBF-95F2-DC48A1214DC5}" type="presOf" srcId="{688B1A4C-B73E-48D2-9208-11AC88B544C7}" destId="{52436312-3EEA-4DFC-AEBB-04768A7795B5}" srcOrd="0" destOrd="0" presId="urn:microsoft.com/office/officeart/2005/8/layout/pyramid2"/>
    <dgm:cxn modelId="{19788FAA-6E0D-4993-8DA1-E2A5D0282BA3}" type="presParOf" srcId="{FFF9F1B1-3FA1-488A-A3BB-5F3FD177FB77}" destId="{9D8EA882-083E-4CE7-8F3F-A7E0DF97016B}" srcOrd="0" destOrd="0" presId="urn:microsoft.com/office/officeart/2005/8/layout/pyramid2"/>
    <dgm:cxn modelId="{C344A90C-3010-47E7-B16A-3A89281C37E4}" type="presParOf" srcId="{FFF9F1B1-3FA1-488A-A3BB-5F3FD177FB77}" destId="{96CBC780-2509-4D39-8FC2-FED000FCBFB1}" srcOrd="1" destOrd="0" presId="urn:microsoft.com/office/officeart/2005/8/layout/pyramid2"/>
    <dgm:cxn modelId="{E2A66C41-F2FA-4ECE-90B9-F86A280938D4}" type="presParOf" srcId="{96CBC780-2509-4D39-8FC2-FED000FCBFB1}" destId="{1BE4D740-4553-406E-9737-05E44F5C0A26}" srcOrd="0" destOrd="0" presId="urn:microsoft.com/office/officeart/2005/8/layout/pyramid2"/>
    <dgm:cxn modelId="{EAF676D5-29B8-4C14-9DED-8920032C8DCF}" type="presParOf" srcId="{96CBC780-2509-4D39-8FC2-FED000FCBFB1}" destId="{25B31FFF-7F79-47EC-BC53-0E7E34AD9FC0}" srcOrd="1" destOrd="0" presId="urn:microsoft.com/office/officeart/2005/8/layout/pyramid2"/>
    <dgm:cxn modelId="{F285DE03-BE10-4E36-AD02-1E9BD25EDF42}" type="presParOf" srcId="{96CBC780-2509-4D39-8FC2-FED000FCBFB1}" destId="{CFC24369-21AD-4B41-A835-4EE4418DAD8D}" srcOrd="2" destOrd="0" presId="urn:microsoft.com/office/officeart/2005/8/layout/pyramid2"/>
    <dgm:cxn modelId="{9CF537A0-AC2E-4016-8789-EB1474C6F2F5}" type="presParOf" srcId="{96CBC780-2509-4D39-8FC2-FED000FCBFB1}" destId="{0DC410C6-BBBC-44E6-BA1F-ACD8E5D9F287}" srcOrd="3" destOrd="0" presId="urn:microsoft.com/office/officeart/2005/8/layout/pyramid2"/>
    <dgm:cxn modelId="{015D5A31-EA68-40DB-AD72-0854DF7959F3}" type="presParOf" srcId="{96CBC780-2509-4D39-8FC2-FED000FCBFB1}" destId="{F2A103D8-9F05-4335-B535-72E1DA75B5FF}" srcOrd="4" destOrd="0" presId="urn:microsoft.com/office/officeart/2005/8/layout/pyramid2"/>
    <dgm:cxn modelId="{BE5D82B5-732C-4D4F-B9F8-4AF5132C0AB1}" type="presParOf" srcId="{96CBC780-2509-4D39-8FC2-FED000FCBFB1}" destId="{974CECC8-921D-4F83-834B-FD8BCFBB2E3D}" srcOrd="5" destOrd="0" presId="urn:microsoft.com/office/officeart/2005/8/layout/pyramid2"/>
    <dgm:cxn modelId="{70783A00-53A0-4B15-95C7-BC0EC2A33737}" type="presParOf" srcId="{96CBC780-2509-4D39-8FC2-FED000FCBFB1}" destId="{52436312-3EEA-4DFC-AEBB-04768A7795B5}" srcOrd="6" destOrd="0" presId="urn:microsoft.com/office/officeart/2005/8/layout/pyramid2"/>
    <dgm:cxn modelId="{4F725BF5-2F83-40DC-AD2D-426286DA7024}" type="presParOf" srcId="{96CBC780-2509-4D39-8FC2-FED000FCBFB1}" destId="{DEB6DE13-BDD8-4BDD-B435-BADF548DDAA5}" srcOrd="7" destOrd="0" presId="urn:microsoft.com/office/officeart/2005/8/layout/pyramid2"/>
    <dgm:cxn modelId="{0E8C03C1-BF46-42D5-A3D6-EF833723935F}" type="presParOf" srcId="{96CBC780-2509-4D39-8FC2-FED000FCBFB1}" destId="{304D76DF-6908-45D9-9772-0AF9BDA55741}" srcOrd="8" destOrd="0" presId="urn:microsoft.com/office/officeart/2005/8/layout/pyramid2"/>
    <dgm:cxn modelId="{D80A8724-548A-45C3-AEFD-FBF05E604646}" type="presParOf" srcId="{96CBC780-2509-4D39-8FC2-FED000FCBFB1}" destId="{CFF941B1-BDBB-468D-820F-64865FAC1CB0}" srcOrd="9" destOrd="0" presId="urn:microsoft.com/office/officeart/2005/8/layout/pyramid2"/>
    <dgm:cxn modelId="{51C23A8B-E3E7-4A23-A0BF-432BE51C63F8}" type="presParOf" srcId="{96CBC780-2509-4D39-8FC2-FED000FCBFB1}" destId="{B3405102-3499-4422-839E-FFDA26B6735A}" srcOrd="10" destOrd="0" presId="urn:microsoft.com/office/officeart/2005/8/layout/pyramid2"/>
    <dgm:cxn modelId="{6C7A3F3B-0E13-4F56-A10B-D7994C203097}" type="presParOf" srcId="{96CBC780-2509-4D39-8FC2-FED000FCBFB1}" destId="{6E518E8D-4369-402A-B07A-6F300012F892}" srcOrd="1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C05710-4E0A-44B0-9B3E-DF55FB51F530}" type="doc">
      <dgm:prSet loTypeId="urn:microsoft.com/office/officeart/2005/8/layout/process1" loCatId="process" qsTypeId="urn:microsoft.com/office/officeart/2005/8/quickstyle/simple1" qsCatId="simple" csTypeId="urn:microsoft.com/office/officeart/2005/8/colors/accent2_2" csCatId="accent2" phldr="1"/>
      <dgm:spPr/>
    </dgm:pt>
    <dgm:pt modelId="{44299406-DDE4-4B1D-A67E-E47DC9335B33}">
      <dgm:prSet phldrT="[Texto]" custT="1"/>
      <dgm:spPr>
        <a:solidFill>
          <a:schemeClr val="accent2">
            <a:lumMod val="75000"/>
          </a:schemeClr>
        </a:solidFill>
      </dgm:spPr>
      <dgm:t>
        <a:bodyPr/>
        <a:lstStyle/>
        <a:p>
          <a:pPr>
            <a:lnSpc>
              <a:spcPct val="90000"/>
            </a:lnSpc>
          </a:pPr>
          <a:r>
            <a:rPr lang="en-GB" sz="1200" b="1" dirty="0">
              <a:solidFill>
                <a:srgbClr val="FFC000"/>
              </a:solidFill>
              <a:latin typeface="Gill Sans"/>
            </a:rPr>
            <a:t>2016</a:t>
          </a:r>
        </a:p>
        <a:p>
          <a:pPr>
            <a:lnSpc>
              <a:spcPct val="100000"/>
            </a:lnSpc>
          </a:pPr>
          <a:r>
            <a:rPr lang="en-GB" sz="1200" dirty="0">
              <a:latin typeface="Gill Sans"/>
            </a:rPr>
            <a:t>174 medical</a:t>
          </a:r>
        </a:p>
        <a:p>
          <a:pPr>
            <a:lnSpc>
              <a:spcPct val="100000"/>
            </a:lnSpc>
          </a:pPr>
          <a:r>
            <a:rPr lang="en-GB" sz="1200" dirty="0">
              <a:latin typeface="Gill Sans"/>
            </a:rPr>
            <a:t>examinations</a:t>
          </a:r>
        </a:p>
      </dgm:t>
    </dgm:pt>
    <dgm:pt modelId="{E95BA5E8-A3B3-4E8A-A63B-299B64B8822B}" type="parTrans" cxnId="{BD41EF51-A167-4383-B990-AE1C312730F7}">
      <dgm:prSet/>
      <dgm:spPr/>
      <dgm:t>
        <a:bodyPr/>
        <a:lstStyle/>
        <a:p>
          <a:endParaRPr lang="es-ES"/>
        </a:p>
      </dgm:t>
    </dgm:pt>
    <dgm:pt modelId="{DEF8E055-15D0-4BD3-B960-FBE74D6F46D9}" type="sibTrans" cxnId="{BD41EF51-A167-4383-B990-AE1C312730F7}">
      <dgm:prSet/>
      <dgm:spPr/>
      <dgm:t>
        <a:bodyPr/>
        <a:lstStyle/>
        <a:p>
          <a:endParaRPr lang="es-ES"/>
        </a:p>
      </dgm:t>
    </dgm:pt>
    <dgm:pt modelId="{B0952556-0CE6-440D-AB12-63F925110D34}">
      <dgm:prSet phldrT="[Texto]" custT="1"/>
      <dgm:spPr>
        <a:solidFill>
          <a:schemeClr val="accent2">
            <a:lumMod val="75000"/>
          </a:schemeClr>
        </a:solidFill>
      </dgm:spPr>
      <dgm:t>
        <a:bodyPr/>
        <a:lstStyle/>
        <a:p>
          <a:pPr>
            <a:lnSpc>
              <a:spcPct val="90000"/>
            </a:lnSpc>
          </a:pPr>
          <a:r>
            <a:rPr lang="en-GB" sz="1200" b="1" dirty="0">
              <a:solidFill>
                <a:srgbClr val="FFC000"/>
              </a:solidFill>
              <a:latin typeface="Gill Sans"/>
            </a:rPr>
            <a:t>2017</a:t>
          </a:r>
        </a:p>
        <a:p>
          <a:pPr>
            <a:lnSpc>
              <a:spcPct val="100000"/>
            </a:lnSpc>
          </a:pPr>
          <a:r>
            <a:rPr lang="en-GB" sz="1200" dirty="0">
              <a:latin typeface="Gill Sans"/>
            </a:rPr>
            <a:t>198 medical examinations</a:t>
          </a:r>
        </a:p>
      </dgm:t>
    </dgm:pt>
    <dgm:pt modelId="{48EB5861-07F5-4FF9-A520-5902EB26FAA4}" type="parTrans" cxnId="{FB971B48-5CB6-4849-81DD-EEA11D4BAF4A}">
      <dgm:prSet/>
      <dgm:spPr/>
      <dgm:t>
        <a:bodyPr/>
        <a:lstStyle/>
        <a:p>
          <a:endParaRPr lang="es-ES"/>
        </a:p>
      </dgm:t>
    </dgm:pt>
    <dgm:pt modelId="{EA7301D3-0A68-4D65-AFE2-E2C92B62EC5C}" type="sibTrans" cxnId="{FB971B48-5CB6-4849-81DD-EEA11D4BAF4A}">
      <dgm:prSet/>
      <dgm:spPr/>
      <dgm:t>
        <a:bodyPr/>
        <a:lstStyle/>
        <a:p>
          <a:endParaRPr lang="es-ES"/>
        </a:p>
      </dgm:t>
    </dgm:pt>
    <dgm:pt modelId="{3EF92E28-A0F3-46B9-9EE8-5462A068C19D}" type="pres">
      <dgm:prSet presAssocID="{CEC05710-4E0A-44B0-9B3E-DF55FB51F530}" presName="Name0" presStyleCnt="0">
        <dgm:presLayoutVars>
          <dgm:dir/>
          <dgm:resizeHandles val="exact"/>
        </dgm:presLayoutVars>
      </dgm:prSet>
      <dgm:spPr/>
    </dgm:pt>
    <dgm:pt modelId="{407F366A-82C4-4669-8DAB-5AEABB9A90AD}" type="pres">
      <dgm:prSet presAssocID="{44299406-DDE4-4B1D-A67E-E47DC9335B33}" presName="node" presStyleLbl="node1" presStyleIdx="0" presStyleCnt="2">
        <dgm:presLayoutVars>
          <dgm:bulletEnabled val="1"/>
        </dgm:presLayoutVars>
      </dgm:prSet>
      <dgm:spPr/>
      <dgm:t>
        <a:bodyPr/>
        <a:lstStyle/>
        <a:p>
          <a:endParaRPr lang="es-ES"/>
        </a:p>
      </dgm:t>
    </dgm:pt>
    <dgm:pt modelId="{FDD7D201-97D4-42D1-B705-F9954E8A42A3}" type="pres">
      <dgm:prSet presAssocID="{DEF8E055-15D0-4BD3-B960-FBE74D6F46D9}" presName="sibTrans" presStyleLbl="sibTrans2D1" presStyleIdx="0" presStyleCnt="1"/>
      <dgm:spPr/>
      <dgm:t>
        <a:bodyPr/>
        <a:lstStyle/>
        <a:p>
          <a:endParaRPr lang="es-ES"/>
        </a:p>
      </dgm:t>
    </dgm:pt>
    <dgm:pt modelId="{CAF522D4-3F9D-447A-9F70-B71F1F379ADE}" type="pres">
      <dgm:prSet presAssocID="{DEF8E055-15D0-4BD3-B960-FBE74D6F46D9}" presName="connectorText" presStyleLbl="sibTrans2D1" presStyleIdx="0" presStyleCnt="1"/>
      <dgm:spPr/>
      <dgm:t>
        <a:bodyPr/>
        <a:lstStyle/>
        <a:p>
          <a:endParaRPr lang="es-ES"/>
        </a:p>
      </dgm:t>
    </dgm:pt>
    <dgm:pt modelId="{64744DDE-20C7-48F0-AB02-6B8265CD9536}" type="pres">
      <dgm:prSet presAssocID="{B0952556-0CE6-440D-AB12-63F925110D34}" presName="node" presStyleLbl="node1" presStyleIdx="1" presStyleCnt="2" custScaleY="101876">
        <dgm:presLayoutVars>
          <dgm:bulletEnabled val="1"/>
        </dgm:presLayoutVars>
      </dgm:prSet>
      <dgm:spPr/>
      <dgm:t>
        <a:bodyPr/>
        <a:lstStyle/>
        <a:p>
          <a:endParaRPr lang="es-ES"/>
        </a:p>
      </dgm:t>
    </dgm:pt>
  </dgm:ptLst>
  <dgm:cxnLst>
    <dgm:cxn modelId="{FB971B48-5CB6-4849-81DD-EEA11D4BAF4A}" srcId="{CEC05710-4E0A-44B0-9B3E-DF55FB51F530}" destId="{B0952556-0CE6-440D-AB12-63F925110D34}" srcOrd="1" destOrd="0" parTransId="{48EB5861-07F5-4FF9-A520-5902EB26FAA4}" sibTransId="{EA7301D3-0A68-4D65-AFE2-E2C92B62EC5C}"/>
    <dgm:cxn modelId="{C233C442-EE4F-4A10-9ADD-A9D911D69D31}" type="presOf" srcId="{DEF8E055-15D0-4BD3-B960-FBE74D6F46D9}" destId="{CAF522D4-3F9D-447A-9F70-B71F1F379ADE}" srcOrd="1" destOrd="0" presId="urn:microsoft.com/office/officeart/2005/8/layout/process1"/>
    <dgm:cxn modelId="{6BD7FB81-1BBB-4D4E-B5A0-00BED45645FA}" type="presOf" srcId="{CEC05710-4E0A-44B0-9B3E-DF55FB51F530}" destId="{3EF92E28-A0F3-46B9-9EE8-5462A068C19D}" srcOrd="0" destOrd="0" presId="urn:microsoft.com/office/officeart/2005/8/layout/process1"/>
    <dgm:cxn modelId="{82BFC500-A002-4AC6-A753-40CC7707C54D}" type="presOf" srcId="{B0952556-0CE6-440D-AB12-63F925110D34}" destId="{64744DDE-20C7-48F0-AB02-6B8265CD9536}" srcOrd="0" destOrd="0" presId="urn:microsoft.com/office/officeart/2005/8/layout/process1"/>
    <dgm:cxn modelId="{BCC63C7E-A147-4F40-B39E-EA20CC178213}" type="presOf" srcId="{DEF8E055-15D0-4BD3-B960-FBE74D6F46D9}" destId="{FDD7D201-97D4-42D1-B705-F9954E8A42A3}" srcOrd="0" destOrd="0" presId="urn:microsoft.com/office/officeart/2005/8/layout/process1"/>
    <dgm:cxn modelId="{380C2935-ED08-458C-8EBA-BB9FB2110348}" type="presOf" srcId="{44299406-DDE4-4B1D-A67E-E47DC9335B33}" destId="{407F366A-82C4-4669-8DAB-5AEABB9A90AD}" srcOrd="0" destOrd="0" presId="urn:microsoft.com/office/officeart/2005/8/layout/process1"/>
    <dgm:cxn modelId="{BD41EF51-A167-4383-B990-AE1C312730F7}" srcId="{CEC05710-4E0A-44B0-9B3E-DF55FB51F530}" destId="{44299406-DDE4-4B1D-A67E-E47DC9335B33}" srcOrd="0" destOrd="0" parTransId="{E95BA5E8-A3B3-4E8A-A63B-299B64B8822B}" sibTransId="{DEF8E055-15D0-4BD3-B960-FBE74D6F46D9}"/>
    <dgm:cxn modelId="{566697B6-A3B6-4A3C-8271-D7D1F2506AEF}" type="presParOf" srcId="{3EF92E28-A0F3-46B9-9EE8-5462A068C19D}" destId="{407F366A-82C4-4669-8DAB-5AEABB9A90AD}" srcOrd="0" destOrd="0" presId="urn:microsoft.com/office/officeart/2005/8/layout/process1"/>
    <dgm:cxn modelId="{0CC8B822-7E79-4A38-81F1-ED00161B7307}" type="presParOf" srcId="{3EF92E28-A0F3-46B9-9EE8-5462A068C19D}" destId="{FDD7D201-97D4-42D1-B705-F9954E8A42A3}" srcOrd="1" destOrd="0" presId="urn:microsoft.com/office/officeart/2005/8/layout/process1"/>
    <dgm:cxn modelId="{53762F28-370B-472F-81E3-9DB8E76A02E2}" type="presParOf" srcId="{FDD7D201-97D4-42D1-B705-F9954E8A42A3}" destId="{CAF522D4-3F9D-447A-9F70-B71F1F379ADE}" srcOrd="0" destOrd="0" presId="urn:microsoft.com/office/officeart/2005/8/layout/process1"/>
    <dgm:cxn modelId="{7DB5E423-40FA-4BD9-B650-924601DEE7B7}" type="presParOf" srcId="{3EF92E28-A0F3-46B9-9EE8-5462A068C19D}" destId="{64744DDE-20C7-48F0-AB02-6B8265CD9536}"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7D011A5-9A22-4D9D-AC40-44622425937C}" type="doc">
      <dgm:prSet loTypeId="urn:microsoft.com/office/officeart/2005/8/layout/cycle4#1" loCatId="relationship" qsTypeId="urn:microsoft.com/office/officeart/2005/8/quickstyle/simple1" qsCatId="simple" csTypeId="urn:microsoft.com/office/officeart/2005/8/colors/accent1_2" csCatId="accent1" phldr="1"/>
      <dgm:spPr/>
      <dgm:t>
        <a:bodyPr/>
        <a:lstStyle/>
        <a:p>
          <a:endParaRPr lang="es-ES"/>
        </a:p>
      </dgm:t>
    </dgm:pt>
    <dgm:pt modelId="{C0ABED25-66C5-4BC8-A37B-A8E0E8DF7A18}">
      <dgm:prSet phldrT="[Texto]" custT="1"/>
      <dgm:spPr>
        <a:solidFill>
          <a:srgbClr val="FFC000"/>
        </a:solidFill>
      </dgm:spPr>
      <dgm:t>
        <a:bodyPr/>
        <a:lstStyle/>
        <a:p>
          <a:r>
            <a:rPr lang="en-GB" sz="800" dirty="0">
              <a:solidFill>
                <a:schemeClr val="accent2">
                  <a:lumMod val="75000"/>
                </a:schemeClr>
              </a:solidFill>
              <a:latin typeface="Gill Sans"/>
            </a:rPr>
            <a:t>No. of days off due to illness/maternity/paternity leave</a:t>
          </a:r>
        </a:p>
      </dgm:t>
    </dgm:pt>
    <dgm:pt modelId="{6B2A2724-7809-4F69-8AE8-F7E796D35996}" type="parTrans" cxnId="{1750A76E-345C-4D70-8112-556CE0DB12E2}">
      <dgm:prSet/>
      <dgm:spPr/>
      <dgm:t>
        <a:bodyPr/>
        <a:lstStyle/>
        <a:p>
          <a:endParaRPr lang="es-ES"/>
        </a:p>
      </dgm:t>
    </dgm:pt>
    <dgm:pt modelId="{FFD60241-D0D7-4591-97E6-EEC85C76E0B1}" type="sibTrans" cxnId="{1750A76E-345C-4D70-8112-556CE0DB12E2}">
      <dgm:prSet/>
      <dgm:spPr/>
      <dgm:t>
        <a:bodyPr/>
        <a:lstStyle/>
        <a:p>
          <a:endParaRPr lang="es-ES"/>
        </a:p>
      </dgm:t>
    </dgm:pt>
    <dgm:pt modelId="{10BDC51A-78CC-4D5D-8F1A-AB4631C8F58C}">
      <dgm:prSet phldrT="[Texto]"/>
      <dgm:spPr>
        <a:ln>
          <a:solidFill>
            <a:schemeClr val="accent2">
              <a:lumMod val="75000"/>
            </a:schemeClr>
          </a:solidFill>
        </a:ln>
      </dgm:spPr>
      <dgm:t>
        <a:bodyPr/>
        <a:lstStyle/>
        <a:p>
          <a:r>
            <a:t>3,216</a:t>
          </a:r>
        </a:p>
      </dgm:t>
    </dgm:pt>
    <dgm:pt modelId="{C2587896-308A-4E83-991F-02F6F436F723}" type="parTrans" cxnId="{785CCB2D-D8A3-494B-8828-19C72B9C2480}">
      <dgm:prSet/>
      <dgm:spPr/>
      <dgm:t>
        <a:bodyPr/>
        <a:lstStyle/>
        <a:p>
          <a:endParaRPr lang="es-ES"/>
        </a:p>
      </dgm:t>
    </dgm:pt>
    <dgm:pt modelId="{9ED937BC-F980-4614-B04B-55385EAAE5C4}" type="sibTrans" cxnId="{785CCB2D-D8A3-494B-8828-19C72B9C2480}">
      <dgm:prSet/>
      <dgm:spPr/>
      <dgm:t>
        <a:bodyPr/>
        <a:lstStyle/>
        <a:p>
          <a:endParaRPr lang="es-ES"/>
        </a:p>
      </dgm:t>
    </dgm:pt>
    <dgm:pt modelId="{B90AD562-7386-43CA-A232-0BB7F92E86FF}">
      <dgm:prSet phldrT="[Texto]" custT="1"/>
      <dgm:spPr>
        <a:solidFill>
          <a:srgbClr val="FFC000"/>
        </a:solidFill>
      </dgm:spPr>
      <dgm:t>
        <a:bodyPr/>
        <a:lstStyle/>
        <a:p>
          <a:r>
            <a:rPr lang="en-GB" sz="800" dirty="0">
              <a:solidFill>
                <a:schemeClr val="accent2">
                  <a:lumMod val="75000"/>
                </a:schemeClr>
              </a:solidFill>
              <a:latin typeface="Gill Sans"/>
            </a:rPr>
            <a:t>No. occupational accidents</a:t>
          </a:r>
        </a:p>
      </dgm:t>
    </dgm:pt>
    <dgm:pt modelId="{B0921D2D-7BB3-432F-8B17-2D166A2BB0FA}" type="parTrans" cxnId="{F41BD2D8-1458-48A5-B5B1-81700917C73F}">
      <dgm:prSet/>
      <dgm:spPr/>
      <dgm:t>
        <a:bodyPr/>
        <a:lstStyle/>
        <a:p>
          <a:endParaRPr lang="es-ES"/>
        </a:p>
      </dgm:t>
    </dgm:pt>
    <dgm:pt modelId="{9A7AB3E9-A38C-4CF4-8F91-1F01F247CECE}" type="sibTrans" cxnId="{F41BD2D8-1458-48A5-B5B1-81700917C73F}">
      <dgm:prSet/>
      <dgm:spPr/>
      <dgm:t>
        <a:bodyPr/>
        <a:lstStyle/>
        <a:p>
          <a:endParaRPr lang="es-ES"/>
        </a:p>
      </dgm:t>
    </dgm:pt>
    <dgm:pt modelId="{134EBF2A-A8BD-455A-B16F-BF9E05D77133}">
      <dgm:prSet phldrT="[Texto]"/>
      <dgm:spPr>
        <a:ln>
          <a:solidFill>
            <a:schemeClr val="accent2">
              <a:lumMod val="75000"/>
            </a:schemeClr>
          </a:solidFill>
        </a:ln>
      </dgm:spPr>
      <dgm:t>
        <a:bodyPr/>
        <a:lstStyle/>
        <a:p>
          <a:r>
            <a:t>7</a:t>
          </a:r>
        </a:p>
      </dgm:t>
    </dgm:pt>
    <dgm:pt modelId="{39A3012B-A699-4707-B21D-71D607041053}" type="parTrans" cxnId="{3AB147BD-E3CF-4994-A714-5CC25FC12629}">
      <dgm:prSet/>
      <dgm:spPr/>
      <dgm:t>
        <a:bodyPr/>
        <a:lstStyle/>
        <a:p>
          <a:endParaRPr lang="es-ES"/>
        </a:p>
      </dgm:t>
    </dgm:pt>
    <dgm:pt modelId="{D743435C-615D-41A6-8B55-C25210363A61}" type="sibTrans" cxnId="{3AB147BD-E3CF-4994-A714-5CC25FC12629}">
      <dgm:prSet/>
      <dgm:spPr/>
      <dgm:t>
        <a:bodyPr/>
        <a:lstStyle/>
        <a:p>
          <a:endParaRPr lang="es-ES"/>
        </a:p>
      </dgm:t>
    </dgm:pt>
    <dgm:pt modelId="{BD112198-AB9D-43AA-8832-4C11F528CDB2}">
      <dgm:prSet phldrT="[Texto]" custT="1"/>
      <dgm:spPr>
        <a:solidFill>
          <a:srgbClr val="FFC000"/>
        </a:solidFill>
      </dgm:spPr>
      <dgm:t>
        <a:bodyPr/>
        <a:lstStyle/>
        <a:p>
          <a:r>
            <a:rPr lang="en-GB" sz="800" dirty="0">
              <a:solidFill>
                <a:schemeClr val="accent2">
                  <a:lumMod val="75000"/>
                </a:schemeClr>
              </a:solidFill>
              <a:latin typeface="Gill Sans"/>
            </a:rPr>
            <a:t>Rate of absenteeism</a:t>
          </a:r>
        </a:p>
      </dgm:t>
    </dgm:pt>
    <dgm:pt modelId="{B45DE6BC-FC2A-477A-A0D0-7EAA36E74673}" type="parTrans" cxnId="{EE2C8525-9542-4F4A-9AB5-7085D1BC8FDA}">
      <dgm:prSet/>
      <dgm:spPr/>
      <dgm:t>
        <a:bodyPr/>
        <a:lstStyle/>
        <a:p>
          <a:endParaRPr lang="es-ES"/>
        </a:p>
      </dgm:t>
    </dgm:pt>
    <dgm:pt modelId="{21402A3B-833F-4762-BB01-D5DE8B82B86C}" type="sibTrans" cxnId="{EE2C8525-9542-4F4A-9AB5-7085D1BC8FDA}">
      <dgm:prSet/>
      <dgm:spPr/>
      <dgm:t>
        <a:bodyPr/>
        <a:lstStyle/>
        <a:p>
          <a:endParaRPr lang="es-ES"/>
        </a:p>
      </dgm:t>
    </dgm:pt>
    <dgm:pt modelId="{10C7C703-14F7-4A93-AEF0-B0FF08A8708D}">
      <dgm:prSet phldrT="[Texto]"/>
      <dgm:spPr>
        <a:ln>
          <a:solidFill>
            <a:schemeClr val="accent2">
              <a:lumMod val="75000"/>
            </a:schemeClr>
          </a:solidFill>
        </a:ln>
      </dgm:spPr>
      <dgm:t>
        <a:bodyPr/>
        <a:lstStyle/>
        <a:p>
          <a:r>
            <a:t>6.68%</a:t>
          </a:r>
        </a:p>
      </dgm:t>
    </dgm:pt>
    <dgm:pt modelId="{669BC321-957B-475D-926B-9E3524852645}" type="parTrans" cxnId="{30121508-D933-42C9-B23D-4F499054ED73}">
      <dgm:prSet/>
      <dgm:spPr/>
      <dgm:t>
        <a:bodyPr/>
        <a:lstStyle/>
        <a:p>
          <a:endParaRPr lang="es-ES"/>
        </a:p>
      </dgm:t>
    </dgm:pt>
    <dgm:pt modelId="{E8159663-F34E-4167-A323-A4BBBECC1F81}" type="sibTrans" cxnId="{30121508-D933-42C9-B23D-4F499054ED73}">
      <dgm:prSet/>
      <dgm:spPr/>
      <dgm:t>
        <a:bodyPr/>
        <a:lstStyle/>
        <a:p>
          <a:endParaRPr lang="es-ES"/>
        </a:p>
      </dgm:t>
    </dgm:pt>
    <dgm:pt modelId="{0202DEA0-C843-4731-AD93-40DFD82E658D}">
      <dgm:prSet phldrT="[Texto]"/>
      <dgm:spPr>
        <a:solidFill>
          <a:schemeClr val="accent2">
            <a:lumMod val="75000"/>
          </a:schemeClr>
        </a:solidFill>
      </dgm:spPr>
      <dgm:t>
        <a:bodyPr/>
        <a:lstStyle/>
        <a:p>
          <a:r>
            <a:t>2016</a:t>
          </a:r>
        </a:p>
      </dgm:t>
    </dgm:pt>
    <dgm:pt modelId="{35E6AEDF-ED8D-4D3F-B2C1-3EC625BB107A}" type="sibTrans" cxnId="{274EE080-EA63-4E7D-BC61-6E22B3FB81E8}">
      <dgm:prSet/>
      <dgm:spPr/>
      <dgm:t>
        <a:bodyPr/>
        <a:lstStyle/>
        <a:p>
          <a:endParaRPr lang="es-ES"/>
        </a:p>
      </dgm:t>
    </dgm:pt>
    <dgm:pt modelId="{AFB5BCB5-24E1-4671-AD23-4ED4B648C33E}" type="parTrans" cxnId="{274EE080-EA63-4E7D-BC61-6E22B3FB81E8}">
      <dgm:prSet/>
      <dgm:spPr/>
      <dgm:t>
        <a:bodyPr/>
        <a:lstStyle/>
        <a:p>
          <a:endParaRPr lang="es-ES"/>
        </a:p>
      </dgm:t>
    </dgm:pt>
    <dgm:pt modelId="{6CB24BFD-00C2-4560-A323-30086D2AFCCB}" type="pres">
      <dgm:prSet presAssocID="{87D011A5-9A22-4D9D-AC40-44622425937C}" presName="cycleMatrixDiagram" presStyleCnt="0">
        <dgm:presLayoutVars>
          <dgm:chMax val="1"/>
          <dgm:dir/>
          <dgm:animLvl val="lvl"/>
          <dgm:resizeHandles val="exact"/>
        </dgm:presLayoutVars>
      </dgm:prSet>
      <dgm:spPr/>
      <dgm:t>
        <a:bodyPr/>
        <a:lstStyle/>
        <a:p>
          <a:endParaRPr lang="es-ES"/>
        </a:p>
      </dgm:t>
    </dgm:pt>
    <dgm:pt modelId="{1DBBCA1F-5621-4ADC-8EFC-D3D2E757BCB3}" type="pres">
      <dgm:prSet presAssocID="{87D011A5-9A22-4D9D-AC40-44622425937C}" presName="children" presStyleCnt="0"/>
      <dgm:spPr/>
    </dgm:pt>
    <dgm:pt modelId="{61FD11F5-936E-4D56-A82E-AE6C2C585E60}" type="pres">
      <dgm:prSet presAssocID="{87D011A5-9A22-4D9D-AC40-44622425937C}" presName="child2group" presStyleCnt="0"/>
      <dgm:spPr/>
    </dgm:pt>
    <dgm:pt modelId="{5DB0F68D-4A12-4FA8-94EE-1D40247C09B0}" type="pres">
      <dgm:prSet presAssocID="{87D011A5-9A22-4D9D-AC40-44622425937C}" presName="child2" presStyleLbl="bgAcc1" presStyleIdx="0" presStyleCnt="3" custScaleX="64575" custScaleY="54427"/>
      <dgm:spPr/>
      <dgm:t>
        <a:bodyPr/>
        <a:lstStyle/>
        <a:p>
          <a:endParaRPr lang="es-ES"/>
        </a:p>
      </dgm:t>
    </dgm:pt>
    <dgm:pt modelId="{92B0A5B6-09FC-4393-8E27-06257D1B660C}" type="pres">
      <dgm:prSet presAssocID="{87D011A5-9A22-4D9D-AC40-44622425937C}" presName="child2Text" presStyleLbl="bgAcc1" presStyleIdx="0" presStyleCnt="3">
        <dgm:presLayoutVars>
          <dgm:bulletEnabled val="1"/>
        </dgm:presLayoutVars>
      </dgm:prSet>
      <dgm:spPr/>
      <dgm:t>
        <a:bodyPr/>
        <a:lstStyle/>
        <a:p>
          <a:endParaRPr lang="es-ES"/>
        </a:p>
      </dgm:t>
    </dgm:pt>
    <dgm:pt modelId="{50AF9F23-A5D3-4D4F-A575-811A8AE6CEEB}" type="pres">
      <dgm:prSet presAssocID="{87D011A5-9A22-4D9D-AC40-44622425937C}" presName="child3group" presStyleCnt="0"/>
      <dgm:spPr/>
    </dgm:pt>
    <dgm:pt modelId="{F15DF66F-6059-4DCE-821D-979F75165C4F}" type="pres">
      <dgm:prSet presAssocID="{87D011A5-9A22-4D9D-AC40-44622425937C}" presName="child3" presStyleLbl="bgAcc1" presStyleIdx="1" presStyleCnt="3" custScaleX="60358" custScaleY="52257"/>
      <dgm:spPr/>
      <dgm:t>
        <a:bodyPr/>
        <a:lstStyle/>
        <a:p>
          <a:endParaRPr lang="es-ES"/>
        </a:p>
      </dgm:t>
    </dgm:pt>
    <dgm:pt modelId="{00E74AD2-3546-449C-908E-E103D75B66BD}" type="pres">
      <dgm:prSet presAssocID="{87D011A5-9A22-4D9D-AC40-44622425937C}" presName="child3Text" presStyleLbl="bgAcc1" presStyleIdx="1" presStyleCnt="3">
        <dgm:presLayoutVars>
          <dgm:bulletEnabled val="1"/>
        </dgm:presLayoutVars>
      </dgm:prSet>
      <dgm:spPr/>
      <dgm:t>
        <a:bodyPr/>
        <a:lstStyle/>
        <a:p>
          <a:endParaRPr lang="es-ES"/>
        </a:p>
      </dgm:t>
    </dgm:pt>
    <dgm:pt modelId="{1E5C9895-C2E8-47FA-B9AB-1EE4CA3DCC07}" type="pres">
      <dgm:prSet presAssocID="{87D011A5-9A22-4D9D-AC40-44622425937C}" presName="child4group" presStyleCnt="0"/>
      <dgm:spPr/>
    </dgm:pt>
    <dgm:pt modelId="{9887BEF3-46BA-44B7-A817-B2B13572288C}" type="pres">
      <dgm:prSet presAssocID="{87D011A5-9A22-4D9D-AC40-44622425937C}" presName="child4" presStyleLbl="bgAcc1" presStyleIdx="2" presStyleCnt="3" custScaleX="67386" custScaleY="50087"/>
      <dgm:spPr/>
      <dgm:t>
        <a:bodyPr/>
        <a:lstStyle/>
        <a:p>
          <a:endParaRPr lang="es-ES"/>
        </a:p>
      </dgm:t>
    </dgm:pt>
    <dgm:pt modelId="{7E9B644D-0F96-44A4-A4BA-A2056BE75E54}" type="pres">
      <dgm:prSet presAssocID="{87D011A5-9A22-4D9D-AC40-44622425937C}" presName="child4Text" presStyleLbl="bgAcc1" presStyleIdx="2" presStyleCnt="3">
        <dgm:presLayoutVars>
          <dgm:bulletEnabled val="1"/>
        </dgm:presLayoutVars>
      </dgm:prSet>
      <dgm:spPr/>
      <dgm:t>
        <a:bodyPr/>
        <a:lstStyle/>
        <a:p>
          <a:endParaRPr lang="es-ES"/>
        </a:p>
      </dgm:t>
    </dgm:pt>
    <dgm:pt modelId="{8D2E36F2-769C-41C5-AA65-BFBC4BE2B3E3}" type="pres">
      <dgm:prSet presAssocID="{87D011A5-9A22-4D9D-AC40-44622425937C}" presName="childPlaceholder" presStyleCnt="0"/>
      <dgm:spPr/>
    </dgm:pt>
    <dgm:pt modelId="{297CC506-B34C-46D8-A8DB-24ED509E8B2F}" type="pres">
      <dgm:prSet presAssocID="{87D011A5-9A22-4D9D-AC40-44622425937C}" presName="circle" presStyleCnt="0"/>
      <dgm:spPr/>
    </dgm:pt>
    <dgm:pt modelId="{585239E7-301D-4D9F-9307-E783E7FA5667}" type="pres">
      <dgm:prSet presAssocID="{87D011A5-9A22-4D9D-AC40-44622425937C}" presName="quadrant1" presStyleLbl="node1" presStyleIdx="0" presStyleCnt="4">
        <dgm:presLayoutVars>
          <dgm:chMax val="1"/>
          <dgm:bulletEnabled val="1"/>
        </dgm:presLayoutVars>
      </dgm:prSet>
      <dgm:spPr/>
      <dgm:t>
        <a:bodyPr/>
        <a:lstStyle/>
        <a:p>
          <a:endParaRPr lang="es-ES"/>
        </a:p>
      </dgm:t>
    </dgm:pt>
    <dgm:pt modelId="{5BC51EC9-63C6-4103-9F3A-9D103D1BA765}" type="pres">
      <dgm:prSet presAssocID="{87D011A5-9A22-4D9D-AC40-44622425937C}" presName="quadrant2" presStyleLbl="node1" presStyleIdx="1" presStyleCnt="4" custLinFactNeighborX="8822" custLinFactNeighborY="-5865">
        <dgm:presLayoutVars>
          <dgm:chMax val="1"/>
          <dgm:bulletEnabled val="1"/>
        </dgm:presLayoutVars>
      </dgm:prSet>
      <dgm:spPr/>
      <dgm:t>
        <a:bodyPr/>
        <a:lstStyle/>
        <a:p>
          <a:endParaRPr lang="es-ES"/>
        </a:p>
      </dgm:t>
    </dgm:pt>
    <dgm:pt modelId="{1CEAB403-2587-40A1-A04B-1B85DABF84AB}" type="pres">
      <dgm:prSet presAssocID="{87D011A5-9A22-4D9D-AC40-44622425937C}" presName="quadrant3" presStyleLbl="node1" presStyleIdx="2" presStyleCnt="4" custLinFactNeighborX="8822">
        <dgm:presLayoutVars>
          <dgm:chMax val="1"/>
          <dgm:bulletEnabled val="1"/>
        </dgm:presLayoutVars>
      </dgm:prSet>
      <dgm:spPr/>
      <dgm:t>
        <a:bodyPr/>
        <a:lstStyle/>
        <a:p>
          <a:endParaRPr lang="es-ES"/>
        </a:p>
      </dgm:t>
    </dgm:pt>
    <dgm:pt modelId="{1FA4CEC6-9A32-4D4F-AB9D-F54DAB1EEC92}" type="pres">
      <dgm:prSet presAssocID="{87D011A5-9A22-4D9D-AC40-44622425937C}" presName="quadrant4" presStyleLbl="node1" presStyleIdx="3" presStyleCnt="4">
        <dgm:presLayoutVars>
          <dgm:chMax val="1"/>
          <dgm:bulletEnabled val="1"/>
        </dgm:presLayoutVars>
      </dgm:prSet>
      <dgm:spPr/>
      <dgm:t>
        <a:bodyPr/>
        <a:lstStyle/>
        <a:p>
          <a:endParaRPr lang="es-ES"/>
        </a:p>
      </dgm:t>
    </dgm:pt>
    <dgm:pt modelId="{77CAFF69-1AF7-4EBD-A444-9D2F845DC060}" type="pres">
      <dgm:prSet presAssocID="{87D011A5-9A22-4D9D-AC40-44622425937C}" presName="quadrantPlaceholder" presStyleCnt="0"/>
      <dgm:spPr/>
    </dgm:pt>
    <dgm:pt modelId="{12B9B03C-C401-474E-A173-EE3FF79FC454}" type="pres">
      <dgm:prSet presAssocID="{87D011A5-9A22-4D9D-AC40-44622425937C}" presName="center1" presStyleLbl="fgShp" presStyleIdx="0" presStyleCnt="2"/>
      <dgm:spPr/>
    </dgm:pt>
    <dgm:pt modelId="{9655FD63-96B6-4DA6-BB54-3FFA843B0F39}" type="pres">
      <dgm:prSet presAssocID="{87D011A5-9A22-4D9D-AC40-44622425937C}" presName="center2" presStyleLbl="fgShp" presStyleIdx="1" presStyleCnt="2"/>
      <dgm:spPr/>
    </dgm:pt>
  </dgm:ptLst>
  <dgm:cxnLst>
    <dgm:cxn modelId="{238BA088-80B0-4EDF-9555-3C8B1E392ED9}" type="presOf" srcId="{10C7C703-14F7-4A93-AEF0-B0FF08A8708D}" destId="{9887BEF3-46BA-44B7-A817-B2B13572288C}" srcOrd="0" destOrd="0" presId="urn:microsoft.com/office/officeart/2005/8/layout/cycle4#1"/>
    <dgm:cxn modelId="{F3546B1B-14F4-4B04-B83C-CC3739D6302A}" type="presOf" srcId="{0202DEA0-C843-4731-AD93-40DFD82E658D}" destId="{585239E7-301D-4D9F-9307-E783E7FA5667}" srcOrd="0" destOrd="0" presId="urn:microsoft.com/office/officeart/2005/8/layout/cycle4#1"/>
    <dgm:cxn modelId="{4B7368BD-CA52-4667-92B9-5C725BDAA0C4}" type="presOf" srcId="{10C7C703-14F7-4A93-AEF0-B0FF08A8708D}" destId="{7E9B644D-0F96-44A4-A4BA-A2056BE75E54}" srcOrd="1" destOrd="0" presId="urn:microsoft.com/office/officeart/2005/8/layout/cycle4#1"/>
    <dgm:cxn modelId="{F41BD2D8-1458-48A5-B5B1-81700917C73F}" srcId="{87D011A5-9A22-4D9D-AC40-44622425937C}" destId="{B90AD562-7386-43CA-A232-0BB7F92E86FF}" srcOrd="2" destOrd="0" parTransId="{B0921D2D-7BB3-432F-8B17-2D166A2BB0FA}" sibTransId="{9A7AB3E9-A38C-4CF4-8F91-1F01F247CECE}"/>
    <dgm:cxn modelId="{79F06711-1725-4F9F-B6E5-BEF6F6150300}" type="presOf" srcId="{10BDC51A-78CC-4D5D-8F1A-AB4631C8F58C}" destId="{92B0A5B6-09FC-4393-8E27-06257D1B660C}" srcOrd="1" destOrd="0" presId="urn:microsoft.com/office/officeart/2005/8/layout/cycle4#1"/>
    <dgm:cxn modelId="{31CB1216-8545-4759-BAF9-80D386447E1E}" type="presOf" srcId="{BD112198-AB9D-43AA-8832-4C11F528CDB2}" destId="{1FA4CEC6-9A32-4D4F-AB9D-F54DAB1EEC92}" srcOrd="0" destOrd="0" presId="urn:microsoft.com/office/officeart/2005/8/layout/cycle4#1"/>
    <dgm:cxn modelId="{FFB39203-6B6F-4974-AA3F-089DFB64EB0F}" type="presOf" srcId="{87D011A5-9A22-4D9D-AC40-44622425937C}" destId="{6CB24BFD-00C2-4560-A323-30086D2AFCCB}" srcOrd="0" destOrd="0" presId="urn:microsoft.com/office/officeart/2005/8/layout/cycle4#1"/>
    <dgm:cxn modelId="{EE2C8525-9542-4F4A-9AB5-7085D1BC8FDA}" srcId="{87D011A5-9A22-4D9D-AC40-44622425937C}" destId="{BD112198-AB9D-43AA-8832-4C11F528CDB2}" srcOrd="3" destOrd="0" parTransId="{B45DE6BC-FC2A-477A-A0D0-7EAA36E74673}" sibTransId="{21402A3B-833F-4762-BB01-D5DE8B82B86C}"/>
    <dgm:cxn modelId="{E4C53F42-8C31-4592-8038-FA2569E4ABED}" type="presOf" srcId="{B90AD562-7386-43CA-A232-0BB7F92E86FF}" destId="{1CEAB403-2587-40A1-A04B-1B85DABF84AB}" srcOrd="0" destOrd="0" presId="urn:microsoft.com/office/officeart/2005/8/layout/cycle4#1"/>
    <dgm:cxn modelId="{CCFE4559-D4B0-45F6-BC08-A5C9F2650D5E}" type="presOf" srcId="{C0ABED25-66C5-4BC8-A37B-A8E0E8DF7A18}" destId="{5BC51EC9-63C6-4103-9F3A-9D103D1BA765}" srcOrd="0" destOrd="0" presId="urn:microsoft.com/office/officeart/2005/8/layout/cycle4#1"/>
    <dgm:cxn modelId="{D4AE82D1-FCAD-40B3-A243-C5B1535A547E}" type="presOf" srcId="{10BDC51A-78CC-4D5D-8F1A-AB4631C8F58C}" destId="{5DB0F68D-4A12-4FA8-94EE-1D40247C09B0}" srcOrd="0" destOrd="0" presId="urn:microsoft.com/office/officeart/2005/8/layout/cycle4#1"/>
    <dgm:cxn modelId="{274EE080-EA63-4E7D-BC61-6E22B3FB81E8}" srcId="{87D011A5-9A22-4D9D-AC40-44622425937C}" destId="{0202DEA0-C843-4731-AD93-40DFD82E658D}" srcOrd="0" destOrd="0" parTransId="{AFB5BCB5-24E1-4671-AD23-4ED4B648C33E}" sibTransId="{35E6AEDF-ED8D-4D3F-B2C1-3EC625BB107A}"/>
    <dgm:cxn modelId="{3AB147BD-E3CF-4994-A714-5CC25FC12629}" srcId="{B90AD562-7386-43CA-A232-0BB7F92E86FF}" destId="{134EBF2A-A8BD-455A-B16F-BF9E05D77133}" srcOrd="0" destOrd="0" parTransId="{39A3012B-A699-4707-B21D-71D607041053}" sibTransId="{D743435C-615D-41A6-8B55-C25210363A61}"/>
    <dgm:cxn modelId="{785CCB2D-D8A3-494B-8828-19C72B9C2480}" srcId="{C0ABED25-66C5-4BC8-A37B-A8E0E8DF7A18}" destId="{10BDC51A-78CC-4D5D-8F1A-AB4631C8F58C}" srcOrd="0" destOrd="0" parTransId="{C2587896-308A-4E83-991F-02F6F436F723}" sibTransId="{9ED937BC-F980-4614-B04B-55385EAAE5C4}"/>
    <dgm:cxn modelId="{30121508-D933-42C9-B23D-4F499054ED73}" srcId="{BD112198-AB9D-43AA-8832-4C11F528CDB2}" destId="{10C7C703-14F7-4A93-AEF0-B0FF08A8708D}" srcOrd="0" destOrd="0" parTransId="{669BC321-957B-475D-926B-9E3524852645}" sibTransId="{E8159663-F34E-4167-A323-A4BBBECC1F81}"/>
    <dgm:cxn modelId="{1750A76E-345C-4D70-8112-556CE0DB12E2}" srcId="{87D011A5-9A22-4D9D-AC40-44622425937C}" destId="{C0ABED25-66C5-4BC8-A37B-A8E0E8DF7A18}" srcOrd="1" destOrd="0" parTransId="{6B2A2724-7809-4F69-8AE8-F7E796D35996}" sibTransId="{FFD60241-D0D7-4591-97E6-EEC85C76E0B1}"/>
    <dgm:cxn modelId="{392895A2-B566-4494-8F62-6BBE8E9F20CF}" type="presOf" srcId="{134EBF2A-A8BD-455A-B16F-BF9E05D77133}" destId="{00E74AD2-3546-449C-908E-E103D75B66BD}" srcOrd="1" destOrd="0" presId="urn:microsoft.com/office/officeart/2005/8/layout/cycle4#1"/>
    <dgm:cxn modelId="{66DECDD0-FD95-4E24-B831-1645D9CB45A0}" type="presOf" srcId="{134EBF2A-A8BD-455A-B16F-BF9E05D77133}" destId="{F15DF66F-6059-4DCE-821D-979F75165C4F}" srcOrd="0" destOrd="0" presId="urn:microsoft.com/office/officeart/2005/8/layout/cycle4#1"/>
    <dgm:cxn modelId="{507FED28-05B9-47B3-8EE3-A79C49BF1B13}" type="presParOf" srcId="{6CB24BFD-00C2-4560-A323-30086D2AFCCB}" destId="{1DBBCA1F-5621-4ADC-8EFC-D3D2E757BCB3}" srcOrd="0" destOrd="0" presId="urn:microsoft.com/office/officeart/2005/8/layout/cycle4#1"/>
    <dgm:cxn modelId="{141C4677-760F-4BD8-999B-F758DE946859}" type="presParOf" srcId="{1DBBCA1F-5621-4ADC-8EFC-D3D2E757BCB3}" destId="{61FD11F5-936E-4D56-A82E-AE6C2C585E60}" srcOrd="0" destOrd="0" presId="urn:microsoft.com/office/officeart/2005/8/layout/cycle4#1"/>
    <dgm:cxn modelId="{1E8B5128-6D62-4A4E-8C63-225266AFCB90}" type="presParOf" srcId="{61FD11F5-936E-4D56-A82E-AE6C2C585E60}" destId="{5DB0F68D-4A12-4FA8-94EE-1D40247C09B0}" srcOrd="0" destOrd="0" presId="urn:microsoft.com/office/officeart/2005/8/layout/cycle4#1"/>
    <dgm:cxn modelId="{8C7E0591-46E9-4DA2-85CA-584ABF70A600}" type="presParOf" srcId="{61FD11F5-936E-4D56-A82E-AE6C2C585E60}" destId="{92B0A5B6-09FC-4393-8E27-06257D1B660C}" srcOrd="1" destOrd="0" presId="urn:microsoft.com/office/officeart/2005/8/layout/cycle4#1"/>
    <dgm:cxn modelId="{24FC25ED-5479-45DC-96B5-1DA428857429}" type="presParOf" srcId="{1DBBCA1F-5621-4ADC-8EFC-D3D2E757BCB3}" destId="{50AF9F23-A5D3-4D4F-A575-811A8AE6CEEB}" srcOrd="1" destOrd="0" presId="urn:microsoft.com/office/officeart/2005/8/layout/cycle4#1"/>
    <dgm:cxn modelId="{92C841B8-8D31-4771-A032-2E2222E7759A}" type="presParOf" srcId="{50AF9F23-A5D3-4D4F-A575-811A8AE6CEEB}" destId="{F15DF66F-6059-4DCE-821D-979F75165C4F}" srcOrd="0" destOrd="0" presId="urn:microsoft.com/office/officeart/2005/8/layout/cycle4#1"/>
    <dgm:cxn modelId="{A0D132A4-06AD-4448-B4A7-DCD137CEADF0}" type="presParOf" srcId="{50AF9F23-A5D3-4D4F-A575-811A8AE6CEEB}" destId="{00E74AD2-3546-449C-908E-E103D75B66BD}" srcOrd="1" destOrd="0" presId="urn:microsoft.com/office/officeart/2005/8/layout/cycle4#1"/>
    <dgm:cxn modelId="{56FCB0A1-FC3C-47D9-9912-211B105DAC5D}" type="presParOf" srcId="{1DBBCA1F-5621-4ADC-8EFC-D3D2E757BCB3}" destId="{1E5C9895-C2E8-47FA-B9AB-1EE4CA3DCC07}" srcOrd="2" destOrd="0" presId="urn:microsoft.com/office/officeart/2005/8/layout/cycle4#1"/>
    <dgm:cxn modelId="{28794CCF-E8EC-4697-9F69-6ECA65C5EAFF}" type="presParOf" srcId="{1E5C9895-C2E8-47FA-B9AB-1EE4CA3DCC07}" destId="{9887BEF3-46BA-44B7-A817-B2B13572288C}" srcOrd="0" destOrd="0" presId="urn:microsoft.com/office/officeart/2005/8/layout/cycle4#1"/>
    <dgm:cxn modelId="{3B5A80E5-C2F1-44EF-888D-CD6D75366251}" type="presParOf" srcId="{1E5C9895-C2E8-47FA-B9AB-1EE4CA3DCC07}" destId="{7E9B644D-0F96-44A4-A4BA-A2056BE75E54}" srcOrd="1" destOrd="0" presId="urn:microsoft.com/office/officeart/2005/8/layout/cycle4#1"/>
    <dgm:cxn modelId="{CD26475A-DA40-47B1-A733-231C5DB6E98A}" type="presParOf" srcId="{1DBBCA1F-5621-4ADC-8EFC-D3D2E757BCB3}" destId="{8D2E36F2-769C-41C5-AA65-BFBC4BE2B3E3}" srcOrd="3" destOrd="0" presId="urn:microsoft.com/office/officeart/2005/8/layout/cycle4#1"/>
    <dgm:cxn modelId="{98305EAB-8BBE-4393-A67C-1C1619E4B1EF}" type="presParOf" srcId="{6CB24BFD-00C2-4560-A323-30086D2AFCCB}" destId="{297CC506-B34C-46D8-A8DB-24ED509E8B2F}" srcOrd="1" destOrd="0" presId="urn:microsoft.com/office/officeart/2005/8/layout/cycle4#1"/>
    <dgm:cxn modelId="{82FE8F31-34D7-4110-B43C-2D6E6BF721AF}" type="presParOf" srcId="{297CC506-B34C-46D8-A8DB-24ED509E8B2F}" destId="{585239E7-301D-4D9F-9307-E783E7FA5667}" srcOrd="0" destOrd="0" presId="urn:microsoft.com/office/officeart/2005/8/layout/cycle4#1"/>
    <dgm:cxn modelId="{0BBDED0A-F7D7-40DD-9219-71E3417FDE6D}" type="presParOf" srcId="{297CC506-B34C-46D8-A8DB-24ED509E8B2F}" destId="{5BC51EC9-63C6-4103-9F3A-9D103D1BA765}" srcOrd="1" destOrd="0" presId="urn:microsoft.com/office/officeart/2005/8/layout/cycle4#1"/>
    <dgm:cxn modelId="{F044F923-08D4-41CD-85F8-24EE929E88F6}" type="presParOf" srcId="{297CC506-B34C-46D8-A8DB-24ED509E8B2F}" destId="{1CEAB403-2587-40A1-A04B-1B85DABF84AB}" srcOrd="2" destOrd="0" presId="urn:microsoft.com/office/officeart/2005/8/layout/cycle4#1"/>
    <dgm:cxn modelId="{603A8D2E-F36B-4498-B07D-532C6D1609EC}" type="presParOf" srcId="{297CC506-B34C-46D8-A8DB-24ED509E8B2F}" destId="{1FA4CEC6-9A32-4D4F-AB9D-F54DAB1EEC92}" srcOrd="3" destOrd="0" presId="urn:microsoft.com/office/officeart/2005/8/layout/cycle4#1"/>
    <dgm:cxn modelId="{9911CCEE-98ED-4D12-8385-4B669C05005F}" type="presParOf" srcId="{297CC506-B34C-46D8-A8DB-24ED509E8B2F}" destId="{77CAFF69-1AF7-4EBD-A444-9D2F845DC060}" srcOrd="4" destOrd="0" presId="urn:microsoft.com/office/officeart/2005/8/layout/cycle4#1"/>
    <dgm:cxn modelId="{416E7F77-C688-4839-A94B-84094AF735A3}" type="presParOf" srcId="{6CB24BFD-00C2-4560-A323-30086D2AFCCB}" destId="{12B9B03C-C401-474E-A173-EE3FF79FC454}" srcOrd="2" destOrd="0" presId="urn:microsoft.com/office/officeart/2005/8/layout/cycle4#1"/>
    <dgm:cxn modelId="{69E06CE5-D276-46AF-9B24-411C2C86C501}" type="presParOf" srcId="{6CB24BFD-00C2-4560-A323-30086D2AFCCB}" destId="{9655FD63-96B6-4DA6-BB54-3FFA843B0F39}" srcOrd="3" destOrd="0" presId="urn:microsoft.com/office/officeart/2005/8/layout/cycle4#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7D011A5-9A22-4D9D-AC40-44622425937C}" type="doc">
      <dgm:prSet loTypeId="urn:microsoft.com/office/officeart/2005/8/layout/cycle4#2" loCatId="relationship" qsTypeId="urn:microsoft.com/office/officeart/2005/8/quickstyle/simple1" qsCatId="simple" csTypeId="urn:microsoft.com/office/officeart/2005/8/colors/accent1_2" csCatId="accent1" phldr="1"/>
      <dgm:spPr/>
      <dgm:t>
        <a:bodyPr/>
        <a:lstStyle/>
        <a:p>
          <a:endParaRPr lang="es-ES"/>
        </a:p>
      </dgm:t>
    </dgm:pt>
    <dgm:pt modelId="{C0ABED25-66C5-4BC8-A37B-A8E0E8DF7A18}">
      <dgm:prSet phldrT="[Texto]" custT="1"/>
      <dgm:spPr>
        <a:solidFill>
          <a:srgbClr val="FFC000"/>
        </a:solidFill>
      </dgm:spPr>
      <dgm:t>
        <a:bodyPr/>
        <a:lstStyle/>
        <a:p>
          <a:r>
            <a:rPr lang="en-GB" sz="800" dirty="0">
              <a:solidFill>
                <a:schemeClr val="accent2">
                  <a:lumMod val="75000"/>
                </a:schemeClr>
              </a:solidFill>
              <a:latin typeface="Gill Sans"/>
            </a:rPr>
            <a:t>No. of days off due to illness/maternity/paternity leave</a:t>
          </a:r>
        </a:p>
      </dgm:t>
    </dgm:pt>
    <dgm:pt modelId="{6B2A2724-7809-4F69-8AE8-F7E796D35996}" type="parTrans" cxnId="{1750A76E-345C-4D70-8112-556CE0DB12E2}">
      <dgm:prSet/>
      <dgm:spPr/>
      <dgm:t>
        <a:bodyPr/>
        <a:lstStyle/>
        <a:p>
          <a:endParaRPr lang="es-ES"/>
        </a:p>
      </dgm:t>
    </dgm:pt>
    <dgm:pt modelId="{FFD60241-D0D7-4591-97E6-EEC85C76E0B1}" type="sibTrans" cxnId="{1750A76E-345C-4D70-8112-556CE0DB12E2}">
      <dgm:prSet/>
      <dgm:spPr/>
      <dgm:t>
        <a:bodyPr/>
        <a:lstStyle/>
        <a:p>
          <a:endParaRPr lang="es-ES"/>
        </a:p>
      </dgm:t>
    </dgm:pt>
    <dgm:pt modelId="{10BDC51A-78CC-4D5D-8F1A-AB4631C8F58C}">
      <dgm:prSet phldrT="[Texto]"/>
      <dgm:spPr>
        <a:ln>
          <a:solidFill>
            <a:schemeClr val="accent2">
              <a:lumMod val="75000"/>
            </a:schemeClr>
          </a:solidFill>
        </a:ln>
      </dgm:spPr>
      <dgm:t>
        <a:bodyPr/>
        <a:lstStyle/>
        <a:p>
          <a:r>
            <a:t>2,030</a:t>
          </a:r>
        </a:p>
      </dgm:t>
    </dgm:pt>
    <dgm:pt modelId="{C2587896-308A-4E83-991F-02F6F436F723}" type="parTrans" cxnId="{785CCB2D-D8A3-494B-8828-19C72B9C2480}">
      <dgm:prSet/>
      <dgm:spPr/>
      <dgm:t>
        <a:bodyPr/>
        <a:lstStyle/>
        <a:p>
          <a:endParaRPr lang="es-ES"/>
        </a:p>
      </dgm:t>
    </dgm:pt>
    <dgm:pt modelId="{9ED937BC-F980-4614-B04B-55385EAAE5C4}" type="sibTrans" cxnId="{785CCB2D-D8A3-494B-8828-19C72B9C2480}">
      <dgm:prSet/>
      <dgm:spPr/>
      <dgm:t>
        <a:bodyPr/>
        <a:lstStyle/>
        <a:p>
          <a:endParaRPr lang="es-ES"/>
        </a:p>
      </dgm:t>
    </dgm:pt>
    <dgm:pt modelId="{B90AD562-7386-43CA-A232-0BB7F92E86FF}">
      <dgm:prSet phldrT="[Texto]" custT="1"/>
      <dgm:spPr>
        <a:solidFill>
          <a:srgbClr val="FFC000"/>
        </a:solidFill>
      </dgm:spPr>
      <dgm:t>
        <a:bodyPr/>
        <a:lstStyle/>
        <a:p>
          <a:r>
            <a:rPr lang="en-GB" sz="800" dirty="0">
              <a:solidFill>
                <a:schemeClr val="accent2">
                  <a:lumMod val="75000"/>
                </a:schemeClr>
              </a:solidFill>
              <a:latin typeface="Gill Sans"/>
            </a:rPr>
            <a:t>No. occupational accidents</a:t>
          </a:r>
        </a:p>
      </dgm:t>
    </dgm:pt>
    <dgm:pt modelId="{B0921D2D-7BB3-432F-8B17-2D166A2BB0FA}" type="parTrans" cxnId="{F41BD2D8-1458-48A5-B5B1-81700917C73F}">
      <dgm:prSet/>
      <dgm:spPr/>
      <dgm:t>
        <a:bodyPr/>
        <a:lstStyle/>
        <a:p>
          <a:endParaRPr lang="es-ES"/>
        </a:p>
      </dgm:t>
    </dgm:pt>
    <dgm:pt modelId="{9A7AB3E9-A38C-4CF4-8F91-1F01F247CECE}" type="sibTrans" cxnId="{F41BD2D8-1458-48A5-B5B1-81700917C73F}">
      <dgm:prSet/>
      <dgm:spPr/>
      <dgm:t>
        <a:bodyPr/>
        <a:lstStyle/>
        <a:p>
          <a:endParaRPr lang="es-ES"/>
        </a:p>
      </dgm:t>
    </dgm:pt>
    <dgm:pt modelId="{134EBF2A-A8BD-455A-B16F-BF9E05D77133}">
      <dgm:prSet phldrT="[Texto]"/>
      <dgm:spPr>
        <a:ln>
          <a:solidFill>
            <a:schemeClr val="accent2">
              <a:lumMod val="75000"/>
            </a:schemeClr>
          </a:solidFill>
        </a:ln>
      </dgm:spPr>
      <dgm:t>
        <a:bodyPr/>
        <a:lstStyle/>
        <a:p>
          <a:r>
            <a:t>13</a:t>
          </a:r>
        </a:p>
      </dgm:t>
    </dgm:pt>
    <dgm:pt modelId="{39A3012B-A699-4707-B21D-71D607041053}" type="parTrans" cxnId="{3AB147BD-E3CF-4994-A714-5CC25FC12629}">
      <dgm:prSet/>
      <dgm:spPr/>
      <dgm:t>
        <a:bodyPr/>
        <a:lstStyle/>
        <a:p>
          <a:endParaRPr lang="es-ES"/>
        </a:p>
      </dgm:t>
    </dgm:pt>
    <dgm:pt modelId="{D743435C-615D-41A6-8B55-C25210363A61}" type="sibTrans" cxnId="{3AB147BD-E3CF-4994-A714-5CC25FC12629}">
      <dgm:prSet/>
      <dgm:spPr/>
      <dgm:t>
        <a:bodyPr/>
        <a:lstStyle/>
        <a:p>
          <a:endParaRPr lang="es-ES"/>
        </a:p>
      </dgm:t>
    </dgm:pt>
    <dgm:pt modelId="{BD112198-AB9D-43AA-8832-4C11F528CDB2}">
      <dgm:prSet phldrT="[Texto]" custT="1"/>
      <dgm:spPr>
        <a:solidFill>
          <a:srgbClr val="FFC000"/>
        </a:solidFill>
      </dgm:spPr>
      <dgm:t>
        <a:bodyPr/>
        <a:lstStyle/>
        <a:p>
          <a:r>
            <a:rPr lang="en-GB" sz="800" dirty="0">
              <a:solidFill>
                <a:schemeClr val="accent2">
                  <a:lumMod val="75000"/>
                </a:schemeClr>
              </a:solidFill>
              <a:latin typeface="Gill Sans"/>
            </a:rPr>
            <a:t>Rate of absenteeism</a:t>
          </a:r>
        </a:p>
      </dgm:t>
    </dgm:pt>
    <dgm:pt modelId="{B45DE6BC-FC2A-477A-A0D0-7EAA36E74673}" type="parTrans" cxnId="{EE2C8525-9542-4F4A-9AB5-7085D1BC8FDA}">
      <dgm:prSet/>
      <dgm:spPr/>
      <dgm:t>
        <a:bodyPr/>
        <a:lstStyle/>
        <a:p>
          <a:endParaRPr lang="es-ES"/>
        </a:p>
      </dgm:t>
    </dgm:pt>
    <dgm:pt modelId="{21402A3B-833F-4762-BB01-D5DE8B82B86C}" type="sibTrans" cxnId="{EE2C8525-9542-4F4A-9AB5-7085D1BC8FDA}">
      <dgm:prSet/>
      <dgm:spPr/>
      <dgm:t>
        <a:bodyPr/>
        <a:lstStyle/>
        <a:p>
          <a:endParaRPr lang="es-ES"/>
        </a:p>
      </dgm:t>
    </dgm:pt>
    <dgm:pt modelId="{10C7C703-14F7-4A93-AEF0-B0FF08A8708D}">
      <dgm:prSet phldrT="[Texto]"/>
      <dgm:spPr>
        <a:ln>
          <a:solidFill>
            <a:schemeClr val="accent2">
              <a:lumMod val="75000"/>
            </a:schemeClr>
          </a:solidFill>
        </a:ln>
      </dgm:spPr>
      <dgm:t>
        <a:bodyPr/>
        <a:lstStyle/>
        <a:p>
          <a:r>
            <a:t>4.77%</a:t>
          </a:r>
        </a:p>
      </dgm:t>
    </dgm:pt>
    <dgm:pt modelId="{669BC321-957B-475D-926B-9E3524852645}" type="parTrans" cxnId="{30121508-D933-42C9-B23D-4F499054ED73}">
      <dgm:prSet/>
      <dgm:spPr/>
      <dgm:t>
        <a:bodyPr/>
        <a:lstStyle/>
        <a:p>
          <a:endParaRPr lang="es-ES"/>
        </a:p>
      </dgm:t>
    </dgm:pt>
    <dgm:pt modelId="{E8159663-F34E-4167-A323-A4BBBECC1F81}" type="sibTrans" cxnId="{30121508-D933-42C9-B23D-4F499054ED73}">
      <dgm:prSet/>
      <dgm:spPr/>
      <dgm:t>
        <a:bodyPr/>
        <a:lstStyle/>
        <a:p>
          <a:endParaRPr lang="es-ES"/>
        </a:p>
      </dgm:t>
    </dgm:pt>
    <dgm:pt modelId="{0202DEA0-C843-4731-AD93-40DFD82E658D}">
      <dgm:prSet phldrT="[Texto]"/>
      <dgm:spPr>
        <a:solidFill>
          <a:schemeClr val="accent2">
            <a:lumMod val="75000"/>
          </a:schemeClr>
        </a:solidFill>
      </dgm:spPr>
      <dgm:t>
        <a:bodyPr/>
        <a:lstStyle/>
        <a:p>
          <a:r>
            <a:t>2017</a:t>
          </a:r>
        </a:p>
      </dgm:t>
    </dgm:pt>
    <dgm:pt modelId="{35E6AEDF-ED8D-4D3F-B2C1-3EC625BB107A}" type="sibTrans" cxnId="{274EE080-EA63-4E7D-BC61-6E22B3FB81E8}">
      <dgm:prSet/>
      <dgm:spPr/>
      <dgm:t>
        <a:bodyPr/>
        <a:lstStyle/>
        <a:p>
          <a:endParaRPr lang="es-ES"/>
        </a:p>
      </dgm:t>
    </dgm:pt>
    <dgm:pt modelId="{AFB5BCB5-24E1-4671-AD23-4ED4B648C33E}" type="parTrans" cxnId="{274EE080-EA63-4E7D-BC61-6E22B3FB81E8}">
      <dgm:prSet/>
      <dgm:spPr/>
      <dgm:t>
        <a:bodyPr/>
        <a:lstStyle/>
        <a:p>
          <a:endParaRPr lang="es-ES"/>
        </a:p>
      </dgm:t>
    </dgm:pt>
    <dgm:pt modelId="{6CB24BFD-00C2-4560-A323-30086D2AFCCB}" type="pres">
      <dgm:prSet presAssocID="{87D011A5-9A22-4D9D-AC40-44622425937C}" presName="cycleMatrixDiagram" presStyleCnt="0">
        <dgm:presLayoutVars>
          <dgm:chMax val="1"/>
          <dgm:dir/>
          <dgm:animLvl val="lvl"/>
          <dgm:resizeHandles val="exact"/>
        </dgm:presLayoutVars>
      </dgm:prSet>
      <dgm:spPr/>
      <dgm:t>
        <a:bodyPr/>
        <a:lstStyle/>
        <a:p>
          <a:endParaRPr lang="es-ES"/>
        </a:p>
      </dgm:t>
    </dgm:pt>
    <dgm:pt modelId="{1DBBCA1F-5621-4ADC-8EFC-D3D2E757BCB3}" type="pres">
      <dgm:prSet presAssocID="{87D011A5-9A22-4D9D-AC40-44622425937C}" presName="children" presStyleCnt="0"/>
      <dgm:spPr/>
    </dgm:pt>
    <dgm:pt modelId="{61FD11F5-936E-4D56-A82E-AE6C2C585E60}" type="pres">
      <dgm:prSet presAssocID="{87D011A5-9A22-4D9D-AC40-44622425937C}" presName="child2group" presStyleCnt="0"/>
      <dgm:spPr/>
    </dgm:pt>
    <dgm:pt modelId="{5DB0F68D-4A12-4FA8-94EE-1D40247C09B0}" type="pres">
      <dgm:prSet presAssocID="{87D011A5-9A22-4D9D-AC40-44622425937C}" presName="child2" presStyleLbl="bgAcc1" presStyleIdx="0" presStyleCnt="3" custScaleX="64575" custScaleY="54427"/>
      <dgm:spPr/>
      <dgm:t>
        <a:bodyPr/>
        <a:lstStyle/>
        <a:p>
          <a:endParaRPr lang="es-ES"/>
        </a:p>
      </dgm:t>
    </dgm:pt>
    <dgm:pt modelId="{92B0A5B6-09FC-4393-8E27-06257D1B660C}" type="pres">
      <dgm:prSet presAssocID="{87D011A5-9A22-4D9D-AC40-44622425937C}" presName="child2Text" presStyleLbl="bgAcc1" presStyleIdx="0" presStyleCnt="3">
        <dgm:presLayoutVars>
          <dgm:bulletEnabled val="1"/>
        </dgm:presLayoutVars>
      </dgm:prSet>
      <dgm:spPr/>
      <dgm:t>
        <a:bodyPr/>
        <a:lstStyle/>
        <a:p>
          <a:endParaRPr lang="es-ES"/>
        </a:p>
      </dgm:t>
    </dgm:pt>
    <dgm:pt modelId="{50AF9F23-A5D3-4D4F-A575-811A8AE6CEEB}" type="pres">
      <dgm:prSet presAssocID="{87D011A5-9A22-4D9D-AC40-44622425937C}" presName="child3group" presStyleCnt="0"/>
      <dgm:spPr/>
    </dgm:pt>
    <dgm:pt modelId="{F15DF66F-6059-4DCE-821D-979F75165C4F}" type="pres">
      <dgm:prSet presAssocID="{87D011A5-9A22-4D9D-AC40-44622425937C}" presName="child3" presStyleLbl="bgAcc1" presStyleIdx="1" presStyleCnt="3" custScaleX="60358" custScaleY="52257"/>
      <dgm:spPr/>
      <dgm:t>
        <a:bodyPr/>
        <a:lstStyle/>
        <a:p>
          <a:endParaRPr lang="es-ES"/>
        </a:p>
      </dgm:t>
    </dgm:pt>
    <dgm:pt modelId="{00E74AD2-3546-449C-908E-E103D75B66BD}" type="pres">
      <dgm:prSet presAssocID="{87D011A5-9A22-4D9D-AC40-44622425937C}" presName="child3Text" presStyleLbl="bgAcc1" presStyleIdx="1" presStyleCnt="3">
        <dgm:presLayoutVars>
          <dgm:bulletEnabled val="1"/>
        </dgm:presLayoutVars>
      </dgm:prSet>
      <dgm:spPr/>
      <dgm:t>
        <a:bodyPr/>
        <a:lstStyle/>
        <a:p>
          <a:endParaRPr lang="es-ES"/>
        </a:p>
      </dgm:t>
    </dgm:pt>
    <dgm:pt modelId="{1E5C9895-C2E8-47FA-B9AB-1EE4CA3DCC07}" type="pres">
      <dgm:prSet presAssocID="{87D011A5-9A22-4D9D-AC40-44622425937C}" presName="child4group" presStyleCnt="0"/>
      <dgm:spPr/>
    </dgm:pt>
    <dgm:pt modelId="{9887BEF3-46BA-44B7-A817-B2B13572288C}" type="pres">
      <dgm:prSet presAssocID="{87D011A5-9A22-4D9D-AC40-44622425937C}" presName="child4" presStyleLbl="bgAcc1" presStyleIdx="2" presStyleCnt="3" custScaleX="67386" custScaleY="50087"/>
      <dgm:spPr/>
      <dgm:t>
        <a:bodyPr/>
        <a:lstStyle/>
        <a:p>
          <a:endParaRPr lang="es-ES"/>
        </a:p>
      </dgm:t>
    </dgm:pt>
    <dgm:pt modelId="{7E9B644D-0F96-44A4-A4BA-A2056BE75E54}" type="pres">
      <dgm:prSet presAssocID="{87D011A5-9A22-4D9D-AC40-44622425937C}" presName="child4Text" presStyleLbl="bgAcc1" presStyleIdx="2" presStyleCnt="3">
        <dgm:presLayoutVars>
          <dgm:bulletEnabled val="1"/>
        </dgm:presLayoutVars>
      </dgm:prSet>
      <dgm:spPr/>
      <dgm:t>
        <a:bodyPr/>
        <a:lstStyle/>
        <a:p>
          <a:endParaRPr lang="es-ES"/>
        </a:p>
      </dgm:t>
    </dgm:pt>
    <dgm:pt modelId="{8D2E36F2-769C-41C5-AA65-BFBC4BE2B3E3}" type="pres">
      <dgm:prSet presAssocID="{87D011A5-9A22-4D9D-AC40-44622425937C}" presName="childPlaceholder" presStyleCnt="0"/>
      <dgm:spPr/>
    </dgm:pt>
    <dgm:pt modelId="{297CC506-B34C-46D8-A8DB-24ED509E8B2F}" type="pres">
      <dgm:prSet presAssocID="{87D011A5-9A22-4D9D-AC40-44622425937C}" presName="circle" presStyleCnt="0"/>
      <dgm:spPr/>
    </dgm:pt>
    <dgm:pt modelId="{585239E7-301D-4D9F-9307-E783E7FA5667}" type="pres">
      <dgm:prSet presAssocID="{87D011A5-9A22-4D9D-AC40-44622425937C}" presName="quadrant1" presStyleLbl="node1" presStyleIdx="0" presStyleCnt="4">
        <dgm:presLayoutVars>
          <dgm:chMax val="1"/>
          <dgm:bulletEnabled val="1"/>
        </dgm:presLayoutVars>
      </dgm:prSet>
      <dgm:spPr/>
      <dgm:t>
        <a:bodyPr/>
        <a:lstStyle/>
        <a:p>
          <a:endParaRPr lang="es-ES"/>
        </a:p>
      </dgm:t>
    </dgm:pt>
    <dgm:pt modelId="{5BC51EC9-63C6-4103-9F3A-9D103D1BA765}" type="pres">
      <dgm:prSet presAssocID="{87D011A5-9A22-4D9D-AC40-44622425937C}" presName="quadrant2" presStyleLbl="node1" presStyleIdx="1" presStyleCnt="4" custScaleX="114194" custLinFactNeighborX="8822">
        <dgm:presLayoutVars>
          <dgm:chMax val="1"/>
          <dgm:bulletEnabled val="1"/>
        </dgm:presLayoutVars>
      </dgm:prSet>
      <dgm:spPr/>
      <dgm:t>
        <a:bodyPr/>
        <a:lstStyle/>
        <a:p>
          <a:endParaRPr lang="es-ES"/>
        </a:p>
      </dgm:t>
    </dgm:pt>
    <dgm:pt modelId="{1CEAB403-2587-40A1-A04B-1B85DABF84AB}" type="pres">
      <dgm:prSet presAssocID="{87D011A5-9A22-4D9D-AC40-44622425937C}" presName="quadrant3" presStyleLbl="node1" presStyleIdx="2" presStyleCnt="4" custLinFactNeighborX="8822">
        <dgm:presLayoutVars>
          <dgm:chMax val="1"/>
          <dgm:bulletEnabled val="1"/>
        </dgm:presLayoutVars>
      </dgm:prSet>
      <dgm:spPr/>
      <dgm:t>
        <a:bodyPr/>
        <a:lstStyle/>
        <a:p>
          <a:endParaRPr lang="es-ES"/>
        </a:p>
      </dgm:t>
    </dgm:pt>
    <dgm:pt modelId="{1FA4CEC6-9A32-4D4F-AB9D-F54DAB1EEC92}" type="pres">
      <dgm:prSet presAssocID="{87D011A5-9A22-4D9D-AC40-44622425937C}" presName="quadrant4" presStyleLbl="node1" presStyleIdx="3" presStyleCnt="4">
        <dgm:presLayoutVars>
          <dgm:chMax val="1"/>
          <dgm:bulletEnabled val="1"/>
        </dgm:presLayoutVars>
      </dgm:prSet>
      <dgm:spPr/>
      <dgm:t>
        <a:bodyPr/>
        <a:lstStyle/>
        <a:p>
          <a:endParaRPr lang="es-ES"/>
        </a:p>
      </dgm:t>
    </dgm:pt>
    <dgm:pt modelId="{77CAFF69-1AF7-4EBD-A444-9D2F845DC060}" type="pres">
      <dgm:prSet presAssocID="{87D011A5-9A22-4D9D-AC40-44622425937C}" presName="quadrantPlaceholder" presStyleCnt="0"/>
      <dgm:spPr/>
    </dgm:pt>
    <dgm:pt modelId="{12B9B03C-C401-474E-A173-EE3FF79FC454}" type="pres">
      <dgm:prSet presAssocID="{87D011A5-9A22-4D9D-AC40-44622425937C}" presName="center1" presStyleLbl="fgShp" presStyleIdx="0" presStyleCnt="2"/>
      <dgm:spPr/>
    </dgm:pt>
    <dgm:pt modelId="{9655FD63-96B6-4DA6-BB54-3FFA843B0F39}" type="pres">
      <dgm:prSet presAssocID="{87D011A5-9A22-4D9D-AC40-44622425937C}" presName="center2" presStyleLbl="fgShp" presStyleIdx="1" presStyleCnt="2"/>
      <dgm:spPr/>
    </dgm:pt>
  </dgm:ptLst>
  <dgm:cxnLst>
    <dgm:cxn modelId="{36429152-B60E-4048-BB6E-9C81232E9B00}" type="presOf" srcId="{B90AD562-7386-43CA-A232-0BB7F92E86FF}" destId="{1CEAB403-2587-40A1-A04B-1B85DABF84AB}" srcOrd="0" destOrd="0" presId="urn:microsoft.com/office/officeart/2005/8/layout/cycle4#2"/>
    <dgm:cxn modelId="{8009D966-1821-4D65-AD57-BCC0FFEF2905}" type="presOf" srcId="{BD112198-AB9D-43AA-8832-4C11F528CDB2}" destId="{1FA4CEC6-9A32-4D4F-AB9D-F54DAB1EEC92}" srcOrd="0" destOrd="0" presId="urn:microsoft.com/office/officeart/2005/8/layout/cycle4#2"/>
    <dgm:cxn modelId="{F41BD2D8-1458-48A5-B5B1-81700917C73F}" srcId="{87D011A5-9A22-4D9D-AC40-44622425937C}" destId="{B90AD562-7386-43CA-A232-0BB7F92E86FF}" srcOrd="2" destOrd="0" parTransId="{B0921D2D-7BB3-432F-8B17-2D166A2BB0FA}" sibTransId="{9A7AB3E9-A38C-4CF4-8F91-1F01F247CECE}"/>
    <dgm:cxn modelId="{EE2C8525-9542-4F4A-9AB5-7085D1BC8FDA}" srcId="{87D011A5-9A22-4D9D-AC40-44622425937C}" destId="{BD112198-AB9D-43AA-8832-4C11F528CDB2}" srcOrd="3" destOrd="0" parTransId="{B45DE6BC-FC2A-477A-A0D0-7EAA36E74673}" sibTransId="{21402A3B-833F-4762-BB01-D5DE8B82B86C}"/>
    <dgm:cxn modelId="{C9AF0D60-695A-4B74-8F00-4A4F3575EBCC}" type="presOf" srcId="{10BDC51A-78CC-4D5D-8F1A-AB4631C8F58C}" destId="{5DB0F68D-4A12-4FA8-94EE-1D40247C09B0}" srcOrd="0" destOrd="0" presId="urn:microsoft.com/office/officeart/2005/8/layout/cycle4#2"/>
    <dgm:cxn modelId="{274EE080-EA63-4E7D-BC61-6E22B3FB81E8}" srcId="{87D011A5-9A22-4D9D-AC40-44622425937C}" destId="{0202DEA0-C843-4731-AD93-40DFD82E658D}" srcOrd="0" destOrd="0" parTransId="{AFB5BCB5-24E1-4671-AD23-4ED4B648C33E}" sibTransId="{35E6AEDF-ED8D-4D3F-B2C1-3EC625BB107A}"/>
    <dgm:cxn modelId="{AFAD5227-BA2C-48D7-B520-5B597FD9C489}" type="presOf" srcId="{10C7C703-14F7-4A93-AEF0-B0FF08A8708D}" destId="{7E9B644D-0F96-44A4-A4BA-A2056BE75E54}" srcOrd="1" destOrd="0" presId="urn:microsoft.com/office/officeart/2005/8/layout/cycle4#2"/>
    <dgm:cxn modelId="{58599726-EAD9-454A-A18C-3DD8B0AE6E20}" type="presOf" srcId="{134EBF2A-A8BD-455A-B16F-BF9E05D77133}" destId="{F15DF66F-6059-4DCE-821D-979F75165C4F}" srcOrd="0" destOrd="0" presId="urn:microsoft.com/office/officeart/2005/8/layout/cycle4#2"/>
    <dgm:cxn modelId="{3AB147BD-E3CF-4994-A714-5CC25FC12629}" srcId="{B90AD562-7386-43CA-A232-0BB7F92E86FF}" destId="{134EBF2A-A8BD-455A-B16F-BF9E05D77133}" srcOrd="0" destOrd="0" parTransId="{39A3012B-A699-4707-B21D-71D607041053}" sibTransId="{D743435C-615D-41A6-8B55-C25210363A61}"/>
    <dgm:cxn modelId="{A1FF13FE-8768-4B59-BB20-0918D24A1D45}" type="presOf" srcId="{134EBF2A-A8BD-455A-B16F-BF9E05D77133}" destId="{00E74AD2-3546-449C-908E-E103D75B66BD}" srcOrd="1" destOrd="0" presId="urn:microsoft.com/office/officeart/2005/8/layout/cycle4#2"/>
    <dgm:cxn modelId="{74AE66D4-C7BB-424D-A797-BA50109D1099}" type="presOf" srcId="{10BDC51A-78CC-4D5D-8F1A-AB4631C8F58C}" destId="{92B0A5B6-09FC-4393-8E27-06257D1B660C}" srcOrd="1" destOrd="0" presId="urn:microsoft.com/office/officeart/2005/8/layout/cycle4#2"/>
    <dgm:cxn modelId="{A2A8A0CD-8DAB-4E25-ABC1-60B8B090BA3F}" type="presOf" srcId="{87D011A5-9A22-4D9D-AC40-44622425937C}" destId="{6CB24BFD-00C2-4560-A323-30086D2AFCCB}" srcOrd="0" destOrd="0" presId="urn:microsoft.com/office/officeart/2005/8/layout/cycle4#2"/>
    <dgm:cxn modelId="{785CCB2D-D8A3-494B-8828-19C72B9C2480}" srcId="{C0ABED25-66C5-4BC8-A37B-A8E0E8DF7A18}" destId="{10BDC51A-78CC-4D5D-8F1A-AB4631C8F58C}" srcOrd="0" destOrd="0" parTransId="{C2587896-308A-4E83-991F-02F6F436F723}" sibTransId="{9ED937BC-F980-4614-B04B-55385EAAE5C4}"/>
    <dgm:cxn modelId="{931EBB31-21D3-4A1A-A25A-34A71EE784B4}" type="presOf" srcId="{C0ABED25-66C5-4BC8-A37B-A8E0E8DF7A18}" destId="{5BC51EC9-63C6-4103-9F3A-9D103D1BA765}" srcOrd="0" destOrd="0" presId="urn:microsoft.com/office/officeart/2005/8/layout/cycle4#2"/>
    <dgm:cxn modelId="{09B9059D-F115-4AE0-A09E-7BDE69DD5853}" type="presOf" srcId="{10C7C703-14F7-4A93-AEF0-B0FF08A8708D}" destId="{9887BEF3-46BA-44B7-A817-B2B13572288C}" srcOrd="0" destOrd="0" presId="urn:microsoft.com/office/officeart/2005/8/layout/cycle4#2"/>
    <dgm:cxn modelId="{1750A76E-345C-4D70-8112-556CE0DB12E2}" srcId="{87D011A5-9A22-4D9D-AC40-44622425937C}" destId="{C0ABED25-66C5-4BC8-A37B-A8E0E8DF7A18}" srcOrd="1" destOrd="0" parTransId="{6B2A2724-7809-4F69-8AE8-F7E796D35996}" sibTransId="{FFD60241-D0D7-4591-97E6-EEC85C76E0B1}"/>
    <dgm:cxn modelId="{30121508-D933-42C9-B23D-4F499054ED73}" srcId="{BD112198-AB9D-43AA-8832-4C11F528CDB2}" destId="{10C7C703-14F7-4A93-AEF0-B0FF08A8708D}" srcOrd="0" destOrd="0" parTransId="{669BC321-957B-475D-926B-9E3524852645}" sibTransId="{E8159663-F34E-4167-A323-A4BBBECC1F81}"/>
    <dgm:cxn modelId="{F6516F10-D33D-45F7-A59B-C8E4733000C4}" type="presOf" srcId="{0202DEA0-C843-4731-AD93-40DFD82E658D}" destId="{585239E7-301D-4D9F-9307-E783E7FA5667}" srcOrd="0" destOrd="0" presId="urn:microsoft.com/office/officeart/2005/8/layout/cycle4#2"/>
    <dgm:cxn modelId="{9C4A102C-5363-44EA-8392-6F03550F6FCA}" type="presParOf" srcId="{6CB24BFD-00C2-4560-A323-30086D2AFCCB}" destId="{1DBBCA1F-5621-4ADC-8EFC-D3D2E757BCB3}" srcOrd="0" destOrd="0" presId="urn:microsoft.com/office/officeart/2005/8/layout/cycle4#2"/>
    <dgm:cxn modelId="{987CD6CE-D0FC-4074-904F-F1FBC075D071}" type="presParOf" srcId="{1DBBCA1F-5621-4ADC-8EFC-D3D2E757BCB3}" destId="{61FD11F5-936E-4D56-A82E-AE6C2C585E60}" srcOrd="0" destOrd="0" presId="urn:microsoft.com/office/officeart/2005/8/layout/cycle4#2"/>
    <dgm:cxn modelId="{A3591D81-02CC-41E6-ABC8-7435FF8ECFFC}" type="presParOf" srcId="{61FD11F5-936E-4D56-A82E-AE6C2C585E60}" destId="{5DB0F68D-4A12-4FA8-94EE-1D40247C09B0}" srcOrd="0" destOrd="0" presId="urn:microsoft.com/office/officeart/2005/8/layout/cycle4#2"/>
    <dgm:cxn modelId="{E4D2388A-9801-4E50-8F33-65A32DE99FE2}" type="presParOf" srcId="{61FD11F5-936E-4D56-A82E-AE6C2C585E60}" destId="{92B0A5B6-09FC-4393-8E27-06257D1B660C}" srcOrd="1" destOrd="0" presId="urn:microsoft.com/office/officeart/2005/8/layout/cycle4#2"/>
    <dgm:cxn modelId="{62C9226E-02C1-485F-98E2-AC6FB737D361}" type="presParOf" srcId="{1DBBCA1F-5621-4ADC-8EFC-D3D2E757BCB3}" destId="{50AF9F23-A5D3-4D4F-A575-811A8AE6CEEB}" srcOrd="1" destOrd="0" presId="urn:microsoft.com/office/officeart/2005/8/layout/cycle4#2"/>
    <dgm:cxn modelId="{0665ADA6-F2DE-4C20-8567-315216DBAB73}" type="presParOf" srcId="{50AF9F23-A5D3-4D4F-A575-811A8AE6CEEB}" destId="{F15DF66F-6059-4DCE-821D-979F75165C4F}" srcOrd="0" destOrd="0" presId="urn:microsoft.com/office/officeart/2005/8/layout/cycle4#2"/>
    <dgm:cxn modelId="{28B284C8-496E-4CF8-BACD-5D4115D31CB4}" type="presParOf" srcId="{50AF9F23-A5D3-4D4F-A575-811A8AE6CEEB}" destId="{00E74AD2-3546-449C-908E-E103D75B66BD}" srcOrd="1" destOrd="0" presId="urn:microsoft.com/office/officeart/2005/8/layout/cycle4#2"/>
    <dgm:cxn modelId="{FE6BF81E-B2E1-44B0-B2AE-489630AB8B8F}" type="presParOf" srcId="{1DBBCA1F-5621-4ADC-8EFC-D3D2E757BCB3}" destId="{1E5C9895-C2E8-47FA-B9AB-1EE4CA3DCC07}" srcOrd="2" destOrd="0" presId="urn:microsoft.com/office/officeart/2005/8/layout/cycle4#2"/>
    <dgm:cxn modelId="{DD93BC55-7EF7-4E09-808C-068616224093}" type="presParOf" srcId="{1E5C9895-C2E8-47FA-B9AB-1EE4CA3DCC07}" destId="{9887BEF3-46BA-44B7-A817-B2B13572288C}" srcOrd="0" destOrd="0" presId="urn:microsoft.com/office/officeart/2005/8/layout/cycle4#2"/>
    <dgm:cxn modelId="{F6022F18-CA2D-4A54-969E-2B5FBD020C7E}" type="presParOf" srcId="{1E5C9895-C2E8-47FA-B9AB-1EE4CA3DCC07}" destId="{7E9B644D-0F96-44A4-A4BA-A2056BE75E54}" srcOrd="1" destOrd="0" presId="urn:microsoft.com/office/officeart/2005/8/layout/cycle4#2"/>
    <dgm:cxn modelId="{3AF9C1D3-8B33-414D-842F-2C536A4B08F7}" type="presParOf" srcId="{1DBBCA1F-5621-4ADC-8EFC-D3D2E757BCB3}" destId="{8D2E36F2-769C-41C5-AA65-BFBC4BE2B3E3}" srcOrd="3" destOrd="0" presId="urn:microsoft.com/office/officeart/2005/8/layout/cycle4#2"/>
    <dgm:cxn modelId="{5EC6E7EA-A654-4A0D-8C29-DC16081E9F0A}" type="presParOf" srcId="{6CB24BFD-00C2-4560-A323-30086D2AFCCB}" destId="{297CC506-B34C-46D8-A8DB-24ED509E8B2F}" srcOrd="1" destOrd="0" presId="urn:microsoft.com/office/officeart/2005/8/layout/cycle4#2"/>
    <dgm:cxn modelId="{3062475F-9829-44F0-8708-F968E0691F90}" type="presParOf" srcId="{297CC506-B34C-46D8-A8DB-24ED509E8B2F}" destId="{585239E7-301D-4D9F-9307-E783E7FA5667}" srcOrd="0" destOrd="0" presId="urn:microsoft.com/office/officeart/2005/8/layout/cycle4#2"/>
    <dgm:cxn modelId="{864EEEE3-6FAB-4C2D-9EC2-5F304BEF9863}" type="presParOf" srcId="{297CC506-B34C-46D8-A8DB-24ED509E8B2F}" destId="{5BC51EC9-63C6-4103-9F3A-9D103D1BA765}" srcOrd="1" destOrd="0" presId="urn:microsoft.com/office/officeart/2005/8/layout/cycle4#2"/>
    <dgm:cxn modelId="{27B54856-E087-469B-AF50-4AA5EB5C8A84}" type="presParOf" srcId="{297CC506-B34C-46D8-A8DB-24ED509E8B2F}" destId="{1CEAB403-2587-40A1-A04B-1B85DABF84AB}" srcOrd="2" destOrd="0" presId="urn:microsoft.com/office/officeart/2005/8/layout/cycle4#2"/>
    <dgm:cxn modelId="{DD845881-7545-4420-9BC7-208E8C1C108A}" type="presParOf" srcId="{297CC506-B34C-46D8-A8DB-24ED509E8B2F}" destId="{1FA4CEC6-9A32-4D4F-AB9D-F54DAB1EEC92}" srcOrd="3" destOrd="0" presId="urn:microsoft.com/office/officeart/2005/8/layout/cycle4#2"/>
    <dgm:cxn modelId="{7280F64C-7889-44F8-8852-BFEC4ACC9256}" type="presParOf" srcId="{297CC506-B34C-46D8-A8DB-24ED509E8B2F}" destId="{77CAFF69-1AF7-4EBD-A444-9D2F845DC060}" srcOrd="4" destOrd="0" presId="urn:microsoft.com/office/officeart/2005/8/layout/cycle4#2"/>
    <dgm:cxn modelId="{A6746C60-2BCA-4C52-B666-79FFD0043294}" type="presParOf" srcId="{6CB24BFD-00C2-4560-A323-30086D2AFCCB}" destId="{12B9B03C-C401-474E-A173-EE3FF79FC454}" srcOrd="2" destOrd="0" presId="urn:microsoft.com/office/officeart/2005/8/layout/cycle4#2"/>
    <dgm:cxn modelId="{A5955EF6-D83E-4A66-8CA4-22B7D2F03695}" type="presParOf" srcId="{6CB24BFD-00C2-4560-A323-30086D2AFCCB}" destId="{9655FD63-96B6-4DA6-BB54-3FFA843B0F39}" srcOrd="3" destOrd="0" presId="urn:microsoft.com/office/officeart/2005/8/layout/cycle4#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10D975-1085-4E7F-95C1-A0BA88847FD1}">
      <dsp:nvSpPr>
        <dsp:cNvPr id="0" name=""/>
        <dsp:cNvSpPr/>
      </dsp:nvSpPr>
      <dsp:spPr>
        <a:xfrm>
          <a:off x="0" y="1327261"/>
          <a:ext cx="2645292" cy="29037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GB" sz="1000" kern="1200" dirty="0">
              <a:latin typeface="Gill Sans"/>
            </a:rPr>
            <a:t>Clerical staff (58 people)</a:t>
          </a:r>
        </a:p>
      </dsp:txBody>
      <dsp:txXfrm>
        <a:off x="0" y="1327261"/>
        <a:ext cx="2645292" cy="156801"/>
      </dsp:txXfrm>
    </dsp:sp>
    <dsp:sp modelId="{114053D1-F7EF-4997-8292-F8E5FB24661B}">
      <dsp:nvSpPr>
        <dsp:cNvPr id="0" name=""/>
        <dsp:cNvSpPr/>
      </dsp:nvSpPr>
      <dsp:spPr>
        <a:xfrm>
          <a:off x="0" y="1478255"/>
          <a:ext cx="1322645" cy="133571"/>
        </a:xfrm>
        <a:prstGeom prst="rect">
          <a:avLst/>
        </a:prstGeom>
        <a:solidFill>
          <a:srgbClr val="FFC000">
            <a:alpha val="90000"/>
          </a:srgb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GB" sz="1000" kern="1200" dirty="0">
              <a:latin typeface="Gill Sans"/>
            </a:rPr>
            <a:t>7</a:t>
          </a:r>
          <a:endParaRPr lang="en-GB" sz="1100" kern="1200" dirty="0">
            <a:latin typeface="Gill Sans"/>
          </a:endParaRPr>
        </a:p>
      </dsp:txBody>
      <dsp:txXfrm>
        <a:off x="0" y="1478255"/>
        <a:ext cx="1322645" cy="133571"/>
      </dsp:txXfrm>
    </dsp:sp>
    <dsp:sp modelId="{10160B69-55EC-4D76-AEBD-C58B3B9FD0AF}">
      <dsp:nvSpPr>
        <dsp:cNvPr id="0" name=""/>
        <dsp:cNvSpPr/>
      </dsp:nvSpPr>
      <dsp:spPr>
        <a:xfrm>
          <a:off x="1322646" y="1478255"/>
          <a:ext cx="1322645" cy="133571"/>
        </a:xfrm>
        <a:prstGeom prst="rect">
          <a:avLst/>
        </a:prstGeom>
        <a:blipFill rotWithShape="0">
          <a:blip xmlns:r="http://schemas.openxmlformats.org/officeDocument/2006/relationships" r:embed="rId1"/>
          <a:stretch>
            <a:fillRect/>
          </a:stretch>
        </a:blip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GB" sz="1000" kern="1200" dirty="0">
              <a:latin typeface="Gill Sans"/>
            </a:rPr>
            <a:t>51</a:t>
          </a:r>
        </a:p>
      </dsp:txBody>
      <dsp:txXfrm>
        <a:off x="1322646" y="1478255"/>
        <a:ext cx="1322645" cy="133571"/>
      </dsp:txXfrm>
    </dsp:sp>
    <dsp:sp modelId="{DC58B68E-1061-4A3A-A662-C0E368094AEE}">
      <dsp:nvSpPr>
        <dsp:cNvPr id="0" name=""/>
        <dsp:cNvSpPr/>
      </dsp:nvSpPr>
      <dsp:spPr>
        <a:xfrm rot="10800000">
          <a:off x="0" y="885024"/>
          <a:ext cx="2645292" cy="446592"/>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endParaRPr lang="es-ES" sz="1000" kern="1200"/>
        </a:p>
      </dsp:txBody>
      <dsp:txXfrm rot="10800000">
        <a:off x="0" y="885024"/>
        <a:ext cx="2645292" cy="290182"/>
      </dsp:txXfrm>
    </dsp:sp>
    <dsp:sp modelId="{F091F8C4-5261-4D83-B5F0-66DDB0880606}">
      <dsp:nvSpPr>
        <dsp:cNvPr id="0" name=""/>
        <dsp:cNvSpPr/>
      </dsp:nvSpPr>
      <dsp:spPr>
        <a:xfrm rot="10800000">
          <a:off x="0" y="430546"/>
          <a:ext cx="2645292" cy="446592"/>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GB" sz="1000" kern="1200" dirty="0">
              <a:latin typeface="Gill Sans"/>
            </a:rPr>
            <a:t>Middle managers (45 people)</a:t>
          </a:r>
        </a:p>
      </dsp:txBody>
      <dsp:txXfrm rot="-10800000">
        <a:off x="0" y="430546"/>
        <a:ext cx="2645292" cy="156754"/>
      </dsp:txXfrm>
    </dsp:sp>
    <dsp:sp modelId="{4704E8F6-28D6-4D53-AF25-7BD432ACE788}">
      <dsp:nvSpPr>
        <dsp:cNvPr id="0" name=""/>
        <dsp:cNvSpPr/>
      </dsp:nvSpPr>
      <dsp:spPr>
        <a:xfrm>
          <a:off x="0" y="599541"/>
          <a:ext cx="1322645" cy="133531"/>
        </a:xfrm>
        <a:prstGeom prst="rect">
          <a:avLst/>
        </a:prstGeom>
        <a:solidFill>
          <a:srgbClr val="FFC000">
            <a:alpha val="90000"/>
          </a:srgb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66725">
            <a:lnSpc>
              <a:spcPct val="90000"/>
            </a:lnSpc>
            <a:spcBef>
              <a:spcPct val="0"/>
            </a:spcBef>
            <a:spcAft>
              <a:spcPct val="35000"/>
            </a:spcAft>
          </a:pPr>
          <a:r>
            <a:rPr lang="en-GB" sz="1050" kern="1200" dirty="0">
              <a:latin typeface="Gill Sans"/>
            </a:rPr>
            <a:t>23</a:t>
          </a:r>
        </a:p>
      </dsp:txBody>
      <dsp:txXfrm>
        <a:off x="0" y="599541"/>
        <a:ext cx="1322645" cy="133531"/>
      </dsp:txXfrm>
    </dsp:sp>
    <dsp:sp modelId="{1DA90242-EB37-42BF-B17C-D0272BECBE4F}">
      <dsp:nvSpPr>
        <dsp:cNvPr id="0" name=""/>
        <dsp:cNvSpPr/>
      </dsp:nvSpPr>
      <dsp:spPr>
        <a:xfrm>
          <a:off x="1322646" y="599541"/>
          <a:ext cx="1322645" cy="133531"/>
        </a:xfrm>
        <a:prstGeom prst="rect">
          <a:avLst/>
        </a:prstGeom>
        <a:blipFill rotWithShape="0">
          <a:blip xmlns:r="http://schemas.openxmlformats.org/officeDocument/2006/relationships" r:embed="rId1"/>
          <a:stretch>
            <a:fillRect/>
          </a:stretch>
        </a:blip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GB" sz="1000" kern="1200" dirty="0">
              <a:latin typeface="Gill Sans"/>
            </a:rPr>
            <a:t>22</a:t>
          </a:r>
        </a:p>
      </dsp:txBody>
      <dsp:txXfrm>
        <a:off x="1322646" y="599541"/>
        <a:ext cx="1322645" cy="133531"/>
      </dsp:txXfrm>
    </dsp:sp>
    <dsp:sp modelId="{2ACE7EB8-E9C4-46CC-BB80-67F5A5165CA4}">
      <dsp:nvSpPr>
        <dsp:cNvPr id="0" name=""/>
        <dsp:cNvSpPr/>
      </dsp:nvSpPr>
      <dsp:spPr>
        <a:xfrm rot="10800000">
          <a:off x="0" y="550"/>
          <a:ext cx="2645292" cy="446592"/>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GB" sz="1000" kern="1200" dirty="0">
              <a:latin typeface="Gill Sans"/>
            </a:rPr>
            <a:t>Directors (14 people)</a:t>
          </a:r>
        </a:p>
      </dsp:txBody>
      <dsp:txXfrm rot="-10800000">
        <a:off x="0" y="550"/>
        <a:ext cx="2645292" cy="156754"/>
      </dsp:txXfrm>
    </dsp:sp>
    <dsp:sp modelId="{F08B8A60-19E1-4C1E-AEBA-01526A6F225E}">
      <dsp:nvSpPr>
        <dsp:cNvPr id="0" name=""/>
        <dsp:cNvSpPr/>
      </dsp:nvSpPr>
      <dsp:spPr>
        <a:xfrm>
          <a:off x="0" y="157304"/>
          <a:ext cx="1322645" cy="133531"/>
        </a:xfrm>
        <a:prstGeom prst="rect">
          <a:avLst/>
        </a:prstGeom>
        <a:solidFill>
          <a:srgbClr val="FFC000">
            <a:alpha val="90000"/>
          </a:srgb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66725">
            <a:lnSpc>
              <a:spcPct val="90000"/>
            </a:lnSpc>
            <a:spcBef>
              <a:spcPct val="0"/>
            </a:spcBef>
            <a:spcAft>
              <a:spcPct val="35000"/>
            </a:spcAft>
          </a:pPr>
          <a:r>
            <a:rPr lang="en-GB" sz="1050" kern="1200" dirty="0">
              <a:latin typeface="Gill Sans"/>
            </a:rPr>
            <a:t>10</a:t>
          </a:r>
        </a:p>
      </dsp:txBody>
      <dsp:txXfrm>
        <a:off x="0" y="157304"/>
        <a:ext cx="1322645" cy="133531"/>
      </dsp:txXfrm>
    </dsp:sp>
    <dsp:sp modelId="{E50EE2A7-CF04-484E-B4D1-6A64AD013F44}">
      <dsp:nvSpPr>
        <dsp:cNvPr id="0" name=""/>
        <dsp:cNvSpPr/>
      </dsp:nvSpPr>
      <dsp:spPr>
        <a:xfrm>
          <a:off x="1322646" y="157304"/>
          <a:ext cx="1322645" cy="133531"/>
        </a:xfrm>
        <a:prstGeom prst="rect">
          <a:avLst/>
        </a:prstGeom>
        <a:blipFill rotWithShape="0">
          <a:blip xmlns:r="http://schemas.openxmlformats.org/officeDocument/2006/relationships" r:embed="rId1"/>
          <a:stretch>
            <a:fillRect/>
          </a:stretch>
        </a:blip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GB" sz="1000" kern="1200" dirty="0">
              <a:latin typeface="Gill Sans"/>
            </a:rPr>
            <a:t>4</a:t>
          </a:r>
        </a:p>
      </dsp:txBody>
      <dsp:txXfrm>
        <a:off x="1322646" y="157304"/>
        <a:ext cx="1322645" cy="1335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87BEF3-46BA-44B7-A817-B2B13572288C}">
      <dsp:nvSpPr>
        <dsp:cNvPr id="0" name=""/>
        <dsp:cNvSpPr/>
      </dsp:nvSpPr>
      <dsp:spPr>
        <a:xfrm>
          <a:off x="222825" y="1641150"/>
          <a:ext cx="718970" cy="346169"/>
        </a:xfrm>
        <a:prstGeom prst="roundRect">
          <a:avLst>
            <a:gd name="adj" fmla="val 10000"/>
          </a:avLst>
        </a:prstGeom>
        <a:solidFill>
          <a:schemeClr val="lt1">
            <a:alpha val="90000"/>
            <a:hueOff val="0"/>
            <a:satOff val="0"/>
            <a:lumOff val="0"/>
            <a:alphaOff val="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sz="1000" kern="1200"/>
            <a:t>6.68%</a:t>
          </a:r>
        </a:p>
      </dsp:txBody>
      <dsp:txXfrm>
        <a:off x="230429" y="1735296"/>
        <a:ext cx="488071" cy="244419"/>
      </dsp:txXfrm>
    </dsp:sp>
    <dsp:sp modelId="{F15DF66F-6059-4DCE-821D-979F75165C4F}">
      <dsp:nvSpPr>
        <dsp:cNvPr id="0" name=""/>
        <dsp:cNvSpPr/>
      </dsp:nvSpPr>
      <dsp:spPr>
        <a:xfrm>
          <a:off x="2001120" y="1633651"/>
          <a:ext cx="643985" cy="361167"/>
        </a:xfrm>
        <a:prstGeom prst="roundRect">
          <a:avLst>
            <a:gd name="adj" fmla="val 10000"/>
          </a:avLst>
        </a:prstGeom>
        <a:solidFill>
          <a:schemeClr val="lt1">
            <a:alpha val="90000"/>
            <a:hueOff val="0"/>
            <a:satOff val="0"/>
            <a:lumOff val="0"/>
            <a:alphaOff val="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sz="1000" kern="1200"/>
            <a:t>7</a:t>
          </a:r>
        </a:p>
      </dsp:txBody>
      <dsp:txXfrm>
        <a:off x="2202249" y="1731877"/>
        <a:ext cx="434921" cy="255007"/>
      </dsp:txXfrm>
    </dsp:sp>
    <dsp:sp modelId="{5DB0F68D-4A12-4FA8-94EE-1D40247C09B0}">
      <dsp:nvSpPr>
        <dsp:cNvPr id="0" name=""/>
        <dsp:cNvSpPr/>
      </dsp:nvSpPr>
      <dsp:spPr>
        <a:xfrm>
          <a:off x="1978623" y="157485"/>
          <a:ext cx="688978" cy="376165"/>
        </a:xfrm>
        <a:prstGeom prst="roundRect">
          <a:avLst>
            <a:gd name="adj" fmla="val 10000"/>
          </a:avLst>
        </a:prstGeom>
        <a:solidFill>
          <a:schemeClr val="lt1">
            <a:alpha val="90000"/>
            <a:hueOff val="0"/>
            <a:satOff val="0"/>
            <a:lumOff val="0"/>
            <a:alphaOff val="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sz="1000" kern="1200"/>
            <a:t>3,216</a:t>
          </a:r>
        </a:p>
      </dsp:txBody>
      <dsp:txXfrm>
        <a:off x="2193580" y="165748"/>
        <a:ext cx="465758" cy="265597"/>
      </dsp:txXfrm>
    </dsp:sp>
    <dsp:sp modelId="{585239E7-301D-4D9F-9307-E783E7FA5667}">
      <dsp:nvSpPr>
        <dsp:cNvPr id="0" name=""/>
        <dsp:cNvSpPr/>
      </dsp:nvSpPr>
      <dsp:spPr>
        <a:xfrm>
          <a:off x="495918" y="123108"/>
          <a:ext cx="935195" cy="935195"/>
        </a:xfrm>
        <a:prstGeom prst="pieWedge">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sz="1600" kern="1200"/>
            <a:t>2016</a:t>
          </a:r>
        </a:p>
      </dsp:txBody>
      <dsp:txXfrm>
        <a:off x="769830" y="397020"/>
        <a:ext cx="661283" cy="661283"/>
      </dsp:txXfrm>
    </dsp:sp>
    <dsp:sp modelId="{5BC51EC9-63C6-4103-9F3A-9D103D1BA765}">
      <dsp:nvSpPr>
        <dsp:cNvPr id="0" name=""/>
        <dsp:cNvSpPr/>
      </dsp:nvSpPr>
      <dsp:spPr>
        <a:xfrm rot="5400000">
          <a:off x="1556812" y="68259"/>
          <a:ext cx="935195" cy="935195"/>
        </a:xfrm>
        <a:prstGeom prst="pieWedg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GB" sz="800" kern="1200" dirty="0">
              <a:solidFill>
                <a:schemeClr val="accent2">
                  <a:lumMod val="75000"/>
                </a:schemeClr>
              </a:solidFill>
              <a:latin typeface="Gill Sans"/>
            </a:rPr>
            <a:t>No. of days off due to illness/maternity/paternity leave</a:t>
          </a:r>
        </a:p>
      </dsp:txBody>
      <dsp:txXfrm rot="-5400000">
        <a:off x="1556812" y="342171"/>
        <a:ext cx="661283" cy="661283"/>
      </dsp:txXfrm>
    </dsp:sp>
    <dsp:sp modelId="{1CEAB403-2587-40A1-A04B-1B85DABF84AB}">
      <dsp:nvSpPr>
        <dsp:cNvPr id="0" name=""/>
        <dsp:cNvSpPr/>
      </dsp:nvSpPr>
      <dsp:spPr>
        <a:xfrm rot="10800000">
          <a:off x="1556812" y="1101500"/>
          <a:ext cx="935195" cy="935195"/>
        </a:xfrm>
        <a:prstGeom prst="pieWedg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GB" sz="800" kern="1200" dirty="0">
              <a:solidFill>
                <a:schemeClr val="accent2">
                  <a:lumMod val="75000"/>
                </a:schemeClr>
              </a:solidFill>
              <a:latin typeface="Gill Sans"/>
            </a:rPr>
            <a:t>No. occupational accidents</a:t>
          </a:r>
        </a:p>
      </dsp:txBody>
      <dsp:txXfrm rot="10800000">
        <a:off x="1556812" y="1101500"/>
        <a:ext cx="661283" cy="661283"/>
      </dsp:txXfrm>
    </dsp:sp>
    <dsp:sp modelId="{1FA4CEC6-9A32-4D4F-AB9D-F54DAB1EEC92}">
      <dsp:nvSpPr>
        <dsp:cNvPr id="0" name=""/>
        <dsp:cNvSpPr/>
      </dsp:nvSpPr>
      <dsp:spPr>
        <a:xfrm rot="16200000">
          <a:off x="495918" y="1101500"/>
          <a:ext cx="935195" cy="935195"/>
        </a:xfrm>
        <a:prstGeom prst="pieWedg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GB" sz="800" kern="1200" dirty="0">
              <a:solidFill>
                <a:schemeClr val="accent2">
                  <a:lumMod val="75000"/>
                </a:schemeClr>
              </a:solidFill>
              <a:latin typeface="Gill Sans"/>
            </a:rPr>
            <a:t>Rate of absenteeism</a:t>
          </a:r>
        </a:p>
      </dsp:txBody>
      <dsp:txXfrm rot="5400000">
        <a:off x="769830" y="1101500"/>
        <a:ext cx="661283" cy="661283"/>
      </dsp:txXfrm>
    </dsp:sp>
    <dsp:sp modelId="{12B9B03C-C401-474E-A173-EE3FF79FC454}">
      <dsp:nvSpPr>
        <dsp:cNvPr id="0" name=""/>
        <dsp:cNvSpPr/>
      </dsp:nvSpPr>
      <dsp:spPr>
        <a:xfrm>
          <a:off x="1291266" y="885519"/>
          <a:ext cx="322890" cy="28077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55FD63-96B6-4DA6-BB54-3FFA843B0F39}">
      <dsp:nvSpPr>
        <dsp:cNvPr id="0" name=""/>
        <dsp:cNvSpPr/>
      </dsp:nvSpPr>
      <dsp:spPr>
        <a:xfrm rot="10800000">
          <a:off x="1291266" y="993509"/>
          <a:ext cx="322890" cy="28077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87BEF3-46BA-44B7-A817-B2B13572288C}">
      <dsp:nvSpPr>
        <dsp:cNvPr id="0" name=""/>
        <dsp:cNvSpPr/>
      </dsp:nvSpPr>
      <dsp:spPr>
        <a:xfrm>
          <a:off x="172672" y="1640660"/>
          <a:ext cx="713540" cy="343555"/>
        </a:xfrm>
        <a:prstGeom prst="roundRect">
          <a:avLst>
            <a:gd name="adj" fmla="val 10000"/>
          </a:avLst>
        </a:prstGeom>
        <a:solidFill>
          <a:schemeClr val="lt1">
            <a:alpha val="90000"/>
            <a:hueOff val="0"/>
            <a:satOff val="0"/>
            <a:lumOff val="0"/>
            <a:alphaOff val="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sz="1000" kern="1200"/>
            <a:t>4.77%</a:t>
          </a:r>
        </a:p>
      </dsp:txBody>
      <dsp:txXfrm>
        <a:off x="180219" y="1734096"/>
        <a:ext cx="484384" cy="242572"/>
      </dsp:txXfrm>
    </dsp:sp>
    <dsp:sp modelId="{F15DF66F-6059-4DCE-821D-979F75165C4F}">
      <dsp:nvSpPr>
        <dsp:cNvPr id="0" name=""/>
        <dsp:cNvSpPr/>
      </dsp:nvSpPr>
      <dsp:spPr>
        <a:xfrm>
          <a:off x="1937536" y="1633218"/>
          <a:ext cx="639121" cy="358439"/>
        </a:xfrm>
        <a:prstGeom prst="roundRect">
          <a:avLst>
            <a:gd name="adj" fmla="val 10000"/>
          </a:avLst>
        </a:prstGeom>
        <a:solidFill>
          <a:schemeClr val="lt1">
            <a:alpha val="90000"/>
            <a:hueOff val="0"/>
            <a:satOff val="0"/>
            <a:lumOff val="0"/>
            <a:alphaOff val="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sz="1000" kern="1200"/>
            <a:t>13</a:t>
          </a:r>
        </a:p>
      </dsp:txBody>
      <dsp:txXfrm>
        <a:off x="2137147" y="1730702"/>
        <a:ext cx="431637" cy="253081"/>
      </dsp:txXfrm>
    </dsp:sp>
    <dsp:sp modelId="{5DB0F68D-4A12-4FA8-94EE-1D40247C09B0}">
      <dsp:nvSpPr>
        <dsp:cNvPr id="0" name=""/>
        <dsp:cNvSpPr/>
      </dsp:nvSpPr>
      <dsp:spPr>
        <a:xfrm>
          <a:off x="1915209" y="168201"/>
          <a:ext cx="683775" cy="373324"/>
        </a:xfrm>
        <a:prstGeom prst="roundRect">
          <a:avLst>
            <a:gd name="adj" fmla="val 10000"/>
          </a:avLst>
        </a:prstGeom>
        <a:solidFill>
          <a:schemeClr val="lt1">
            <a:alpha val="90000"/>
            <a:hueOff val="0"/>
            <a:satOff val="0"/>
            <a:lumOff val="0"/>
            <a:alphaOff val="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sz="1000" kern="1200"/>
            <a:t>2,030</a:t>
          </a:r>
        </a:p>
      </dsp:txBody>
      <dsp:txXfrm>
        <a:off x="2128543" y="176402"/>
        <a:ext cx="462240" cy="263591"/>
      </dsp:txXfrm>
    </dsp:sp>
    <dsp:sp modelId="{585239E7-301D-4D9F-9307-E783E7FA5667}">
      <dsp:nvSpPr>
        <dsp:cNvPr id="0" name=""/>
        <dsp:cNvSpPr/>
      </dsp:nvSpPr>
      <dsp:spPr>
        <a:xfrm>
          <a:off x="443702" y="134083"/>
          <a:ext cx="928132" cy="928132"/>
        </a:xfrm>
        <a:prstGeom prst="pieWedge">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sz="1600" kern="1200"/>
            <a:t>2017</a:t>
          </a:r>
        </a:p>
      </dsp:txBody>
      <dsp:txXfrm>
        <a:off x="715546" y="405927"/>
        <a:ext cx="656288" cy="656288"/>
      </dsp:txXfrm>
    </dsp:sp>
    <dsp:sp modelId="{5BC51EC9-63C6-4103-9F3A-9D103D1BA765}">
      <dsp:nvSpPr>
        <dsp:cNvPr id="0" name=""/>
        <dsp:cNvSpPr/>
      </dsp:nvSpPr>
      <dsp:spPr>
        <a:xfrm rot="5400000">
          <a:off x="1496584" y="68214"/>
          <a:ext cx="928132" cy="1059871"/>
        </a:xfrm>
        <a:prstGeom prst="pieWedg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GB" sz="800" kern="1200" dirty="0">
              <a:solidFill>
                <a:schemeClr val="accent2">
                  <a:lumMod val="75000"/>
                </a:schemeClr>
              </a:solidFill>
              <a:latin typeface="Gill Sans"/>
            </a:rPr>
            <a:t>No. of days off due to illness/maternity/paternity leave</a:t>
          </a:r>
        </a:p>
      </dsp:txBody>
      <dsp:txXfrm rot="-5400000">
        <a:off x="1430715" y="405928"/>
        <a:ext cx="749442" cy="656288"/>
      </dsp:txXfrm>
    </dsp:sp>
    <dsp:sp modelId="{1CEAB403-2587-40A1-A04B-1B85DABF84AB}">
      <dsp:nvSpPr>
        <dsp:cNvPr id="0" name=""/>
        <dsp:cNvSpPr/>
      </dsp:nvSpPr>
      <dsp:spPr>
        <a:xfrm rot="10800000">
          <a:off x="1496584" y="1105085"/>
          <a:ext cx="928132" cy="928132"/>
        </a:xfrm>
        <a:prstGeom prst="pieWedg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GB" sz="800" kern="1200" dirty="0">
              <a:solidFill>
                <a:schemeClr val="accent2">
                  <a:lumMod val="75000"/>
                </a:schemeClr>
              </a:solidFill>
              <a:latin typeface="Gill Sans"/>
            </a:rPr>
            <a:t>No. occupational accidents</a:t>
          </a:r>
        </a:p>
      </dsp:txBody>
      <dsp:txXfrm rot="10800000">
        <a:off x="1496584" y="1105085"/>
        <a:ext cx="656288" cy="656288"/>
      </dsp:txXfrm>
    </dsp:sp>
    <dsp:sp modelId="{1FA4CEC6-9A32-4D4F-AB9D-F54DAB1EEC92}">
      <dsp:nvSpPr>
        <dsp:cNvPr id="0" name=""/>
        <dsp:cNvSpPr/>
      </dsp:nvSpPr>
      <dsp:spPr>
        <a:xfrm rot="16200000">
          <a:off x="443702" y="1105085"/>
          <a:ext cx="928132" cy="928132"/>
        </a:xfrm>
        <a:prstGeom prst="pieWedg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GB" sz="800" kern="1200" dirty="0">
              <a:solidFill>
                <a:schemeClr val="accent2">
                  <a:lumMod val="75000"/>
                </a:schemeClr>
              </a:solidFill>
              <a:latin typeface="Gill Sans"/>
            </a:rPr>
            <a:t>Rate of absenteeism</a:t>
          </a:r>
        </a:p>
      </dsp:txBody>
      <dsp:txXfrm rot="5400000">
        <a:off x="715546" y="1105085"/>
        <a:ext cx="656288" cy="656288"/>
      </dsp:txXfrm>
    </dsp:sp>
    <dsp:sp modelId="{12B9B03C-C401-474E-A173-EE3FF79FC454}">
      <dsp:nvSpPr>
        <dsp:cNvPr id="0" name=""/>
        <dsp:cNvSpPr/>
      </dsp:nvSpPr>
      <dsp:spPr>
        <a:xfrm>
          <a:off x="1233043" y="890736"/>
          <a:ext cx="320452" cy="27865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55FD63-96B6-4DA6-BB54-3FFA843B0F39}">
      <dsp:nvSpPr>
        <dsp:cNvPr id="0" name=""/>
        <dsp:cNvSpPr/>
      </dsp:nvSpPr>
      <dsp:spPr>
        <a:xfrm rot="10800000">
          <a:off x="1233043" y="997911"/>
          <a:ext cx="320452" cy="27865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7.xml><?xml version="1.0" encoding="utf-8"?>
<dgm:layoutDef xmlns:dgm="http://schemas.openxmlformats.org/drawingml/2006/diagram" xmlns:a="http://schemas.openxmlformats.org/drawingml/2006/main" uniqueId="urn:microsoft.com/office/officeart/2005/8/layout/cycle4#2">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56038" y="0"/>
            <a:ext cx="2951162" cy="496888"/>
          </a:xfrm>
          <a:prstGeom prst="rect">
            <a:avLst/>
          </a:prstGeom>
        </p:spPr>
        <p:txBody>
          <a:bodyPr vert="horz" lIns="91440" tIns="45720" rIns="91440" bIns="45720" rtlCol="0"/>
          <a:lstStyle>
            <a:lvl1pPr algn="r">
              <a:defRPr sz="1200"/>
            </a:lvl1pPr>
          </a:lstStyle>
          <a:p>
            <a:fld id="{BE3427AA-5C03-4131-97FD-80D43D45BCEF}" type="datetimeFigureOut">
              <a:rPr lang="es-ES" smtClean="0"/>
              <a:t>24/07/2018</a:t>
            </a:fld>
            <a:endParaRPr lang="en-GB"/>
          </a:p>
        </p:txBody>
      </p:sp>
      <p:sp>
        <p:nvSpPr>
          <p:cNvPr id="4" name="3 Marcador de pie de página"/>
          <p:cNvSpPr>
            <a:spLocks noGrp="1"/>
          </p:cNvSpPr>
          <p:nvPr>
            <p:ph type="ftr" sz="quarter" idx="2"/>
          </p:nvPr>
        </p:nvSpPr>
        <p:spPr>
          <a:xfrm>
            <a:off x="0" y="9442450"/>
            <a:ext cx="2951163" cy="496888"/>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56038" y="9442450"/>
            <a:ext cx="2951162" cy="496888"/>
          </a:xfrm>
          <a:prstGeom prst="rect">
            <a:avLst/>
          </a:prstGeom>
        </p:spPr>
        <p:txBody>
          <a:bodyPr vert="horz" lIns="91440" tIns="45720" rIns="91440" bIns="45720" rtlCol="0" anchor="b"/>
          <a:lstStyle>
            <a:lvl1pPr algn="r">
              <a:defRPr sz="1200"/>
            </a:lvl1pPr>
          </a:lstStyle>
          <a:p>
            <a:fld id="{BAADBF2C-25D0-4550-83C4-E7F7B8F99E7D}" type="slidenum">
              <a:rPr lang="es-ES" smtClean="0"/>
              <a:t>‹Nº›</a:t>
            </a:fld>
            <a:endParaRPr lang="en-GB"/>
          </a:p>
        </p:txBody>
      </p:sp>
    </p:spTree>
    <p:extLst>
      <p:ext uri="{BB962C8B-B14F-4D97-AF65-F5344CB8AC3E}">
        <p14:creationId xmlns:p14="http://schemas.microsoft.com/office/powerpoint/2010/main" val="21587193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294802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1542853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3256947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2834641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865061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2555489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2673315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1701481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919102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162469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BAE73B5A-BD6B-4179-A6EF-86B33916FB3C}" type="datetimeFigureOut">
              <a:rPr lang="es-ES" smtClean="0"/>
              <a:pPr/>
              <a:t>24/07/2018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1B7E190-9336-4B8F-A644-DDC33D6ECAAB}" type="slidenum">
              <a:rPr lang="es-ES" smtClean="0"/>
              <a:pPr/>
              <a:t>‹Nº›</a:t>
            </a:fld>
            <a:endParaRPr lang="es-ES"/>
          </a:p>
        </p:txBody>
      </p:sp>
    </p:spTree>
    <p:extLst>
      <p:ext uri="{BB962C8B-B14F-4D97-AF65-F5344CB8AC3E}">
        <p14:creationId xmlns:p14="http://schemas.microsoft.com/office/powerpoint/2010/main" val="2428922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73B5A-BD6B-4179-A6EF-86B33916FB3C}" type="datetimeFigureOut">
              <a:rPr lang="es-ES" smtClean="0"/>
              <a:pPr/>
              <a:t>24/07/2018</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7E190-9336-4B8F-A644-DDC33D6ECAAB}" type="slidenum">
              <a:rPr lang="es-ES" smtClean="0"/>
              <a:pPr/>
              <a:t>‹Nº›</a:t>
            </a:fld>
            <a:endParaRPr lang="es-ES"/>
          </a:p>
        </p:txBody>
      </p:sp>
    </p:spTree>
    <p:extLst>
      <p:ext uri="{BB962C8B-B14F-4D97-AF65-F5344CB8AC3E}">
        <p14:creationId xmlns:p14="http://schemas.microsoft.com/office/powerpoint/2010/main" val="23426078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9.emf"/><Relationship Id="rId4" Type="http://schemas.openxmlformats.org/officeDocument/2006/relationships/image" Target="../media/image4.jpeg"/></Relationships>
</file>

<file path=ppt/slides/_rels/slide10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3.png"/></Relationships>
</file>

<file path=ppt/slides/_rels/slide10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59.emf"/><Relationship Id="rId4" Type="http://schemas.openxmlformats.org/officeDocument/2006/relationships/image" Target="../media/image58.emf"/></Relationships>
</file>

<file path=ppt/slides/_rels/slide102.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60.emf"/><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61.emf"/></Relationships>
</file>

<file path=ppt/slides/_rels/slide103.xml.rels><?xml version="1.0" encoding="UTF-8" standalone="yes"?>
<Relationships xmlns="http://schemas.openxmlformats.org/package/2006/relationships"><Relationship Id="rId3" Type="http://schemas.openxmlformats.org/officeDocument/2006/relationships/image" Target="../media/image62.emf"/><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0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63.png"/><Relationship Id="rId4" Type="http://schemas.openxmlformats.org/officeDocument/2006/relationships/image" Target="../media/image4.jpeg"/></Relationships>
</file>

<file path=ppt/slides/_rels/slide10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0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0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64.pn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10.emf"/><Relationship Id="rId4" Type="http://schemas.openxmlformats.org/officeDocument/2006/relationships/image" Target="../media/image4.jpeg"/></Relationships>
</file>

<file path=ppt/slides/_rels/slide11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3.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6.emf"/><Relationship Id="rId5" Type="http://schemas.openxmlformats.org/officeDocument/2006/relationships/image" Target="../media/image65.emf"/><Relationship Id="rId4" Type="http://schemas.openxmlformats.org/officeDocument/2006/relationships/image" Target="../media/image4.jpeg"/></Relationships>
</file>

<file path=ppt/slides/_rels/slide111.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2.jpe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openxmlformats.org/officeDocument/2006/relationships/slide" Target="slide2.xml"/><Relationship Id="rId2" Type="http://schemas.openxmlformats.org/officeDocument/2006/relationships/image" Target="../media/image67.jpeg"/><Relationship Id="rId16" Type="http://schemas.openxmlformats.org/officeDocument/2006/relationships/hyperlink" Target="https://www.ico.es/documents/15125/1666493/INTEGRATED+REPORT++ICO+2017/13d6df27-d061-4dca-99b7-a40919a0b41d" TargetMode="External"/><Relationship Id="rId1" Type="http://schemas.openxmlformats.org/officeDocument/2006/relationships/slideLayout" Target="../slideLayouts/slideLayout1.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image" Target="../media/image4.jpeg"/><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image" Target="../media/image3.png"/></Relationships>
</file>

<file path=ppt/slides/_rels/slide112.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0.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69.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113.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2.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71.jpeg"/><Relationship Id="rId1" Type="http://schemas.openxmlformats.org/officeDocument/2006/relationships/slideLayout" Target="../slideLayouts/slideLayout1.xml"/><Relationship Id="rId6" Type="http://schemas.openxmlformats.org/officeDocument/2006/relationships/image" Target="../media/image72.emf"/><Relationship Id="rId5" Type="http://schemas.openxmlformats.org/officeDocument/2006/relationships/image" Target="../media/image4.jpeg"/><Relationship Id="rId4" Type="http://schemas.openxmlformats.org/officeDocument/2006/relationships/image" Target="../media/image3.png"/></Relationships>
</file>

<file path=ppt/slides/_rels/slide11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2.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73.png"/><Relationship Id="rId1" Type="http://schemas.openxmlformats.org/officeDocument/2006/relationships/slideLayout" Target="../slideLayouts/slideLayout1.xml"/><Relationship Id="rId6" Type="http://schemas.openxmlformats.org/officeDocument/2006/relationships/image" Target="../media/image74.emf"/><Relationship Id="rId5" Type="http://schemas.openxmlformats.org/officeDocument/2006/relationships/image" Target="../media/image4.jpeg"/><Relationship Id="rId4" Type="http://schemas.openxmlformats.org/officeDocument/2006/relationships/image" Target="../media/image3.png"/></Relationships>
</file>

<file path=ppt/slides/_rels/slide1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4.xml"/><Relationship Id="rId7" Type="http://schemas.openxmlformats.org/officeDocument/2006/relationships/image" Target="../media/image2.jpeg"/><Relationship Id="rId12" Type="http://schemas.openxmlformats.org/officeDocument/2006/relationships/slide" Target="slide2.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11" Type="http://schemas.openxmlformats.org/officeDocument/2006/relationships/hyperlink" Target="https://www.ico.es/documents/15125/1666493/INTEGRATED+REPORT++ICO+2017/13d6df27-d061-4dca-99b7-a40919a0b41d" TargetMode="External"/><Relationship Id="rId5" Type="http://schemas.openxmlformats.org/officeDocument/2006/relationships/diagramColors" Target="../diagrams/colors4.xml"/><Relationship Id="rId10" Type="http://schemas.openxmlformats.org/officeDocument/2006/relationships/chart" Target="../charts/chart1.xml"/><Relationship Id="rId4" Type="http://schemas.openxmlformats.org/officeDocument/2006/relationships/diagramQuickStyle" Target="../diagrams/quickStyle4.xml"/><Relationship Id="rId9" Type="http://schemas.openxmlformats.org/officeDocument/2006/relationships/image" Target="../media/image4.jpeg"/></Relationships>
</file>

<file path=ppt/slides/_rels/slide116.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5.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hyperlink" Target="http://www.cdp.it/" TargetMode="Externa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117.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7.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76.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1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19.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7.xml"/><Relationship Id="rId18" Type="http://schemas.openxmlformats.org/officeDocument/2006/relationships/image" Target="../media/image3.png"/><Relationship Id="rId3" Type="http://schemas.openxmlformats.org/officeDocument/2006/relationships/diagramLayout" Target="../diagrams/layout5.xml"/><Relationship Id="rId21" Type="http://schemas.openxmlformats.org/officeDocument/2006/relationships/slide" Target="slide2.xml"/><Relationship Id="rId7" Type="http://schemas.openxmlformats.org/officeDocument/2006/relationships/diagramData" Target="../diagrams/data6.xml"/><Relationship Id="rId12" Type="http://schemas.openxmlformats.org/officeDocument/2006/relationships/diagramData" Target="../diagrams/data7.xml"/><Relationship Id="rId17" Type="http://schemas.openxmlformats.org/officeDocument/2006/relationships/image" Target="../media/image2.jpeg"/><Relationship Id="rId2" Type="http://schemas.openxmlformats.org/officeDocument/2006/relationships/diagramData" Target="../diagrams/data5.xml"/><Relationship Id="rId16" Type="http://schemas.microsoft.com/office/2007/relationships/diagramDrawing" Target="../diagrams/drawing7.xml"/><Relationship Id="rId20" Type="http://schemas.openxmlformats.org/officeDocument/2006/relationships/hyperlink" Target="https://www.ico.es/documents/15125/1666493/INTEGRATED+REPORT++ICO+2017/13d6df27-d061-4dca-99b7-a40919a0b41d" TargetMode="External"/><Relationship Id="rId1" Type="http://schemas.openxmlformats.org/officeDocument/2006/relationships/slideLayout" Target="../slideLayouts/slideLayout1.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5" Type="http://schemas.openxmlformats.org/officeDocument/2006/relationships/diagramColors" Target="../diagrams/colors7.xml"/><Relationship Id="rId10" Type="http://schemas.openxmlformats.org/officeDocument/2006/relationships/diagramColors" Target="../diagrams/colors6.xml"/><Relationship Id="rId19" Type="http://schemas.openxmlformats.org/officeDocument/2006/relationships/image" Target="../media/image4.jpeg"/><Relationship Id="rId4" Type="http://schemas.openxmlformats.org/officeDocument/2006/relationships/diagramQuickStyle" Target="../diagrams/quickStyle5.xml"/><Relationship Id="rId9" Type="http://schemas.openxmlformats.org/officeDocument/2006/relationships/diagramQuickStyle" Target="../diagrams/quickStyle6.xml"/><Relationship Id="rId1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20.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slide" Target="slide2.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2.jpeg"/></Relationships>
</file>

<file path=ppt/slides/_rels/slide1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2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2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2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2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2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2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2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2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11.emf"/><Relationship Id="rId4" Type="http://schemas.openxmlformats.org/officeDocument/2006/relationships/image" Target="../media/image4.jpeg"/></Relationships>
</file>

<file path=ppt/slides/_rels/slide13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3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3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3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3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3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3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hyperlink" Target="file:///\\osiris\AR_Rse\Responsabilidad%20Social%20de%20la%20Empresa\RSE\MEMORIAS%20RSE\MEMORIA%20GRI\Memoria%20RSE%202015\IGC%202015%20V3%2020160422.pdf" TargetMode="External"/><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12.emf"/><Relationship Id="rId4" Type="http://schemas.openxmlformats.org/officeDocument/2006/relationships/image" Target="../media/image4.jpeg"/></Relationships>
</file>

<file path=ppt/slides/_rels/slide1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3.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3.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108.xml"/><Relationship Id="rId3" Type="http://schemas.openxmlformats.org/officeDocument/2006/relationships/image" Target="../media/image3.png"/><Relationship Id="rId7" Type="http://schemas.openxmlformats.org/officeDocument/2006/relationships/slide" Target="slide8.xml"/><Relationship Id="rId12" Type="http://schemas.openxmlformats.org/officeDocument/2006/relationships/slide" Target="slide104.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5.xml"/><Relationship Id="rId11" Type="http://schemas.openxmlformats.org/officeDocument/2006/relationships/slide" Target="slide73.xml"/><Relationship Id="rId5" Type="http://schemas.openxmlformats.org/officeDocument/2006/relationships/slide" Target="slide3.xml"/><Relationship Id="rId15" Type="http://schemas.openxmlformats.org/officeDocument/2006/relationships/slide" Target="slide137.xml"/><Relationship Id="rId10" Type="http://schemas.openxmlformats.org/officeDocument/2006/relationships/slide" Target="slide55.xml"/><Relationship Id="rId4" Type="http://schemas.openxmlformats.org/officeDocument/2006/relationships/image" Target="../media/image4.jpeg"/><Relationship Id="rId9" Type="http://schemas.openxmlformats.org/officeDocument/2006/relationships/slide" Target="slide23.xml"/><Relationship Id="rId14" Type="http://schemas.openxmlformats.org/officeDocument/2006/relationships/slide" Target="slide12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3.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hyperlink" Target="http://www.ico.es/" TargetMode="External"/><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18.png"/><Relationship Id="rId4" Type="http://schemas.openxmlformats.org/officeDocument/2006/relationships/image" Target="../media/image4.jpe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19.jpeg"/><Relationship Id="rId4" Type="http://schemas.openxmlformats.org/officeDocument/2006/relationships/image" Target="../media/image4.jpe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20.png"/><Relationship Id="rId4" Type="http://schemas.openxmlformats.org/officeDocument/2006/relationships/image" Target="../media/image4.jpe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hyperlink" Target="http://www.ico.es/" TargetMode="External"/><Relationship Id="rId4" Type="http://schemas.openxmlformats.org/officeDocument/2006/relationships/image" Target="../media/image4.jpe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slide" Target="slide2.xml"/><Relationship Id="rId4" Type="http://schemas.openxmlformats.org/officeDocument/2006/relationships/hyperlink" Target="https://www.ico.es/documents/15125/1666493/INTEGRATED+REPORT++ICO+2017/13d6df27-d061-4dca-99b7-a40919a0b41d"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2.xml"/><Relationship Id="rId2" Type="http://schemas.openxmlformats.org/officeDocument/2006/relationships/image" Target="../media/image21.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22.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23.emf"/><Relationship Id="rId4" Type="http://schemas.openxmlformats.org/officeDocument/2006/relationships/image" Target="../media/image4.jpeg"/></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6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3.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4.jpeg"/></Relationships>
</file>

<file path=ppt/slides/_rels/slide65.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3.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4.jpeg"/></Relationships>
</file>

<file path=ppt/slides/_rels/slide66.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3.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4.jpeg"/></Relationships>
</file>

<file path=ppt/slides/_rels/slide6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0.png"/><Relationship Id="rId4" Type="http://schemas.openxmlformats.org/officeDocument/2006/relationships/image" Target="../media/image4.jpeg"/></Relationships>
</file>

<file path=ppt/slides/_rels/slide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8" Type="http://schemas.openxmlformats.org/officeDocument/2006/relationships/hyperlink" Target="https://www.ico.es/documents/15125/1666493/INTEGRATED+REPORT++ICO+2017/13d6df27-d061-4dca-99b7-a40919a0b41d" TargetMode="External"/><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f3df46ac-19fb-4830-a051-a09549dc80f9.pdf" TargetMode="External"/><Relationship Id="rId5" Type="http://schemas.openxmlformats.org/officeDocument/2006/relationships/image" Target="../media/image6.png"/><Relationship Id="rId4" Type="http://schemas.openxmlformats.org/officeDocument/2006/relationships/image" Target="../media/image4.jpeg"/><Relationship Id="rId9" Type="http://schemas.openxmlformats.org/officeDocument/2006/relationships/slide" Target="slide2.xml"/></Relationships>
</file>

<file path=ppt/slides/_rels/slide70.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slide" Target="slide2.xml"/><Relationship Id="rId5" Type="http://schemas.openxmlformats.org/officeDocument/2006/relationships/diagramData" Target="../diagrams/data1.xml"/><Relationship Id="rId10"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 Id="rId9" Type="http://schemas.microsoft.com/office/2007/relationships/diagramDrawing" Target="../diagrams/drawing1.xml"/></Relationships>
</file>

<file path=ppt/slides/_rels/slide7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7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1.png"/><Relationship Id="rId4" Type="http://schemas.openxmlformats.org/officeDocument/2006/relationships/image" Target="../media/image4.jpeg"/></Relationships>
</file>

<file path=ppt/slides/_rels/slide7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4.jpeg"/></Relationships>
</file>

<file path=ppt/slides/_rels/slide7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3.png"/></Relationships>
</file>

<file path=ppt/slides/_rels/slide77.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33.emf"/><Relationship Id="rId4" Type="http://schemas.openxmlformats.org/officeDocument/2006/relationships/image" Target="../media/image32.emf"/></Relationships>
</file>

<file path=ppt/slides/_rels/slide78.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png"/><Relationship Id="rId4" Type="http://schemas.openxmlformats.org/officeDocument/2006/relationships/image" Target="../media/image34.emf"/></Relationships>
</file>

<file path=ppt/slides/_rels/slide79.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36.emf"/><Relationship Id="rId4" Type="http://schemas.openxmlformats.org/officeDocument/2006/relationships/image" Target="../media/image35.emf"/></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8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38.png"/><Relationship Id="rId4" Type="http://schemas.openxmlformats.org/officeDocument/2006/relationships/image" Target="../media/image37.emf"/></Relationships>
</file>

<file path=ppt/slides/_rels/slide8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40.emf"/><Relationship Id="rId4" Type="http://schemas.openxmlformats.org/officeDocument/2006/relationships/image" Target="../media/image39.emf"/></Relationships>
</file>

<file path=ppt/slides/_rels/slide8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png"/><Relationship Id="rId4" Type="http://schemas.openxmlformats.org/officeDocument/2006/relationships/image" Target="../media/image41.emf"/></Relationships>
</file>

<file path=ppt/slides/_rels/slide8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png"/><Relationship Id="rId4" Type="http://schemas.openxmlformats.org/officeDocument/2006/relationships/image" Target="../media/image42.emf"/></Relationships>
</file>

<file path=ppt/slides/_rels/slide8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png"/><Relationship Id="rId4" Type="http://schemas.openxmlformats.org/officeDocument/2006/relationships/image" Target="../media/image43.emf"/></Relationships>
</file>

<file path=ppt/slides/_rels/slide85.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45.emf"/><Relationship Id="rId4" Type="http://schemas.openxmlformats.org/officeDocument/2006/relationships/image" Target="../media/image44.emf"/></Relationships>
</file>

<file path=ppt/slides/_rels/slide8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3.png"/></Relationships>
</file>

<file path=ppt/slides/_rels/slide8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3.png"/></Relationships>
</file>

<file path=ppt/slides/_rels/slide8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3.png"/></Relationships>
</file>

<file path=ppt/slides/_rels/slide8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png"/><Relationship Id="rId4" Type="http://schemas.openxmlformats.org/officeDocument/2006/relationships/image" Target="../media/image46.emf"/></Relationships>
</file>

<file path=ppt/slides/_rels/slide9.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3.pn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9/36515/Memoria+ICO+Integrada+2016/3623132b-1ac0-4279-82f0-34c48edff378" TargetMode="External"/><Relationship Id="rId5" Type="http://schemas.openxmlformats.org/officeDocument/2006/relationships/image" Target="../media/image8.emf"/><Relationship Id="rId4" Type="http://schemas.openxmlformats.org/officeDocument/2006/relationships/image" Target="../media/image4.jpeg"/></Relationships>
</file>

<file path=ppt/slides/_rels/slide9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3.png"/></Relationships>
</file>

<file path=ppt/slides/_rels/slide9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48.emf"/><Relationship Id="rId4" Type="http://schemas.openxmlformats.org/officeDocument/2006/relationships/image" Target="../media/image47.emf"/></Relationships>
</file>

<file path=ppt/slides/_rels/slide9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3.png"/></Relationships>
</file>

<file path=ppt/slides/_rels/slide9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png"/><Relationship Id="rId4" Type="http://schemas.openxmlformats.org/officeDocument/2006/relationships/image" Target="../media/image49.emf"/></Relationships>
</file>

<file path=ppt/slides/_rels/slide9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png"/><Relationship Id="rId4" Type="http://schemas.openxmlformats.org/officeDocument/2006/relationships/image" Target="../media/image50.emf"/></Relationships>
</file>

<file path=ppt/slides/_rels/slide9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png"/><Relationship Id="rId4" Type="http://schemas.openxmlformats.org/officeDocument/2006/relationships/image" Target="../media/image51.emf"/></Relationships>
</file>

<file path=ppt/slides/_rels/slide96.xml.rels><?xml version="1.0" encoding="UTF-8" standalone="yes"?>
<Relationships xmlns="http://schemas.openxmlformats.org/package/2006/relationships"><Relationship Id="rId8" Type="http://schemas.openxmlformats.org/officeDocument/2006/relationships/hyperlink" Target="https://www.ico.es/documents/15125/1666493/INTEGRATED+REPORT++ICO+2017/13d6df27-d061-4dca-99b7-a40919a0b41d" TargetMode="External"/><Relationship Id="rId3" Type="http://schemas.openxmlformats.org/officeDocument/2006/relationships/image" Target="../media/image4.jpeg"/><Relationship Id="rId7"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4.emf"/><Relationship Id="rId5" Type="http://schemas.openxmlformats.org/officeDocument/2006/relationships/image" Target="../media/image53.emf"/><Relationship Id="rId4" Type="http://schemas.openxmlformats.org/officeDocument/2006/relationships/image" Target="../media/image52.emf"/><Relationship Id="rId9" Type="http://schemas.openxmlformats.org/officeDocument/2006/relationships/slide" Target="slide2.xml"/></Relationships>
</file>

<file path=ppt/slides/_rels/slide9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s://www.ico.es/documents/15125/1666493/INTEGRATED+REPORT++ICO+2017/13d6df27-d061-4dca-99b7-a40919a0b41d" TargetMode="External"/><Relationship Id="rId5" Type="http://schemas.openxmlformats.org/officeDocument/2006/relationships/image" Target="../media/image3.png"/><Relationship Id="rId4" Type="http://schemas.openxmlformats.org/officeDocument/2006/relationships/image" Target="../media/image55.emf"/></Relationships>
</file>

<file path=ppt/slides/_rels/slide98.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4.jpeg"/><Relationship Id="rId7" Type="http://schemas.openxmlformats.org/officeDocument/2006/relationships/hyperlink" Target="https://www.ico.es/documents/15125/1666493/INTEGRATED+REPORT++ICO+2017/13d6df27-d061-4dca-99b7-a40919a0b41d"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57.emf"/><Relationship Id="rId4" Type="http://schemas.openxmlformats.org/officeDocument/2006/relationships/image" Target="../media/image56.emf"/></Relationships>
</file>

<file path=ppt/slides/_rels/slide9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s://www.ico.es/documents/15125/1666493/INTEGRATED+REPORT++ICO+2017/13d6df27-d061-4dca-99b7-a40919a0b41d" TargetMode="Externa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tretch>
            <a:fillRect/>
          </a:stretch>
        </p:blipFill>
        <p:spPr bwMode="auto">
          <a:xfrm>
            <a:off x="0" y="0"/>
            <a:ext cx="9143999" cy="6858000"/>
          </a:xfrm>
          <a:prstGeom prst="rect">
            <a:avLst/>
          </a:prstGeom>
          <a:noFill/>
          <a:ln>
            <a:noFill/>
          </a:ln>
        </p:spPr>
      </p:pic>
      <p:sp>
        <p:nvSpPr>
          <p:cNvPr id="2051" name="AutoShape 9" descr="https://www.ico.es/documents/19/11174/1010_Fachada_ICO_Horizontal.jpg/0b8b97eb-3626-4788-8956-ca091fd6276c?version=1.0&amp;t=1397055001964&amp;imagePreview=1"/>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_tradnl" altLang="es-ES" sz="1800"/>
          </a:p>
        </p:txBody>
      </p:sp>
      <p:sp>
        <p:nvSpPr>
          <p:cNvPr id="12" name="11 CuadroTexto"/>
          <p:cNvSpPr txBox="1"/>
          <p:nvPr/>
        </p:nvSpPr>
        <p:spPr>
          <a:xfrm>
            <a:off x="1357290" y="5780806"/>
            <a:ext cx="6072230" cy="1077218"/>
          </a:xfrm>
          <a:prstGeom prst="rect">
            <a:avLst/>
          </a:prstGeom>
          <a:solidFill>
            <a:srgbClr val="DBDBDB"/>
          </a:solidFill>
        </p:spPr>
        <p:txBody>
          <a:bodyPr wrap="square">
            <a:spAutoFit/>
          </a:bodyPr>
          <a:lstStyle/>
          <a:p>
            <a:pPr algn="r" fontAlgn="auto">
              <a:spcBef>
                <a:spcPts val="0"/>
              </a:spcBef>
              <a:spcAft>
                <a:spcPts val="0"/>
              </a:spcAft>
              <a:defRPr/>
            </a:pPr>
            <a:endParaRPr lang="en-GB" sz="1400" b="1" dirty="0">
              <a:solidFill>
                <a:srgbClr val="9E1B34"/>
              </a:solidFill>
              <a:effectLst>
                <a:outerShdw blurRad="38100" dist="38100" dir="2700000" algn="tl">
                  <a:srgbClr val="000000">
                    <a:alpha val="43137"/>
                  </a:srgbClr>
                </a:outerShdw>
              </a:effectLst>
              <a:latin typeface="Gill Sans"/>
              <a:cs typeface="+mn-cs"/>
            </a:endParaRPr>
          </a:p>
          <a:p>
            <a:pPr algn="r" fontAlgn="auto">
              <a:spcBef>
                <a:spcPts val="0"/>
              </a:spcBef>
              <a:spcAft>
                <a:spcPts val="0"/>
              </a:spcAft>
              <a:defRPr/>
            </a:pPr>
            <a:r>
              <a:rPr lang="en-GB" sz="3400" b="1" dirty="0">
                <a:solidFill>
                  <a:srgbClr val="9E1B34"/>
                </a:solidFill>
                <a:effectLst>
                  <a:outerShdw blurRad="38100" dist="38100" dir="2700000" algn="tl">
                    <a:srgbClr val="000000">
                      <a:alpha val="43137"/>
                    </a:srgbClr>
                  </a:outerShdw>
                </a:effectLst>
                <a:latin typeface="Gill Sans"/>
              </a:rPr>
              <a:t>INTEGRATED REPORT </a:t>
            </a:r>
            <a:r>
              <a:rPr lang="en-GB" sz="3600" b="1" dirty="0">
                <a:solidFill>
                  <a:srgbClr val="EBAB00"/>
                </a:solidFill>
                <a:effectLst>
                  <a:outerShdw blurRad="38100" dist="38100" dir="2700000" algn="tl">
                    <a:srgbClr val="000000">
                      <a:alpha val="43137"/>
                    </a:srgbClr>
                  </a:outerShdw>
                </a:effectLst>
                <a:latin typeface="Gill Sans"/>
              </a:rPr>
              <a:t>2017</a:t>
            </a:r>
          </a:p>
          <a:p>
            <a:pPr algn="r" fontAlgn="auto">
              <a:spcBef>
                <a:spcPts val="0"/>
              </a:spcBef>
              <a:spcAft>
                <a:spcPts val="0"/>
              </a:spcAft>
              <a:defRPr/>
            </a:pPr>
            <a:endParaRPr lang="en-GB" sz="1400" b="1" dirty="0">
              <a:solidFill>
                <a:srgbClr val="EBAB00"/>
              </a:solidFill>
              <a:effectLst>
                <a:outerShdw blurRad="38100" dist="38100" dir="2700000" algn="tl">
                  <a:srgbClr val="000000">
                    <a:alpha val="43137"/>
                  </a:srgbClr>
                </a:outerShdw>
              </a:effectLst>
              <a:latin typeface="Gill Sans"/>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Executive summary</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428596" y="92867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Economic performance</a:t>
            </a:r>
          </a:p>
        </p:txBody>
      </p:sp>
      <p:sp>
        <p:nvSpPr>
          <p:cNvPr id="2" name="CuadroTexto 1">
            <a:extLst>
              <a:ext uri="{FF2B5EF4-FFF2-40B4-BE49-F238E27FC236}">
                <a16:creationId xmlns:a16="http://schemas.microsoft.com/office/drawing/2014/main" xmlns="" id="{CD77581E-6CB6-4375-B0DC-9EE4DC07A9CE}"/>
              </a:ext>
            </a:extLst>
          </p:cNvPr>
          <p:cNvSpPr txBox="1"/>
          <p:nvPr/>
        </p:nvSpPr>
        <p:spPr>
          <a:xfrm>
            <a:off x="428596" y="1423408"/>
            <a:ext cx="8177562" cy="938719"/>
          </a:xfrm>
          <a:prstGeom prst="rect">
            <a:avLst/>
          </a:prstGeom>
          <a:noFill/>
        </p:spPr>
        <p:txBody>
          <a:bodyPr wrap="square" rtlCol="0">
            <a:spAutoFit/>
          </a:bodyPr>
          <a:lstStyle/>
          <a:p>
            <a:pPr algn="just"/>
            <a:r>
              <a:rPr lang="en-GB" altLang="es-ES" sz="1000" dirty="0">
                <a:solidFill>
                  <a:srgbClr val="953735"/>
                </a:solidFill>
                <a:latin typeface="Gill Sans" charset="0"/>
              </a:rPr>
              <a:t>Also, through its direct lending activities, the Institute made loans totalling €1.323 billion. These transactions, aimed at medium-sized and large companies that undertake significant investment and infrastructure projects that have a positive carry-over effect on the Spanish economy and employment are an important lever for the sustainable growth and internationalisation of Spanish companies.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table below summarises the lending activity entered into by the Institute in 2017 by type:</a:t>
            </a:r>
          </a:p>
          <a:p>
            <a:endParaRPr lang="es-ES" sz="1000" dirty="0"/>
          </a:p>
        </p:txBody>
      </p:sp>
      <p:pic>
        <p:nvPicPr>
          <p:cNvPr id="9" name="Imagen 8">
            <a:extLst>
              <a:ext uri="{FF2B5EF4-FFF2-40B4-BE49-F238E27FC236}">
                <a16:creationId xmlns:a16="http://schemas.microsoft.com/office/drawing/2014/main" xmlns="" id="{20E6980D-048E-4A0A-B415-A4CCC3A4DEB1}"/>
              </a:ext>
            </a:extLst>
          </p:cNvPr>
          <p:cNvPicPr>
            <a:picLocks noChangeAspect="1"/>
          </p:cNvPicPr>
          <p:nvPr/>
        </p:nvPicPr>
        <p:blipFill rotWithShape="1">
          <a:blip r:embed="rId5"/>
          <a:srcRect r="19784" b="18439"/>
          <a:stretch/>
        </p:blipFill>
        <p:spPr>
          <a:xfrm>
            <a:off x="1979712" y="2343529"/>
            <a:ext cx="5344036" cy="1312424"/>
          </a:xfrm>
          <a:prstGeom prst="rect">
            <a:avLst/>
          </a:prstGeom>
        </p:spPr>
      </p:pic>
      <p:sp>
        <p:nvSpPr>
          <p:cNvPr id="3" name="CuadroTexto 2">
            <a:extLst>
              <a:ext uri="{FF2B5EF4-FFF2-40B4-BE49-F238E27FC236}">
                <a16:creationId xmlns:a16="http://schemas.microsoft.com/office/drawing/2014/main" xmlns="" id="{4C1A9426-F7CF-4EEB-ADFC-0CECF0D9A997}"/>
              </a:ext>
            </a:extLst>
          </p:cNvPr>
          <p:cNvSpPr txBox="1"/>
          <p:nvPr/>
        </p:nvSpPr>
        <p:spPr>
          <a:xfrm>
            <a:off x="428596" y="3978786"/>
            <a:ext cx="8151920" cy="2323713"/>
          </a:xfrm>
          <a:prstGeom prst="rect">
            <a:avLst/>
          </a:prstGeom>
          <a:noFill/>
        </p:spPr>
        <p:txBody>
          <a:bodyPr wrap="square" rtlCol="0">
            <a:spAutoFit/>
          </a:bodyPr>
          <a:lstStyle/>
          <a:p>
            <a:pPr algn="just"/>
            <a:r>
              <a:rPr lang="en-GB" altLang="es-ES" sz="1000" b="1" i="1" dirty="0">
                <a:solidFill>
                  <a:srgbClr val="953735"/>
                </a:solidFill>
                <a:latin typeface="Gill Sans" charset="0"/>
              </a:rPr>
              <a:t>25th anniversary of the implementation of the first ICO second-floor facility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1993 saw the launch of the first ICO second-floor facility in collaboration with financial institutions. ICO </a:t>
            </a:r>
            <a:r>
              <a:rPr lang="en-GB" altLang="es-ES" sz="1000" dirty="0" err="1">
                <a:solidFill>
                  <a:srgbClr val="953735"/>
                </a:solidFill>
                <a:latin typeface="Gill Sans" charset="0"/>
              </a:rPr>
              <a:t>Pyme</a:t>
            </a:r>
            <a:r>
              <a:rPr lang="en-GB" altLang="es-ES" sz="1000" dirty="0">
                <a:solidFill>
                  <a:srgbClr val="953735"/>
                </a:solidFill>
                <a:latin typeface="Gill Sans" charset="0"/>
              </a:rPr>
              <a:t> 93 originated from the need, at European level, to enhance long-term private investment for SMEs and was implemented through an agreement with 43 financial institutions. During 1993, ICO </a:t>
            </a:r>
            <a:r>
              <a:rPr lang="en-GB" altLang="es-ES" sz="1000" dirty="0" err="1">
                <a:solidFill>
                  <a:srgbClr val="953735"/>
                </a:solidFill>
                <a:latin typeface="Gill Sans" charset="0"/>
              </a:rPr>
              <a:t>Pyme</a:t>
            </a:r>
            <a:r>
              <a:rPr lang="en-GB" altLang="es-ES" sz="1000" dirty="0">
                <a:solidFill>
                  <a:srgbClr val="953735"/>
                </a:solidFill>
                <a:latin typeface="Gill Sans" charset="0"/>
              </a:rPr>
              <a:t> 93 formalised 3,250 loans for between five- and seven-year terms worth a total of €370 million.</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Since then, ICO facilities have become a very consolidated product in the market. In these 25 years (1993-2017) the total volume formalised has reached €178 billion through 3,100,000 transactions which have allowed the investment plans and the international activity of self-employed people and companies, among others, to be financed.</a:t>
            </a:r>
          </a:p>
          <a:p>
            <a:pPr algn="just"/>
            <a:endParaRPr lang="es-ES" altLang="es-ES" sz="1000" dirty="0">
              <a:solidFill>
                <a:srgbClr val="953735"/>
              </a:solidFill>
              <a:latin typeface="Gill Sans" charset="0"/>
            </a:endParaRPr>
          </a:p>
          <a:p>
            <a:pPr algn="just"/>
            <a:r>
              <a:rPr lang="en-GB" altLang="es-ES" sz="1000" b="1" i="1" dirty="0">
                <a:solidFill>
                  <a:srgbClr val="953735"/>
                </a:solidFill>
                <a:latin typeface="Gill Sans" charset="0"/>
              </a:rPr>
              <a:t>The internationalisation of companies is one of ICO's strategic goals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One of the priority objectives of ICO is to support companies doing business abroad and offer financial instruments for their international expansion. The Institute has reinforced this strategy in recent years through a comprehensive range of products which cover all a company's needs in their overseas expansion, such as debt instruments (long-term financing or factoring of export invoices), guarantees or shareholdings in capital.</a:t>
            </a:r>
          </a:p>
          <a:p>
            <a:pPr algn="just"/>
            <a:endParaRPr lang="en-GB" altLang="es-ES" sz="1000" dirty="0">
              <a:solidFill>
                <a:srgbClr val="953735"/>
              </a:solidFill>
              <a:latin typeface="Gill Sans" charset="0"/>
            </a:endParaRPr>
          </a:p>
        </p:txBody>
      </p:sp>
      <p:grpSp>
        <p:nvGrpSpPr>
          <p:cNvPr id="23" name="22 Grupo"/>
          <p:cNvGrpSpPr/>
          <p:nvPr/>
        </p:nvGrpSpPr>
        <p:grpSpPr>
          <a:xfrm>
            <a:off x="142844" y="6525376"/>
            <a:ext cx="2750146" cy="216737"/>
            <a:chOff x="142844" y="6525376"/>
            <a:chExt cx="2750146" cy="216737"/>
          </a:xfrm>
        </p:grpSpPr>
        <p:grpSp>
          <p:nvGrpSpPr>
            <p:cNvPr id="24" name="8 Grupo"/>
            <p:cNvGrpSpPr/>
            <p:nvPr/>
          </p:nvGrpSpPr>
          <p:grpSpPr>
            <a:xfrm>
              <a:off x="142844" y="6544781"/>
              <a:ext cx="2750145" cy="181706"/>
              <a:chOff x="93663" y="6277125"/>
              <a:chExt cx="2750145" cy="224103"/>
            </a:xfrm>
          </p:grpSpPr>
          <p:sp>
            <p:nvSpPr>
              <p:cNvPr id="26"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7"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5" name="24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08016043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6C242DB0-76BF-41BC-8014-1C90F0F2F591}"/>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B3725F07-01AA-4D05-8DA4-2549F4997489}"/>
              </a:ext>
            </a:extLst>
          </p:cNvPr>
          <p:cNvSpPr/>
          <p:nvPr/>
        </p:nvSpPr>
        <p:spPr>
          <a:xfrm>
            <a:off x="428596" y="1114119"/>
            <a:ext cx="385537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E. INVESTMENTS IN COMPANIES</a:t>
            </a:r>
          </a:p>
        </p:txBody>
      </p:sp>
      <p:sp>
        <p:nvSpPr>
          <p:cNvPr id="4" name="12 Rectángulo">
            <a:extLst>
              <a:ext uri="{FF2B5EF4-FFF2-40B4-BE49-F238E27FC236}">
                <a16:creationId xmlns:a16="http://schemas.microsoft.com/office/drawing/2014/main" xmlns="" id="{BBFBD8AB-19D8-4298-A2D4-D96FDC350DFE}"/>
              </a:ext>
            </a:extLst>
          </p:cNvPr>
          <p:cNvSpPr/>
          <p:nvPr/>
        </p:nvSpPr>
        <p:spPr>
          <a:xfrm>
            <a:off x="357158" y="1670611"/>
            <a:ext cx="8429684" cy="246221"/>
          </a:xfrm>
          <a:prstGeom prst="rect">
            <a:avLst/>
          </a:prstGeom>
        </p:spPr>
        <p:txBody>
          <a:bodyPr wrap="square">
            <a:spAutoFit/>
          </a:bodyPr>
          <a:lstStyle/>
          <a:p>
            <a:pPr algn="just"/>
            <a:r>
              <a:rPr lang="en-GB" altLang="es-ES" sz="1000" dirty="0">
                <a:solidFill>
                  <a:srgbClr val="953735"/>
                </a:solidFill>
                <a:latin typeface="Gill Sans" charset="0"/>
              </a:rPr>
              <a:t>At the close of 2017, Instituto de Crédito Oficial owns shareholdings in the following entities:</a:t>
            </a:r>
          </a:p>
        </p:txBody>
      </p:sp>
      <p:graphicFrame>
        <p:nvGraphicFramePr>
          <p:cNvPr id="5" name="11 Tabla">
            <a:extLst>
              <a:ext uri="{FF2B5EF4-FFF2-40B4-BE49-F238E27FC236}">
                <a16:creationId xmlns:a16="http://schemas.microsoft.com/office/drawing/2014/main" xmlns="" id="{46E5F358-FC9A-4B68-A367-7346B7C53CF7}"/>
              </a:ext>
            </a:extLst>
          </p:cNvPr>
          <p:cNvGraphicFramePr>
            <a:graphicFrameLocks noGrp="1"/>
          </p:cNvGraphicFramePr>
          <p:nvPr>
            <p:extLst>
              <p:ext uri="{D42A27DB-BD31-4B8C-83A1-F6EECF244321}">
                <p14:modId xmlns:p14="http://schemas.microsoft.com/office/powerpoint/2010/main" val="3115185608"/>
              </p:ext>
            </p:extLst>
          </p:nvPr>
        </p:nvGraphicFramePr>
        <p:xfrm>
          <a:off x="1259632" y="2276872"/>
          <a:ext cx="6408712" cy="3096344"/>
        </p:xfrm>
        <a:graphic>
          <a:graphicData uri="http://schemas.openxmlformats.org/drawingml/2006/table">
            <a:tbl>
              <a:tblPr firstRow="1" bandRow="1"/>
              <a:tblGrid>
                <a:gridCol w="5256584">
                  <a:extLst>
                    <a:ext uri="{9D8B030D-6E8A-4147-A177-3AD203B41FA5}">
                      <a16:colId xmlns:a16="http://schemas.microsoft.com/office/drawing/2014/main" xmlns="" val="20000"/>
                    </a:ext>
                  </a:extLst>
                </a:gridCol>
                <a:gridCol w="1152128">
                  <a:extLst>
                    <a:ext uri="{9D8B030D-6E8A-4147-A177-3AD203B41FA5}">
                      <a16:colId xmlns:a16="http://schemas.microsoft.com/office/drawing/2014/main" xmlns="" val="20001"/>
                    </a:ext>
                  </a:extLst>
                </a:gridCol>
              </a:tblGrid>
              <a:tr h="312537">
                <a:tc>
                  <a:txBody>
                    <a:bodyPr/>
                    <a:lstStyle/>
                    <a:p>
                      <a:pPr algn="ctr" rtl="0" fontAlgn="ctr"/>
                      <a:r>
                        <a:rPr lang="en-GB" sz="900" b="1" i="0" u="none" strike="noStrike" dirty="0">
                          <a:solidFill>
                            <a:srgbClr val="FFFFFF"/>
                          </a:solidFill>
                          <a:effectLst/>
                          <a:latin typeface="Gill Sans"/>
                        </a:rPr>
                        <a:t>COMPANY</a:t>
                      </a:r>
                    </a:p>
                  </a:txBody>
                  <a:tcPr marL="9526" marR="9526"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ctr"/>
                      <a:r>
                        <a:rPr lang="en-GB" sz="900" b="1" i="0" u="none" strike="noStrike" dirty="0">
                          <a:solidFill>
                            <a:srgbClr val="FFFFFF"/>
                          </a:solidFill>
                          <a:effectLst/>
                          <a:latin typeface="Gill Sans"/>
                        </a:rPr>
                        <a:t>HOLDING</a:t>
                      </a:r>
                    </a:p>
                  </a:txBody>
                  <a:tcPr marL="9526" marR="9526"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372068">
                <a:tc>
                  <a:txBody>
                    <a:bodyPr/>
                    <a:lstStyle/>
                    <a:p>
                      <a:pPr algn="just" rtl="0" fontAlgn="ctr"/>
                      <a:r>
                        <a:rPr lang="en-GB" sz="900" b="0" i="0" u="none" strike="noStrike" dirty="0">
                          <a:solidFill>
                            <a:srgbClr val="9E1B34"/>
                          </a:solidFill>
                          <a:effectLst/>
                          <a:latin typeface="Gill Sans"/>
                        </a:rPr>
                        <a:t>Axis Participaciones Empresariales SGEIC, S.A. S.M.E.: Venture capital fund manager created in 1986</a:t>
                      </a:r>
                    </a:p>
                  </a:txBody>
                  <a:tcPr marL="85735" marR="72000"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rtl="0" fontAlgn="ctr"/>
                      <a:r>
                        <a:rPr lang="en-GB" sz="900" b="0" i="0" u="none" strike="noStrike" dirty="0">
                          <a:solidFill>
                            <a:srgbClr val="9E1B34"/>
                          </a:solidFill>
                          <a:effectLst/>
                          <a:latin typeface="Calibri"/>
                        </a:rPr>
                        <a:t>100%</a:t>
                      </a:r>
                    </a:p>
                  </a:txBody>
                  <a:tcPr marL="9526" marR="9526"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1"/>
                  </a:ext>
                </a:extLst>
              </a:tr>
              <a:tr h="1164095">
                <a:tc>
                  <a:txBody>
                    <a:bodyPr/>
                    <a:lstStyle/>
                    <a:p>
                      <a:pPr algn="just" rtl="0" fontAlgn="ctr"/>
                      <a:r>
                        <a:rPr lang="en-GB" sz="900" b="0" i="0" u="none" strike="noStrike" dirty="0">
                          <a:solidFill>
                            <a:srgbClr val="9E1B34"/>
                          </a:solidFill>
                          <a:effectLst/>
                          <a:latin typeface="Gill Sans"/>
                        </a:rPr>
                        <a:t>Compañía Española de Reafianzamiento, S.A. (CERSA): A State company, attached to the Ministry of Economy, Industry and Competitiveness. Its ultimate goal is to facilitate SMEs and self-employed people in Spain obtain all types of financing, with a special emphasis on newly formed and smaller-sized companies. CERSA provides supports through its hedging by reaffirming the Reciprocal Guarantee System in Spain integrated by CERSA, the 20 guarantee companies and the State Agricultural Guarantee Institute (SAECA). The risks assumed by these guarantee companies are backed by the State through CERSA.</a:t>
                      </a:r>
                    </a:p>
                  </a:txBody>
                  <a:tcPr marL="85735" marR="72000"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rtl="0" fontAlgn="ctr"/>
                      <a:r>
                        <a:rPr lang="en-GB" sz="900" b="0" i="0" u="none" strike="noStrike" dirty="0">
                          <a:solidFill>
                            <a:srgbClr val="9E1B34"/>
                          </a:solidFill>
                          <a:effectLst/>
                          <a:latin typeface="Calibri"/>
                        </a:rPr>
                        <a:t>24.15%</a:t>
                      </a:r>
                    </a:p>
                  </a:txBody>
                  <a:tcPr marL="9526" marR="9526"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2"/>
                  </a:ext>
                </a:extLst>
              </a:tr>
              <a:tr h="875576">
                <a:tc>
                  <a:txBody>
                    <a:bodyPr/>
                    <a:lstStyle/>
                    <a:p>
                      <a:pPr algn="just" rtl="0" fontAlgn="ctr"/>
                      <a:r>
                        <a:rPr lang="en-GB" sz="900" b="0" i="0" u="none" strike="noStrike" dirty="0">
                          <a:solidFill>
                            <a:srgbClr val="9E1B34"/>
                          </a:solidFill>
                          <a:effectLst/>
                          <a:latin typeface="Gill Sans"/>
                        </a:rPr>
                        <a:t>Compañía Española de Financiación al Desarrollo, S.A. (COFIDES):  A State company for the medium- and long-term financing of viable private investment projects abroad where there is a Spanish interest of some kind, to help, on a basis of profitability, both with the development of the countries receiving investments and the internationalisation of the economy and Spanish companies.</a:t>
                      </a:r>
                    </a:p>
                    <a:p>
                      <a:pPr algn="just" rtl="0" fontAlgn="ctr"/>
                      <a:r>
                        <a:t> </a:t>
                      </a:r>
                      <a:endParaRPr lang="en-GB" sz="900" b="0" i="0" u="none" strike="noStrike" dirty="0">
                        <a:solidFill>
                          <a:srgbClr val="9E1B34"/>
                        </a:solidFill>
                        <a:effectLst/>
                        <a:latin typeface="Gill Sans"/>
                      </a:endParaRPr>
                    </a:p>
                  </a:txBody>
                  <a:tcPr marL="85735" marR="72000"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rtl="0" fontAlgn="ctr"/>
                      <a:r>
                        <a:rPr lang="en-GB" sz="900" b="0" i="0" u="none" strike="noStrike" dirty="0">
                          <a:solidFill>
                            <a:srgbClr val="9E1B34"/>
                          </a:solidFill>
                          <a:effectLst/>
                          <a:latin typeface="Calibri"/>
                        </a:rPr>
                        <a:t>20.31%</a:t>
                      </a:r>
                    </a:p>
                  </a:txBody>
                  <a:tcPr marL="9526" marR="9526"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3"/>
                  </a:ext>
                </a:extLst>
              </a:tr>
              <a:tr h="372068">
                <a:tc>
                  <a:txBody>
                    <a:bodyPr/>
                    <a:lstStyle/>
                    <a:p>
                      <a:pPr algn="just" rtl="0" fontAlgn="ctr"/>
                      <a:r>
                        <a:rPr lang="en-GB" sz="900" b="0" i="0" u="none" strike="noStrike" dirty="0">
                          <a:solidFill>
                            <a:srgbClr val="9E1B34"/>
                          </a:solidFill>
                          <a:effectLst/>
                          <a:latin typeface="Gill Sans"/>
                        </a:rPr>
                        <a:t>EFC2E Gestión, S.L.: Management entity for the assets of the Carbon Fund for Spanish Companies (FC2E).</a:t>
                      </a:r>
                    </a:p>
                  </a:txBody>
                  <a:tcPr marL="85735" marR="72000"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rtl="0" fontAlgn="ctr"/>
                      <a:r>
                        <a:rPr lang="en-GB" sz="900" b="0" i="0" u="none" strike="noStrike" dirty="0">
                          <a:solidFill>
                            <a:srgbClr val="9E1B34"/>
                          </a:solidFill>
                          <a:effectLst/>
                          <a:latin typeface="Calibri"/>
                        </a:rPr>
                        <a:t>50%</a:t>
                      </a:r>
                    </a:p>
                  </a:txBody>
                  <a:tcPr marL="9526" marR="9526" marT="952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
        <p:nvSpPr>
          <p:cNvPr id="6" name="77 Rectángulo">
            <a:extLst>
              <a:ext uri="{FF2B5EF4-FFF2-40B4-BE49-F238E27FC236}">
                <a16:creationId xmlns:a16="http://schemas.microsoft.com/office/drawing/2014/main" xmlns="" id="{49DF34A0-ABF8-40DF-9C58-17FA2685717F}"/>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78 Rectángulo">
            <a:extLst>
              <a:ext uri="{FF2B5EF4-FFF2-40B4-BE49-F238E27FC236}">
                <a16:creationId xmlns:a16="http://schemas.microsoft.com/office/drawing/2014/main" xmlns="" id="{CE8A629B-FE7C-4795-AFCE-9DA862E3A1F5}"/>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1" name="Picture 2">
            <a:extLst>
              <a:ext uri="{FF2B5EF4-FFF2-40B4-BE49-F238E27FC236}">
                <a16:creationId xmlns:a16="http://schemas.microsoft.com/office/drawing/2014/main" xmlns="" id="{842B3639-3332-4EE6-8B9C-FA3CDB2877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 Marcador de número de diapositiva">
            <a:extLst>
              <a:ext uri="{FF2B5EF4-FFF2-40B4-BE49-F238E27FC236}">
                <a16:creationId xmlns:a16="http://schemas.microsoft.com/office/drawing/2014/main" xmlns="" id="{A270917B-84DC-45B8-8D6D-2EFB6FBDBBF1}"/>
              </a:ext>
            </a:extLst>
          </p:cNvPr>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100</a:t>
            </a:fld>
            <a:endParaRPr lang="es-ES" sz="1600" b="1" dirty="0">
              <a:solidFill>
                <a:srgbClr val="C00000"/>
              </a:solidFill>
            </a:endParaRP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45688519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5AA039BB-3B68-42F3-8047-63B46AF2DDAC}"/>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327E75C5-14A3-42F0-AFA5-F5BF091AFA19}"/>
              </a:ext>
            </a:extLst>
          </p:cNvPr>
          <p:cNvSpPr/>
          <p:nvPr/>
        </p:nvSpPr>
        <p:spPr>
          <a:xfrm>
            <a:off x="428596" y="1114119"/>
            <a:ext cx="680770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F. BALANCE SHEET AND PROFIT AND LOSS ACCOUNT FOR THE YEAR</a:t>
            </a:r>
          </a:p>
        </p:txBody>
      </p:sp>
      <p:sp>
        <p:nvSpPr>
          <p:cNvPr id="4" name="12 Rectángulo">
            <a:extLst>
              <a:ext uri="{FF2B5EF4-FFF2-40B4-BE49-F238E27FC236}">
                <a16:creationId xmlns:a16="http://schemas.microsoft.com/office/drawing/2014/main" xmlns="" id="{4412DDED-E94C-42A5-925A-861E7036B479}"/>
              </a:ext>
            </a:extLst>
          </p:cNvPr>
          <p:cNvSpPr/>
          <p:nvPr/>
        </p:nvSpPr>
        <p:spPr>
          <a:xfrm>
            <a:off x="323528" y="1832337"/>
            <a:ext cx="3816424" cy="1092607"/>
          </a:xfrm>
          <a:prstGeom prst="rect">
            <a:avLst/>
          </a:prstGeom>
        </p:spPr>
        <p:txBody>
          <a:bodyPr wrap="square">
            <a:spAutoFit/>
          </a:bodyPr>
          <a:lstStyle/>
          <a:p>
            <a:pPr algn="just"/>
            <a:r>
              <a:rPr lang="en-GB" altLang="es-ES" sz="1000" dirty="0">
                <a:solidFill>
                  <a:srgbClr val="953735"/>
                </a:solidFill>
                <a:latin typeface="Gill Sans" charset="0"/>
              </a:rPr>
              <a:t>ICO's own funds stand at €5.411 billion and are of the highest quality: capital and reserves it has generated itself. It has not issued any hybrid debt instruments.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ICO's solvency ratio remains high, at 32.9% at the end of the year, well above regulatory minimums.</a:t>
            </a:r>
          </a:p>
        </p:txBody>
      </p:sp>
      <p:pic>
        <p:nvPicPr>
          <p:cNvPr id="5" name="Imagen 4">
            <a:extLst>
              <a:ext uri="{FF2B5EF4-FFF2-40B4-BE49-F238E27FC236}">
                <a16:creationId xmlns:a16="http://schemas.microsoft.com/office/drawing/2014/main" xmlns="" id="{33AA4660-D704-4AB2-85C8-347C12A8DDED}"/>
              </a:ext>
            </a:extLst>
          </p:cNvPr>
          <p:cNvPicPr>
            <a:picLocks noChangeAspect="1"/>
          </p:cNvPicPr>
          <p:nvPr/>
        </p:nvPicPr>
        <p:blipFill rotWithShape="1">
          <a:blip r:embed="rId4"/>
          <a:srcRect r="19760" b="19706"/>
          <a:stretch/>
        </p:blipFill>
        <p:spPr>
          <a:xfrm>
            <a:off x="432045" y="2852936"/>
            <a:ext cx="3816424" cy="2520279"/>
          </a:xfrm>
          <a:prstGeom prst="rect">
            <a:avLst/>
          </a:prstGeom>
        </p:spPr>
      </p:pic>
      <p:pic>
        <p:nvPicPr>
          <p:cNvPr id="6" name="Imagen 5">
            <a:extLst>
              <a:ext uri="{FF2B5EF4-FFF2-40B4-BE49-F238E27FC236}">
                <a16:creationId xmlns:a16="http://schemas.microsoft.com/office/drawing/2014/main" xmlns="" id="{29275F61-6FA8-4569-A064-53672C9DDEEA}"/>
              </a:ext>
            </a:extLst>
          </p:cNvPr>
          <p:cNvPicPr>
            <a:picLocks noChangeAspect="1"/>
          </p:cNvPicPr>
          <p:nvPr/>
        </p:nvPicPr>
        <p:blipFill rotWithShape="1">
          <a:blip r:embed="rId5"/>
          <a:srcRect r="19827" b="19491"/>
          <a:stretch/>
        </p:blipFill>
        <p:spPr>
          <a:xfrm>
            <a:off x="4361693" y="1832336"/>
            <a:ext cx="4458779" cy="3728984"/>
          </a:xfrm>
          <a:prstGeom prst="rect">
            <a:avLst/>
          </a:prstGeom>
        </p:spPr>
      </p:pic>
      <p:sp>
        <p:nvSpPr>
          <p:cNvPr id="7" name="77 Rectángulo">
            <a:extLst>
              <a:ext uri="{FF2B5EF4-FFF2-40B4-BE49-F238E27FC236}">
                <a16:creationId xmlns:a16="http://schemas.microsoft.com/office/drawing/2014/main" xmlns="" id="{FE22A60A-83FE-4E17-B641-4B3785B90007}"/>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78 Rectángulo">
            <a:extLst>
              <a:ext uri="{FF2B5EF4-FFF2-40B4-BE49-F238E27FC236}">
                <a16:creationId xmlns:a16="http://schemas.microsoft.com/office/drawing/2014/main" xmlns="" id="{F9F303EE-6D3B-4E6C-A546-232665C87DB5}"/>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2" name="Picture 2">
            <a:extLst>
              <a:ext uri="{FF2B5EF4-FFF2-40B4-BE49-F238E27FC236}">
                <a16:creationId xmlns:a16="http://schemas.microsoft.com/office/drawing/2014/main" xmlns="" id="{806E8CBD-ABA7-4E80-ABDC-61D82F4618A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 Marcador de número de diapositiva">
            <a:extLst>
              <a:ext uri="{FF2B5EF4-FFF2-40B4-BE49-F238E27FC236}">
                <a16:creationId xmlns:a16="http://schemas.microsoft.com/office/drawing/2014/main" xmlns="" id="{82345EBD-8009-4477-B528-25308C690C4C}"/>
              </a:ext>
            </a:extLst>
          </p:cNvPr>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101</a:t>
            </a:fld>
            <a:endParaRPr lang="es-ES" sz="1600" b="1" dirty="0">
              <a:solidFill>
                <a:srgbClr val="C00000"/>
              </a:solidFill>
            </a:endParaRPr>
          </a:p>
        </p:txBody>
      </p:sp>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9309233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974FD9A8-E746-43FB-8FDF-B38F8FBA6910}"/>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pic>
        <p:nvPicPr>
          <p:cNvPr id="4" name="Imagen 3">
            <a:extLst>
              <a:ext uri="{FF2B5EF4-FFF2-40B4-BE49-F238E27FC236}">
                <a16:creationId xmlns:a16="http://schemas.microsoft.com/office/drawing/2014/main" xmlns="" id="{9860DE1A-6CDF-4CF8-97A7-13483FAFE9B8}"/>
              </a:ext>
            </a:extLst>
          </p:cNvPr>
          <p:cNvPicPr>
            <a:picLocks noChangeAspect="1"/>
          </p:cNvPicPr>
          <p:nvPr/>
        </p:nvPicPr>
        <p:blipFill rotWithShape="1">
          <a:blip r:embed="rId3"/>
          <a:srcRect r="18348" b="19040"/>
          <a:stretch/>
        </p:blipFill>
        <p:spPr>
          <a:xfrm>
            <a:off x="755576" y="1700808"/>
            <a:ext cx="3491817" cy="4680521"/>
          </a:xfrm>
          <a:prstGeom prst="rect">
            <a:avLst/>
          </a:prstGeom>
        </p:spPr>
      </p:pic>
      <p:pic>
        <p:nvPicPr>
          <p:cNvPr id="5" name="Imagen 4">
            <a:extLst>
              <a:ext uri="{FF2B5EF4-FFF2-40B4-BE49-F238E27FC236}">
                <a16:creationId xmlns:a16="http://schemas.microsoft.com/office/drawing/2014/main" xmlns="" id="{BDDDECD8-A230-44B6-A4D0-45D9B21006E3}"/>
              </a:ext>
            </a:extLst>
          </p:cNvPr>
          <p:cNvPicPr>
            <a:picLocks noChangeAspect="1"/>
          </p:cNvPicPr>
          <p:nvPr/>
        </p:nvPicPr>
        <p:blipFill rotWithShape="1">
          <a:blip r:embed="rId4"/>
          <a:srcRect r="19001" b="19170"/>
          <a:stretch/>
        </p:blipFill>
        <p:spPr>
          <a:xfrm>
            <a:off x="4571999" y="1700808"/>
            <a:ext cx="4321175" cy="4248472"/>
          </a:xfrm>
          <a:prstGeom prst="rect">
            <a:avLst/>
          </a:prstGeom>
        </p:spPr>
      </p:pic>
      <p:sp>
        <p:nvSpPr>
          <p:cNvPr id="6" name="77 Rectángulo">
            <a:extLst>
              <a:ext uri="{FF2B5EF4-FFF2-40B4-BE49-F238E27FC236}">
                <a16:creationId xmlns:a16="http://schemas.microsoft.com/office/drawing/2014/main" xmlns="" id="{A486547C-49C8-4F50-A80A-E72217DE03F7}"/>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78 Rectángulo">
            <a:extLst>
              <a:ext uri="{FF2B5EF4-FFF2-40B4-BE49-F238E27FC236}">
                <a16:creationId xmlns:a16="http://schemas.microsoft.com/office/drawing/2014/main" xmlns="" id="{55ED6D6F-7CC9-4964-A25B-4D9F70243A49}"/>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1" name="Picture 2">
            <a:extLst>
              <a:ext uri="{FF2B5EF4-FFF2-40B4-BE49-F238E27FC236}">
                <a16:creationId xmlns:a16="http://schemas.microsoft.com/office/drawing/2014/main" xmlns="" id="{7E2CB72F-6512-4312-B2A5-82EC452C2A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a:extLst>
              <a:ext uri="{FF2B5EF4-FFF2-40B4-BE49-F238E27FC236}">
                <a16:creationId xmlns:a16="http://schemas.microsoft.com/office/drawing/2014/main" xmlns="" id="{495BF446-92F2-4615-A27B-DC7200F0F619}"/>
              </a:ext>
            </a:extLst>
          </p:cNvPr>
          <p:cNvSpPr/>
          <p:nvPr/>
        </p:nvSpPr>
        <p:spPr>
          <a:xfrm>
            <a:off x="428596" y="1114119"/>
            <a:ext cx="2199188" cy="370665"/>
          </a:xfrm>
          <a:prstGeom prst="rect">
            <a:avLst/>
          </a:prstGeom>
          <a:blipFill dpi="0" rotWithShape="1">
            <a:blip r:embed="rId6">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s-ES" altLang="es-ES" sz="1400" b="1" dirty="0">
                <a:solidFill>
                  <a:srgbClr val="9E1B34"/>
                </a:solidFill>
                <a:latin typeface="Gill Sans"/>
              </a:rPr>
              <a:t>G. ANNEXES</a:t>
            </a:r>
          </a:p>
        </p:txBody>
      </p:sp>
      <p:sp>
        <p:nvSpPr>
          <p:cNvPr id="13" name="1 Marcador de número de diapositiva">
            <a:extLst>
              <a:ext uri="{FF2B5EF4-FFF2-40B4-BE49-F238E27FC236}">
                <a16:creationId xmlns:a16="http://schemas.microsoft.com/office/drawing/2014/main" xmlns="" id="{5476AD40-A4D3-421E-A56B-CDD0129A186D}"/>
              </a:ext>
            </a:extLst>
          </p:cNvPr>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102</a:t>
            </a:fld>
            <a:endParaRPr lang="es-ES" sz="1600" b="1" dirty="0">
              <a:solidFill>
                <a:srgbClr val="C00000"/>
              </a:solidFill>
            </a:endParaRPr>
          </a:p>
        </p:txBody>
      </p:sp>
      <p:sp>
        <p:nvSpPr>
          <p:cNvPr id="14" name="1 Marcador de número de diapositiva">
            <a:extLst>
              <a:ext uri="{FF2B5EF4-FFF2-40B4-BE49-F238E27FC236}">
                <a16:creationId xmlns:a16="http://schemas.microsoft.com/office/drawing/2014/main" xmlns="" id="{1E24C077-3EC1-4C25-AAAE-764D49930B31}"/>
              </a:ext>
            </a:extLst>
          </p:cNvPr>
          <p:cNvSpPr txBox="1">
            <a:spLocks/>
          </p:cNvSpPr>
          <p:nvPr/>
        </p:nvSpPr>
        <p:spPr bwMode="auto">
          <a:xfrm>
            <a:off x="8316416" y="6500834"/>
            <a:ext cx="576759" cy="241279"/>
          </a:xfrm>
          <a:prstGeom prst="rect">
            <a:avLst/>
          </a:prstGeom>
          <a:extLst/>
        </p:spPr>
        <p:txBody>
          <a:bodyPr vert="horz" wrap="square" lIns="91440" tIns="45720" rIns="91440" bIns="45720" numCol="1" rtlCol="0" anchor="ctr" anchorCtr="0" compatLnSpc="1">
            <a:prstTxWarp prst="textNoShape">
              <a:avLst/>
            </a:prstTxWarp>
          </a:bodyPr>
          <a:lstStyle>
            <a:defPPr>
              <a:defRPr lang="es-ES"/>
            </a:defPPr>
            <a:lvl1pPr marL="0" algn="r" defTabSz="914400" rtl="0" eaLnBrk="1" latinLnBrk="0" hangingPunct="1">
              <a:defRPr sz="1200" kern="1200">
                <a:solidFill>
                  <a:schemeClr val="tx1"/>
                </a:solidFill>
                <a:latin typeface="Calibri" pitchFamily="34" charset="0"/>
                <a:ea typeface="+mn-ea"/>
                <a:cs typeface="+mn-cs"/>
              </a:defRPr>
            </a:lvl1pPr>
            <a:lvl2pPr marL="742950" indent="-285750" algn="l" defTabSz="914400" rtl="0" eaLnBrk="1" latinLnBrk="0" hangingPunct="1">
              <a:defRPr sz="1800" kern="1200">
                <a:solidFill>
                  <a:schemeClr val="tx1"/>
                </a:solidFill>
                <a:latin typeface="Calibri" pitchFamily="34" charset="0"/>
                <a:ea typeface="+mn-ea"/>
                <a:cs typeface="+mn-cs"/>
              </a:defRPr>
            </a:lvl2pPr>
            <a:lvl3pPr marL="1143000" indent="-228600" algn="l" defTabSz="914400" rtl="0" eaLnBrk="1" latinLnBrk="0" hangingPunct="1">
              <a:defRPr sz="1800" kern="1200">
                <a:solidFill>
                  <a:schemeClr val="tx1"/>
                </a:solidFill>
                <a:latin typeface="Calibri" pitchFamily="34" charset="0"/>
                <a:ea typeface="+mn-ea"/>
                <a:cs typeface="+mn-cs"/>
              </a:defRPr>
            </a:lvl3pPr>
            <a:lvl4pPr marL="1600200" indent="-228600" algn="l" defTabSz="914400" rtl="0" eaLnBrk="1" latinLnBrk="0" hangingPunct="1">
              <a:defRPr sz="1800" kern="1200">
                <a:solidFill>
                  <a:schemeClr val="tx1"/>
                </a:solidFill>
                <a:latin typeface="Calibri" pitchFamily="34" charset="0"/>
                <a:ea typeface="+mn-ea"/>
                <a:cs typeface="+mn-cs"/>
              </a:defRPr>
            </a:lvl4pPr>
            <a:lvl5pPr marL="2057400" indent="-228600" algn="l" defTabSz="914400" rtl="0" eaLnBrk="1" latinLnBrk="0" hangingPunct="1">
              <a:defRPr sz="1800" kern="1200">
                <a:solidFill>
                  <a:schemeClr val="tx1"/>
                </a:solidFill>
                <a:latin typeface="Calibri"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102</a:t>
            </a:fld>
            <a:endParaRPr lang="es-ES" sz="1600" b="1" dirty="0">
              <a:solidFill>
                <a:srgbClr val="C00000"/>
              </a:solidFill>
            </a:endParaRPr>
          </a:p>
        </p:txBody>
      </p:sp>
      <p:grpSp>
        <p:nvGrpSpPr>
          <p:cNvPr id="18" name="17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475710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81 Rectángulo">
            <a:extLst>
              <a:ext uri="{FF2B5EF4-FFF2-40B4-BE49-F238E27FC236}">
                <a16:creationId xmlns:a16="http://schemas.microsoft.com/office/drawing/2014/main" xmlns="" id="{D6F4CFA0-B8F8-4346-B68B-79DD0523CC48}"/>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pic>
        <p:nvPicPr>
          <p:cNvPr id="4" name="Imagen 3">
            <a:extLst>
              <a:ext uri="{FF2B5EF4-FFF2-40B4-BE49-F238E27FC236}">
                <a16:creationId xmlns:a16="http://schemas.microsoft.com/office/drawing/2014/main" xmlns="" id="{8831AEE8-9EC1-4A14-8019-574753276AF6}"/>
              </a:ext>
            </a:extLst>
          </p:cNvPr>
          <p:cNvPicPr>
            <a:picLocks noChangeAspect="1"/>
          </p:cNvPicPr>
          <p:nvPr/>
        </p:nvPicPr>
        <p:blipFill rotWithShape="1">
          <a:blip r:embed="rId3"/>
          <a:srcRect r="20046" b="20747"/>
          <a:stretch/>
        </p:blipFill>
        <p:spPr>
          <a:xfrm>
            <a:off x="1979712" y="1690356"/>
            <a:ext cx="4823683" cy="4680520"/>
          </a:xfrm>
          <a:prstGeom prst="rect">
            <a:avLst/>
          </a:prstGeom>
        </p:spPr>
      </p:pic>
      <p:sp>
        <p:nvSpPr>
          <p:cNvPr id="5" name="77 Rectángulo">
            <a:extLst>
              <a:ext uri="{FF2B5EF4-FFF2-40B4-BE49-F238E27FC236}">
                <a16:creationId xmlns:a16="http://schemas.microsoft.com/office/drawing/2014/main" xmlns="" id="{2BE1FB20-A842-4C9D-9374-40AFC0C7FC11}"/>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 name="78 Rectángulo">
            <a:extLst>
              <a:ext uri="{FF2B5EF4-FFF2-40B4-BE49-F238E27FC236}">
                <a16:creationId xmlns:a16="http://schemas.microsoft.com/office/drawing/2014/main" xmlns="" id="{FDC54344-39E4-440C-9568-D38A0AF2A097}"/>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0" name="Picture 2">
            <a:extLst>
              <a:ext uri="{FF2B5EF4-FFF2-40B4-BE49-F238E27FC236}">
                <a16:creationId xmlns:a16="http://schemas.microsoft.com/office/drawing/2014/main" xmlns="" id="{BBF18087-2E07-4CD3-A277-AE3A1834CA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1 Rectángulo">
            <a:extLst>
              <a:ext uri="{FF2B5EF4-FFF2-40B4-BE49-F238E27FC236}">
                <a16:creationId xmlns:a16="http://schemas.microsoft.com/office/drawing/2014/main" xmlns="" id="{AEC7A4F7-937A-4438-8173-D118156AAC57}"/>
              </a:ext>
            </a:extLst>
          </p:cNvPr>
          <p:cNvSpPr/>
          <p:nvPr/>
        </p:nvSpPr>
        <p:spPr>
          <a:xfrm>
            <a:off x="428596" y="1114119"/>
            <a:ext cx="2199188" cy="370665"/>
          </a:xfrm>
          <a:prstGeom prst="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s-ES" altLang="es-ES" sz="1400" b="1" dirty="0">
                <a:solidFill>
                  <a:srgbClr val="9E1B34"/>
                </a:solidFill>
                <a:latin typeface="Gill Sans"/>
              </a:rPr>
              <a:t>G. ANNEXES</a:t>
            </a:r>
          </a:p>
        </p:txBody>
      </p:sp>
      <p:sp>
        <p:nvSpPr>
          <p:cNvPr id="12" name="1 Marcador de número de diapositiva">
            <a:extLst>
              <a:ext uri="{FF2B5EF4-FFF2-40B4-BE49-F238E27FC236}">
                <a16:creationId xmlns:a16="http://schemas.microsoft.com/office/drawing/2014/main" xmlns="" id="{FB771385-94D5-40D9-9972-E34E5EE011D3}"/>
              </a:ext>
            </a:extLst>
          </p:cNvPr>
          <p:cNvSpPr>
            <a:spLocks noGrp="1"/>
          </p:cNvSpPr>
          <p:nvPr>
            <p:ph type="sldNum" sz="quarter" idx="12"/>
          </p:nvPr>
        </p:nvSpPr>
        <p:spPr bwMode="auto">
          <a:xfrm>
            <a:off x="8244408" y="6500834"/>
            <a:ext cx="64876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103</a:t>
            </a:fld>
            <a:endParaRPr lang="es-ES" sz="1600" b="1" dirty="0">
              <a:solidFill>
                <a:srgbClr val="C00000"/>
              </a:solidFill>
            </a:endParaRP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87116604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58214" y="6500834"/>
            <a:ext cx="534961"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104</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4499992" y="3789799"/>
            <a:ext cx="3858222"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Environmental management</a:t>
            </a:r>
          </a:p>
        </p:txBody>
      </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105</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Environmental management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428596" y="1059994"/>
            <a:ext cx="255922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MANAGEMENT APPROACH</a:t>
            </a:r>
          </a:p>
        </p:txBody>
      </p:sp>
      <p:sp>
        <p:nvSpPr>
          <p:cNvPr id="15" name="14 Rectángulo"/>
          <p:cNvSpPr/>
          <p:nvPr/>
        </p:nvSpPr>
        <p:spPr>
          <a:xfrm>
            <a:off x="428597" y="1564050"/>
            <a:ext cx="8247092" cy="707886"/>
          </a:xfrm>
          <a:prstGeom prst="rect">
            <a:avLst/>
          </a:prstGeom>
        </p:spPr>
        <p:txBody>
          <a:bodyPr wrap="square">
            <a:spAutoFit/>
          </a:bodyPr>
          <a:lstStyle/>
          <a:p>
            <a:pPr algn="just">
              <a:defRPr/>
            </a:pPr>
            <a:r>
              <a:rPr lang="en-GB" sz="1000" dirty="0">
                <a:solidFill>
                  <a:schemeClr val="accent2">
                    <a:lumMod val="75000"/>
                  </a:schemeClr>
                </a:solidFill>
                <a:latin typeface="Gill Sans"/>
              </a:rPr>
              <a:t>In carrying out its activities, ICO has no significant direct impact on the environment. However, it maintains </a:t>
            </a:r>
            <a:r>
              <a:rPr lang="en-GB" sz="1000" b="1" dirty="0">
                <a:solidFill>
                  <a:schemeClr val="accent2">
                    <a:lumMod val="75000"/>
                  </a:schemeClr>
                </a:solidFill>
                <a:latin typeface="Gill Sans"/>
              </a:rPr>
              <a:t>a clear commitment to the fight against climate change and protecting the environment</a:t>
            </a:r>
            <a:r>
              <a:rPr lang="en-GB" sz="1000" dirty="0">
                <a:solidFill>
                  <a:schemeClr val="accent2">
                    <a:lumMod val="75000"/>
                  </a:schemeClr>
                </a:solidFill>
                <a:latin typeface="Gill Sans"/>
              </a:rPr>
              <a:t>. The Environmental Management Policy in force as at 31/12/2016 seeks to promote environmental best practice, both among its stakeholders and in the carrying out its own activities. The implementation of the Policy can be divided into three lines of action:</a:t>
            </a:r>
          </a:p>
        </p:txBody>
      </p:sp>
      <p:pic>
        <p:nvPicPr>
          <p:cNvPr id="16" name="Picture 5" descr="http://static2.elblogverde.com/wp-content/uploads/2009/06/semanaverdegreenweek.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249" y="2699455"/>
            <a:ext cx="3194417" cy="2411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16 CuadroTexto"/>
          <p:cNvSpPr txBox="1"/>
          <p:nvPr/>
        </p:nvSpPr>
        <p:spPr>
          <a:xfrm>
            <a:off x="3805978" y="2397016"/>
            <a:ext cx="4942736" cy="3016210"/>
          </a:xfrm>
          <a:prstGeom prst="rect">
            <a:avLst/>
          </a:prstGeom>
          <a:noFill/>
        </p:spPr>
        <p:txBody>
          <a:bodyPr wrap="square">
            <a:spAutoFit/>
          </a:bodyPr>
          <a:lstStyle/>
          <a:p>
            <a:pPr marL="171450" indent="-171450" algn="just">
              <a:buFont typeface="Wingdings" pitchFamily="2" charset="2"/>
              <a:buChar char="Ø"/>
              <a:defRPr/>
            </a:pPr>
            <a:r>
              <a:rPr lang="en-GB" sz="1000" b="1" u="sng" dirty="0">
                <a:solidFill>
                  <a:schemeClr val="accent2">
                    <a:lumMod val="75000"/>
                  </a:schemeClr>
                </a:solidFill>
                <a:latin typeface="Gill Sans"/>
              </a:rPr>
              <a:t>CLIENTS</a:t>
            </a:r>
            <a:r>
              <a:rPr lang="en-GB" sz="1000" dirty="0">
                <a:solidFill>
                  <a:schemeClr val="accent2">
                    <a:lumMod val="75000"/>
                  </a:schemeClr>
                </a:solidFill>
                <a:latin typeface="Gill Sans"/>
              </a:rPr>
              <a:t>. </a:t>
            </a:r>
            <a:r>
              <a:rPr lang="en-GB" sz="1000" b="1" dirty="0">
                <a:solidFill>
                  <a:schemeClr val="accent2">
                    <a:lumMod val="75000"/>
                  </a:schemeClr>
                </a:solidFill>
                <a:latin typeface="Gill Sans"/>
              </a:rPr>
              <a:t>Promotion of projects with a positive impact on the environment</a:t>
            </a:r>
            <a:r>
              <a:rPr lang="en-GB" sz="1000" dirty="0">
                <a:solidFill>
                  <a:schemeClr val="accent2">
                    <a:lumMod val="75000"/>
                  </a:schemeClr>
                </a:solidFill>
                <a:latin typeface="Gill Sans"/>
              </a:rPr>
              <a:t>. ICO's commitment to the environment also involves addressing the environmental risks of projects just like any another parameter to be analysed. Therefore, as part of the project documentation for analysis, companies must provide a socio-economic and environmental impact report.</a:t>
            </a:r>
          </a:p>
          <a:p>
            <a:pPr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Ø"/>
              <a:defRPr/>
            </a:pPr>
            <a:r>
              <a:rPr lang="en-GB" sz="1000" b="1" u="sng" dirty="0">
                <a:solidFill>
                  <a:schemeClr val="accent2">
                    <a:lumMod val="75000"/>
                  </a:schemeClr>
                </a:solidFill>
                <a:latin typeface="Gill Sans"/>
              </a:rPr>
              <a:t>SUPPLIERS</a:t>
            </a:r>
            <a:r>
              <a:rPr lang="en-GB" sz="1000" dirty="0">
                <a:solidFill>
                  <a:schemeClr val="accent2">
                    <a:lumMod val="75000"/>
                  </a:schemeClr>
                </a:solidFill>
                <a:latin typeface="Gill Sans"/>
              </a:rPr>
              <a:t>. The internal procurement procedure requires a </a:t>
            </a:r>
            <a:r>
              <a:rPr lang="en-GB" sz="1000" b="1" dirty="0">
                <a:solidFill>
                  <a:schemeClr val="accent2">
                    <a:lumMod val="75000"/>
                  </a:schemeClr>
                </a:solidFill>
                <a:latin typeface="Gill Sans"/>
              </a:rPr>
              <a:t>report that encompasses the environmental and social requirements that must be included in tender processes for the purchase of goods and services</a:t>
            </a:r>
            <a:r>
              <a:rPr lang="en-GB" sz="1000" dirty="0">
                <a:solidFill>
                  <a:schemeClr val="accent2">
                    <a:lumMod val="75000"/>
                  </a:schemeClr>
                </a:solidFill>
                <a:latin typeface="Gill Sans"/>
              </a:rPr>
              <a:t> by the Institute, provided that the purpose of the contract allows for their inclusion. As part of contracts for the provision of services having an environmental impact (cleaning, maintenance, photocopying), bidders commit to complying with the internal environmental management policy.</a:t>
            </a:r>
          </a:p>
          <a:p>
            <a:pPr marL="171450" indent="-171450" algn="just">
              <a:buFont typeface="Wingdings" pitchFamily="2" charset="2"/>
              <a:buChar char="Ø"/>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Ø"/>
              <a:defRPr/>
            </a:pPr>
            <a:r>
              <a:rPr lang="en-GB" sz="1000" b="1" u="sng" dirty="0">
                <a:solidFill>
                  <a:schemeClr val="accent2">
                    <a:lumMod val="75000"/>
                  </a:schemeClr>
                </a:solidFill>
                <a:latin typeface="Gill Sans"/>
              </a:rPr>
              <a:t>EMPLOYEES</a:t>
            </a:r>
            <a:r>
              <a:rPr lang="en-GB" sz="1000" dirty="0">
                <a:solidFill>
                  <a:schemeClr val="accent2">
                    <a:lumMod val="75000"/>
                  </a:schemeClr>
                </a:solidFill>
                <a:latin typeface="Gill Sans"/>
              </a:rPr>
              <a:t>. ICO also communicates its commitment to </a:t>
            </a:r>
            <a:r>
              <a:rPr lang="en-GB" sz="1000" b="1" dirty="0">
                <a:solidFill>
                  <a:schemeClr val="accent2">
                    <a:lumMod val="75000"/>
                  </a:schemeClr>
                </a:solidFill>
                <a:latin typeface="Gill Sans"/>
              </a:rPr>
              <a:t>respecting the environment</a:t>
            </a:r>
            <a:r>
              <a:rPr lang="en-GB" sz="1000" dirty="0">
                <a:solidFill>
                  <a:schemeClr val="accent2">
                    <a:lumMod val="75000"/>
                  </a:schemeClr>
                </a:solidFill>
                <a:latin typeface="Gill Sans"/>
              </a:rPr>
              <a:t> to its employees. It does so by making available the measures required to undertake the proper segregation of waste generated in the development of its activities, in addition to awareness-raising campaigns on the consumption of electricity, water and paper. </a:t>
            </a:r>
            <a:r>
              <a:rPr lang="en-GB" sz="1000" b="1" dirty="0">
                <a:solidFill>
                  <a:schemeClr val="accent2">
                    <a:lumMod val="75000"/>
                  </a:schemeClr>
                </a:solidFill>
                <a:latin typeface="Gill Sans"/>
              </a:rPr>
              <a:t>Through awareness campaigns,</a:t>
            </a:r>
            <a:endParaRPr lang="en-GB" sz="1000" dirty="0">
              <a:solidFill>
                <a:schemeClr val="accent2">
                  <a:lumMod val="75000"/>
                </a:schemeClr>
              </a:solidFill>
              <a:latin typeface="Gill Sans"/>
              <a:cs typeface="Arial" charset="0"/>
            </a:endParaRPr>
          </a:p>
        </p:txBody>
      </p:sp>
      <p:sp>
        <p:nvSpPr>
          <p:cNvPr id="18" name="17 Rectángulo"/>
          <p:cNvSpPr/>
          <p:nvPr/>
        </p:nvSpPr>
        <p:spPr>
          <a:xfrm>
            <a:off x="428596" y="5308466"/>
            <a:ext cx="8320117" cy="784830"/>
          </a:xfrm>
          <a:prstGeom prst="rect">
            <a:avLst/>
          </a:prstGeom>
        </p:spPr>
        <p:txBody>
          <a:bodyPr wrap="square">
            <a:spAutoFit/>
          </a:bodyPr>
          <a:lstStyle/>
          <a:p>
            <a:pPr algn="just">
              <a:defRPr/>
            </a:pPr>
            <a:r>
              <a:rPr lang="en-GB" sz="1000" b="1" dirty="0">
                <a:solidFill>
                  <a:schemeClr val="accent2">
                    <a:lumMod val="75000"/>
                  </a:schemeClr>
                </a:solidFill>
                <a:latin typeface="Gill Sans"/>
              </a:rPr>
              <a:t>ICO promotes the efficient use of resources and a respect for the environment </a:t>
            </a:r>
            <a:r>
              <a:rPr lang="en-GB" sz="1000" dirty="0">
                <a:solidFill>
                  <a:schemeClr val="accent2">
                    <a:lumMod val="75000"/>
                  </a:schemeClr>
                </a:solidFill>
                <a:latin typeface="Gill Sans"/>
              </a:rPr>
              <a:t>which goes beyond its employees' obligations at work.</a:t>
            </a: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The involvement of all operating areas in caring for the environment and the development of strategic guidelines that lead to the consolidation of a portfolio of products that respect the environment are the foundations on which ICO creates value, carries out its mission and achieves its sustainable development objectives.</a:t>
            </a:r>
          </a:p>
        </p:txBody>
      </p:sp>
      <p:grpSp>
        <p:nvGrpSpPr>
          <p:cNvPr id="22" name="21 Grupo"/>
          <p:cNvGrpSpPr/>
          <p:nvPr/>
        </p:nvGrpSpPr>
        <p:grpSpPr>
          <a:xfrm>
            <a:off x="142844" y="6525376"/>
            <a:ext cx="2750146" cy="216737"/>
            <a:chOff x="142844" y="6525376"/>
            <a:chExt cx="2750146" cy="216737"/>
          </a:xfrm>
        </p:grpSpPr>
        <p:grpSp>
          <p:nvGrpSpPr>
            <p:cNvPr id="23" name="8 Grupo"/>
            <p:cNvGrpSpPr/>
            <p:nvPr/>
          </p:nvGrpSpPr>
          <p:grpSpPr>
            <a:xfrm>
              <a:off x="142844" y="6544781"/>
              <a:ext cx="2750145" cy="181706"/>
              <a:chOff x="93663" y="6277125"/>
              <a:chExt cx="2750145" cy="224103"/>
            </a:xfrm>
          </p:grpSpPr>
          <p:sp>
            <p:nvSpPr>
              <p:cNvPr id="25"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6"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4" name="23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423238754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106</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Environmental management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428596" y="898095"/>
            <a:ext cx="306328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KEY FIGURES</a:t>
            </a:r>
          </a:p>
        </p:txBody>
      </p:sp>
      <p:sp>
        <p:nvSpPr>
          <p:cNvPr id="19" name="18 CuadroTexto"/>
          <p:cNvSpPr txBox="1"/>
          <p:nvPr/>
        </p:nvSpPr>
        <p:spPr>
          <a:xfrm>
            <a:off x="467544" y="1700361"/>
            <a:ext cx="7056437" cy="630237"/>
          </a:xfrm>
          <a:prstGeom prst="rect">
            <a:avLst/>
          </a:prstGeom>
          <a:noFill/>
        </p:spPr>
        <p:txBody>
          <a:bodyPr>
            <a:spAutoFit/>
          </a:bodyPr>
          <a:lstStyle/>
          <a:p>
            <a:pPr marL="180975" indent="-180975">
              <a:buFont typeface="Wingdings" panose="05000000000000000000" pitchFamily="2" charset="2"/>
              <a:buChar char="Ø"/>
              <a:defRPr/>
            </a:pPr>
            <a:r>
              <a:rPr lang="en-GB" sz="1000" b="1" dirty="0">
                <a:solidFill>
                  <a:srgbClr val="EBAB00"/>
                </a:solidFill>
                <a:latin typeface="Gill Sans"/>
              </a:rPr>
              <a:t>MATERIAL USED, BY WEIGHT AND VOLUME</a:t>
            </a:r>
          </a:p>
          <a:p>
            <a:pPr marL="714375" indent="-171450">
              <a:buFont typeface="Wingdings" panose="05000000000000000000" pitchFamily="2" charset="2"/>
              <a:buChar char="Ø"/>
              <a:defRPr/>
            </a:pPr>
            <a:endParaRPr lang="en-GB" sz="500" b="1" dirty="0">
              <a:solidFill>
                <a:srgbClr val="EBAB00"/>
              </a:solidFill>
              <a:latin typeface="Gill Sans"/>
            </a:endParaRPr>
          </a:p>
          <a:p>
            <a:pPr algn="just">
              <a:defRPr/>
            </a:pPr>
            <a:r>
              <a:rPr lang="en-GB" sz="1000" dirty="0">
                <a:solidFill>
                  <a:srgbClr val="9E1B34"/>
                </a:solidFill>
                <a:latin typeface="Gill Sans"/>
              </a:rPr>
              <a:t>In 2017, an 8.41% increase was recorded in the consumption of paper compared with the previous year. Of the 9,492 kg of paper consumed, 97.24% is recycled. Consumption per employee also increased compared with 2016.</a:t>
            </a:r>
            <a:endParaRPr lang="en-GB" sz="1000" b="1" dirty="0">
              <a:solidFill>
                <a:srgbClr val="EBAB00"/>
              </a:solidFill>
              <a:latin typeface="Gill Sans"/>
            </a:endParaRPr>
          </a:p>
        </p:txBody>
      </p:sp>
      <p:sp>
        <p:nvSpPr>
          <p:cNvPr id="20" name="19 CuadroTexto"/>
          <p:cNvSpPr txBox="1"/>
          <p:nvPr/>
        </p:nvSpPr>
        <p:spPr>
          <a:xfrm>
            <a:off x="538981" y="3475186"/>
            <a:ext cx="6985000" cy="476250"/>
          </a:xfrm>
          <a:prstGeom prst="rect">
            <a:avLst/>
          </a:prstGeom>
          <a:noFill/>
        </p:spPr>
        <p:txBody>
          <a:bodyPr>
            <a:spAutoFit/>
          </a:bodyPr>
          <a:lstStyle/>
          <a:p>
            <a:pPr marL="180975" indent="-180975">
              <a:buFont typeface="Wingdings" panose="05000000000000000000" pitchFamily="2" charset="2"/>
              <a:buChar char="Ø"/>
              <a:defRPr/>
            </a:pPr>
            <a:r>
              <a:rPr lang="en-GB" sz="1000" b="1" dirty="0">
                <a:solidFill>
                  <a:srgbClr val="EBAB00"/>
                </a:solidFill>
                <a:latin typeface="Gill Sans"/>
              </a:rPr>
              <a:t>ELECTRICITY</a:t>
            </a:r>
          </a:p>
          <a:p>
            <a:pPr marL="714375" indent="-171450">
              <a:buFont typeface="Wingdings" panose="05000000000000000000" pitchFamily="2" charset="2"/>
              <a:buChar char="Ø"/>
              <a:defRPr/>
            </a:pPr>
            <a:endParaRPr lang="en-GB" sz="500" b="1" dirty="0">
              <a:solidFill>
                <a:srgbClr val="EBAB00"/>
              </a:solidFill>
              <a:latin typeface="Gill Sans"/>
            </a:endParaRPr>
          </a:p>
          <a:p>
            <a:pPr>
              <a:defRPr/>
            </a:pPr>
            <a:r>
              <a:rPr lang="en-GB" sz="1000" dirty="0">
                <a:solidFill>
                  <a:srgbClr val="9E1B34"/>
                </a:solidFill>
                <a:latin typeface="Gill Sans"/>
              </a:rPr>
              <a:t>In 2017, there was a 1.96% increase in energy consumption.</a:t>
            </a:r>
          </a:p>
        </p:txBody>
      </p:sp>
      <p:sp>
        <p:nvSpPr>
          <p:cNvPr id="21" name="20 CuadroTexto"/>
          <p:cNvSpPr txBox="1"/>
          <p:nvPr/>
        </p:nvSpPr>
        <p:spPr>
          <a:xfrm>
            <a:off x="467544" y="4851548"/>
            <a:ext cx="7890670" cy="630942"/>
          </a:xfrm>
          <a:prstGeom prst="rect">
            <a:avLst/>
          </a:prstGeom>
          <a:noFill/>
        </p:spPr>
        <p:txBody>
          <a:bodyPr wrap="square">
            <a:spAutoFit/>
          </a:bodyPr>
          <a:lstStyle/>
          <a:p>
            <a:pPr marL="180975" indent="-180975">
              <a:buFont typeface="Wingdings" panose="05000000000000000000" pitchFamily="2" charset="2"/>
              <a:buChar char="Ø"/>
              <a:defRPr/>
            </a:pPr>
            <a:r>
              <a:rPr lang="en-GB" sz="1000" b="1" dirty="0">
                <a:solidFill>
                  <a:srgbClr val="EBAB00"/>
                </a:solidFill>
                <a:latin typeface="Gill Sans"/>
              </a:rPr>
              <a:t>WATER</a:t>
            </a:r>
          </a:p>
          <a:p>
            <a:pPr marL="714375" indent="-171450">
              <a:buFont typeface="Wingdings" panose="05000000000000000000" pitchFamily="2" charset="2"/>
              <a:buChar char="Ø"/>
              <a:defRPr/>
            </a:pPr>
            <a:endParaRPr lang="en-GB" sz="500" b="1" dirty="0">
              <a:solidFill>
                <a:srgbClr val="EBAB00"/>
              </a:solidFill>
              <a:latin typeface="Gill Sans"/>
            </a:endParaRPr>
          </a:p>
          <a:p>
            <a:pPr algn="just">
              <a:defRPr/>
            </a:pPr>
            <a:r>
              <a:rPr lang="en-GB" sz="1000" dirty="0">
                <a:solidFill>
                  <a:srgbClr val="9E1B34"/>
                </a:solidFill>
                <a:latin typeface="Gill Sans"/>
              </a:rPr>
              <a:t>In 2017, there was a slight reduction in the amount of water consumed. The supply of water at the Institute is wholly municipal. Water is not recycled nor reused.</a:t>
            </a:r>
            <a:endParaRPr lang="en-GB" sz="1000" b="1" dirty="0">
              <a:solidFill>
                <a:srgbClr val="EBAB00"/>
              </a:solidFill>
              <a:latin typeface="Gill Sans"/>
            </a:endParaRPr>
          </a:p>
        </p:txBody>
      </p:sp>
      <p:graphicFrame>
        <p:nvGraphicFramePr>
          <p:cNvPr id="22" name="21 Tabla"/>
          <p:cNvGraphicFramePr>
            <a:graphicFrameLocks noGrp="1"/>
          </p:cNvGraphicFramePr>
          <p:nvPr>
            <p:extLst>
              <p:ext uri="{D42A27DB-BD31-4B8C-83A1-F6EECF244321}">
                <p14:modId xmlns:p14="http://schemas.microsoft.com/office/powerpoint/2010/main" val="4182276470"/>
              </p:ext>
            </p:extLst>
          </p:nvPr>
        </p:nvGraphicFramePr>
        <p:xfrm>
          <a:off x="928662" y="2409973"/>
          <a:ext cx="7429552" cy="800101"/>
        </p:xfrm>
        <a:graphic>
          <a:graphicData uri="http://schemas.openxmlformats.org/drawingml/2006/table">
            <a:tbl>
              <a:tblPr firstRow="1" firstCol="1" bandRow="1"/>
              <a:tblGrid>
                <a:gridCol w="1857388">
                  <a:extLst>
                    <a:ext uri="{9D8B030D-6E8A-4147-A177-3AD203B41FA5}">
                      <a16:colId xmlns:a16="http://schemas.microsoft.com/office/drawing/2014/main" xmlns="" val="20000"/>
                    </a:ext>
                  </a:extLst>
                </a:gridCol>
                <a:gridCol w="1302557">
                  <a:extLst>
                    <a:ext uri="{9D8B030D-6E8A-4147-A177-3AD203B41FA5}">
                      <a16:colId xmlns:a16="http://schemas.microsoft.com/office/drawing/2014/main" xmlns="" val="20001"/>
                    </a:ext>
                  </a:extLst>
                </a:gridCol>
                <a:gridCol w="2093123">
                  <a:extLst>
                    <a:ext uri="{9D8B030D-6E8A-4147-A177-3AD203B41FA5}">
                      <a16:colId xmlns:a16="http://schemas.microsoft.com/office/drawing/2014/main" xmlns="" val="20002"/>
                    </a:ext>
                  </a:extLst>
                </a:gridCol>
                <a:gridCol w="738616">
                  <a:extLst>
                    <a:ext uri="{9D8B030D-6E8A-4147-A177-3AD203B41FA5}">
                      <a16:colId xmlns:a16="http://schemas.microsoft.com/office/drawing/2014/main" xmlns="" val="20003"/>
                    </a:ext>
                  </a:extLst>
                </a:gridCol>
                <a:gridCol w="738616">
                  <a:extLst>
                    <a:ext uri="{9D8B030D-6E8A-4147-A177-3AD203B41FA5}">
                      <a16:colId xmlns:a16="http://schemas.microsoft.com/office/drawing/2014/main" xmlns="" val="20004"/>
                    </a:ext>
                  </a:extLst>
                </a:gridCol>
                <a:gridCol w="699252">
                  <a:extLst>
                    <a:ext uri="{9D8B030D-6E8A-4147-A177-3AD203B41FA5}">
                      <a16:colId xmlns:a16="http://schemas.microsoft.com/office/drawing/2014/main" xmlns="" val="20005"/>
                    </a:ext>
                  </a:extLst>
                </a:gridCol>
              </a:tblGrid>
              <a:tr h="379477">
                <a:tc>
                  <a:txBody>
                    <a:bodyPr/>
                    <a:lstStyle/>
                    <a:p>
                      <a:pPr algn="ctr">
                        <a:lnSpc>
                          <a:spcPct val="115000"/>
                        </a:lnSpc>
                        <a:spcAft>
                          <a:spcPts val="0"/>
                        </a:spcAft>
                      </a:pPr>
                      <a:r>
                        <a:rPr lang="en-GB" sz="800" b="1" dirty="0">
                          <a:solidFill>
                            <a:srgbClr val="FFFFFF"/>
                          </a:solidFill>
                          <a:effectLst/>
                          <a:latin typeface="Gill Sans"/>
                        </a:rPr>
                        <a:t>GRI Ref.</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700" b="1" dirty="0">
                          <a:solidFill>
                            <a:srgbClr val="FFFFFF"/>
                          </a:solidFill>
                          <a:effectLst/>
                          <a:latin typeface="Gill Sans"/>
                        </a:rPr>
                        <a:t>Global Compact Progress Report Ref.</a:t>
                      </a:r>
                      <a:endParaRPr lang="en-GB" sz="10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a:solidFill>
                            <a:srgbClr val="FFFFFF"/>
                          </a:solidFill>
                          <a:effectLst/>
                          <a:latin typeface="Gill Sans"/>
                        </a:rPr>
                        <a:t>Description</a:t>
                      </a:r>
                      <a:endParaRPr lang="en-GB" sz="110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2017</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2016</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Change</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extLst>
                  <a:ext uri="{0D108BD9-81ED-4DB2-BD59-A6C34878D82A}">
                    <a16:rowId xmlns:a16="http://schemas.microsoft.com/office/drawing/2014/main" xmlns="" val="10000"/>
                  </a:ext>
                </a:extLst>
              </a:tr>
              <a:tr h="140208">
                <a:tc rowSpan="2">
                  <a:txBody>
                    <a:bodyPr/>
                    <a:lstStyle/>
                    <a:p>
                      <a:pPr algn="ctr">
                        <a:lnSpc>
                          <a:spcPct val="115000"/>
                        </a:lnSpc>
                        <a:spcAft>
                          <a:spcPts val="0"/>
                        </a:spcAft>
                      </a:pPr>
                      <a:r>
                        <a:rPr lang="en-GB" sz="800" dirty="0">
                          <a:solidFill>
                            <a:srgbClr val="9E1B34"/>
                          </a:solidFill>
                          <a:effectLst/>
                          <a:latin typeface="Gill Sans"/>
                        </a:rPr>
                        <a:t>GRI 301 – 1</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rowSpan="2">
                  <a:txBody>
                    <a:bodyPr/>
                    <a:lstStyle/>
                    <a:p>
                      <a:pPr algn="ctr">
                        <a:lnSpc>
                          <a:spcPct val="115000"/>
                        </a:lnSpc>
                        <a:spcAft>
                          <a:spcPts val="0"/>
                        </a:spcAft>
                      </a:pPr>
                      <a:r>
                        <a:rPr lang="en-GB" sz="800" dirty="0">
                          <a:solidFill>
                            <a:srgbClr val="9E1B34"/>
                          </a:solidFill>
                          <a:effectLst/>
                          <a:latin typeface="Gill Sans"/>
                        </a:rPr>
                        <a:t>Principles 7 to 9</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Paper consumed (kg)</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fontAlgn="ctr"/>
                      <a:r>
                        <a:rPr lang="en-GB" sz="800" dirty="0">
                          <a:solidFill>
                            <a:srgbClr val="9E1B34"/>
                          </a:solidFill>
                          <a:effectLst/>
                          <a:latin typeface="Gill Sans"/>
                        </a:rPr>
                        <a:t>9,492.95</a:t>
                      </a:r>
                    </a:p>
                  </a:txBody>
                  <a:tcPr marL="9525" marR="9525" marT="9525"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8,756.75</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8.41%</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1"/>
                  </a:ext>
                </a:extLst>
              </a:tr>
              <a:tr h="280416">
                <a:tc vMerge="1">
                  <a:txBody>
                    <a:bodyPr/>
                    <a:lstStyle/>
                    <a:p>
                      <a:endParaRPr lang="es-ES"/>
                    </a:p>
                  </a:txBody>
                  <a:tcPr/>
                </a:tc>
                <a:tc vMerge="1">
                  <a:txBody>
                    <a:bodyPr/>
                    <a:lstStyle/>
                    <a:p>
                      <a:endParaRPr lang="es-ES"/>
                    </a:p>
                  </a:txBody>
                  <a:tcPr/>
                </a:tc>
                <a:tc>
                  <a:txBody>
                    <a:bodyPr/>
                    <a:lstStyle/>
                    <a:p>
                      <a:pPr algn="ctr">
                        <a:lnSpc>
                          <a:spcPct val="115000"/>
                        </a:lnSpc>
                        <a:spcAft>
                          <a:spcPts val="0"/>
                        </a:spcAft>
                      </a:pPr>
                      <a:r>
                        <a:rPr lang="en-GB" sz="800" dirty="0">
                          <a:solidFill>
                            <a:srgbClr val="9E1B34"/>
                          </a:solidFill>
                          <a:effectLst/>
                          <a:latin typeface="Gill Sans"/>
                        </a:rPr>
                        <a:t>Paper consumed per employee (kg/employee)</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23.73</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22.92</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7.9%</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2"/>
                  </a:ext>
                </a:extLst>
              </a:tr>
            </a:tbl>
          </a:graphicData>
        </a:graphic>
      </p:graphicFrame>
      <p:graphicFrame>
        <p:nvGraphicFramePr>
          <p:cNvPr id="23" name="22 Tabla"/>
          <p:cNvGraphicFramePr>
            <a:graphicFrameLocks noGrp="1"/>
          </p:cNvGraphicFramePr>
          <p:nvPr>
            <p:extLst>
              <p:ext uri="{D42A27DB-BD31-4B8C-83A1-F6EECF244321}">
                <p14:modId xmlns:p14="http://schemas.microsoft.com/office/powerpoint/2010/main" val="2624032132"/>
              </p:ext>
            </p:extLst>
          </p:nvPr>
        </p:nvGraphicFramePr>
        <p:xfrm>
          <a:off x="944587" y="3978423"/>
          <a:ext cx="7413627" cy="782638"/>
        </p:xfrm>
        <a:graphic>
          <a:graphicData uri="http://schemas.openxmlformats.org/drawingml/2006/table">
            <a:tbl>
              <a:tblPr firstRow="1" firstCol="1" bandRow="1"/>
              <a:tblGrid>
                <a:gridCol w="1859622">
                  <a:extLst>
                    <a:ext uri="{9D8B030D-6E8A-4147-A177-3AD203B41FA5}">
                      <a16:colId xmlns:a16="http://schemas.microsoft.com/office/drawing/2014/main" xmlns="" val="20000"/>
                    </a:ext>
                  </a:extLst>
                </a:gridCol>
                <a:gridCol w="1293551">
                  <a:extLst>
                    <a:ext uri="{9D8B030D-6E8A-4147-A177-3AD203B41FA5}">
                      <a16:colId xmlns:a16="http://schemas.microsoft.com/office/drawing/2014/main" xmlns="" val="20001"/>
                    </a:ext>
                  </a:extLst>
                </a:gridCol>
                <a:gridCol w="2088637">
                  <a:extLst>
                    <a:ext uri="{9D8B030D-6E8A-4147-A177-3AD203B41FA5}">
                      <a16:colId xmlns:a16="http://schemas.microsoft.com/office/drawing/2014/main" xmlns="" val="20002"/>
                    </a:ext>
                  </a:extLst>
                </a:gridCol>
                <a:gridCol w="737032">
                  <a:extLst>
                    <a:ext uri="{9D8B030D-6E8A-4147-A177-3AD203B41FA5}">
                      <a16:colId xmlns:a16="http://schemas.microsoft.com/office/drawing/2014/main" xmlns="" val="20003"/>
                    </a:ext>
                  </a:extLst>
                </a:gridCol>
                <a:gridCol w="737032">
                  <a:extLst>
                    <a:ext uri="{9D8B030D-6E8A-4147-A177-3AD203B41FA5}">
                      <a16:colId xmlns:a16="http://schemas.microsoft.com/office/drawing/2014/main" xmlns="" val="20004"/>
                    </a:ext>
                  </a:extLst>
                </a:gridCol>
                <a:gridCol w="697753">
                  <a:extLst>
                    <a:ext uri="{9D8B030D-6E8A-4147-A177-3AD203B41FA5}">
                      <a16:colId xmlns:a16="http://schemas.microsoft.com/office/drawing/2014/main" xmlns="" val="20005"/>
                    </a:ext>
                  </a:extLst>
                </a:gridCol>
              </a:tblGrid>
              <a:tr h="380723">
                <a:tc>
                  <a:txBody>
                    <a:bodyPr/>
                    <a:lstStyle/>
                    <a:p>
                      <a:pPr algn="ctr">
                        <a:lnSpc>
                          <a:spcPct val="115000"/>
                        </a:lnSpc>
                        <a:spcAft>
                          <a:spcPts val="0"/>
                        </a:spcAft>
                      </a:pPr>
                      <a:r>
                        <a:rPr lang="en-GB" sz="800" b="1" dirty="0">
                          <a:solidFill>
                            <a:srgbClr val="FFFFFF"/>
                          </a:solidFill>
                          <a:effectLst/>
                          <a:latin typeface="Gill Sans"/>
                        </a:rPr>
                        <a:t>GRI Ref.</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700" b="1" dirty="0">
                          <a:solidFill>
                            <a:srgbClr val="FFFFFF"/>
                          </a:solidFill>
                          <a:effectLst/>
                          <a:latin typeface="Gill Sans"/>
                        </a:rPr>
                        <a:t>Global Compact Progress Report Ref.</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Description</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2017</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2016</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Change</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extLst>
                  <a:ext uri="{0D108BD9-81ED-4DB2-BD59-A6C34878D82A}">
                    <a16:rowId xmlns:a16="http://schemas.microsoft.com/office/drawing/2014/main" xmlns="" val="10000"/>
                  </a:ext>
                </a:extLst>
              </a:tr>
              <a:tr h="191489">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GRI 302 - 1</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Principles 7 to 9</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Internal energy consumption (kWh)</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2,127,138</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2,141,312</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1.96%</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1"/>
                  </a:ext>
                </a:extLst>
              </a:tr>
              <a:tr h="210426">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GRI 302 - 3</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Principles 7 to 9</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Energy intensity (kWh/employee)</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5,317.85</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5,605.53</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- 1.2%</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2"/>
                  </a:ext>
                </a:extLst>
              </a:tr>
            </a:tbl>
          </a:graphicData>
        </a:graphic>
      </p:graphicFrame>
      <p:graphicFrame>
        <p:nvGraphicFramePr>
          <p:cNvPr id="24" name="23 Tabla"/>
          <p:cNvGraphicFramePr>
            <a:graphicFrameLocks noGrp="1"/>
          </p:cNvGraphicFramePr>
          <p:nvPr>
            <p:extLst>
              <p:ext uri="{D42A27DB-BD31-4B8C-83A1-F6EECF244321}">
                <p14:modId xmlns:p14="http://schemas.microsoft.com/office/powerpoint/2010/main" val="3835736296"/>
              </p:ext>
            </p:extLst>
          </p:nvPr>
        </p:nvGraphicFramePr>
        <p:xfrm>
          <a:off x="1000100" y="5589240"/>
          <a:ext cx="7358116" cy="792088"/>
        </p:xfrm>
        <a:graphic>
          <a:graphicData uri="http://schemas.openxmlformats.org/drawingml/2006/table">
            <a:tbl>
              <a:tblPr firstRow="1" firstCol="1" bandRow="1"/>
              <a:tblGrid>
                <a:gridCol w="1714512">
                  <a:extLst>
                    <a:ext uri="{9D8B030D-6E8A-4147-A177-3AD203B41FA5}">
                      <a16:colId xmlns:a16="http://schemas.microsoft.com/office/drawing/2014/main" xmlns="" val="20000"/>
                    </a:ext>
                  </a:extLst>
                </a:gridCol>
                <a:gridCol w="1214446">
                  <a:extLst>
                    <a:ext uri="{9D8B030D-6E8A-4147-A177-3AD203B41FA5}">
                      <a16:colId xmlns:a16="http://schemas.microsoft.com/office/drawing/2014/main" xmlns="" val="20001"/>
                    </a:ext>
                  </a:extLst>
                </a:gridCol>
                <a:gridCol w="2273604">
                  <a:extLst>
                    <a:ext uri="{9D8B030D-6E8A-4147-A177-3AD203B41FA5}">
                      <a16:colId xmlns:a16="http://schemas.microsoft.com/office/drawing/2014/main" xmlns="" val="20002"/>
                    </a:ext>
                  </a:extLst>
                </a:gridCol>
                <a:gridCol w="731513">
                  <a:extLst>
                    <a:ext uri="{9D8B030D-6E8A-4147-A177-3AD203B41FA5}">
                      <a16:colId xmlns:a16="http://schemas.microsoft.com/office/drawing/2014/main" xmlns="" val="20003"/>
                    </a:ext>
                  </a:extLst>
                </a:gridCol>
                <a:gridCol w="731513">
                  <a:extLst>
                    <a:ext uri="{9D8B030D-6E8A-4147-A177-3AD203B41FA5}">
                      <a16:colId xmlns:a16="http://schemas.microsoft.com/office/drawing/2014/main" xmlns="" val="20004"/>
                    </a:ext>
                  </a:extLst>
                </a:gridCol>
                <a:gridCol w="692528">
                  <a:extLst>
                    <a:ext uri="{9D8B030D-6E8A-4147-A177-3AD203B41FA5}">
                      <a16:colId xmlns:a16="http://schemas.microsoft.com/office/drawing/2014/main" xmlns="" val="20005"/>
                    </a:ext>
                  </a:extLst>
                </a:gridCol>
              </a:tblGrid>
              <a:tr h="340380">
                <a:tc>
                  <a:txBody>
                    <a:bodyPr/>
                    <a:lstStyle/>
                    <a:p>
                      <a:pPr algn="ctr">
                        <a:lnSpc>
                          <a:spcPct val="115000"/>
                        </a:lnSpc>
                        <a:spcAft>
                          <a:spcPts val="0"/>
                        </a:spcAft>
                      </a:pPr>
                      <a:r>
                        <a:rPr lang="en-GB" sz="800" b="1" dirty="0">
                          <a:solidFill>
                            <a:srgbClr val="FFFFFF"/>
                          </a:solidFill>
                          <a:effectLst/>
                          <a:latin typeface="Gill Sans"/>
                        </a:rPr>
                        <a:t>GRI Ref.</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700" b="1" dirty="0">
                          <a:solidFill>
                            <a:srgbClr val="FFFFFF"/>
                          </a:solidFill>
                          <a:effectLst/>
                          <a:latin typeface="Gill Sans"/>
                        </a:rPr>
                        <a:t>Global Compact Progress Report Ref.</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Description</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2017</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2016</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Change</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extLst>
                  <a:ext uri="{0D108BD9-81ED-4DB2-BD59-A6C34878D82A}">
                    <a16:rowId xmlns:a16="http://schemas.microsoft.com/office/drawing/2014/main" xmlns="" val="10000"/>
                  </a:ext>
                </a:extLst>
              </a:tr>
              <a:tr h="192371">
                <a:tc rowSpan="2">
                  <a:txBody>
                    <a:bodyPr/>
                    <a:lstStyle/>
                    <a:p>
                      <a:pPr algn="ctr">
                        <a:lnSpc>
                          <a:spcPct val="115000"/>
                        </a:lnSpc>
                        <a:spcAft>
                          <a:spcPts val="0"/>
                        </a:spcAft>
                      </a:pPr>
                      <a:r>
                        <a:rPr lang="en-GB" sz="800" dirty="0">
                          <a:solidFill>
                            <a:srgbClr val="9E1B34"/>
                          </a:solidFill>
                          <a:effectLst/>
                          <a:latin typeface="Gill Sans"/>
                        </a:rPr>
                        <a:t>GRI 303 – 1</a:t>
                      </a:r>
                      <a:endParaRPr lang="en-GB" sz="1100" dirty="0">
                        <a:effectLst/>
                        <a:latin typeface="+mn-lt"/>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Principles 7 to 9</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Water consumed (m</a:t>
                      </a:r>
                      <a:r>
                        <a:rPr lang="en-GB" sz="800" baseline="30000" dirty="0">
                          <a:solidFill>
                            <a:srgbClr val="9E1B34"/>
                          </a:solidFill>
                          <a:effectLst/>
                          <a:latin typeface="Gill Sans"/>
                        </a:rPr>
                        <a:t>3</a:t>
                      </a:r>
                      <a:r>
                        <a:rPr lang="en-GB" sz="800" dirty="0">
                          <a:solidFill>
                            <a:srgbClr val="9E1B34"/>
                          </a:solidFill>
                          <a:effectLst/>
                          <a:latin typeface="Gill Sans"/>
                        </a:rPr>
                        <a:t>)</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3,223</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3,368</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-4.31%</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1"/>
                  </a:ext>
                </a:extLst>
              </a:tr>
              <a:tr h="259337">
                <a:tc vMerge="1">
                  <a:txBody>
                    <a:bodyPr/>
                    <a:lstStyle/>
                    <a:p>
                      <a:pPr marL="0" algn="ctr" defTabSz="914400" rtl="0" eaLnBrk="1" latinLnBrk="0" hangingPunct="1">
                        <a:lnSpc>
                          <a:spcPct val="115000"/>
                        </a:lnSpc>
                        <a:spcAft>
                          <a:spcPts val="0"/>
                        </a:spcAft>
                      </a:pPr>
                      <a:endParaRPr lang="es-ES" sz="800" kern="1200" dirty="0">
                        <a:solidFill>
                          <a:srgbClr val="9E1B34"/>
                        </a:solidFill>
                        <a:effectLst/>
                        <a:latin typeface="Gill Sans"/>
                        <a:ea typeface="Times New Roman"/>
                        <a:cs typeface="Arial"/>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00B050"/>
                    </a:solidFill>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Principles 7 to 9</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Water consumed by employee (m</a:t>
                      </a:r>
                      <a:r>
                        <a:rPr lang="en-GB" sz="800" baseline="30000" dirty="0">
                          <a:solidFill>
                            <a:srgbClr val="9E1B34"/>
                          </a:solidFill>
                          <a:effectLst/>
                          <a:latin typeface="Gill Sans"/>
                        </a:rPr>
                        <a:t>3</a:t>
                      </a:r>
                      <a:r>
                        <a:rPr lang="en-GB" sz="800" dirty="0">
                          <a:solidFill>
                            <a:srgbClr val="9E1B34"/>
                          </a:solidFill>
                          <a:effectLst/>
                          <a:latin typeface="Gill Sans"/>
                        </a:rPr>
                        <a:t>/employee)</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8.06</a:t>
                      </a: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8.82</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- 4.8%</a:t>
                      </a:r>
                      <a:endParaRPr lang="en-GB" sz="1100" dirty="0">
                        <a:effectLst/>
                        <a:latin typeface="Calibri"/>
                        <a:ea typeface="Calibri"/>
                        <a:cs typeface="Times New Roman"/>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2"/>
                  </a:ext>
                </a:extLst>
              </a:tr>
            </a:tbl>
          </a:graphicData>
        </a:graphic>
      </p:graphicFrame>
      <p:sp>
        <p:nvSpPr>
          <p:cNvPr id="25" name="49 CuadroTexto"/>
          <p:cNvSpPr txBox="1">
            <a:spLocks noChangeArrowheads="1"/>
          </p:cNvSpPr>
          <p:nvPr/>
        </p:nvSpPr>
        <p:spPr bwMode="auto">
          <a:xfrm>
            <a:off x="467544" y="1376511"/>
            <a:ext cx="6896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s-ES" sz="800" i="1" dirty="0">
                <a:solidFill>
                  <a:srgbClr val="9E1B34"/>
                </a:solidFill>
                <a:latin typeface="Gill Sans"/>
              </a:rPr>
              <a:t>Note: When calculating consumption per employee, the entire workforce at ICO, AXIS, Fundación ICO and external staff belonging to companies offering services at the Institute's head office are taken into consideration.</a:t>
            </a:r>
          </a:p>
        </p:txBody>
      </p:sp>
      <p:sp>
        <p:nvSpPr>
          <p:cNvPr id="26" name="49 CuadroTexto"/>
          <p:cNvSpPr txBox="1">
            <a:spLocks noChangeArrowheads="1"/>
          </p:cNvSpPr>
          <p:nvPr/>
        </p:nvSpPr>
        <p:spPr bwMode="auto">
          <a:xfrm>
            <a:off x="944586" y="3213248"/>
            <a:ext cx="6985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s-ES" sz="800" i="1" dirty="0">
                <a:solidFill>
                  <a:srgbClr val="9E1B34"/>
                </a:solidFill>
                <a:latin typeface="Gill Sans"/>
              </a:rPr>
              <a:t>Note: This data does not include paper used as part of communication campaigns, which can be consulted on page 47.</a:t>
            </a:r>
          </a:p>
        </p:txBody>
      </p:sp>
      <p:grpSp>
        <p:nvGrpSpPr>
          <p:cNvPr id="30" name="29 Grupo"/>
          <p:cNvGrpSpPr/>
          <p:nvPr/>
        </p:nvGrpSpPr>
        <p:grpSpPr>
          <a:xfrm>
            <a:off x="142844" y="6525376"/>
            <a:ext cx="2750146" cy="216737"/>
            <a:chOff x="142844" y="6525376"/>
            <a:chExt cx="2750146" cy="216737"/>
          </a:xfrm>
        </p:grpSpPr>
        <p:grpSp>
          <p:nvGrpSpPr>
            <p:cNvPr id="31" name="8 Grupo"/>
            <p:cNvGrpSpPr/>
            <p:nvPr/>
          </p:nvGrpSpPr>
          <p:grpSpPr>
            <a:xfrm>
              <a:off x="142844" y="6544781"/>
              <a:ext cx="2750145" cy="181706"/>
              <a:chOff x="93663" y="6277125"/>
              <a:chExt cx="2750145" cy="224103"/>
            </a:xfrm>
          </p:grpSpPr>
          <p:sp>
            <p:nvSpPr>
              <p:cNvPr id="3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4"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32" name="31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56213205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107</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Environmental management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428596" y="898095"/>
            <a:ext cx="306328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KEY FIGURES</a:t>
            </a:r>
          </a:p>
        </p:txBody>
      </p:sp>
      <p:sp>
        <p:nvSpPr>
          <p:cNvPr id="27" name="26 CuadroTexto"/>
          <p:cNvSpPr txBox="1"/>
          <p:nvPr/>
        </p:nvSpPr>
        <p:spPr>
          <a:xfrm>
            <a:off x="683344" y="1516532"/>
            <a:ext cx="6985000" cy="630238"/>
          </a:xfrm>
          <a:prstGeom prst="rect">
            <a:avLst/>
          </a:prstGeom>
          <a:noFill/>
        </p:spPr>
        <p:txBody>
          <a:bodyPr>
            <a:spAutoFit/>
          </a:bodyPr>
          <a:lstStyle/>
          <a:p>
            <a:pPr marL="180975" indent="-180975" algn="just">
              <a:buFont typeface="Wingdings" panose="05000000000000000000" pitchFamily="2" charset="2"/>
              <a:buChar char="Ø"/>
              <a:defRPr/>
            </a:pPr>
            <a:r>
              <a:rPr lang="en-GB" sz="1000" b="1" dirty="0">
                <a:solidFill>
                  <a:srgbClr val="EBAB00"/>
                </a:solidFill>
                <a:latin typeface="Gill Sans"/>
              </a:rPr>
              <a:t>EMISSIONS</a:t>
            </a:r>
          </a:p>
          <a:p>
            <a:pPr marL="180975" indent="-180975" algn="just">
              <a:buFont typeface="Wingdings" panose="05000000000000000000" pitchFamily="2" charset="2"/>
              <a:buChar char="Ø"/>
              <a:defRPr/>
            </a:pPr>
            <a:endParaRPr lang="en-GB" sz="500" b="1" dirty="0">
              <a:solidFill>
                <a:srgbClr val="EBAB00"/>
              </a:solidFill>
              <a:latin typeface="Gill Sans"/>
            </a:endParaRPr>
          </a:p>
          <a:p>
            <a:pPr algn="just">
              <a:defRPr/>
            </a:pPr>
            <a:r>
              <a:rPr lang="en-GB" sz="1000" dirty="0">
                <a:solidFill>
                  <a:srgbClr val="9E1B34"/>
                </a:solidFill>
                <a:latin typeface="Gill Sans"/>
              </a:rPr>
              <a:t>In 2017, a decrease in the release of greenhouses gases was recorded, both from the consumption of electricity and gases generated by travel. </a:t>
            </a:r>
          </a:p>
        </p:txBody>
      </p:sp>
      <p:sp>
        <p:nvSpPr>
          <p:cNvPr id="28" name="27 CuadroTexto"/>
          <p:cNvSpPr txBox="1"/>
          <p:nvPr/>
        </p:nvSpPr>
        <p:spPr>
          <a:xfrm>
            <a:off x="719856" y="3824757"/>
            <a:ext cx="6948488" cy="1092607"/>
          </a:xfrm>
          <a:prstGeom prst="rect">
            <a:avLst/>
          </a:prstGeom>
          <a:noFill/>
        </p:spPr>
        <p:txBody>
          <a:bodyPr>
            <a:spAutoFit/>
          </a:bodyPr>
          <a:lstStyle/>
          <a:p>
            <a:pPr marL="180975" indent="-180975">
              <a:buFont typeface="Wingdings" panose="05000000000000000000" pitchFamily="2" charset="2"/>
              <a:buChar char="Ø"/>
              <a:defRPr/>
            </a:pPr>
            <a:r>
              <a:rPr lang="en-GB" sz="1000" b="1" dirty="0">
                <a:solidFill>
                  <a:srgbClr val="EBAB00"/>
                </a:solidFill>
                <a:latin typeface="Gill Sans"/>
              </a:rPr>
              <a:t>MANAGED WASTE</a:t>
            </a:r>
          </a:p>
          <a:p>
            <a:pPr marL="714375" indent="-171450">
              <a:buFont typeface="Wingdings" panose="05000000000000000000" pitchFamily="2" charset="2"/>
              <a:buChar char="Ø"/>
              <a:defRPr/>
            </a:pPr>
            <a:endParaRPr lang="en-GB" sz="500" b="1" dirty="0">
              <a:solidFill>
                <a:srgbClr val="EBAB00"/>
              </a:solidFill>
              <a:latin typeface="Gill Sans"/>
            </a:endParaRPr>
          </a:p>
          <a:p>
            <a:pPr algn="just">
              <a:defRPr/>
            </a:pPr>
            <a:r>
              <a:rPr lang="en-GB" sz="1000" dirty="0">
                <a:solidFill>
                  <a:srgbClr val="9E1B34"/>
                </a:solidFill>
                <a:latin typeface="Gill Sans"/>
              </a:rPr>
              <a:t>In 2017, the amount paper waste managed remained the same and toner cartridges managed increased by 20 units over the previous year.</a:t>
            </a:r>
          </a:p>
          <a:p>
            <a:pPr algn="just">
              <a:defRPr/>
            </a:pPr>
            <a:endParaRPr lang="en-GB" sz="1000" dirty="0">
              <a:solidFill>
                <a:srgbClr val="9E1B34"/>
              </a:solidFill>
              <a:latin typeface="Gill Sans"/>
            </a:endParaRPr>
          </a:p>
          <a:p>
            <a:pPr algn="just">
              <a:defRPr/>
            </a:pPr>
            <a:r>
              <a:rPr lang="en-GB" sz="1000" dirty="0">
                <a:solidFill>
                  <a:srgbClr val="9E1B34"/>
                </a:solidFill>
                <a:latin typeface="Gill Sans"/>
              </a:rPr>
              <a:t>On the other hand, and in contrast to 2016, in 2017 some IT equipment was renewed and, therefore waste has been managed in this area.</a:t>
            </a:r>
          </a:p>
        </p:txBody>
      </p:sp>
      <p:graphicFrame>
        <p:nvGraphicFramePr>
          <p:cNvPr id="29" name="28 Tabla"/>
          <p:cNvGraphicFramePr>
            <a:graphicFrameLocks noGrp="1"/>
          </p:cNvGraphicFramePr>
          <p:nvPr>
            <p:extLst>
              <p:ext uri="{D42A27DB-BD31-4B8C-83A1-F6EECF244321}">
                <p14:modId xmlns:p14="http://schemas.microsoft.com/office/powerpoint/2010/main" val="1397040432"/>
              </p:ext>
            </p:extLst>
          </p:nvPr>
        </p:nvGraphicFramePr>
        <p:xfrm>
          <a:off x="827806" y="5039195"/>
          <a:ext cx="6751638" cy="1054101"/>
        </p:xfrm>
        <a:graphic>
          <a:graphicData uri="http://schemas.openxmlformats.org/drawingml/2006/table">
            <a:tbl>
              <a:tblPr firstRow="1" firstCol="1" bandRow="1"/>
              <a:tblGrid>
                <a:gridCol w="2099761">
                  <a:extLst>
                    <a:ext uri="{9D8B030D-6E8A-4147-A177-3AD203B41FA5}">
                      <a16:colId xmlns:a16="http://schemas.microsoft.com/office/drawing/2014/main" xmlns="" val="20000"/>
                    </a:ext>
                  </a:extLst>
                </a:gridCol>
                <a:gridCol w="1070206">
                  <a:extLst>
                    <a:ext uri="{9D8B030D-6E8A-4147-A177-3AD203B41FA5}">
                      <a16:colId xmlns:a16="http://schemas.microsoft.com/office/drawing/2014/main" xmlns="" val="20001"/>
                    </a:ext>
                  </a:extLst>
                </a:gridCol>
                <a:gridCol w="2099761">
                  <a:extLst>
                    <a:ext uri="{9D8B030D-6E8A-4147-A177-3AD203B41FA5}">
                      <a16:colId xmlns:a16="http://schemas.microsoft.com/office/drawing/2014/main" xmlns="" val="20002"/>
                    </a:ext>
                  </a:extLst>
                </a:gridCol>
                <a:gridCol w="740955">
                  <a:extLst>
                    <a:ext uri="{9D8B030D-6E8A-4147-A177-3AD203B41FA5}">
                      <a16:colId xmlns:a16="http://schemas.microsoft.com/office/drawing/2014/main" xmlns="" val="20003"/>
                    </a:ext>
                  </a:extLst>
                </a:gridCol>
                <a:gridCol w="740955">
                  <a:extLst>
                    <a:ext uri="{9D8B030D-6E8A-4147-A177-3AD203B41FA5}">
                      <a16:colId xmlns:a16="http://schemas.microsoft.com/office/drawing/2014/main" xmlns="" val="20004"/>
                    </a:ext>
                  </a:extLst>
                </a:gridCol>
              </a:tblGrid>
              <a:tr h="368046">
                <a:tc>
                  <a:txBody>
                    <a:bodyPr/>
                    <a:lstStyle/>
                    <a:p>
                      <a:pPr algn="ctr">
                        <a:lnSpc>
                          <a:spcPct val="115000"/>
                        </a:lnSpc>
                        <a:spcAft>
                          <a:spcPts val="0"/>
                        </a:spcAft>
                      </a:pPr>
                      <a:r>
                        <a:rPr lang="en-GB" sz="800" b="1" dirty="0">
                          <a:solidFill>
                            <a:srgbClr val="FFFFFF"/>
                          </a:solidFill>
                          <a:effectLst/>
                          <a:latin typeface="Gill Sans"/>
                        </a:rPr>
                        <a:t>GRI Ref.</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700" b="1" dirty="0">
                          <a:solidFill>
                            <a:srgbClr val="FFFFFF"/>
                          </a:solidFill>
                          <a:effectLst/>
                          <a:latin typeface="Gill Sans"/>
                        </a:rPr>
                        <a:t>Global Compact Progress Report Ref.</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Description</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2017</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2016</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extLst>
                  <a:ext uri="{0D108BD9-81ED-4DB2-BD59-A6C34878D82A}">
                    <a16:rowId xmlns:a16="http://schemas.microsoft.com/office/drawing/2014/main" xmlns="" val="10000"/>
                  </a:ext>
                </a:extLst>
              </a:tr>
              <a:tr h="161022">
                <a:tc rowSpan="4">
                  <a:txBody>
                    <a:bodyPr/>
                    <a:lstStyle/>
                    <a:p>
                      <a:pPr algn="ctr">
                        <a:lnSpc>
                          <a:spcPct val="115000"/>
                        </a:lnSpc>
                        <a:spcAft>
                          <a:spcPts val="0"/>
                        </a:spcAft>
                      </a:pPr>
                      <a:r>
                        <a:rPr lang="en-GB" sz="800" dirty="0">
                          <a:solidFill>
                            <a:srgbClr val="9E1B34"/>
                          </a:solidFill>
                          <a:effectLst/>
                          <a:latin typeface="Gill Sans"/>
                        </a:rPr>
                        <a:t>GRI 306 – 2</a:t>
                      </a:r>
                      <a:endParaRPr lang="en-GB" sz="1100" dirty="0">
                        <a:effectLst/>
                        <a:latin typeface="+mn-lt"/>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rowSpan="4">
                  <a:txBody>
                    <a:bodyPr/>
                    <a:lstStyle/>
                    <a:p>
                      <a:pPr algn="ctr">
                        <a:lnSpc>
                          <a:spcPct val="115000"/>
                        </a:lnSpc>
                        <a:spcAft>
                          <a:spcPts val="0"/>
                        </a:spcAft>
                      </a:pPr>
                      <a:r>
                        <a:rPr lang="en-GB" sz="800" dirty="0">
                          <a:solidFill>
                            <a:srgbClr val="9E1B34"/>
                          </a:solidFill>
                          <a:effectLst/>
                          <a:latin typeface="Gill Sans"/>
                        </a:rPr>
                        <a:t>Principles 7 to 9</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Paper (estimated kg)</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4,000</a:t>
                      </a: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4,000</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1"/>
                  </a:ext>
                </a:extLst>
              </a:tr>
              <a:tr h="198324">
                <a:tc vMerge="1">
                  <a:txBody>
                    <a:bodyPr/>
                    <a:lstStyle/>
                    <a:p>
                      <a:pPr marL="0" algn="ctr" defTabSz="914400" rtl="0" eaLnBrk="1" latinLnBrk="0" hangingPunct="1">
                        <a:lnSpc>
                          <a:spcPct val="115000"/>
                        </a:lnSpc>
                        <a:spcAft>
                          <a:spcPts val="0"/>
                        </a:spcAft>
                      </a:pPr>
                      <a:endParaRPr lang="es-ES" sz="800" kern="1200" dirty="0">
                        <a:solidFill>
                          <a:srgbClr val="9E1B34"/>
                        </a:solidFill>
                        <a:effectLst/>
                        <a:latin typeface="Gill Sans"/>
                        <a:ea typeface="Times New Roman"/>
                        <a:cs typeface="Arial"/>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vMerge="1">
                  <a:txBody>
                    <a:bodyPr/>
                    <a:lstStyle/>
                    <a:p>
                      <a:pPr marL="0" algn="ctr" defTabSz="914400" rtl="0" eaLnBrk="1" latinLnBrk="0" hangingPunct="1">
                        <a:lnSpc>
                          <a:spcPct val="115000"/>
                        </a:lnSpc>
                        <a:spcAft>
                          <a:spcPts val="0"/>
                        </a:spcAft>
                      </a:pPr>
                      <a:endParaRPr lang="es-ES" sz="800" kern="1200" dirty="0">
                        <a:solidFill>
                          <a:srgbClr val="9E1B34"/>
                        </a:solidFill>
                        <a:effectLst/>
                        <a:latin typeface="Gill Sans"/>
                        <a:ea typeface="Times New Roman"/>
                        <a:cs typeface="Arial"/>
                      </a:endParaRPr>
                    </a:p>
                  </a:txBody>
                  <a:tcPr marL="68580" marR="68580"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Toner (units)</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162</a:t>
                      </a: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142</a:t>
                      </a:r>
                      <a:endParaRPr lang="en-GB" sz="1100" dirty="0">
                        <a:effectLst/>
                        <a:latin typeface="Calibri"/>
                        <a:ea typeface="Calibri"/>
                        <a:cs typeface="Times New Roman"/>
                      </a:endParaRP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2"/>
                  </a:ext>
                </a:extLst>
              </a:tr>
              <a:tr h="186501">
                <a:tc vMerge="1">
                  <a:txBody>
                    <a:bodyPr/>
                    <a:lstStyle/>
                    <a:p>
                      <a:endParaRPr lang="es-ES"/>
                    </a:p>
                  </a:txBody>
                  <a:tcPr/>
                </a:tc>
                <a:tc vMerge="1">
                  <a:txBody>
                    <a:bodyPr/>
                    <a:lstStyle/>
                    <a:p>
                      <a:endParaRPr lang="es-ES"/>
                    </a:p>
                  </a:txBody>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Furniture (units)</a:t>
                      </a: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a:t>
                      </a:r>
                      <a:endParaRPr lang="en-GB" sz="800" dirty="0"/>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a:t>
                      </a: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3"/>
                  </a:ext>
                </a:extLst>
              </a:tr>
              <a:tr h="140208">
                <a:tc vMerge="1">
                  <a:txBody>
                    <a:bodyPr/>
                    <a:lstStyle/>
                    <a:p>
                      <a:endParaRPr lang="es-ES"/>
                    </a:p>
                  </a:txBody>
                  <a:tcPr/>
                </a:tc>
                <a:tc vMerge="1">
                  <a:txBody>
                    <a:bodyPr/>
                    <a:lstStyle/>
                    <a:p>
                      <a:endParaRPr lang="es-ES"/>
                    </a:p>
                  </a:txBody>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Computer equipment (units)</a:t>
                      </a: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14</a:t>
                      </a: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a:t>
                      </a:r>
                    </a:p>
                  </a:txBody>
                  <a:tcPr marL="68581" marR="68581"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4"/>
                  </a:ext>
                </a:extLst>
              </a:tr>
            </a:tbl>
          </a:graphicData>
        </a:graphic>
      </p:graphicFrame>
      <p:graphicFrame>
        <p:nvGraphicFramePr>
          <p:cNvPr id="30" name="29 Tabla"/>
          <p:cNvGraphicFramePr>
            <a:graphicFrameLocks noGrp="1"/>
          </p:cNvGraphicFramePr>
          <p:nvPr>
            <p:extLst>
              <p:ext uri="{D42A27DB-BD31-4B8C-83A1-F6EECF244321}">
                <p14:modId xmlns:p14="http://schemas.microsoft.com/office/powerpoint/2010/main" val="66600377"/>
              </p:ext>
            </p:extLst>
          </p:nvPr>
        </p:nvGraphicFramePr>
        <p:xfrm>
          <a:off x="791294" y="2235670"/>
          <a:ext cx="6788150" cy="1223963"/>
        </p:xfrm>
        <a:graphic>
          <a:graphicData uri="http://schemas.openxmlformats.org/drawingml/2006/table">
            <a:tbl>
              <a:tblPr firstRow="1" firstCol="1" bandRow="1"/>
              <a:tblGrid>
                <a:gridCol w="1040978">
                  <a:extLst>
                    <a:ext uri="{9D8B030D-6E8A-4147-A177-3AD203B41FA5}">
                      <a16:colId xmlns:a16="http://schemas.microsoft.com/office/drawing/2014/main" xmlns="" val="20000"/>
                    </a:ext>
                  </a:extLst>
                </a:gridCol>
                <a:gridCol w="1189689">
                  <a:extLst>
                    <a:ext uri="{9D8B030D-6E8A-4147-A177-3AD203B41FA5}">
                      <a16:colId xmlns:a16="http://schemas.microsoft.com/office/drawing/2014/main" xmlns="" val="20001"/>
                    </a:ext>
                  </a:extLst>
                </a:gridCol>
                <a:gridCol w="3067559">
                  <a:extLst>
                    <a:ext uri="{9D8B030D-6E8A-4147-A177-3AD203B41FA5}">
                      <a16:colId xmlns:a16="http://schemas.microsoft.com/office/drawing/2014/main" xmlns="" val="20002"/>
                    </a:ext>
                  </a:extLst>
                </a:gridCol>
                <a:gridCol w="744962">
                  <a:extLst>
                    <a:ext uri="{9D8B030D-6E8A-4147-A177-3AD203B41FA5}">
                      <a16:colId xmlns:a16="http://schemas.microsoft.com/office/drawing/2014/main" xmlns="" val="20003"/>
                    </a:ext>
                  </a:extLst>
                </a:gridCol>
                <a:gridCol w="744962">
                  <a:extLst>
                    <a:ext uri="{9D8B030D-6E8A-4147-A177-3AD203B41FA5}">
                      <a16:colId xmlns:a16="http://schemas.microsoft.com/office/drawing/2014/main" xmlns="" val="20004"/>
                    </a:ext>
                  </a:extLst>
                </a:gridCol>
              </a:tblGrid>
              <a:tr h="368454">
                <a:tc>
                  <a:txBody>
                    <a:bodyPr/>
                    <a:lstStyle/>
                    <a:p>
                      <a:pPr algn="ctr">
                        <a:lnSpc>
                          <a:spcPct val="115000"/>
                        </a:lnSpc>
                        <a:spcAft>
                          <a:spcPts val="0"/>
                        </a:spcAft>
                      </a:pPr>
                      <a:r>
                        <a:rPr lang="en-GB" sz="800" b="1" dirty="0">
                          <a:solidFill>
                            <a:srgbClr val="FFFFFF"/>
                          </a:solidFill>
                          <a:effectLst/>
                          <a:latin typeface="Gill Sans"/>
                        </a:rPr>
                        <a:t>GRI Ref.</a:t>
                      </a:r>
                      <a:endParaRPr lang="en-GB" sz="1100" dirty="0">
                        <a:effectLst/>
                        <a:latin typeface="Calibri"/>
                        <a:ea typeface="Calibri"/>
                        <a:cs typeface="Times New Roman"/>
                      </a:endParaRP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700" b="1" dirty="0">
                          <a:solidFill>
                            <a:srgbClr val="FFFFFF"/>
                          </a:solidFill>
                          <a:effectLst/>
                          <a:latin typeface="Gill Sans"/>
                        </a:rPr>
                        <a:t>Global Compact Progress Report Ref.</a:t>
                      </a:r>
                      <a:endParaRPr lang="en-GB" sz="1100" dirty="0">
                        <a:effectLst/>
                        <a:latin typeface="Calibri"/>
                        <a:ea typeface="Calibri"/>
                        <a:cs typeface="Times New Roman"/>
                      </a:endParaRP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Description</a:t>
                      </a:r>
                      <a:endParaRPr lang="en-GB" sz="1100" dirty="0">
                        <a:effectLst/>
                        <a:latin typeface="Calibri"/>
                        <a:ea typeface="Calibri"/>
                        <a:cs typeface="Times New Roman"/>
                      </a:endParaRP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2017</a:t>
                      </a:r>
                      <a:endParaRPr lang="en-GB" sz="1100" dirty="0">
                        <a:effectLst/>
                        <a:latin typeface="Calibri"/>
                        <a:ea typeface="Calibri"/>
                        <a:cs typeface="Times New Roman"/>
                      </a:endParaRP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tc>
                  <a:txBody>
                    <a:bodyPr/>
                    <a:lstStyle/>
                    <a:p>
                      <a:pPr algn="ctr">
                        <a:lnSpc>
                          <a:spcPct val="115000"/>
                        </a:lnSpc>
                        <a:spcAft>
                          <a:spcPts val="0"/>
                        </a:spcAft>
                      </a:pPr>
                      <a:r>
                        <a:rPr lang="en-GB" sz="800" b="1" dirty="0">
                          <a:solidFill>
                            <a:srgbClr val="FFFFFF"/>
                          </a:solidFill>
                          <a:effectLst/>
                          <a:latin typeface="Gill Sans"/>
                        </a:rPr>
                        <a:t>2016</a:t>
                      </a:r>
                      <a:endParaRPr lang="en-GB" sz="1100" dirty="0">
                        <a:effectLst/>
                        <a:latin typeface="Calibri"/>
                        <a:ea typeface="Calibri"/>
                        <a:cs typeface="Times New Roman"/>
                      </a:endParaRP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2700" cap="flat" cmpd="sng" algn="ctr">
                      <a:solidFill>
                        <a:srgbClr val="943634"/>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943634"/>
                    </a:solidFill>
                  </a:tcPr>
                </a:tc>
                <a:extLst>
                  <a:ext uri="{0D108BD9-81ED-4DB2-BD59-A6C34878D82A}">
                    <a16:rowId xmlns:a16="http://schemas.microsoft.com/office/drawing/2014/main" xmlns="" val="10000"/>
                  </a:ext>
                </a:extLst>
              </a:tr>
              <a:tr h="423522">
                <a:tc>
                  <a:txBody>
                    <a:bodyPr/>
                    <a:lstStyle/>
                    <a:p>
                      <a:pPr algn="ctr">
                        <a:lnSpc>
                          <a:spcPct val="115000"/>
                        </a:lnSpc>
                        <a:spcAft>
                          <a:spcPts val="0"/>
                        </a:spcAft>
                      </a:pPr>
                      <a:r>
                        <a:rPr lang="en-GB" sz="800" dirty="0">
                          <a:solidFill>
                            <a:srgbClr val="9E1B34"/>
                          </a:solidFill>
                          <a:effectLst/>
                          <a:latin typeface="Gill Sans"/>
                        </a:rPr>
                        <a:t>GRI 305 – 1</a:t>
                      </a:r>
                      <a:endParaRPr lang="en-GB" sz="1100" dirty="0">
                        <a:effectLst/>
                        <a:latin typeface="+mn-lt"/>
                        <a:ea typeface="Calibri"/>
                        <a:cs typeface="Times New Roman"/>
                      </a:endParaRP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8A808"/>
                    </a:solidFill>
                  </a:tcPr>
                </a:tc>
                <a:tc>
                  <a:txBody>
                    <a:bodyPr/>
                    <a:lstStyle/>
                    <a:p>
                      <a:pPr algn="ctr">
                        <a:lnSpc>
                          <a:spcPct val="115000"/>
                        </a:lnSpc>
                        <a:spcAft>
                          <a:spcPts val="0"/>
                        </a:spcAft>
                      </a:pPr>
                      <a:r>
                        <a:rPr lang="en-GB" sz="800" dirty="0">
                          <a:solidFill>
                            <a:srgbClr val="9E1B34"/>
                          </a:solidFill>
                          <a:effectLst/>
                          <a:latin typeface="Gill Sans"/>
                        </a:rPr>
                        <a:t>Principles 7 to 9</a:t>
                      </a:r>
                      <a:endParaRPr lang="en-GB" sz="1100" dirty="0">
                        <a:effectLst/>
                        <a:latin typeface="Calibri"/>
                        <a:ea typeface="Calibri"/>
                        <a:cs typeface="Times New Roman"/>
                      </a:endParaRP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8A808"/>
                    </a:solidFill>
                  </a:tcPr>
                </a:tc>
                <a:tc>
                  <a:txBody>
                    <a:bodyPr/>
                    <a:lstStyle/>
                    <a:p>
                      <a:pPr marL="0" algn="just" defTabSz="914400" rtl="0" eaLnBrk="1" latinLnBrk="0" hangingPunct="1">
                        <a:lnSpc>
                          <a:spcPct val="115000"/>
                        </a:lnSpc>
                        <a:spcAft>
                          <a:spcPts val="0"/>
                        </a:spcAft>
                      </a:pPr>
                      <a:r>
                        <a:rPr lang="en-GB" sz="800" dirty="0">
                          <a:solidFill>
                            <a:srgbClr val="9E1B34"/>
                          </a:solidFill>
                          <a:effectLst/>
                          <a:latin typeface="Gill Sans"/>
                        </a:rPr>
                        <a:t>Indirect greenhouse gas emissions (caused by electricity consumption) (tonnes of CO</a:t>
                      </a:r>
                      <a:r>
                        <a:rPr lang="en-GB" sz="800" baseline="-25000" dirty="0">
                          <a:solidFill>
                            <a:srgbClr val="9E1B34"/>
                          </a:solidFill>
                          <a:effectLst/>
                          <a:latin typeface="Gill Sans"/>
                        </a:rPr>
                        <a:t>2</a:t>
                      </a:r>
                      <a:r>
                        <a:rPr lang="en-GB" sz="800" dirty="0">
                          <a:solidFill>
                            <a:srgbClr val="9E1B34"/>
                          </a:solidFill>
                          <a:effectLst/>
                          <a:latin typeface="Gill Sans"/>
                        </a:rPr>
                        <a:t>) (1)</a:t>
                      </a: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8A808"/>
                    </a:solidFill>
                  </a:tcPr>
                </a:tc>
                <a:tc>
                  <a:txBody>
                    <a:bodyPr/>
                    <a:lstStyle/>
                    <a:p>
                      <a:pPr algn="ctr"/>
                      <a:r>
                        <a:rPr lang="en-GB" sz="800" dirty="0">
                          <a:solidFill>
                            <a:srgbClr val="9E1B34"/>
                          </a:solidFill>
                          <a:effectLst/>
                          <a:latin typeface="Gill Sans"/>
                        </a:rPr>
                        <a:t>748</a:t>
                      </a: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8A808"/>
                    </a:solidFill>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882</a:t>
                      </a: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8A808"/>
                    </a:solidFill>
                  </a:tcPr>
                </a:tc>
                <a:extLst>
                  <a:ext uri="{0D108BD9-81ED-4DB2-BD59-A6C34878D82A}">
                    <a16:rowId xmlns:a16="http://schemas.microsoft.com/office/drawing/2014/main" xmlns="" val="10001"/>
                  </a:ext>
                </a:extLst>
              </a:tr>
              <a:tr h="431987">
                <a:tc>
                  <a:txBody>
                    <a:bodyPr/>
                    <a:lstStyle/>
                    <a:p>
                      <a:pPr algn="ctr">
                        <a:lnSpc>
                          <a:spcPct val="115000"/>
                        </a:lnSpc>
                        <a:spcAft>
                          <a:spcPts val="0"/>
                        </a:spcAft>
                      </a:pPr>
                      <a:r>
                        <a:rPr lang="en-GB" sz="800" dirty="0">
                          <a:solidFill>
                            <a:srgbClr val="9E1B34"/>
                          </a:solidFill>
                          <a:effectLst/>
                          <a:latin typeface="Gill Sans"/>
                        </a:rPr>
                        <a:t>GRI 305 – 3</a:t>
                      </a:r>
                      <a:endParaRPr lang="en-GB" sz="1100" dirty="0">
                        <a:effectLst/>
                        <a:latin typeface="+mn-lt"/>
                        <a:ea typeface="Calibri"/>
                        <a:cs typeface="Times New Roman"/>
                      </a:endParaRP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Principles 7 to 9</a:t>
                      </a: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marL="0" algn="just" defTabSz="914400" rtl="0" eaLnBrk="1" latinLnBrk="0" hangingPunct="1">
                        <a:lnSpc>
                          <a:spcPct val="115000"/>
                        </a:lnSpc>
                        <a:spcAft>
                          <a:spcPts val="0"/>
                        </a:spcAft>
                      </a:pPr>
                      <a:r>
                        <a:rPr lang="en-GB" sz="800" dirty="0">
                          <a:solidFill>
                            <a:srgbClr val="9E1B34"/>
                          </a:solidFill>
                          <a:effectLst/>
                          <a:latin typeface="Gill Sans"/>
                        </a:rPr>
                        <a:t>Other indirect greenhouse gas emissions (due to business trips undertaken by staff) (Tn of CO</a:t>
                      </a:r>
                      <a:r>
                        <a:rPr lang="en-GB" sz="800" baseline="-25000" dirty="0">
                          <a:solidFill>
                            <a:srgbClr val="9E1B34"/>
                          </a:solidFill>
                          <a:effectLst/>
                          <a:latin typeface="Gill Sans"/>
                        </a:rPr>
                        <a:t>2</a:t>
                      </a:r>
                      <a:r>
                        <a:rPr lang="en-GB" sz="800" dirty="0">
                          <a:solidFill>
                            <a:srgbClr val="9E1B34"/>
                          </a:solidFill>
                          <a:effectLst/>
                          <a:latin typeface="Gill Sans"/>
                        </a:rPr>
                        <a:t>) (1)</a:t>
                      </a:r>
                      <a:endParaRPr lang="en-GB" sz="800" kern="1200" dirty="0">
                        <a:solidFill>
                          <a:srgbClr val="9E1B34"/>
                        </a:solidFill>
                        <a:effectLst/>
                        <a:latin typeface="Gill Sans"/>
                        <a:ea typeface="Times New Roman"/>
                        <a:cs typeface="Arial"/>
                      </a:endParaRP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201</a:t>
                      </a: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tc>
                  <a:txBody>
                    <a:bodyPr/>
                    <a:lstStyle/>
                    <a:p>
                      <a:pPr marL="0" algn="ctr" defTabSz="914400" rtl="0" eaLnBrk="1" latinLnBrk="0" hangingPunct="1">
                        <a:lnSpc>
                          <a:spcPct val="115000"/>
                        </a:lnSpc>
                        <a:spcAft>
                          <a:spcPts val="0"/>
                        </a:spcAft>
                      </a:pPr>
                      <a:r>
                        <a:rPr lang="en-GB" sz="800" dirty="0">
                          <a:solidFill>
                            <a:srgbClr val="9E1B34"/>
                          </a:solidFill>
                          <a:effectLst/>
                          <a:latin typeface="Gill Sans"/>
                        </a:rPr>
                        <a:t>150</a:t>
                      </a:r>
                    </a:p>
                  </a:txBody>
                  <a:tcPr marL="68586" marR="68586" marT="0" marB="0" anchor="ctr">
                    <a:lnL w="12700" cap="flat" cmpd="sng" algn="ctr">
                      <a:solidFill>
                        <a:srgbClr val="943634"/>
                      </a:solidFill>
                      <a:prstDash val="solid"/>
                      <a:round/>
                      <a:headEnd type="none" w="med" len="med"/>
                      <a:tailEnd type="none" w="med" len="med"/>
                    </a:lnL>
                    <a:lnR w="12700" cap="flat" cmpd="sng" algn="ctr">
                      <a:solidFill>
                        <a:srgbClr val="943634"/>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943634"/>
                      </a:solidFill>
                      <a:prstDash val="solid"/>
                      <a:round/>
                      <a:headEnd type="none" w="med" len="med"/>
                      <a:tailEnd type="none" w="med" len="med"/>
                    </a:lnB>
                    <a:solidFill>
                      <a:srgbClr val="F8A808"/>
                    </a:solidFill>
                  </a:tcPr>
                </a:tc>
                <a:extLst>
                  <a:ext uri="{0D108BD9-81ED-4DB2-BD59-A6C34878D82A}">
                    <a16:rowId xmlns:a16="http://schemas.microsoft.com/office/drawing/2014/main" xmlns="" val="10002"/>
                  </a:ext>
                </a:extLst>
              </a:tr>
            </a:tbl>
          </a:graphicData>
        </a:graphic>
      </p:graphicFrame>
      <p:sp>
        <p:nvSpPr>
          <p:cNvPr id="31" name="3 CuadroTexto"/>
          <p:cNvSpPr txBox="1">
            <a:spLocks noChangeArrowheads="1"/>
          </p:cNvSpPr>
          <p:nvPr/>
        </p:nvSpPr>
        <p:spPr bwMode="auto">
          <a:xfrm>
            <a:off x="719856" y="3512020"/>
            <a:ext cx="583247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s-ES" sz="800">
                <a:solidFill>
                  <a:srgbClr val="9E1B34"/>
                </a:solidFill>
                <a:latin typeface="Gill Sans"/>
              </a:rPr>
              <a:t>(1) Calculated in accordance with the criteria of the </a:t>
            </a:r>
            <a:r>
              <a:rPr lang="en-GB" altLang="es-ES" sz="800" b="1">
                <a:solidFill>
                  <a:srgbClr val="9E1B34"/>
                </a:solidFill>
                <a:latin typeface="Gill Sans"/>
              </a:rPr>
              <a:t>National</a:t>
            </a:r>
            <a:r>
              <a:rPr lang="en-GB" sz="800"/>
              <a:t> </a:t>
            </a:r>
            <a:r>
              <a:rPr lang="en-GB" altLang="es-ES" sz="800" b="1">
                <a:solidFill>
                  <a:srgbClr val="9E1B34"/>
                </a:solidFill>
                <a:latin typeface="Gill Sans"/>
              </a:rPr>
              <a:t>Energy</a:t>
            </a:r>
            <a:r>
              <a:rPr lang="en-GB" sz="800"/>
              <a:t> </a:t>
            </a:r>
            <a:r>
              <a:rPr lang="en-GB" altLang="es-ES" sz="800" b="1">
                <a:solidFill>
                  <a:srgbClr val="9E1B34"/>
                </a:solidFill>
                <a:latin typeface="Gill Sans"/>
              </a:rPr>
              <a:t>Foundation</a:t>
            </a:r>
            <a:endParaRPr lang="en-GB" altLang="es-ES" sz="800" dirty="0">
              <a:solidFill>
                <a:srgbClr val="9E1B34"/>
              </a:solidFill>
              <a:latin typeface="Gill Sans"/>
            </a:endParaRPr>
          </a:p>
        </p:txBody>
      </p:sp>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41644209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108</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4499992" y="4077831"/>
            <a:ext cx="3858222"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Labour relations</a:t>
            </a:r>
          </a:p>
        </p:txBody>
      </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244408" y="6500834"/>
            <a:ext cx="64876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109</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1697879"/>
            <a:ext cx="8261349" cy="1215717"/>
          </a:xfrm>
          <a:prstGeom prst="rect">
            <a:avLst/>
          </a:prstGeom>
        </p:spPr>
        <p:txBody>
          <a:bodyPr wrap="square">
            <a:spAutoFit/>
          </a:bodyPr>
          <a:lstStyle/>
          <a:p>
            <a:pPr algn="just">
              <a:defRPr/>
            </a:pPr>
            <a:r>
              <a:rPr lang="en-GB" sz="900" dirty="0">
                <a:solidFill>
                  <a:schemeClr val="accent2">
                    <a:lumMod val="75000"/>
                  </a:schemeClr>
                </a:solidFill>
                <a:latin typeface="Gill Sans"/>
              </a:rPr>
              <a:t>Labour relations at ICO are subject to the provisions of the 6th Collective Bargaining Agreement and are based on the following principles:</a:t>
            </a:r>
          </a:p>
          <a:p>
            <a:pPr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Ø"/>
              <a:defRPr/>
            </a:pPr>
            <a:r>
              <a:rPr lang="en-GB" sz="900" b="1" u="sng" dirty="0">
                <a:solidFill>
                  <a:schemeClr val="accent2">
                    <a:lumMod val="75000"/>
                  </a:schemeClr>
                </a:solidFill>
                <a:latin typeface="Gill Sans"/>
              </a:rPr>
              <a:t>HUMAN AND EMPLOYMENT RIGHTS</a:t>
            </a:r>
            <a:r>
              <a:rPr lang="en-GB" sz="900" dirty="0">
                <a:solidFill>
                  <a:schemeClr val="accent2">
                    <a:lumMod val="75000"/>
                  </a:schemeClr>
                </a:solidFill>
                <a:latin typeface="Gill Sans"/>
              </a:rPr>
              <a:t>. ICO does not have a high level of risk in relation to human and employment rights. Centralisation of all its activities in the Spanish market means that no practices contrary to human rights are encountered. However, the Institute implements policies and practices that may be classified as respect for the human and employment rights of its employees.</a:t>
            </a:r>
          </a:p>
          <a:p>
            <a:pPr marL="171450" indent="-171450" algn="just">
              <a:buFont typeface="Wingdings" pitchFamily="2" charset="2"/>
              <a:buChar char="Ø"/>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Ø"/>
              <a:defRPr/>
            </a:pPr>
            <a:r>
              <a:rPr lang="en-GB" sz="900" b="1" u="sng" dirty="0">
                <a:solidFill>
                  <a:schemeClr val="accent2">
                    <a:lumMod val="75000"/>
                  </a:schemeClr>
                </a:solidFill>
                <a:latin typeface="Gill Sans"/>
              </a:rPr>
              <a:t>PROFESSIONAL DEVELOPMENT</a:t>
            </a:r>
            <a:r>
              <a:rPr lang="en-GB" sz="900" u="sng" dirty="0">
                <a:solidFill>
                  <a:schemeClr val="accent2">
                    <a:lumMod val="75000"/>
                  </a:schemeClr>
                </a:solidFill>
                <a:latin typeface="Gill Sans"/>
              </a:rPr>
              <a:t>. </a:t>
            </a:r>
            <a:r>
              <a:rPr lang="en-GB" sz="900" dirty="0">
                <a:solidFill>
                  <a:schemeClr val="accent2">
                    <a:lumMod val="75000"/>
                  </a:schemeClr>
                </a:solidFill>
                <a:latin typeface="Gill Sans"/>
              </a:rPr>
              <a:t>ICO believes that professional growth is a right to which all employees at an organisation are entitled. To that end, the Institute has developed and implemented a professional development system (PDS) for the entire workforce, under conditions of equal treatment and opportunities based on objective assessment criteria.</a:t>
            </a:r>
          </a:p>
        </p:txBody>
      </p:sp>
      <p:sp>
        <p:nvSpPr>
          <p:cNvPr id="14" name="13 Recortar rectángulo de esquina sencilla"/>
          <p:cNvSpPr/>
          <p:nvPr/>
        </p:nvSpPr>
        <p:spPr>
          <a:xfrm>
            <a:off x="479366" y="1199084"/>
            <a:ext cx="2580465"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MANAGEMENT APPROACH</a:t>
            </a:r>
          </a:p>
        </p:txBody>
      </p:sp>
      <p:sp>
        <p:nvSpPr>
          <p:cNvPr id="15" name="14 Rectángulo"/>
          <p:cNvSpPr/>
          <p:nvPr/>
        </p:nvSpPr>
        <p:spPr>
          <a:xfrm>
            <a:off x="3543791" y="3015202"/>
            <a:ext cx="5146154" cy="1908215"/>
          </a:xfrm>
          <a:prstGeom prst="rect">
            <a:avLst/>
          </a:prstGeom>
        </p:spPr>
        <p:txBody>
          <a:bodyPr wrap="square">
            <a:spAutoFit/>
          </a:bodyPr>
          <a:lstStyle/>
          <a:p>
            <a:pPr marL="171450" indent="-171450" algn="just">
              <a:buFont typeface="Wingdings" pitchFamily="2" charset="2"/>
              <a:buChar char="Ø"/>
              <a:defRPr/>
            </a:pPr>
            <a:r>
              <a:rPr lang="en-GB" sz="900" b="1" u="sng" dirty="0">
                <a:solidFill>
                  <a:schemeClr val="accent2">
                    <a:lumMod val="75000"/>
                  </a:schemeClr>
                </a:solidFill>
                <a:latin typeface="Gill Sans"/>
              </a:rPr>
              <a:t>EQUAL OPPORTUNITIES AND NON-DISCRIMINATION</a:t>
            </a:r>
            <a:r>
              <a:rPr lang="en-GB" sz="900" dirty="0">
                <a:solidFill>
                  <a:schemeClr val="accent2">
                    <a:lumMod val="75000"/>
                  </a:schemeClr>
                </a:solidFill>
                <a:latin typeface="Gill Sans"/>
              </a:rPr>
              <a:t>. Equal treatment and opportunities and combating all forms of discrimination based on gender, race, religion or any other aspect are one of the fundamental pillars on which ICO bases its employment relationships with its workforce. The collective bargaining agreement and the corresponding control mechanisms ensure compliance with this objective.</a:t>
            </a:r>
          </a:p>
          <a:p>
            <a:pPr marL="171450" indent="-171450" algn="just">
              <a:buFont typeface="Wingdings" pitchFamily="2" charset="2"/>
              <a:buChar char="Ø"/>
              <a:defRPr/>
            </a:pPr>
            <a:endParaRPr lang="en-GB" sz="500" b="1" dirty="0">
              <a:solidFill>
                <a:schemeClr val="accent2">
                  <a:lumMod val="75000"/>
                </a:schemeClr>
              </a:solidFill>
              <a:latin typeface="Gill Sans"/>
              <a:cs typeface="Arial" charset="0"/>
            </a:endParaRPr>
          </a:p>
          <a:p>
            <a:pPr marL="171450" indent="-171450" algn="just">
              <a:buFont typeface="Wingdings" pitchFamily="2" charset="2"/>
              <a:buChar char="Ø"/>
              <a:defRPr/>
            </a:pPr>
            <a:r>
              <a:rPr lang="en-GB" sz="900" b="1" u="sng" dirty="0">
                <a:solidFill>
                  <a:schemeClr val="accent2">
                    <a:lumMod val="75000"/>
                  </a:schemeClr>
                </a:solidFill>
                <a:latin typeface="Gill Sans"/>
              </a:rPr>
              <a:t>WORK-LIFE BALANCE</a:t>
            </a:r>
            <a:r>
              <a:rPr lang="en-GB" sz="900" dirty="0">
                <a:solidFill>
                  <a:schemeClr val="accent2">
                    <a:lumMod val="75000"/>
                  </a:schemeClr>
                </a:solidFill>
                <a:latin typeface="Gill Sans"/>
              </a:rPr>
              <a:t>. ICO gives its employees access to measures and instruments that make it possible to strike a balance between their personal and family life and their professional life. Flexibility at work and the implementation of specific actions, such as the “Day off school” are proof that this aspect of the policy is being applied.</a:t>
            </a:r>
          </a:p>
          <a:p>
            <a:pPr marL="171450" indent="-171450" algn="just">
              <a:buFont typeface="Wingdings" pitchFamily="2" charset="2"/>
              <a:buChar char="Ø"/>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Ø"/>
              <a:defRPr/>
            </a:pPr>
            <a:r>
              <a:rPr lang="en-GB" sz="900" b="1" u="sng" dirty="0">
                <a:solidFill>
                  <a:schemeClr val="accent2">
                    <a:lumMod val="75000"/>
                  </a:schemeClr>
                </a:solidFill>
                <a:latin typeface="Gill Sans"/>
              </a:rPr>
              <a:t>OCCUPATIONAL HEALTH AND SAFETY</a:t>
            </a:r>
            <a:r>
              <a:rPr lang="en-GB" sz="900" dirty="0">
                <a:solidFill>
                  <a:schemeClr val="accent2">
                    <a:lumMod val="75000"/>
                  </a:schemeClr>
                </a:solidFill>
                <a:latin typeface="Gill Sans"/>
              </a:rPr>
              <a:t>. In addition to strict compliance with current legislation regarding the prevention of occupational risks, ICO believes that the promotion and control of the occupational health and safety of its employees is essential.</a:t>
            </a:r>
          </a:p>
        </p:txBody>
      </p:sp>
      <p:sp>
        <p:nvSpPr>
          <p:cNvPr id="16" name="15 Rectángulo"/>
          <p:cNvSpPr/>
          <p:nvPr/>
        </p:nvSpPr>
        <p:spPr>
          <a:xfrm>
            <a:off x="510320" y="4923550"/>
            <a:ext cx="8179625" cy="1077218"/>
          </a:xfrm>
          <a:prstGeom prst="rect">
            <a:avLst/>
          </a:prstGeom>
        </p:spPr>
        <p:txBody>
          <a:bodyPr wrap="square">
            <a:spAutoFit/>
          </a:bodyPr>
          <a:lstStyle/>
          <a:p>
            <a:pPr marL="171450" indent="-171450" algn="just">
              <a:buFont typeface="Wingdings" pitchFamily="2" charset="2"/>
              <a:buChar char="Ø"/>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Ø"/>
              <a:defRPr/>
            </a:pPr>
            <a:r>
              <a:rPr lang="en-GB" sz="900" b="1" u="sng" dirty="0">
                <a:solidFill>
                  <a:schemeClr val="accent2">
                    <a:lumMod val="75000"/>
                  </a:schemeClr>
                </a:solidFill>
                <a:latin typeface="Gill Sans"/>
              </a:rPr>
              <a:t>WORK AND THE ENVIRONMENT</a:t>
            </a:r>
            <a:r>
              <a:rPr lang="en-GB" sz="900" dirty="0">
                <a:solidFill>
                  <a:schemeClr val="accent2">
                    <a:lumMod val="75000"/>
                  </a:schemeClr>
                </a:solidFill>
                <a:latin typeface="Gill Sans"/>
              </a:rPr>
              <a:t>. ICO promotes interaction between its employees and other stakeholders. In this regard, ICO believes that it is essential that employees' professional activities are developed within a framework that respects the environment, particularly concerning the environmental aspects identified.</a:t>
            </a:r>
          </a:p>
          <a:p>
            <a:pPr marL="171450" indent="-171450" algn="just">
              <a:buFont typeface="Wingdings" pitchFamily="2" charset="2"/>
              <a:buChar char="Ø"/>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Ø"/>
              <a:defRPr/>
            </a:pPr>
            <a:r>
              <a:rPr lang="en-GB" sz="900" b="1" u="sng" dirty="0">
                <a:solidFill>
                  <a:schemeClr val="accent2">
                    <a:lumMod val="75000"/>
                  </a:schemeClr>
                </a:solidFill>
                <a:latin typeface="Gill Sans"/>
              </a:rPr>
              <a:t>WORK AND SOCIETY</a:t>
            </a:r>
            <a:r>
              <a:rPr lang="en-GB" sz="900" dirty="0">
                <a:solidFill>
                  <a:schemeClr val="accent2">
                    <a:lumMod val="75000"/>
                  </a:schemeClr>
                </a:solidFill>
                <a:latin typeface="Gill Sans"/>
              </a:rPr>
              <a:t>. ICO promotes interaction between its employees and other stakeholders. As part of the corporate volunteering programme, ICO promotes employee participation in activities organised by non-profit organisations and associations for the social and workplace integration of groups at risk of exclusion and to provide support for rare or long-term illnesses.</a:t>
            </a:r>
          </a:p>
        </p:txBody>
      </p:sp>
      <p:pic>
        <p:nvPicPr>
          <p:cNvPr id="17" name="Picture 21" descr="http://www.ico.es/image/journal/article?img_id=872367&amp;t=1461149799433"/>
          <p:cNvPicPr>
            <a:picLocks noChangeAspect="1" noChangeArrowheads="1"/>
          </p:cNvPicPr>
          <p:nvPr/>
        </p:nvPicPr>
        <p:blipFill>
          <a:blip r:embed="rId5" cstate="print">
            <a:extLst/>
          </a:blip>
          <a:srcRect/>
          <a:stretch>
            <a:fillRect/>
          </a:stretch>
        </p:blipFill>
        <p:spPr bwMode="auto">
          <a:xfrm>
            <a:off x="591463" y="2979334"/>
            <a:ext cx="2705100" cy="1820862"/>
          </a:xfrm>
          <a:prstGeom prst="roundRect">
            <a:avLst>
              <a:gd name="adj" fmla="val 8594"/>
            </a:avLst>
          </a:prstGeom>
          <a:solidFill>
            <a:srgbClr val="FFFFFF">
              <a:shade val="85000"/>
            </a:srgbClr>
          </a:solidFill>
          <a:ln>
            <a:noFill/>
          </a:ln>
          <a:effectLst/>
          <a:extLst/>
        </p:spPr>
      </p:pic>
      <p:grpSp>
        <p:nvGrpSpPr>
          <p:cNvPr id="21" name="20 Grupo"/>
          <p:cNvGrpSpPr/>
          <p:nvPr/>
        </p:nvGrpSpPr>
        <p:grpSpPr>
          <a:xfrm>
            <a:off x="142844" y="6525376"/>
            <a:ext cx="2750146" cy="216737"/>
            <a:chOff x="142844" y="6525376"/>
            <a:chExt cx="2750146" cy="216737"/>
          </a:xfrm>
        </p:grpSpPr>
        <p:grpSp>
          <p:nvGrpSpPr>
            <p:cNvPr id="22" name="8 Grupo"/>
            <p:cNvGrpSpPr/>
            <p:nvPr/>
          </p:nvGrpSpPr>
          <p:grpSpPr>
            <a:xfrm>
              <a:off x="142844" y="6544781"/>
              <a:ext cx="2750145" cy="181706"/>
              <a:chOff x="93663" y="6277125"/>
              <a:chExt cx="2750145" cy="224103"/>
            </a:xfrm>
          </p:grpSpPr>
          <p:sp>
            <p:nvSpPr>
              <p:cNvPr id="2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5"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3" name="22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Executive summary</a:t>
            </a:r>
          </a:p>
          <a:p>
            <a:pPr fontAlgn="auto">
              <a:spcBef>
                <a:spcPts val="0"/>
              </a:spcBef>
              <a:spcAft>
                <a:spcPts val="0"/>
              </a:spcAft>
              <a:defRPr/>
            </a:pPr>
            <a:endParaRPr lang="en-GB" sz="1600" b="1" dirty="0">
              <a:solidFill>
                <a:srgbClr val="9E1B34"/>
              </a:solidFill>
              <a:latin typeface="Gill Sans"/>
            </a:endParaRPr>
          </a:p>
        </p:txBody>
      </p:sp>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a:t>
            </a:fld>
            <a:endParaRPr lang="en-GB" sz="1600" b="1" dirty="0">
              <a:solidFill>
                <a:srgbClr val="C00000"/>
              </a:solidFill>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4 Rectángulo"/>
          <p:cNvSpPr/>
          <p:nvPr/>
        </p:nvSpPr>
        <p:spPr>
          <a:xfrm>
            <a:off x="428596" y="92867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Economic performance</a:t>
            </a:r>
          </a:p>
        </p:txBody>
      </p:sp>
      <p:sp>
        <p:nvSpPr>
          <p:cNvPr id="2" name="CuadroTexto 1">
            <a:extLst>
              <a:ext uri="{FF2B5EF4-FFF2-40B4-BE49-F238E27FC236}">
                <a16:creationId xmlns:a16="http://schemas.microsoft.com/office/drawing/2014/main" xmlns="" id="{564185FC-EE76-43DF-B40B-4BCA6C80636A}"/>
              </a:ext>
            </a:extLst>
          </p:cNvPr>
          <p:cNvSpPr txBox="1"/>
          <p:nvPr/>
        </p:nvSpPr>
        <p:spPr>
          <a:xfrm>
            <a:off x="428596" y="1465139"/>
            <a:ext cx="7959828" cy="1862048"/>
          </a:xfrm>
          <a:prstGeom prst="rect">
            <a:avLst/>
          </a:prstGeom>
          <a:noFill/>
        </p:spPr>
        <p:txBody>
          <a:bodyPr wrap="square" rtlCol="0">
            <a:spAutoFit/>
          </a:bodyPr>
          <a:lstStyle/>
          <a:p>
            <a:pPr algn="just"/>
            <a:r>
              <a:rPr lang="en-GB" altLang="es-ES" sz="1000" dirty="0">
                <a:solidFill>
                  <a:srgbClr val="953735"/>
                </a:solidFill>
                <a:latin typeface="Gill Sans" charset="0"/>
              </a:rPr>
              <a:t>In second-floor activity, since 2012, the traditional ICO International Facility for financing the investments of Spanish companies overseas, is supplemented by the ICO Exporters Facility, a product aimed at promoting the overseas activity of the company either through factoring the invoices from its export activity or providing the financing necessary for the manufacture of goods and provision of services being exported. Likewise, in 2016, the ICO International Channel Facility was launched in collaboration with multilateral institutions and local financial institutions, a product offering differentiating aspects with respect to existing facilities such as the possibility of financing projects in local currency and taking advantage of the market knowledge of the international financial institution with which the agreement is signed.</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Through this, the volume formalised by ICO for the internationalisation of Spanish companies through second-floor facilities has increased notably in recent years. From 2012-2017, close to 158,000 transactions were formalised for the internationalisation of Spanish companies for a cumulative amount of more than €12.3 billion, representing, in aggregate terms, about 20% of the total balance formalised by ICO in that period. In 2017, the volume formalised through second-floor facilities to support the internationalisation of Spanish companies amounted to €677 million.</a:t>
            </a:r>
          </a:p>
          <a:p>
            <a:endParaRPr lang="es-ES" sz="1000" dirty="0"/>
          </a:p>
        </p:txBody>
      </p:sp>
      <p:sp>
        <p:nvSpPr>
          <p:cNvPr id="3" name="CuadroTexto 2">
            <a:extLst>
              <a:ext uri="{FF2B5EF4-FFF2-40B4-BE49-F238E27FC236}">
                <a16:creationId xmlns:a16="http://schemas.microsoft.com/office/drawing/2014/main" xmlns="" id="{212966FA-B168-450C-A721-F9980960ECC1}"/>
              </a:ext>
            </a:extLst>
          </p:cNvPr>
          <p:cNvSpPr txBox="1"/>
          <p:nvPr/>
        </p:nvSpPr>
        <p:spPr>
          <a:xfrm>
            <a:off x="428596" y="3687371"/>
            <a:ext cx="3960440" cy="2323713"/>
          </a:xfrm>
          <a:prstGeom prst="rect">
            <a:avLst/>
          </a:prstGeom>
          <a:noFill/>
        </p:spPr>
        <p:txBody>
          <a:bodyPr wrap="square" rtlCol="0">
            <a:spAutoFit/>
          </a:bodyPr>
          <a:lstStyle/>
          <a:p>
            <a:pPr algn="just"/>
            <a:r>
              <a:rPr lang="en-GB" altLang="es-ES" sz="1000" dirty="0">
                <a:solidFill>
                  <a:srgbClr val="953735"/>
                </a:solidFill>
                <a:latin typeface="Gill Sans" charset="0"/>
              </a:rPr>
              <a:t>With regard to direct lending, the volumes formalised by the Institute to promote the international expansion of Spanish companies have also witnessed significant increases in recent years. Thus, from 2012 to 2017, the internationalisation activity represented 40% of the total formalised through this modality. In 2017, the amount directly allocated by ICO to support internationalisation was €535 million, 87% more than in 2016.</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Consequently, ICO has contributed to the gradual recovery process of the Spanish economy which began in 2013, supporting the notable increase of the export sector as the main driver of economic recovery and favouring the free trade which has characterised Spanish companies in recent years, which has translated into a considerable increase in exporting companies, the number of destination countries and the types of products exported.</a:t>
            </a:r>
          </a:p>
          <a:p>
            <a:endParaRPr lang="es-ES" sz="1000" dirty="0"/>
          </a:p>
        </p:txBody>
      </p:sp>
      <p:pic>
        <p:nvPicPr>
          <p:cNvPr id="10" name="Imagen 9">
            <a:extLst>
              <a:ext uri="{FF2B5EF4-FFF2-40B4-BE49-F238E27FC236}">
                <a16:creationId xmlns:a16="http://schemas.microsoft.com/office/drawing/2014/main" xmlns="" id="{26F5F5BB-FA29-4FA9-BF32-D1F1678A7E1E}"/>
              </a:ext>
            </a:extLst>
          </p:cNvPr>
          <p:cNvPicPr>
            <a:picLocks noChangeAspect="1"/>
          </p:cNvPicPr>
          <p:nvPr/>
        </p:nvPicPr>
        <p:blipFill rotWithShape="1">
          <a:blip r:embed="rId5"/>
          <a:srcRect r="21002" b="19835"/>
          <a:stretch/>
        </p:blipFill>
        <p:spPr>
          <a:xfrm>
            <a:off x="4727353" y="3327187"/>
            <a:ext cx="3746124" cy="3020841"/>
          </a:xfrm>
          <a:prstGeom prst="rect">
            <a:avLst/>
          </a:prstGeom>
        </p:spPr>
      </p:pic>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04809469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110</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ortar rectángulo de esquina sencilla"/>
          <p:cNvSpPr/>
          <p:nvPr/>
        </p:nvSpPr>
        <p:spPr>
          <a:xfrm>
            <a:off x="428596" y="954370"/>
            <a:ext cx="4215412"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WORKFORCE PROFILE AND DISTRIBUTION</a:t>
            </a:r>
          </a:p>
        </p:txBody>
      </p:sp>
      <p:sp>
        <p:nvSpPr>
          <p:cNvPr id="21" name="33 CuadroTexto"/>
          <p:cNvSpPr txBox="1">
            <a:spLocks noChangeArrowheads="1"/>
          </p:cNvSpPr>
          <p:nvPr/>
        </p:nvSpPr>
        <p:spPr bwMode="auto">
          <a:xfrm>
            <a:off x="428596" y="1548826"/>
            <a:ext cx="821701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In 2017, ICO's workforce stood at 324 employees, 5.19% more than the previous year. </a:t>
            </a:r>
          </a:p>
        </p:txBody>
      </p:sp>
      <p:sp>
        <p:nvSpPr>
          <p:cNvPr id="22" name="35 CuadroTexto"/>
          <p:cNvSpPr txBox="1">
            <a:spLocks noChangeArrowheads="1"/>
          </p:cNvSpPr>
          <p:nvPr/>
        </p:nvSpPr>
        <p:spPr bwMode="auto">
          <a:xfrm>
            <a:off x="428596" y="2053651"/>
            <a:ext cx="508488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The majority of the workforce comprises graduate-level staff or individuals having received a specific qualification relating to the Institute's activities, falling within the technical staff category. Specifically, in 2017 this group was made up of a total of 207 employees, representing close to 64% of the total workforce.</a:t>
            </a:r>
          </a:p>
          <a:p>
            <a:pPr algn="just" eaLnBrk="1" hangingPunct="1">
              <a:spcBef>
                <a:spcPct val="0"/>
              </a:spcBef>
              <a:buFontTx/>
              <a:buNone/>
            </a:pPr>
            <a:endParaRPr lang="en-GB" altLang="es-ES" sz="10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The next largest professional category in terms of number of employees is clerical staff, accounting for 17.90% of ICO's total workforce in 2017, followed closely by middle managers (department and area heads) on 13.88%.</a:t>
            </a:r>
            <a:endParaRPr lang="en-GB" altLang="es-ES" sz="1800" dirty="0">
              <a:solidFill>
                <a:srgbClr val="9E1B34"/>
              </a:solidFill>
            </a:endParaRPr>
          </a:p>
        </p:txBody>
      </p:sp>
      <p:sp>
        <p:nvSpPr>
          <p:cNvPr id="23" name="37 CuadroTexto"/>
          <p:cNvSpPr txBox="1">
            <a:spLocks noChangeArrowheads="1"/>
          </p:cNvSpPr>
          <p:nvPr/>
        </p:nvSpPr>
        <p:spPr bwMode="auto">
          <a:xfrm>
            <a:off x="4972957" y="4336515"/>
            <a:ext cx="3747269"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The average age of the workforce in 2017 stood at 47.21.</a:t>
            </a:r>
          </a:p>
          <a:p>
            <a:pPr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In regard to the distribution of employees by age bracket, as has been the case in previous years, the largest category is made up of those aged between 46 and 50 (25.62%) and at the opposite end of the scale, the youngest age bracket, those aged between 18 and 30 (1.85%), with six employees.</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ICO is committed to stability in the workplace, which is reflected in the fact that 93.82% of employees are on a permanent contract with the Institute. In this connection, it is worth noting that in 2017 the number of employees on permanent contracts increased by 78.57% year-on-year.</a:t>
            </a:r>
            <a:endParaRPr lang="en-GB" altLang="es-ES" sz="1800" dirty="0"/>
          </a:p>
        </p:txBody>
      </p:sp>
      <p:pic>
        <p:nvPicPr>
          <p:cNvPr id="3" name="Imagen 2">
            <a:extLst>
              <a:ext uri="{FF2B5EF4-FFF2-40B4-BE49-F238E27FC236}">
                <a16:creationId xmlns:a16="http://schemas.microsoft.com/office/drawing/2014/main" xmlns="" id="{AE0CDA3F-96FD-4253-BB6E-F139FE5DA9AD}"/>
              </a:ext>
            </a:extLst>
          </p:cNvPr>
          <p:cNvPicPr>
            <a:picLocks noChangeAspect="1"/>
          </p:cNvPicPr>
          <p:nvPr/>
        </p:nvPicPr>
        <p:blipFill>
          <a:blip r:embed="rId5"/>
          <a:stretch>
            <a:fillRect/>
          </a:stretch>
        </p:blipFill>
        <p:spPr>
          <a:xfrm>
            <a:off x="539552" y="3717032"/>
            <a:ext cx="3898800" cy="2340299"/>
          </a:xfrm>
          <a:prstGeom prst="rect">
            <a:avLst/>
          </a:prstGeom>
        </p:spPr>
      </p:pic>
      <p:pic>
        <p:nvPicPr>
          <p:cNvPr id="4" name="Imagen 3">
            <a:extLst>
              <a:ext uri="{FF2B5EF4-FFF2-40B4-BE49-F238E27FC236}">
                <a16:creationId xmlns:a16="http://schemas.microsoft.com/office/drawing/2014/main" xmlns="" id="{E2F3841E-9AC0-4650-A017-FAF5630048B8}"/>
              </a:ext>
            </a:extLst>
          </p:cNvPr>
          <p:cNvPicPr>
            <a:picLocks noChangeAspect="1"/>
          </p:cNvPicPr>
          <p:nvPr/>
        </p:nvPicPr>
        <p:blipFill>
          <a:blip r:embed="rId6"/>
          <a:stretch>
            <a:fillRect/>
          </a:stretch>
        </p:blipFill>
        <p:spPr>
          <a:xfrm>
            <a:off x="5513476" y="1484741"/>
            <a:ext cx="3193200" cy="2424810"/>
          </a:xfrm>
          <a:prstGeom prst="rect">
            <a:avLst/>
          </a:prstGeom>
        </p:spPr>
      </p:pic>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5"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6"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4" name="23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1 Marcador de número de diapositiva"/>
          <p:cNvSpPr>
            <a:spLocks noGrp="1"/>
          </p:cNvSpPr>
          <p:nvPr>
            <p:ph type="sldNum" sz="quarter" idx="12"/>
          </p:nvPr>
        </p:nvSpPr>
        <p:spPr bwMode="auto">
          <a:xfrm>
            <a:off x="8305800" y="6521450"/>
            <a:ext cx="587375" cy="220663"/>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61054AA-26F9-4C38-AA93-935E769B4F30}" type="slidenum">
              <a:rPr lang="es-ES" sz="1600" b="1" smtClean="0">
                <a:solidFill>
                  <a:srgbClr val="FFC000"/>
                </a:solidFill>
              </a:rPr>
              <a:pPr fontAlgn="base">
                <a:spcBef>
                  <a:spcPct val="0"/>
                </a:spcBef>
                <a:spcAft>
                  <a:spcPct val="0"/>
                </a:spcAft>
                <a:defRPr/>
              </a:pPr>
              <a:t>111</a:t>
            </a:fld>
            <a:endParaRPr lang="en-GB" sz="1600" b="1" dirty="0">
              <a:solidFill>
                <a:srgbClr val="FFC000"/>
              </a:solidFill>
            </a:endParaRPr>
          </a:p>
        </p:txBody>
      </p:sp>
      <p:sp>
        <p:nvSpPr>
          <p:cNvPr id="115719" name="AutoShape 6" descr="Resultado de imagen de imagen de calendario 2016"/>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5720" name="AutoShape 8" descr="Resultado de imagen de imagen de calendario 2016"/>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5721" name="AutoShape 12" descr="Resultado de imagen de imagen de verificacion"/>
          <p:cNvSpPr>
            <a:spLocks noChangeAspect="1" noChangeArrowheads="1"/>
          </p:cNvSpPr>
          <p:nvPr/>
        </p:nvSpPr>
        <p:spPr bwMode="auto">
          <a:xfrm>
            <a:off x="4492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5722" name="AutoShape 14" descr="Resultado de imagen de imagen de verificacion"/>
          <p:cNvSpPr>
            <a:spLocks noChangeAspect="1" noChangeArrowheads="1"/>
          </p:cNvSpPr>
          <p:nvPr/>
        </p:nvSpPr>
        <p:spPr bwMode="auto">
          <a:xfrm>
            <a:off x="6016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5762" name="42 CuadroTexto"/>
          <p:cNvSpPr txBox="1">
            <a:spLocks noChangeArrowheads="1"/>
          </p:cNvSpPr>
          <p:nvPr/>
        </p:nvSpPr>
        <p:spPr bwMode="auto">
          <a:xfrm>
            <a:off x="459687" y="1443841"/>
            <a:ext cx="5066401" cy="1985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900" dirty="0">
                <a:solidFill>
                  <a:srgbClr val="9E1B34"/>
                </a:solidFill>
                <a:latin typeface="Gill Sans"/>
              </a:rPr>
              <a:t>In 2017, women accounted for 61.72% of ICO's workforce, which translates into a total of 200 women and 124 men.</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900" dirty="0">
                <a:solidFill>
                  <a:srgbClr val="9E1B34"/>
                </a:solidFill>
                <a:latin typeface="Gill Sans"/>
              </a:rPr>
              <a:t>The </a:t>
            </a:r>
            <a:r>
              <a:rPr lang="en-GB" altLang="es-ES" sz="900" b="1" dirty="0">
                <a:solidFill>
                  <a:srgbClr val="9E1B34"/>
                </a:solidFill>
                <a:latin typeface="Gill Sans"/>
              </a:rPr>
              <a:t>principle of non-discrimination based on gender</a:t>
            </a:r>
            <a:r>
              <a:rPr lang="en-GB" altLang="es-ES" sz="900" dirty="0">
                <a:solidFill>
                  <a:srgbClr val="9E1B34"/>
                </a:solidFill>
                <a:latin typeface="Gill Sans"/>
              </a:rPr>
              <a:t> can be seen in the breakdown of the workforce by categories or professional groups. </a:t>
            </a:r>
          </a:p>
          <a:p>
            <a:pPr algn="just" eaLnBrk="1" hangingPunct="1">
              <a:spcBef>
                <a:spcPct val="0"/>
              </a:spcBef>
              <a:buFontTx/>
              <a:buNone/>
            </a:pPr>
            <a:endParaRPr lang="en-GB" altLang="es-ES" sz="900" dirty="0">
              <a:solidFill>
                <a:srgbClr val="9E1B34"/>
              </a:solidFill>
              <a:latin typeface="Gill Sans"/>
            </a:endParaRPr>
          </a:p>
          <a:p>
            <a:pPr algn="just" eaLnBrk="1" hangingPunct="1">
              <a:spcBef>
                <a:spcPct val="0"/>
              </a:spcBef>
              <a:buFontTx/>
              <a:buNone/>
            </a:pPr>
            <a:r>
              <a:rPr lang="en-GB" altLang="es-ES" sz="900" dirty="0">
                <a:solidFill>
                  <a:srgbClr val="9E1B34"/>
                </a:solidFill>
                <a:latin typeface="Gill Sans"/>
              </a:rPr>
              <a:t>In 2017, 28.57% of the management team (directors general and deputy directors) were women.</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900" dirty="0">
                <a:solidFill>
                  <a:srgbClr val="9E1B34"/>
                </a:solidFill>
                <a:latin typeface="Gill Sans"/>
              </a:rPr>
              <a:t>The next hierarchical level is made up of middle managers (department and area heads), where 48.89% of the 45 employees are women.</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900" dirty="0">
                <a:solidFill>
                  <a:srgbClr val="9E1B34"/>
                </a:solidFill>
                <a:latin typeface="Gill Sans"/>
              </a:rPr>
              <a:t>Furthermore, 59.42% of the 207 technical staff were women, while they accounted for 87.93% of clerical staff.</a:t>
            </a:r>
            <a:endParaRPr lang="en-GB" altLang="es-ES" sz="900" dirty="0"/>
          </a:p>
        </p:txBody>
      </p:sp>
      <p:sp>
        <p:nvSpPr>
          <p:cNvPr id="46" name="Cuadro de texto 2"/>
          <p:cNvSpPr txBox="1">
            <a:spLocks noChangeArrowheads="1"/>
          </p:cNvSpPr>
          <p:nvPr/>
        </p:nvSpPr>
        <p:spPr bwMode="auto">
          <a:xfrm>
            <a:off x="395536" y="5619526"/>
            <a:ext cx="4535488" cy="185738"/>
          </a:xfrm>
          <a:prstGeom prst="rect">
            <a:avLst/>
          </a:prstGeom>
          <a:solidFill>
            <a:srgbClr val="FFFFFF"/>
          </a:solidFill>
          <a:ln w="9525">
            <a:noFill/>
            <a:miter lim="800000"/>
            <a:headEnd/>
            <a:tailEnd/>
          </a:ln>
        </p:spPr>
        <p:txBody>
          <a:bodyPr/>
          <a:lstStyle/>
          <a:p>
            <a:pPr algn="just">
              <a:lnSpc>
                <a:spcPct val="115000"/>
              </a:lnSpc>
              <a:spcAft>
                <a:spcPts val="1000"/>
              </a:spcAft>
              <a:defRPr/>
            </a:pPr>
            <a:r>
              <a:rPr lang="en-GB" sz="800" i="1" dirty="0">
                <a:solidFill>
                  <a:schemeClr val="accent2">
                    <a:lumMod val="75000"/>
                  </a:schemeClr>
                </a:solidFill>
                <a:latin typeface="Gill Sans"/>
              </a:rPr>
              <a:t>(*) Does not include performance-related bonuses.</a:t>
            </a:r>
            <a:endParaRPr lang="en-GB" sz="1050" i="1" dirty="0">
              <a:solidFill>
                <a:schemeClr val="accent2">
                  <a:lumMod val="75000"/>
                </a:schemeClr>
              </a:solidFill>
              <a:latin typeface="Gill Sans"/>
              <a:ea typeface="Calibri"/>
              <a:cs typeface="Times New Roman"/>
            </a:endParaRPr>
          </a:p>
        </p:txBody>
      </p:sp>
      <p:sp>
        <p:nvSpPr>
          <p:cNvPr id="115799" name="44 CuadroTexto"/>
          <p:cNvSpPr txBox="1">
            <a:spLocks noChangeArrowheads="1"/>
          </p:cNvSpPr>
          <p:nvPr/>
        </p:nvSpPr>
        <p:spPr bwMode="auto">
          <a:xfrm>
            <a:off x="4788024" y="4725144"/>
            <a:ext cx="3932684"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None/>
            </a:pPr>
            <a:r>
              <a:rPr lang="en-GB" altLang="es-ES" sz="900" dirty="0">
                <a:solidFill>
                  <a:srgbClr val="9E1B34"/>
                </a:solidFill>
                <a:latin typeface="Gill Sans"/>
              </a:rPr>
              <a:t>In terms of </a:t>
            </a:r>
            <a:r>
              <a:rPr lang="en-GB" altLang="es-ES" sz="900" b="1" dirty="0">
                <a:solidFill>
                  <a:srgbClr val="9E1B34"/>
                </a:solidFill>
                <a:latin typeface="Gill Sans"/>
              </a:rPr>
              <a:t>remuneration</a:t>
            </a:r>
            <a:r>
              <a:rPr lang="en-GB" altLang="es-ES" sz="900" dirty="0">
                <a:solidFill>
                  <a:srgbClr val="9E1B34"/>
                </a:solidFill>
                <a:latin typeface="Gill Sans"/>
              </a:rPr>
              <a:t>, the basic salary of each professional category of ICO employees is regulated by the corresponding collective agreement, subject to the principle of equal opportunities and non-discrimination. In this connection, there are no individual supplementary payments that compromise the principle of absolute equality of salaries based on gender, race or any other attribute.</a:t>
            </a:r>
          </a:p>
          <a:p>
            <a:pPr algn="just" eaLnBrk="1" hangingPunct="1">
              <a:spcBef>
                <a:spcPct val="0"/>
              </a:spcBef>
              <a:buNone/>
            </a:pPr>
            <a:endParaRPr lang="en-GB" altLang="es-ES" sz="900" dirty="0">
              <a:solidFill>
                <a:srgbClr val="9E1B34"/>
              </a:solidFill>
              <a:latin typeface="Gill Sans"/>
            </a:endParaRPr>
          </a:p>
          <a:p>
            <a:pPr algn="just" eaLnBrk="1" hangingPunct="1">
              <a:spcBef>
                <a:spcPct val="0"/>
              </a:spcBef>
              <a:buNone/>
            </a:pPr>
            <a:r>
              <a:rPr lang="en-GB" altLang="es-ES" sz="900" dirty="0">
                <a:solidFill>
                  <a:srgbClr val="9E1B34"/>
                </a:solidFill>
                <a:latin typeface="Gill Sans"/>
              </a:rPr>
              <a:t>In 2017, the average salary at ICO was 44,302.04 euros, up by around 5% on 2016. Despite this reduction in the average salary, the legal minimum salary increased by 8%, from 9,172.80 euros to 9,906.40 euros. </a:t>
            </a:r>
          </a:p>
        </p:txBody>
      </p:sp>
      <p:grpSp>
        <p:nvGrpSpPr>
          <p:cNvPr id="24" name="39 Grupo"/>
          <p:cNvGrpSpPr/>
          <p:nvPr/>
        </p:nvGrpSpPr>
        <p:grpSpPr>
          <a:xfrm>
            <a:off x="5737621" y="1556792"/>
            <a:ext cx="2650803" cy="2736304"/>
            <a:chOff x="0" y="0"/>
            <a:chExt cx="4581525" cy="4638674"/>
          </a:xfrm>
        </p:grpSpPr>
        <p:grpSp>
          <p:nvGrpSpPr>
            <p:cNvPr id="25" name="38 Grupo"/>
            <p:cNvGrpSpPr/>
            <p:nvPr/>
          </p:nvGrpSpPr>
          <p:grpSpPr>
            <a:xfrm>
              <a:off x="9525" y="0"/>
              <a:ext cx="4572000" cy="4638674"/>
              <a:chOff x="9525" y="0"/>
              <a:chExt cx="4572000" cy="4638674"/>
            </a:xfrm>
          </p:grpSpPr>
          <p:pic>
            <p:nvPicPr>
              <p:cNvPr id="32" name="37 Imagen"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067" y="0"/>
                <a:ext cx="4169008" cy="463867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3" name="26 Diagrama"/>
              <p:cNvGraphicFramePr/>
              <p:nvPr>
                <p:extLst>
                  <p:ext uri="{D42A27DB-BD31-4B8C-83A1-F6EECF244321}">
                    <p14:modId xmlns:p14="http://schemas.microsoft.com/office/powerpoint/2010/main" val="1398393448"/>
                  </p:ext>
                </p:extLst>
              </p:nvPr>
            </p:nvGraphicFramePr>
            <p:xfrm>
              <a:off x="9525" y="1066800"/>
              <a:ext cx="4572000" cy="274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grpSp>
          <p:nvGrpSpPr>
            <p:cNvPr id="26" name="27 Grupo"/>
            <p:cNvGrpSpPr/>
            <p:nvPr/>
          </p:nvGrpSpPr>
          <p:grpSpPr>
            <a:xfrm>
              <a:off x="0" y="2819400"/>
              <a:ext cx="2286000" cy="226366"/>
              <a:chOff x="0" y="2819400"/>
              <a:chExt cx="2286000" cy="226366"/>
            </a:xfrm>
            <a:solidFill>
              <a:srgbClr val="FFC000"/>
            </a:solidFill>
          </p:grpSpPr>
          <p:sp>
            <p:nvSpPr>
              <p:cNvPr id="30" name="28 Rectángulo"/>
              <p:cNvSpPr/>
              <p:nvPr/>
            </p:nvSpPr>
            <p:spPr>
              <a:xfrm>
                <a:off x="0" y="2819400"/>
                <a:ext cx="2286000" cy="226366"/>
              </a:xfrm>
              <a:prstGeom prst="rect">
                <a:avLst/>
              </a:prstGeom>
              <a:grpFill/>
              <a:ln w="28575">
                <a:solidFill>
                  <a:schemeClr val="accent2">
                    <a:lumMod val="20000"/>
                    <a:lumOff val="8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s-ES"/>
              </a:p>
            </p:txBody>
          </p:sp>
          <p:sp>
            <p:nvSpPr>
              <p:cNvPr id="31" name="29 Rectángulo"/>
              <p:cNvSpPr/>
              <p:nvPr/>
            </p:nvSpPr>
            <p:spPr>
              <a:xfrm>
                <a:off x="0" y="2819400"/>
                <a:ext cx="2286000" cy="226366"/>
              </a:xfrm>
              <a:prstGeom prst="rect">
                <a:avLst/>
              </a:prstGeom>
              <a:grpFill/>
              <a:ln w="28575">
                <a:solidFill>
                  <a:schemeClr val="accent2">
                    <a:lumMod val="20000"/>
                    <a:lumOff val="8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16510" rIns="92456" bIns="16510" numCol="1" spcCol="1270" anchor="ctr" anchorCtr="0">
                <a:noAutofit/>
              </a:bodyPr>
              <a:lstStyle>
                <a:lvl1pPr marL="0" indent="0">
                  <a:defRPr sz="1100">
                    <a:solidFill>
                      <a:schemeClr val="dk1">
                        <a:hueOff val="0"/>
                        <a:satOff val="0"/>
                        <a:lumOff val="0"/>
                        <a:alphaOff val="0"/>
                      </a:schemeClr>
                    </a:solidFill>
                    <a:latin typeface="+mn-lt"/>
                    <a:ea typeface="+mn-ea"/>
                    <a:cs typeface="+mn-cs"/>
                  </a:defRPr>
                </a:lvl1pPr>
                <a:lvl2pPr marL="457200" indent="0">
                  <a:defRPr sz="1100">
                    <a:solidFill>
                      <a:schemeClr val="dk1">
                        <a:hueOff val="0"/>
                        <a:satOff val="0"/>
                        <a:lumOff val="0"/>
                        <a:alphaOff val="0"/>
                      </a:schemeClr>
                    </a:solidFill>
                    <a:latin typeface="+mn-lt"/>
                    <a:ea typeface="+mn-ea"/>
                    <a:cs typeface="+mn-cs"/>
                  </a:defRPr>
                </a:lvl2pPr>
                <a:lvl3pPr marL="914400" indent="0">
                  <a:defRPr sz="1100">
                    <a:solidFill>
                      <a:schemeClr val="dk1">
                        <a:hueOff val="0"/>
                        <a:satOff val="0"/>
                        <a:lumOff val="0"/>
                        <a:alphaOff val="0"/>
                      </a:schemeClr>
                    </a:solidFill>
                    <a:latin typeface="+mn-lt"/>
                    <a:ea typeface="+mn-ea"/>
                    <a:cs typeface="+mn-cs"/>
                  </a:defRPr>
                </a:lvl3pPr>
                <a:lvl4pPr marL="1371600" indent="0">
                  <a:defRPr sz="1100">
                    <a:solidFill>
                      <a:schemeClr val="dk1">
                        <a:hueOff val="0"/>
                        <a:satOff val="0"/>
                        <a:lumOff val="0"/>
                        <a:alphaOff val="0"/>
                      </a:schemeClr>
                    </a:solidFill>
                    <a:latin typeface="+mn-lt"/>
                    <a:ea typeface="+mn-ea"/>
                    <a:cs typeface="+mn-cs"/>
                  </a:defRPr>
                </a:lvl4pPr>
                <a:lvl5pPr marL="1828800" indent="0">
                  <a:defRPr sz="1100">
                    <a:solidFill>
                      <a:schemeClr val="dk1">
                        <a:hueOff val="0"/>
                        <a:satOff val="0"/>
                        <a:lumOff val="0"/>
                        <a:alphaOff val="0"/>
                      </a:schemeClr>
                    </a:solidFill>
                    <a:latin typeface="+mn-lt"/>
                    <a:ea typeface="+mn-ea"/>
                    <a:cs typeface="+mn-cs"/>
                  </a:defRPr>
                </a:lvl5pPr>
                <a:lvl6pPr marL="2286000" indent="0">
                  <a:defRPr sz="1100">
                    <a:solidFill>
                      <a:schemeClr val="dk1">
                        <a:hueOff val="0"/>
                        <a:satOff val="0"/>
                        <a:lumOff val="0"/>
                        <a:alphaOff val="0"/>
                      </a:schemeClr>
                    </a:solidFill>
                    <a:latin typeface="+mn-lt"/>
                    <a:ea typeface="+mn-ea"/>
                    <a:cs typeface="+mn-cs"/>
                  </a:defRPr>
                </a:lvl6pPr>
                <a:lvl7pPr marL="2743200" indent="0">
                  <a:defRPr sz="1100">
                    <a:solidFill>
                      <a:schemeClr val="dk1">
                        <a:hueOff val="0"/>
                        <a:satOff val="0"/>
                        <a:lumOff val="0"/>
                        <a:alphaOff val="0"/>
                      </a:schemeClr>
                    </a:solidFill>
                    <a:latin typeface="+mn-lt"/>
                    <a:ea typeface="+mn-ea"/>
                    <a:cs typeface="+mn-cs"/>
                  </a:defRPr>
                </a:lvl7pPr>
                <a:lvl8pPr marL="3200400" indent="0">
                  <a:defRPr sz="1100">
                    <a:solidFill>
                      <a:schemeClr val="dk1">
                        <a:hueOff val="0"/>
                        <a:satOff val="0"/>
                        <a:lumOff val="0"/>
                        <a:alphaOff val="0"/>
                      </a:schemeClr>
                    </a:solidFill>
                    <a:latin typeface="+mn-lt"/>
                    <a:ea typeface="+mn-ea"/>
                    <a:cs typeface="+mn-cs"/>
                  </a:defRPr>
                </a:lvl8pPr>
                <a:lvl9pPr marL="3657600" indent="0">
                  <a:defRPr sz="1100">
                    <a:solidFill>
                      <a:schemeClr val="dk1">
                        <a:hueOff val="0"/>
                        <a:satOff val="0"/>
                        <a:lumOff val="0"/>
                        <a:alphaOff val="0"/>
                      </a:schemeClr>
                    </a:solidFill>
                    <a:latin typeface="+mn-lt"/>
                    <a:ea typeface="+mn-ea"/>
                    <a:cs typeface="+mn-cs"/>
                  </a:defRPr>
                </a:lvl9pPr>
              </a:lstStyle>
              <a:p>
                <a:pPr lvl="0" algn="ctr" defTabSz="577850">
                  <a:lnSpc>
                    <a:spcPct val="90000"/>
                  </a:lnSpc>
                  <a:spcBef>
                    <a:spcPct val="0"/>
                  </a:spcBef>
                  <a:spcAft>
                    <a:spcPct val="35000"/>
                  </a:spcAft>
                </a:pPr>
                <a:r>
                  <a:rPr lang="en-GB" sz="1000" dirty="0">
                    <a:latin typeface="Gill Sans"/>
                  </a:rPr>
                  <a:t>84</a:t>
                </a:r>
              </a:p>
            </p:txBody>
          </p:sp>
        </p:grpSp>
        <p:grpSp>
          <p:nvGrpSpPr>
            <p:cNvPr id="27" name="30 Grupo"/>
            <p:cNvGrpSpPr/>
            <p:nvPr/>
          </p:nvGrpSpPr>
          <p:grpSpPr>
            <a:xfrm>
              <a:off x="2295525" y="2819400"/>
              <a:ext cx="2286000" cy="226366"/>
              <a:chOff x="2295525" y="2819400"/>
              <a:chExt cx="2286000" cy="226366"/>
            </a:xfrm>
            <a:solidFill>
              <a:schemeClr val="bg1"/>
            </a:solidFill>
          </p:grpSpPr>
          <p:sp>
            <p:nvSpPr>
              <p:cNvPr id="28" name="31 Rectángulo"/>
              <p:cNvSpPr/>
              <p:nvPr/>
            </p:nvSpPr>
            <p:spPr>
              <a:xfrm>
                <a:off x="2295525" y="2819400"/>
                <a:ext cx="2286000" cy="226366"/>
              </a:xfrm>
              <a:prstGeom prst="rect">
                <a:avLst/>
              </a:prstGeom>
              <a:grpFill/>
              <a:ln w="28575">
                <a:solidFill>
                  <a:schemeClr val="accent2">
                    <a:lumMod val="20000"/>
                    <a:lumOff val="8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s-ES"/>
              </a:p>
            </p:txBody>
          </p:sp>
          <p:sp>
            <p:nvSpPr>
              <p:cNvPr id="29" name="32 Rectángulo"/>
              <p:cNvSpPr/>
              <p:nvPr/>
            </p:nvSpPr>
            <p:spPr>
              <a:xfrm>
                <a:off x="2295525" y="2819400"/>
                <a:ext cx="2286000" cy="226366"/>
              </a:xfrm>
              <a:prstGeom prst="rect">
                <a:avLst/>
              </a:prstGeom>
              <a:grpFill/>
              <a:ln w="28575">
                <a:solidFill>
                  <a:schemeClr val="accent2">
                    <a:lumMod val="20000"/>
                    <a:lumOff val="8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16510" rIns="92456" bIns="16510" numCol="1" spcCol="1270" anchor="ctr" anchorCtr="0">
                <a:noAutofit/>
              </a:bodyPr>
              <a:lstStyle>
                <a:lvl1pPr marL="0" indent="0">
                  <a:defRPr sz="1100">
                    <a:solidFill>
                      <a:schemeClr val="dk1">
                        <a:hueOff val="0"/>
                        <a:satOff val="0"/>
                        <a:lumOff val="0"/>
                        <a:alphaOff val="0"/>
                      </a:schemeClr>
                    </a:solidFill>
                    <a:latin typeface="+mn-lt"/>
                    <a:ea typeface="+mn-ea"/>
                    <a:cs typeface="+mn-cs"/>
                  </a:defRPr>
                </a:lvl1pPr>
                <a:lvl2pPr marL="457200" indent="0">
                  <a:defRPr sz="1100">
                    <a:solidFill>
                      <a:schemeClr val="dk1">
                        <a:hueOff val="0"/>
                        <a:satOff val="0"/>
                        <a:lumOff val="0"/>
                        <a:alphaOff val="0"/>
                      </a:schemeClr>
                    </a:solidFill>
                    <a:latin typeface="+mn-lt"/>
                    <a:ea typeface="+mn-ea"/>
                    <a:cs typeface="+mn-cs"/>
                  </a:defRPr>
                </a:lvl2pPr>
                <a:lvl3pPr marL="914400" indent="0">
                  <a:defRPr sz="1100">
                    <a:solidFill>
                      <a:schemeClr val="dk1">
                        <a:hueOff val="0"/>
                        <a:satOff val="0"/>
                        <a:lumOff val="0"/>
                        <a:alphaOff val="0"/>
                      </a:schemeClr>
                    </a:solidFill>
                    <a:latin typeface="+mn-lt"/>
                    <a:ea typeface="+mn-ea"/>
                    <a:cs typeface="+mn-cs"/>
                  </a:defRPr>
                </a:lvl3pPr>
                <a:lvl4pPr marL="1371600" indent="0">
                  <a:defRPr sz="1100">
                    <a:solidFill>
                      <a:schemeClr val="dk1">
                        <a:hueOff val="0"/>
                        <a:satOff val="0"/>
                        <a:lumOff val="0"/>
                        <a:alphaOff val="0"/>
                      </a:schemeClr>
                    </a:solidFill>
                    <a:latin typeface="+mn-lt"/>
                    <a:ea typeface="+mn-ea"/>
                    <a:cs typeface="+mn-cs"/>
                  </a:defRPr>
                </a:lvl4pPr>
                <a:lvl5pPr marL="1828800" indent="0">
                  <a:defRPr sz="1100">
                    <a:solidFill>
                      <a:schemeClr val="dk1">
                        <a:hueOff val="0"/>
                        <a:satOff val="0"/>
                        <a:lumOff val="0"/>
                        <a:alphaOff val="0"/>
                      </a:schemeClr>
                    </a:solidFill>
                    <a:latin typeface="+mn-lt"/>
                    <a:ea typeface="+mn-ea"/>
                    <a:cs typeface="+mn-cs"/>
                  </a:defRPr>
                </a:lvl5pPr>
                <a:lvl6pPr marL="2286000" indent="0">
                  <a:defRPr sz="1100">
                    <a:solidFill>
                      <a:schemeClr val="dk1">
                        <a:hueOff val="0"/>
                        <a:satOff val="0"/>
                        <a:lumOff val="0"/>
                        <a:alphaOff val="0"/>
                      </a:schemeClr>
                    </a:solidFill>
                    <a:latin typeface="+mn-lt"/>
                    <a:ea typeface="+mn-ea"/>
                    <a:cs typeface="+mn-cs"/>
                  </a:defRPr>
                </a:lvl6pPr>
                <a:lvl7pPr marL="2743200" indent="0">
                  <a:defRPr sz="1100">
                    <a:solidFill>
                      <a:schemeClr val="dk1">
                        <a:hueOff val="0"/>
                        <a:satOff val="0"/>
                        <a:lumOff val="0"/>
                        <a:alphaOff val="0"/>
                      </a:schemeClr>
                    </a:solidFill>
                    <a:latin typeface="+mn-lt"/>
                    <a:ea typeface="+mn-ea"/>
                    <a:cs typeface="+mn-cs"/>
                  </a:defRPr>
                </a:lvl7pPr>
                <a:lvl8pPr marL="3200400" indent="0">
                  <a:defRPr sz="1100">
                    <a:solidFill>
                      <a:schemeClr val="dk1">
                        <a:hueOff val="0"/>
                        <a:satOff val="0"/>
                        <a:lumOff val="0"/>
                        <a:alphaOff val="0"/>
                      </a:schemeClr>
                    </a:solidFill>
                    <a:latin typeface="+mn-lt"/>
                    <a:ea typeface="+mn-ea"/>
                    <a:cs typeface="+mn-cs"/>
                  </a:defRPr>
                </a:lvl8pPr>
                <a:lvl9pPr marL="3657600" indent="0">
                  <a:defRPr sz="1100">
                    <a:solidFill>
                      <a:schemeClr val="dk1">
                        <a:hueOff val="0"/>
                        <a:satOff val="0"/>
                        <a:lumOff val="0"/>
                        <a:alphaOff val="0"/>
                      </a:schemeClr>
                    </a:solidFill>
                    <a:latin typeface="+mn-lt"/>
                    <a:ea typeface="+mn-ea"/>
                    <a:cs typeface="+mn-cs"/>
                  </a:defRPr>
                </a:lvl9pPr>
              </a:lstStyle>
              <a:p>
                <a:pPr lvl="0" algn="ctr" defTabSz="577850">
                  <a:lnSpc>
                    <a:spcPct val="90000"/>
                  </a:lnSpc>
                  <a:spcBef>
                    <a:spcPct val="0"/>
                  </a:spcBef>
                  <a:spcAft>
                    <a:spcPct val="35000"/>
                  </a:spcAft>
                </a:pPr>
                <a:r>
                  <a:rPr lang="en-GB" sz="1000" dirty="0">
                    <a:latin typeface="Gill Sans"/>
                  </a:rPr>
                  <a:t>123</a:t>
                </a:r>
              </a:p>
            </p:txBody>
          </p:sp>
        </p:grpSp>
      </p:grpSp>
      <p:sp>
        <p:nvSpPr>
          <p:cNvPr id="2" name="1 CuadroTexto"/>
          <p:cNvSpPr txBox="1"/>
          <p:nvPr/>
        </p:nvSpPr>
        <p:spPr>
          <a:xfrm>
            <a:off x="6155679" y="3038763"/>
            <a:ext cx="2160737" cy="246221"/>
          </a:xfrm>
          <a:prstGeom prst="rect">
            <a:avLst/>
          </a:prstGeom>
          <a:noFill/>
        </p:spPr>
        <p:txBody>
          <a:bodyPr wrap="square" rtlCol="0">
            <a:spAutoFit/>
          </a:bodyPr>
          <a:lstStyle/>
          <a:p>
            <a:r>
              <a:rPr lang="en-GB" sz="1000" dirty="0">
                <a:solidFill>
                  <a:schemeClr val="bg1"/>
                </a:solidFill>
                <a:latin typeface="Gill Sans"/>
              </a:rPr>
              <a:t>Technical staff (207 people)</a:t>
            </a:r>
          </a:p>
        </p:txBody>
      </p:sp>
      <p:graphicFrame>
        <p:nvGraphicFramePr>
          <p:cNvPr id="35" name="1 Diagrama"/>
          <p:cNvGraphicFramePr/>
          <p:nvPr>
            <p:extLst>
              <p:ext uri="{D42A27DB-BD31-4B8C-83A1-F6EECF244321}">
                <p14:modId xmlns:p14="http://schemas.microsoft.com/office/powerpoint/2010/main" val="237991258"/>
              </p:ext>
            </p:extLst>
          </p:nvPr>
        </p:nvGraphicFramePr>
        <p:xfrm>
          <a:off x="535647" y="3380695"/>
          <a:ext cx="3992527" cy="235256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4" name="33 Rectángulo"/>
          <p:cNvSpPr/>
          <p:nvPr/>
        </p:nvSpPr>
        <p:spPr>
          <a:xfrm>
            <a:off x="0" y="6524625"/>
            <a:ext cx="9144000" cy="360363"/>
          </a:xfrm>
          <a:prstGeom prst="rect">
            <a:avLst/>
          </a:prstGeom>
          <a:blipFill>
            <a:blip r:embed="rId1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6" name="35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7" name="1 Marcador de número de diapositiva"/>
          <p:cNvSpPr txBox="1">
            <a:spLocks/>
          </p:cNvSpPr>
          <p:nvPr/>
        </p:nvSpPr>
        <p:spPr bwMode="auto">
          <a:xfrm>
            <a:off x="8244408" y="6500834"/>
            <a:ext cx="648767" cy="241279"/>
          </a:xfrm>
          <a:prstGeom prst="rect">
            <a:avLst/>
          </a:prstGeom>
          <a:extLst/>
        </p:spPr>
        <p:txBody>
          <a:bodyPr vert="horz" wrap="square" lIns="91440" tIns="45720" rIns="91440" bIns="45720" numCol="1" rtlCol="0" anchor="ctr" anchorCtr="0" compatLnSpc="1">
            <a:prstTxWarp prst="textNoShape">
              <a:avLst/>
            </a:prstTxWarp>
          </a:bodyPr>
          <a:lstStyle>
            <a:defPPr>
              <a:defRPr lang="es-ES"/>
            </a:defPPr>
            <a:lvl1pPr marL="0" algn="r" defTabSz="914400" rtl="0" eaLnBrk="1" latinLnBrk="0" hangingPunct="1">
              <a:defRPr sz="1200" kern="1200">
                <a:solidFill>
                  <a:schemeClr val="tx1"/>
                </a:solidFill>
                <a:latin typeface="Calibri" pitchFamily="34" charset="0"/>
                <a:ea typeface="+mn-ea"/>
                <a:cs typeface="+mn-cs"/>
              </a:defRPr>
            </a:lvl1pPr>
            <a:lvl2pPr marL="742950" indent="-285750" algn="l" defTabSz="914400" rtl="0" eaLnBrk="1" latinLnBrk="0" hangingPunct="1">
              <a:defRPr sz="1800" kern="1200">
                <a:solidFill>
                  <a:schemeClr val="tx1"/>
                </a:solidFill>
                <a:latin typeface="Calibri" pitchFamily="34" charset="0"/>
                <a:ea typeface="+mn-ea"/>
                <a:cs typeface="+mn-cs"/>
              </a:defRPr>
            </a:lvl2pPr>
            <a:lvl3pPr marL="1143000" indent="-228600" algn="l" defTabSz="914400" rtl="0" eaLnBrk="1" latinLnBrk="0" hangingPunct="1">
              <a:defRPr sz="1800" kern="1200">
                <a:solidFill>
                  <a:schemeClr val="tx1"/>
                </a:solidFill>
                <a:latin typeface="Calibri" pitchFamily="34" charset="0"/>
                <a:ea typeface="+mn-ea"/>
                <a:cs typeface="+mn-cs"/>
              </a:defRPr>
            </a:lvl3pPr>
            <a:lvl4pPr marL="1600200" indent="-228600" algn="l" defTabSz="914400" rtl="0" eaLnBrk="1" latinLnBrk="0" hangingPunct="1">
              <a:defRPr sz="1800" kern="1200">
                <a:solidFill>
                  <a:schemeClr val="tx1"/>
                </a:solidFill>
                <a:latin typeface="Calibri" pitchFamily="34" charset="0"/>
                <a:ea typeface="+mn-ea"/>
                <a:cs typeface="+mn-cs"/>
              </a:defRPr>
            </a:lvl4pPr>
            <a:lvl5pPr marL="2057400" indent="-228600" algn="l" defTabSz="914400" rtl="0" eaLnBrk="1" latinLnBrk="0" hangingPunct="1">
              <a:defRPr sz="1800" kern="1200">
                <a:solidFill>
                  <a:schemeClr val="tx1"/>
                </a:solidFill>
                <a:latin typeface="Calibri"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111</a:t>
            </a:fld>
            <a:endParaRPr lang="en-GB" sz="1600" b="1" dirty="0">
              <a:solidFill>
                <a:srgbClr val="C00000"/>
              </a:solidFill>
            </a:endParaRPr>
          </a:p>
        </p:txBody>
      </p:sp>
      <p:sp>
        <p:nvSpPr>
          <p:cNvPr id="38" name="37 Rectángulo"/>
          <p:cNvSpPr/>
          <p:nvPr/>
        </p:nvSpPr>
        <p:spPr>
          <a:xfrm>
            <a:off x="0" y="0"/>
            <a:ext cx="9144000" cy="785794"/>
          </a:xfrm>
          <a:prstGeom prst="rect">
            <a:avLst/>
          </a:prstGeom>
          <a:blipFill>
            <a:blip r:embed="rId1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39"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42 Recortar rectángulo de esquina sencilla"/>
          <p:cNvSpPr/>
          <p:nvPr/>
        </p:nvSpPr>
        <p:spPr>
          <a:xfrm>
            <a:off x="428596" y="954370"/>
            <a:ext cx="4863484" cy="402928"/>
          </a:xfrm>
          <a:prstGeom prst="snip1Rect">
            <a:avLst/>
          </a:prstGeom>
          <a:blipFill dpi="0" rotWithShape="1">
            <a:blip r:embed="rId1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EQUAL OPPORTUNITIES AND NON-DISCRIMINATION</a:t>
            </a:r>
          </a:p>
        </p:txBody>
      </p:sp>
      <p:grpSp>
        <p:nvGrpSpPr>
          <p:cNvPr id="40" name="39 Grupo"/>
          <p:cNvGrpSpPr/>
          <p:nvPr/>
        </p:nvGrpSpPr>
        <p:grpSpPr>
          <a:xfrm>
            <a:off x="142844" y="6525376"/>
            <a:ext cx="2750146" cy="216737"/>
            <a:chOff x="142844" y="6525376"/>
            <a:chExt cx="2750146" cy="216737"/>
          </a:xfrm>
        </p:grpSpPr>
        <p:grpSp>
          <p:nvGrpSpPr>
            <p:cNvPr id="41" name="8 Grupo"/>
            <p:cNvGrpSpPr/>
            <p:nvPr/>
          </p:nvGrpSpPr>
          <p:grpSpPr>
            <a:xfrm>
              <a:off x="142844" y="6544781"/>
              <a:ext cx="2750145" cy="181706"/>
              <a:chOff x="93663" y="6277125"/>
              <a:chExt cx="2750145" cy="224103"/>
            </a:xfrm>
          </p:grpSpPr>
          <p:sp>
            <p:nvSpPr>
              <p:cNvPr id="4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49" name="8 Rectángulo">
                <a:hlinkClick r:id="rId1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42" name="41 CuadroTexto">
              <a:hlinkClick r:id="rId1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18420861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9" name="AutoShape 6" descr="Resultado de imagen de imagen de calendario 2016"/>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5720" name="AutoShape 8" descr="Resultado de imagen de imagen de calendario 2016"/>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5721" name="AutoShape 12" descr="Resultado de imagen de imagen de verificacion"/>
          <p:cNvSpPr>
            <a:spLocks noChangeAspect="1" noChangeArrowheads="1"/>
          </p:cNvSpPr>
          <p:nvPr/>
        </p:nvSpPr>
        <p:spPr bwMode="auto">
          <a:xfrm>
            <a:off x="4492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5722" name="AutoShape 14" descr="Resultado de imagen de imagen de verificacion"/>
          <p:cNvSpPr>
            <a:spLocks noChangeAspect="1" noChangeArrowheads="1"/>
          </p:cNvSpPr>
          <p:nvPr/>
        </p:nvSpPr>
        <p:spPr bwMode="auto">
          <a:xfrm>
            <a:off x="6016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3" name="2 CuadroTexto"/>
          <p:cNvSpPr txBox="1"/>
          <p:nvPr/>
        </p:nvSpPr>
        <p:spPr>
          <a:xfrm>
            <a:off x="610803" y="1556792"/>
            <a:ext cx="8037896" cy="553998"/>
          </a:xfrm>
          <a:prstGeom prst="rect">
            <a:avLst/>
          </a:prstGeom>
          <a:noFill/>
        </p:spPr>
        <p:txBody>
          <a:bodyPr wrap="square" rtlCol="0">
            <a:spAutoFit/>
          </a:bodyPr>
          <a:lstStyle/>
          <a:p>
            <a:pPr algn="just">
              <a:spcBef>
                <a:spcPct val="0"/>
              </a:spcBef>
              <a:tabLst>
                <a:tab pos="5295900" algn="l"/>
                <a:tab pos="7710488" algn="l"/>
              </a:tabLst>
            </a:pPr>
            <a:r>
              <a:rPr lang="en-GB" sz="1000" dirty="0">
                <a:solidFill>
                  <a:srgbClr val="9E1B34"/>
                </a:solidFill>
                <a:latin typeface="Gill Sans"/>
              </a:rPr>
              <a:t>Not only is it important for ICO to not discriminate on the basis of gender, but the creation of a work environment based on respect for diversity and equal opportunities in relation to people with some type of disability has always been a priority.</a:t>
            </a:r>
          </a:p>
        </p:txBody>
      </p:sp>
      <p:pic>
        <p:nvPicPr>
          <p:cNvPr id="1026" name="Picture 2" descr="Resultado de imagen de discapacida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601" y="2348880"/>
            <a:ext cx="2951831" cy="1445379"/>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610803" y="2097137"/>
            <a:ext cx="4609269" cy="3924151"/>
          </a:xfrm>
          <a:prstGeom prst="rect">
            <a:avLst/>
          </a:prstGeom>
          <a:noFill/>
        </p:spPr>
        <p:txBody>
          <a:bodyPr wrap="square" rtlCol="0">
            <a:spAutoFit/>
          </a:bodyPr>
          <a:lstStyle/>
          <a:p>
            <a:pPr algn="just">
              <a:spcBef>
                <a:spcPct val="0"/>
              </a:spcBef>
              <a:tabLst>
                <a:tab pos="5295900" algn="l"/>
                <a:tab pos="7710488" algn="l"/>
              </a:tabLst>
            </a:pPr>
            <a:r>
              <a:rPr lang="en-GB" sz="1000" dirty="0">
                <a:solidFill>
                  <a:srgbClr val="9E1B34"/>
                </a:solidFill>
                <a:latin typeface="Gill Sans"/>
              </a:rPr>
              <a:t>Therefore, ICO integrates people with some type of disability in its workforce; in 2017 there were three with these characteristics.</a:t>
            </a:r>
          </a:p>
          <a:p>
            <a:pPr algn="just">
              <a:spcBef>
                <a:spcPct val="0"/>
              </a:spcBef>
              <a:tabLst>
                <a:tab pos="5295900" algn="l"/>
                <a:tab pos="7710488" algn="l"/>
              </a:tabLst>
            </a:pPr>
            <a:endParaRPr lang="en-GB" sz="1000" dirty="0">
              <a:solidFill>
                <a:srgbClr val="9E1B34"/>
              </a:solidFill>
              <a:latin typeface="Gill Sans"/>
            </a:endParaRPr>
          </a:p>
          <a:p>
            <a:pPr algn="just">
              <a:spcBef>
                <a:spcPct val="0"/>
              </a:spcBef>
              <a:tabLst>
                <a:tab pos="5295900" algn="l"/>
                <a:tab pos="7710488" algn="l"/>
              </a:tabLst>
            </a:pPr>
            <a:r>
              <a:rPr lang="en-GB" sz="1000" dirty="0">
                <a:solidFill>
                  <a:srgbClr val="9E1B34"/>
                </a:solidFill>
                <a:latin typeface="Gill Sans"/>
              </a:rPr>
              <a:t>Additionally, the Corporate Social Responsibility Policy includes a commitment to the social-labour integration of the groups at risk of exclusion and ICO has various contracts for goods or services through Special Employment Centres. This instrument allows both the social commitment, effectively applying social responsibility criteria in recruitment processes, as well as compliance with the Law on Social Integration of Disabled People to be demonstrated.</a:t>
            </a:r>
          </a:p>
          <a:p>
            <a:pPr algn="just">
              <a:spcBef>
                <a:spcPct val="0"/>
              </a:spcBef>
              <a:tabLst>
                <a:tab pos="5295900" algn="l"/>
                <a:tab pos="7710488" algn="l"/>
              </a:tabLst>
            </a:pPr>
            <a:endParaRPr lang="en-GB" sz="1000" dirty="0">
              <a:solidFill>
                <a:srgbClr val="9E1B34"/>
              </a:solidFill>
              <a:latin typeface="Gill Sans"/>
            </a:endParaRPr>
          </a:p>
          <a:p>
            <a:pPr algn="just">
              <a:spcBef>
                <a:spcPct val="0"/>
              </a:spcBef>
              <a:tabLst>
                <a:tab pos="5295900" algn="l"/>
                <a:tab pos="7710488" algn="l"/>
              </a:tabLst>
            </a:pPr>
            <a:r>
              <a:rPr lang="en-GB" sz="1000" dirty="0">
                <a:solidFill>
                  <a:srgbClr val="9E1B34"/>
                </a:solidFill>
                <a:latin typeface="Gill Sans"/>
              </a:rPr>
              <a:t>At present, ICO has 3 ongoing services contracted with Special Employment Centre:</a:t>
            </a:r>
          </a:p>
          <a:p>
            <a:pPr algn="just">
              <a:spcBef>
                <a:spcPct val="0"/>
              </a:spcBef>
              <a:tabLst>
                <a:tab pos="5295900" algn="l"/>
                <a:tab pos="7710488" algn="l"/>
              </a:tabLst>
            </a:pPr>
            <a:endParaRPr lang="en-GB" sz="1000" dirty="0">
              <a:solidFill>
                <a:srgbClr val="9E1B34"/>
              </a:solidFill>
              <a:latin typeface="Gill Sans"/>
            </a:endParaRPr>
          </a:p>
          <a:p>
            <a:pPr indent="-171450" algn="just">
              <a:spcBef>
                <a:spcPct val="0"/>
              </a:spcBef>
              <a:buFont typeface="Wingdings" panose="05000000000000000000" pitchFamily="2" charset="2"/>
              <a:buChar char="q"/>
              <a:tabLst>
                <a:tab pos="5295900" algn="l"/>
                <a:tab pos="7710488" algn="l"/>
              </a:tabLst>
            </a:pPr>
            <a:r>
              <a:rPr lang="en-GB" sz="1000" dirty="0">
                <a:solidFill>
                  <a:srgbClr val="9E1B34"/>
                </a:solidFill>
                <a:latin typeface="Gill Sans"/>
              </a:rPr>
              <a:t>The General Archive Service, provided by Ilunion BPO.</a:t>
            </a:r>
          </a:p>
          <a:p>
            <a:pPr algn="just">
              <a:spcBef>
                <a:spcPct val="0"/>
              </a:spcBef>
              <a:tabLst>
                <a:tab pos="5295900" algn="l"/>
                <a:tab pos="7710488" algn="l"/>
              </a:tabLst>
            </a:pPr>
            <a:endParaRPr lang="en-GB" sz="1000" dirty="0">
              <a:solidFill>
                <a:srgbClr val="9E1B34"/>
              </a:solidFill>
              <a:latin typeface="Gill Sans"/>
            </a:endParaRPr>
          </a:p>
          <a:p>
            <a:pPr indent="-171450" algn="just">
              <a:spcBef>
                <a:spcPct val="0"/>
              </a:spcBef>
              <a:buFont typeface="Wingdings" panose="05000000000000000000" pitchFamily="2" charset="2"/>
              <a:buChar char="q"/>
              <a:tabLst>
                <a:tab pos="5295900" algn="l"/>
                <a:tab pos="7710488" algn="l"/>
              </a:tabLst>
            </a:pPr>
            <a:r>
              <a:rPr lang="en-GB" sz="1000" dirty="0">
                <a:solidFill>
                  <a:srgbClr val="9E1B34"/>
                </a:solidFill>
                <a:latin typeface="Gill Sans"/>
              </a:rPr>
              <a:t>Daganzo Archive Documentation Cataloguing Service provided by BETAN, S.A.</a:t>
            </a:r>
          </a:p>
          <a:p>
            <a:pPr algn="just">
              <a:spcBef>
                <a:spcPct val="0"/>
              </a:spcBef>
              <a:tabLst>
                <a:tab pos="5295900" algn="l"/>
                <a:tab pos="7710488" algn="l"/>
              </a:tabLst>
            </a:pPr>
            <a:endParaRPr lang="en-GB" sz="1000" dirty="0">
              <a:solidFill>
                <a:srgbClr val="9E1B34"/>
              </a:solidFill>
              <a:latin typeface="Gill Sans"/>
            </a:endParaRPr>
          </a:p>
          <a:p>
            <a:pPr indent="-171450" algn="just">
              <a:spcBef>
                <a:spcPct val="0"/>
              </a:spcBef>
              <a:buFont typeface="Wingdings" panose="05000000000000000000" pitchFamily="2" charset="2"/>
              <a:buChar char="q"/>
              <a:tabLst>
                <a:tab pos="5295900" algn="l"/>
                <a:tab pos="7710488" algn="l"/>
              </a:tabLst>
            </a:pPr>
            <a:r>
              <a:rPr lang="en-GB" sz="1000" dirty="0">
                <a:solidFill>
                  <a:srgbClr val="9E1B34"/>
                </a:solidFill>
                <a:latin typeface="Gill Sans"/>
              </a:rPr>
              <a:t>Auxiliary Services in ICO's Properties, provided by CREZCA SERVICIOS AUXILIARES, S.A.</a:t>
            </a:r>
          </a:p>
          <a:p>
            <a:pPr indent="-171450" algn="just">
              <a:spcBef>
                <a:spcPct val="0"/>
              </a:spcBef>
              <a:buFont typeface="Wingdings" panose="05000000000000000000" pitchFamily="2" charset="2"/>
              <a:buChar char="q"/>
              <a:tabLst>
                <a:tab pos="5295900" algn="l"/>
                <a:tab pos="7710488" algn="l"/>
              </a:tabLst>
            </a:pPr>
            <a:endParaRPr lang="en-GB" sz="1000" dirty="0">
              <a:solidFill>
                <a:srgbClr val="9E1B34"/>
              </a:solidFill>
              <a:latin typeface="Gill Sans"/>
            </a:endParaRPr>
          </a:p>
          <a:p>
            <a:pPr algn="just">
              <a:spcBef>
                <a:spcPct val="0"/>
              </a:spcBef>
              <a:tabLst>
                <a:tab pos="5295900" algn="l"/>
                <a:tab pos="7710488" algn="l"/>
              </a:tabLst>
            </a:pPr>
            <a:r>
              <a:rPr lang="en-GB" sz="1000" dirty="0">
                <a:solidFill>
                  <a:srgbClr val="9E1B34"/>
                </a:solidFill>
                <a:latin typeface="Gill Sans"/>
              </a:rPr>
              <a:t>Four FTE position have been created through these services for people with functional diversity/disability.</a:t>
            </a:r>
          </a:p>
        </p:txBody>
      </p:sp>
      <p:pic>
        <p:nvPicPr>
          <p:cNvPr id="1028" name="Picture 4" descr="Resultado de imagen de centros especiales de emple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8849" y="4437112"/>
            <a:ext cx="2851583" cy="1476713"/>
          </a:xfrm>
          <a:prstGeom prst="rect">
            <a:avLst/>
          </a:prstGeom>
          <a:noFill/>
          <a:extLst>
            <a:ext uri="{909E8E84-426E-40DD-AFC4-6F175D3DCCD1}">
              <a14:hiddenFill xmlns:a14="http://schemas.microsoft.com/office/drawing/2010/main">
                <a:solidFill>
                  <a:srgbClr val="FFFFFF"/>
                </a:solidFill>
              </a14:hiddenFill>
            </a:ext>
          </a:extLst>
        </p:spPr>
      </p:pic>
      <p:sp>
        <p:nvSpPr>
          <p:cNvPr id="20" name="19 Rectángulo"/>
          <p:cNvSpPr/>
          <p:nvPr/>
        </p:nvSpPr>
        <p:spPr>
          <a:xfrm>
            <a:off x="0" y="6524625"/>
            <a:ext cx="9144000" cy="360363"/>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1" name="2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2" name="1 Marcador de número de diapositiva"/>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112</a:t>
            </a:fld>
            <a:endParaRPr lang="en-GB" sz="1600" b="1" dirty="0">
              <a:solidFill>
                <a:srgbClr val="C00000"/>
              </a:solidFill>
            </a:endParaRPr>
          </a:p>
        </p:txBody>
      </p:sp>
      <p:sp>
        <p:nvSpPr>
          <p:cNvPr id="23" name="22 Rectángulo"/>
          <p:cNvSpPr/>
          <p:nvPr/>
        </p:nvSpPr>
        <p:spPr>
          <a:xfrm>
            <a:off x="0" y="0"/>
            <a:ext cx="9144000" cy="78579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2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18 Recortar rectángulo de esquina sencilla"/>
          <p:cNvSpPr/>
          <p:nvPr/>
        </p:nvSpPr>
        <p:spPr>
          <a:xfrm>
            <a:off x="428596" y="954370"/>
            <a:ext cx="4791476" cy="402928"/>
          </a:xfrm>
          <a:prstGeom prst="snip1Rect">
            <a:avLst/>
          </a:prstGeom>
          <a:blipFill dpi="0" rotWithShape="1">
            <a:blip r:embed="rId6">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EQUAL OPPORTUNITIES AND NON-DISCRIMINATION</a:t>
            </a:r>
          </a:p>
        </p:txBody>
      </p:sp>
      <p:grpSp>
        <p:nvGrpSpPr>
          <p:cNvPr id="25" name="24 Grupo"/>
          <p:cNvGrpSpPr/>
          <p:nvPr/>
        </p:nvGrpSpPr>
        <p:grpSpPr>
          <a:xfrm>
            <a:off x="142844" y="6525376"/>
            <a:ext cx="2750146" cy="216737"/>
            <a:chOff x="142844" y="6525376"/>
            <a:chExt cx="2750146" cy="216737"/>
          </a:xfrm>
        </p:grpSpPr>
        <p:grpSp>
          <p:nvGrpSpPr>
            <p:cNvPr id="26" name="8 Grupo"/>
            <p:cNvGrpSpPr/>
            <p:nvPr/>
          </p:nvGrpSpPr>
          <p:grpSpPr>
            <a:xfrm>
              <a:off x="142844" y="6544781"/>
              <a:ext cx="2750145" cy="181706"/>
              <a:chOff x="93663" y="6277125"/>
              <a:chExt cx="2750145" cy="224103"/>
            </a:xfrm>
          </p:grpSpPr>
          <p:sp>
            <p:nvSpPr>
              <p:cNvPr id="3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2"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7" name="26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91763956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3" name="AutoShape 6" descr="Resultado de imagen de imagen de calendario 2016"/>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6744" name="AutoShape 8" descr="Resultado de imagen de imagen de calendario 2016"/>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6745" name="AutoShape 12" descr="Resultado de imagen de imagen de verificacion"/>
          <p:cNvSpPr>
            <a:spLocks noChangeAspect="1" noChangeArrowheads="1"/>
          </p:cNvSpPr>
          <p:nvPr/>
        </p:nvSpPr>
        <p:spPr bwMode="auto">
          <a:xfrm>
            <a:off x="4492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6746" name="AutoShape 14" descr="Resultado de imagen de imagen de verificacion"/>
          <p:cNvSpPr>
            <a:spLocks noChangeAspect="1" noChangeArrowheads="1"/>
          </p:cNvSpPr>
          <p:nvPr/>
        </p:nvSpPr>
        <p:spPr bwMode="auto">
          <a:xfrm>
            <a:off x="6016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6749" name="47 CuadroTexto"/>
          <p:cNvSpPr txBox="1">
            <a:spLocks noChangeArrowheads="1"/>
          </p:cNvSpPr>
          <p:nvPr/>
        </p:nvSpPr>
        <p:spPr bwMode="auto">
          <a:xfrm>
            <a:off x="459687" y="1462088"/>
            <a:ext cx="4616369"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ICO seeks to promote a work-life balance, making a range of options available to its workforce, which are published on a dedicated section of the intranet.</a:t>
            </a:r>
          </a:p>
          <a:p>
            <a:pPr algn="just" eaLnBrk="1" hangingPunct="1">
              <a:spcBef>
                <a:spcPct val="0"/>
              </a:spcBef>
              <a:buFontTx/>
              <a:buNone/>
            </a:pPr>
            <a:endParaRPr lang="en-GB" altLang="es-ES" sz="10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The regulation of working hours is the measure that most contributes to employees striking a balance between their responsibilities at work and their personal and family needs. The collective agreement provides for two different sets of working hours: the split shift, with a flexible start time of between 8 am and 9.30 am, leaving after 5 pm with a lunch break of at least 30 minutes; and the continuous shift, with several possible alternatives for employees working under this scheme. Furthermore, help is offered to reduce working hours to take care of young children and elderly family members in need.</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In 2017, eight employees worked under the continuous shift system, while 29 employees requested reduced working hours to take care of family members, with the majority (25 individuals) to take care of their children.</a:t>
            </a:r>
          </a:p>
        </p:txBody>
      </p:sp>
      <p:sp>
        <p:nvSpPr>
          <p:cNvPr id="116750" name="49 CuadroTexto"/>
          <p:cNvSpPr txBox="1">
            <a:spLocks noChangeArrowheads="1"/>
          </p:cNvSpPr>
          <p:nvPr/>
        </p:nvSpPr>
        <p:spPr bwMode="auto">
          <a:xfrm>
            <a:off x="449263" y="4492858"/>
            <a:ext cx="4626793"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Special mention should be made of the </a:t>
            </a:r>
            <a:r>
              <a:rPr lang="en-GB" altLang="es-ES" sz="1000" b="1" dirty="0">
                <a:solidFill>
                  <a:srgbClr val="9E1B34"/>
                </a:solidFill>
                <a:latin typeface="Gill Sans"/>
              </a:rPr>
              <a:t>“Days off school”</a:t>
            </a:r>
            <a:r>
              <a:rPr lang="en-GB" altLang="es-ES" sz="1000" dirty="0">
                <a:solidFill>
                  <a:srgbClr val="9E1B34"/>
                </a:solidFill>
                <a:latin typeface="Gill Sans"/>
              </a:rPr>
              <a:t> initiative, organised for the first time in 2015 and, on account of its huge popularity, continued to be held in both 2016 and 2017, taking place on six occasions in 2017.</a:t>
            </a:r>
            <a:endParaRPr lang="en-GB" altLang="es-ES" sz="1000" dirty="0">
              <a:solidFill>
                <a:srgbClr val="00B050"/>
              </a:solidFill>
              <a:latin typeface="Gill Sans"/>
            </a:endParaRPr>
          </a:p>
          <a:p>
            <a:pPr algn="just" eaLnBrk="1" hangingPunct="1">
              <a:spcBef>
                <a:spcPct val="0"/>
              </a:spcBef>
              <a:buFontTx/>
              <a:buNone/>
            </a:pPr>
            <a:endParaRPr lang="en-GB" altLang="es-ES" sz="10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On the so-called “Days off school”, a range of different activities are organised on behalf of the children of employees, with a view to helping staff attend work on non-teaching days during the academic year.</a:t>
            </a:r>
            <a:endParaRPr lang="en-GB" altLang="es-ES" sz="1800" dirty="0">
              <a:solidFill>
                <a:srgbClr val="FF0000"/>
              </a:solidFill>
            </a:endParaRPr>
          </a:p>
          <a:p>
            <a:pPr algn="just" eaLnBrk="1" hangingPunct="1">
              <a:spcBef>
                <a:spcPct val="0"/>
              </a:spcBef>
              <a:buFontTx/>
              <a:buNone/>
            </a:pPr>
            <a:endParaRPr lang="en-GB" altLang="es-ES" sz="1800" dirty="0">
              <a:solidFill>
                <a:srgbClr val="FF0000"/>
              </a:solidFill>
              <a:latin typeface="Gill Sans"/>
            </a:endParaRPr>
          </a:p>
        </p:txBody>
      </p:sp>
      <p:pic>
        <p:nvPicPr>
          <p:cNvPr id="116751" name="Picture 4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0688" y="4113213"/>
            <a:ext cx="2887662" cy="216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20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2" name="21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1 Marcador de número de diapositiva"/>
          <p:cNvSpPr>
            <a:spLocks noGrp="1"/>
          </p:cNvSpPr>
          <p:nvPr>
            <p:ph type="sldNum" sz="quarter" idx="12"/>
          </p:nvPr>
        </p:nvSpPr>
        <p:spPr bwMode="auto">
          <a:xfrm>
            <a:off x="8244408" y="6500834"/>
            <a:ext cx="64876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113</a:t>
            </a:fld>
            <a:endParaRPr lang="en-GB" sz="1600" b="1" dirty="0">
              <a:solidFill>
                <a:srgbClr val="C00000"/>
              </a:solidFill>
            </a:endParaRPr>
          </a:p>
        </p:txBody>
      </p:sp>
      <p:sp>
        <p:nvSpPr>
          <p:cNvPr id="24" name="23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2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18 Recortar rectángulo de esquina sencilla"/>
          <p:cNvSpPr/>
          <p:nvPr/>
        </p:nvSpPr>
        <p:spPr>
          <a:xfrm>
            <a:off x="428596" y="954370"/>
            <a:ext cx="3214710"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WORK-LIFE BALANCE</a:t>
            </a:r>
          </a:p>
        </p:txBody>
      </p:sp>
      <p:pic>
        <p:nvPicPr>
          <p:cNvPr id="2" name="Imagen 1">
            <a:extLst>
              <a:ext uri="{FF2B5EF4-FFF2-40B4-BE49-F238E27FC236}">
                <a16:creationId xmlns:a16="http://schemas.microsoft.com/office/drawing/2014/main" xmlns="" id="{964505DC-D53A-4039-8DA4-FF8620D33713}"/>
              </a:ext>
            </a:extLst>
          </p:cNvPr>
          <p:cNvPicPr>
            <a:picLocks noChangeAspect="1"/>
          </p:cNvPicPr>
          <p:nvPr/>
        </p:nvPicPr>
        <p:blipFill>
          <a:blip r:embed="rId6"/>
          <a:stretch>
            <a:fillRect/>
          </a:stretch>
        </p:blipFill>
        <p:spPr>
          <a:xfrm>
            <a:off x="5148064" y="1403034"/>
            <a:ext cx="3822373" cy="2241990"/>
          </a:xfrm>
          <a:prstGeom prst="rect">
            <a:avLst/>
          </a:prstGeom>
        </p:spPr>
      </p:pic>
      <p:grpSp>
        <p:nvGrpSpPr>
          <p:cNvPr id="20" name="19 Grupo"/>
          <p:cNvGrpSpPr/>
          <p:nvPr/>
        </p:nvGrpSpPr>
        <p:grpSpPr>
          <a:xfrm>
            <a:off x="142844" y="6525376"/>
            <a:ext cx="2750146" cy="216737"/>
            <a:chOff x="142844" y="6525376"/>
            <a:chExt cx="2750146" cy="216737"/>
          </a:xfrm>
        </p:grpSpPr>
        <p:grpSp>
          <p:nvGrpSpPr>
            <p:cNvPr id="26" name="8 Grupo"/>
            <p:cNvGrpSpPr/>
            <p:nvPr/>
          </p:nvGrpSpPr>
          <p:grpSpPr>
            <a:xfrm>
              <a:off x="142844" y="6544781"/>
              <a:ext cx="2750145" cy="181706"/>
              <a:chOff x="93663" y="6277125"/>
              <a:chExt cx="2750145" cy="224103"/>
            </a:xfrm>
          </p:grpSpPr>
          <p:sp>
            <p:nvSpPr>
              <p:cNvPr id="2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2"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7" name="26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03350771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7" name="AutoShape 6" descr="Resultado de imagen de imagen de calendario 2016"/>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7768" name="AutoShape 8" descr="Resultado de imagen de imagen de calendario 2016"/>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7769" name="AutoShape 12" descr="Resultado de imagen de imagen de verificacion"/>
          <p:cNvSpPr>
            <a:spLocks noChangeAspect="1" noChangeArrowheads="1"/>
          </p:cNvSpPr>
          <p:nvPr/>
        </p:nvSpPr>
        <p:spPr bwMode="auto">
          <a:xfrm>
            <a:off x="4492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7770" name="AutoShape 14" descr="Resultado de imagen de imagen de verificacion"/>
          <p:cNvSpPr>
            <a:spLocks noChangeAspect="1" noChangeArrowheads="1"/>
          </p:cNvSpPr>
          <p:nvPr/>
        </p:nvSpPr>
        <p:spPr bwMode="auto">
          <a:xfrm>
            <a:off x="6016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7797" name="47 CuadroTexto"/>
          <p:cNvSpPr txBox="1">
            <a:spLocks noChangeArrowheads="1"/>
          </p:cNvSpPr>
          <p:nvPr/>
        </p:nvSpPr>
        <p:spPr bwMode="auto">
          <a:xfrm>
            <a:off x="459688" y="1557338"/>
            <a:ext cx="8200126"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tabLst>
                <a:tab pos="7710488" algn="l"/>
              </a:tabLst>
              <a:defRPr sz="3200">
                <a:solidFill>
                  <a:schemeClr val="tx1"/>
                </a:solidFill>
                <a:latin typeface="Calibri" pitchFamily="34" charset="0"/>
              </a:defRPr>
            </a:lvl1pPr>
            <a:lvl2pPr marL="742950" indent="-285750" eaLnBrk="0" hangingPunct="0">
              <a:spcBef>
                <a:spcPct val="20000"/>
              </a:spcBef>
              <a:buFont typeface="Arial" pitchFamily="34" charset="0"/>
              <a:buChar char="–"/>
              <a:tabLst>
                <a:tab pos="7710488" algn="l"/>
              </a:tabLst>
              <a:defRPr sz="2800">
                <a:solidFill>
                  <a:schemeClr val="tx1"/>
                </a:solidFill>
                <a:latin typeface="Calibri" pitchFamily="34" charset="0"/>
              </a:defRPr>
            </a:lvl2pPr>
            <a:lvl3pPr marL="1143000" indent="-228600" eaLnBrk="0" hangingPunct="0">
              <a:spcBef>
                <a:spcPct val="20000"/>
              </a:spcBef>
              <a:buFont typeface="Arial" pitchFamily="34" charset="0"/>
              <a:buChar char="•"/>
              <a:tabLst>
                <a:tab pos="7710488" algn="l"/>
              </a:tabLst>
              <a:defRPr sz="2400">
                <a:solidFill>
                  <a:schemeClr val="tx1"/>
                </a:solidFill>
                <a:latin typeface="Calibri" pitchFamily="34" charset="0"/>
              </a:defRPr>
            </a:lvl3pPr>
            <a:lvl4pPr marL="1600200" indent="-228600" eaLnBrk="0" hangingPunct="0">
              <a:spcBef>
                <a:spcPct val="20000"/>
              </a:spcBef>
              <a:buFont typeface="Arial" pitchFamily="34" charset="0"/>
              <a:buChar char="–"/>
              <a:tabLst>
                <a:tab pos="7710488" algn="l"/>
              </a:tabLst>
              <a:defRPr sz="2000">
                <a:solidFill>
                  <a:schemeClr val="tx1"/>
                </a:solidFill>
                <a:latin typeface="Calibri" pitchFamily="34" charset="0"/>
              </a:defRPr>
            </a:lvl4pPr>
            <a:lvl5pPr marL="2057400" indent="-228600" eaLnBrk="0" hangingPunct="0">
              <a:spcBef>
                <a:spcPct val="20000"/>
              </a:spcBef>
              <a:buFont typeface="Arial" pitchFamily="34" charset="0"/>
              <a:buChar char="»"/>
              <a:tabLst>
                <a:tab pos="7710488"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7710488"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7710488"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7710488"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7710488" algn="l"/>
              </a:tabLst>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At ICO, staff training is particularly important, given that training imparted to the workforce is considered an essential factor in increasing productivity and the talent available at the Institute must be managed in the best way possible.</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In 2017, a total of 323 employees participated in training actions or activities, 57 more than the previous year.</a:t>
            </a:r>
            <a:endParaRPr lang="en-GB" altLang="es-ES" sz="900" dirty="0">
              <a:latin typeface="Arial" pitchFamily="34" charset="0"/>
            </a:endParaRPr>
          </a:p>
        </p:txBody>
      </p:sp>
      <p:sp>
        <p:nvSpPr>
          <p:cNvPr id="117798" name="48 CuadroTexto"/>
          <p:cNvSpPr txBox="1">
            <a:spLocks noChangeArrowheads="1"/>
          </p:cNvSpPr>
          <p:nvPr/>
        </p:nvSpPr>
        <p:spPr bwMode="auto">
          <a:xfrm>
            <a:off x="4693696" y="2461825"/>
            <a:ext cx="3968296" cy="229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The training budget approved for 2017 came to a total of 222,750 euros, with 191,567 euros actually spent over the course of the year, down by 4% on 2016. </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Across the different categories or professional groups, the greatest investment went into training technical staff (55.92%). In total, 28.63% of the amount investment was reserved for middle managers, while 11.59% went to the management team. The investment made in imparting training to staff increased by 3.49% compared with 2016. Finally, 0.37% of the investment was allocated to interns.</a:t>
            </a:r>
          </a:p>
          <a:p>
            <a:pPr eaLnBrk="1" hangingPunct="1">
              <a:spcBef>
                <a:spcPct val="0"/>
              </a:spcBef>
              <a:buFontTx/>
              <a:buNone/>
            </a:pPr>
            <a:endParaRPr lang="en-GB" altLang="es-ES" sz="1800" dirty="0"/>
          </a:p>
        </p:txBody>
      </p:sp>
      <p:sp>
        <p:nvSpPr>
          <p:cNvPr id="117799" name="49 CuadroTexto"/>
          <p:cNvSpPr txBox="1">
            <a:spLocks noChangeArrowheads="1"/>
          </p:cNvSpPr>
          <p:nvPr/>
        </p:nvSpPr>
        <p:spPr bwMode="auto">
          <a:xfrm>
            <a:off x="459687" y="4653136"/>
            <a:ext cx="523994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tabLst>
                <a:tab pos="5295900" algn="l"/>
                <a:tab pos="7710488" algn="l"/>
              </a:tabLst>
              <a:defRPr sz="3200">
                <a:solidFill>
                  <a:schemeClr val="tx1"/>
                </a:solidFill>
                <a:latin typeface="Calibri" pitchFamily="34" charset="0"/>
              </a:defRPr>
            </a:lvl1pPr>
            <a:lvl2pPr marL="742950" indent="-285750" eaLnBrk="0" hangingPunct="0">
              <a:spcBef>
                <a:spcPct val="20000"/>
              </a:spcBef>
              <a:buFont typeface="Arial" pitchFamily="34" charset="0"/>
              <a:buChar char="–"/>
              <a:tabLst>
                <a:tab pos="5295900" algn="l"/>
                <a:tab pos="7710488" algn="l"/>
              </a:tabLst>
              <a:defRPr sz="2800">
                <a:solidFill>
                  <a:schemeClr val="tx1"/>
                </a:solidFill>
                <a:latin typeface="Calibri" pitchFamily="34" charset="0"/>
              </a:defRPr>
            </a:lvl2pPr>
            <a:lvl3pPr marL="1143000" indent="-228600" eaLnBrk="0" hangingPunct="0">
              <a:spcBef>
                <a:spcPct val="20000"/>
              </a:spcBef>
              <a:buFont typeface="Arial" pitchFamily="34" charset="0"/>
              <a:buChar char="•"/>
              <a:tabLst>
                <a:tab pos="5295900" algn="l"/>
                <a:tab pos="7710488" algn="l"/>
              </a:tabLst>
              <a:defRPr sz="2400">
                <a:solidFill>
                  <a:schemeClr val="tx1"/>
                </a:solidFill>
                <a:latin typeface="Calibri" pitchFamily="34" charset="0"/>
              </a:defRPr>
            </a:lvl3pPr>
            <a:lvl4pPr marL="1600200" indent="-228600" eaLnBrk="0" hangingPunct="0">
              <a:spcBef>
                <a:spcPct val="20000"/>
              </a:spcBef>
              <a:buFont typeface="Arial" pitchFamily="34" charset="0"/>
              <a:buChar char="–"/>
              <a:tabLst>
                <a:tab pos="5295900" algn="l"/>
                <a:tab pos="7710488" algn="l"/>
              </a:tabLst>
              <a:defRPr sz="2000">
                <a:solidFill>
                  <a:schemeClr val="tx1"/>
                </a:solidFill>
                <a:latin typeface="Calibri" pitchFamily="34" charset="0"/>
              </a:defRPr>
            </a:lvl4pPr>
            <a:lvl5pPr marL="2057400" indent="-228600" eaLnBrk="0" hangingPunct="0">
              <a:spcBef>
                <a:spcPct val="20000"/>
              </a:spcBef>
              <a:buFont typeface="Arial" pitchFamily="34" charset="0"/>
              <a:buChar char="»"/>
              <a:tabLst>
                <a:tab pos="5295900" algn="l"/>
                <a:tab pos="7710488"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5295900" algn="l"/>
                <a:tab pos="7710488"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5295900" algn="l"/>
                <a:tab pos="7710488"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5295900" algn="l"/>
                <a:tab pos="7710488"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5295900" algn="l"/>
                <a:tab pos="7710488" algn="l"/>
              </a:tabLst>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The total number of hours allocated to training in 2017 came to 14,173, which was 991 hours fewer than in the previous year. The average hours of training per employee was 43.74.</a:t>
            </a:r>
          </a:p>
          <a:p>
            <a:pPr algn="just" eaLnBrk="1" hangingPunct="1">
              <a:spcBef>
                <a:spcPct val="0"/>
              </a:spcBef>
              <a:buFontTx/>
              <a:buNone/>
            </a:pPr>
            <a:endParaRPr lang="en-GB" altLang="es-ES" sz="1000" dirty="0">
              <a:solidFill>
                <a:srgbClr val="9E1B34"/>
              </a:solidFill>
              <a:latin typeface="Gill Sans"/>
            </a:endParaRPr>
          </a:p>
          <a:p>
            <a:pPr algn="just" eaLnBrk="1" hangingPunct="1">
              <a:spcBef>
                <a:spcPct val="0"/>
              </a:spcBef>
              <a:buNone/>
            </a:pPr>
            <a:r>
              <a:rPr lang="en-GB" altLang="es-ES" sz="1000" dirty="0">
                <a:solidFill>
                  <a:srgbClr val="9E1B34"/>
                </a:solidFill>
                <a:latin typeface="Gill Sans"/>
              </a:rPr>
              <a:t>All this being said, it is worth noting that although it is true that, in 2017, the investment allocated to training and the number of hours dedicated to training projects was lower, the number of people trained increased, which means that the efficiency of training was enhanced in terms of the resources available. </a:t>
            </a:r>
          </a:p>
        </p:txBody>
      </p:sp>
      <p:pic>
        <p:nvPicPr>
          <p:cNvPr id="11780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325" y="4548906"/>
            <a:ext cx="2160588" cy="197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20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2" name="21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1 Marcador de número de diapositiva"/>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114</a:t>
            </a:fld>
            <a:endParaRPr lang="en-GB" sz="1600" b="1" dirty="0">
              <a:solidFill>
                <a:srgbClr val="C00000"/>
              </a:solidFill>
            </a:endParaRPr>
          </a:p>
        </p:txBody>
      </p:sp>
      <p:sp>
        <p:nvSpPr>
          <p:cNvPr id="24" name="23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2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19 Recortar rectángulo de esquina sencilla"/>
          <p:cNvSpPr/>
          <p:nvPr/>
        </p:nvSpPr>
        <p:spPr>
          <a:xfrm>
            <a:off x="428596" y="954370"/>
            <a:ext cx="3214710"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TRAINING</a:t>
            </a:r>
          </a:p>
        </p:txBody>
      </p:sp>
      <p:pic>
        <p:nvPicPr>
          <p:cNvPr id="2" name="Imagen 1">
            <a:extLst>
              <a:ext uri="{FF2B5EF4-FFF2-40B4-BE49-F238E27FC236}">
                <a16:creationId xmlns:a16="http://schemas.microsoft.com/office/drawing/2014/main" xmlns="" id="{B128D5EF-C596-43B2-9C3C-6A4CBC665616}"/>
              </a:ext>
            </a:extLst>
          </p:cNvPr>
          <p:cNvPicPr>
            <a:picLocks noChangeAspect="1"/>
          </p:cNvPicPr>
          <p:nvPr/>
        </p:nvPicPr>
        <p:blipFill>
          <a:blip r:embed="rId6"/>
          <a:stretch>
            <a:fillRect/>
          </a:stretch>
        </p:blipFill>
        <p:spPr>
          <a:xfrm>
            <a:off x="525535" y="2469817"/>
            <a:ext cx="4102313" cy="1492400"/>
          </a:xfrm>
          <a:prstGeom prst="rect">
            <a:avLst/>
          </a:prstGeom>
        </p:spPr>
      </p:pic>
      <p:grpSp>
        <p:nvGrpSpPr>
          <p:cNvPr id="26" name="25 Grupo"/>
          <p:cNvGrpSpPr/>
          <p:nvPr/>
        </p:nvGrpSpPr>
        <p:grpSpPr>
          <a:xfrm>
            <a:off x="142844" y="6525376"/>
            <a:ext cx="2750146" cy="216737"/>
            <a:chOff x="142844" y="6525376"/>
            <a:chExt cx="2750146" cy="216737"/>
          </a:xfrm>
        </p:grpSpPr>
        <p:grpSp>
          <p:nvGrpSpPr>
            <p:cNvPr id="27" name="8 Grupo"/>
            <p:cNvGrpSpPr/>
            <p:nvPr/>
          </p:nvGrpSpPr>
          <p:grpSpPr>
            <a:xfrm>
              <a:off x="142844" y="6544781"/>
              <a:ext cx="2750145" cy="181706"/>
              <a:chOff x="93663" y="6277125"/>
              <a:chExt cx="2750145" cy="224103"/>
            </a:xfrm>
          </p:grpSpPr>
          <p:sp>
            <p:nvSpPr>
              <p:cNvPr id="2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3"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8" name="27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49266237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91" name="AutoShape 6" descr="Resultado de imagen de imagen de calendario 2016"/>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8792" name="AutoShape 8" descr="Resultado de imagen de imagen de calendario 2016"/>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8793" name="AutoShape 12" descr="Resultado de imagen de imagen de verificacion"/>
          <p:cNvSpPr>
            <a:spLocks noChangeAspect="1" noChangeArrowheads="1"/>
          </p:cNvSpPr>
          <p:nvPr/>
        </p:nvSpPr>
        <p:spPr bwMode="auto">
          <a:xfrm>
            <a:off x="4492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8794" name="AutoShape 14" descr="Resultado de imagen de imagen de verificacion"/>
          <p:cNvSpPr>
            <a:spLocks noChangeAspect="1" noChangeArrowheads="1"/>
          </p:cNvSpPr>
          <p:nvPr/>
        </p:nvSpPr>
        <p:spPr bwMode="auto">
          <a:xfrm>
            <a:off x="6016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18796" name="39 CuadroTexto"/>
          <p:cNvSpPr txBox="1">
            <a:spLocks noChangeArrowheads="1"/>
          </p:cNvSpPr>
          <p:nvPr/>
        </p:nvSpPr>
        <p:spPr bwMode="auto">
          <a:xfrm>
            <a:off x="4932040" y="1740585"/>
            <a:ext cx="3727773"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900" dirty="0">
                <a:solidFill>
                  <a:srgbClr val="9E1B34"/>
                </a:solidFill>
                <a:latin typeface="Gill Sans"/>
              </a:rPr>
              <a:t>From the 323 employees that participated in the training initiatives organised by ICO, based on their distribution by age brackets or groups, the category that received most training, by some distance, is the 46 to 50 age group, amounting to 77 hours in total. </a:t>
            </a:r>
          </a:p>
          <a:p>
            <a:pPr algn="just" eaLnBrk="1" hangingPunct="1">
              <a:spcBef>
                <a:spcPct val="0"/>
              </a:spcBef>
              <a:buFontTx/>
              <a:buNone/>
            </a:pPr>
            <a:endParaRPr lang="en-GB" altLang="es-ES" sz="900" dirty="0">
              <a:solidFill>
                <a:srgbClr val="9E1B34"/>
              </a:solidFill>
              <a:latin typeface="Gill Sans"/>
            </a:endParaRPr>
          </a:p>
          <a:p>
            <a:pPr algn="just" eaLnBrk="1" hangingPunct="1">
              <a:spcBef>
                <a:spcPct val="0"/>
              </a:spcBef>
              <a:buFontTx/>
              <a:buNone/>
            </a:pPr>
            <a:r>
              <a:rPr lang="en-GB" altLang="es-ES" sz="900" dirty="0">
                <a:solidFill>
                  <a:srgbClr val="9E1B34"/>
                </a:solidFill>
                <a:latin typeface="Gill Sans"/>
              </a:rPr>
              <a:t>In turn, the next age groups by number of people trained are as follows: 51 to 55 (53 employees) and 36 to 40 (49 employees).</a:t>
            </a:r>
          </a:p>
        </p:txBody>
      </p:sp>
      <p:sp>
        <p:nvSpPr>
          <p:cNvPr id="118797" name="40 CuadroTexto"/>
          <p:cNvSpPr txBox="1">
            <a:spLocks noChangeArrowheads="1"/>
          </p:cNvSpPr>
          <p:nvPr/>
        </p:nvSpPr>
        <p:spPr bwMode="auto">
          <a:xfrm>
            <a:off x="459687" y="4333453"/>
            <a:ext cx="5264838"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900" dirty="0">
                <a:solidFill>
                  <a:srgbClr val="9E1B34"/>
                </a:solidFill>
                <a:latin typeface="Gill Sans"/>
              </a:rPr>
              <a:t>Given the significant involvement with international matters and entities and given that our world is increasingly interconnected and global, the topic that we dedicate most training hours to is languages, accounting for 8,129 hours.</a:t>
            </a:r>
          </a:p>
          <a:p>
            <a:pPr algn="just" eaLnBrk="1" hangingPunct="1">
              <a:spcBef>
                <a:spcPct val="0"/>
              </a:spcBef>
              <a:buFontTx/>
              <a:buNone/>
            </a:pPr>
            <a:endParaRPr lang="en-GB" altLang="es-ES" sz="900" dirty="0">
              <a:solidFill>
                <a:srgbClr val="9E1B34"/>
              </a:solidFill>
              <a:latin typeface="Gill Sans"/>
            </a:endParaRPr>
          </a:p>
          <a:p>
            <a:pPr algn="just" eaLnBrk="1" hangingPunct="1">
              <a:spcBef>
                <a:spcPct val="0"/>
              </a:spcBef>
              <a:buFontTx/>
              <a:buNone/>
            </a:pPr>
            <a:r>
              <a:rPr lang="en-GB" altLang="es-ES" sz="900" dirty="0">
                <a:solidFill>
                  <a:srgbClr val="9E1B34"/>
                </a:solidFill>
                <a:latin typeface="Gill Sans"/>
              </a:rPr>
              <a:t>There is a notable difference in the number of hours invested in training on new technologies compared with last year: while, in 2016, we allocated just 924 hours training to this area, in 2017, this figure jumped to 2,308 hours.</a:t>
            </a:r>
          </a:p>
          <a:p>
            <a:pPr algn="just" eaLnBrk="1" hangingPunct="1">
              <a:spcBef>
                <a:spcPct val="0"/>
              </a:spcBef>
              <a:buFontTx/>
              <a:buNone/>
            </a:pPr>
            <a:endParaRPr lang="en-GB" altLang="es-ES" sz="900" dirty="0">
              <a:solidFill>
                <a:srgbClr val="9E1B34"/>
              </a:solidFill>
              <a:latin typeface="Gill Sans"/>
            </a:endParaRPr>
          </a:p>
          <a:p>
            <a:pPr algn="just" eaLnBrk="1" hangingPunct="1">
              <a:spcBef>
                <a:spcPct val="0"/>
              </a:spcBef>
              <a:buFontTx/>
              <a:buNone/>
            </a:pPr>
            <a:r>
              <a:rPr lang="en-GB" altLang="es-ES" sz="900" dirty="0">
                <a:solidFill>
                  <a:srgbClr val="9E1B34"/>
                </a:solidFill>
                <a:latin typeface="Gill Sans"/>
              </a:rPr>
              <a:t>Finally, in 2017, training in new technologies has been highlighted by adapting the number of actions and their duration to the needs derived from new software put into use.</a:t>
            </a:r>
          </a:p>
        </p:txBody>
      </p:sp>
      <p:sp>
        <p:nvSpPr>
          <p:cNvPr id="118798" name="1 CuadroTexto"/>
          <p:cNvSpPr txBox="1">
            <a:spLocks noChangeArrowheads="1"/>
          </p:cNvSpPr>
          <p:nvPr/>
        </p:nvSpPr>
        <p:spPr bwMode="auto">
          <a:xfrm>
            <a:off x="459687" y="3707740"/>
            <a:ext cx="83255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tabLst>
                <a:tab pos="7353300" algn="l"/>
              </a:tabLst>
              <a:defRPr sz="3200">
                <a:solidFill>
                  <a:schemeClr val="tx1"/>
                </a:solidFill>
                <a:latin typeface="Calibri" pitchFamily="34" charset="0"/>
              </a:defRPr>
            </a:lvl1pPr>
            <a:lvl2pPr marL="742950" indent="-285750" eaLnBrk="0" hangingPunct="0">
              <a:spcBef>
                <a:spcPct val="20000"/>
              </a:spcBef>
              <a:buFont typeface="Arial" pitchFamily="34" charset="0"/>
              <a:buChar char="–"/>
              <a:tabLst>
                <a:tab pos="7353300" algn="l"/>
              </a:tabLst>
              <a:defRPr sz="2800">
                <a:solidFill>
                  <a:schemeClr val="tx1"/>
                </a:solidFill>
                <a:latin typeface="Calibri" pitchFamily="34" charset="0"/>
              </a:defRPr>
            </a:lvl2pPr>
            <a:lvl3pPr marL="1143000" indent="-228600" eaLnBrk="0" hangingPunct="0">
              <a:spcBef>
                <a:spcPct val="20000"/>
              </a:spcBef>
              <a:buFont typeface="Arial" pitchFamily="34" charset="0"/>
              <a:buChar char="•"/>
              <a:tabLst>
                <a:tab pos="7353300" algn="l"/>
              </a:tabLst>
              <a:defRPr sz="2400">
                <a:solidFill>
                  <a:schemeClr val="tx1"/>
                </a:solidFill>
                <a:latin typeface="Calibri" pitchFamily="34" charset="0"/>
              </a:defRPr>
            </a:lvl3pPr>
            <a:lvl4pPr marL="1600200" indent="-228600" eaLnBrk="0" hangingPunct="0">
              <a:spcBef>
                <a:spcPct val="20000"/>
              </a:spcBef>
              <a:buFont typeface="Arial" pitchFamily="34" charset="0"/>
              <a:buChar char="–"/>
              <a:tabLst>
                <a:tab pos="7353300" algn="l"/>
              </a:tabLst>
              <a:defRPr sz="2000">
                <a:solidFill>
                  <a:schemeClr val="tx1"/>
                </a:solidFill>
                <a:latin typeface="Calibri" pitchFamily="34" charset="0"/>
              </a:defRPr>
            </a:lvl4pPr>
            <a:lvl5pPr marL="2057400" indent="-228600" eaLnBrk="0" hangingPunct="0">
              <a:spcBef>
                <a:spcPct val="20000"/>
              </a:spcBef>
              <a:buFont typeface="Arial" pitchFamily="34" charset="0"/>
              <a:buChar char="»"/>
              <a:tabLst>
                <a:tab pos="73533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73533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73533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73533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7353300" algn="l"/>
              </a:tabLst>
              <a:defRPr sz="2000">
                <a:solidFill>
                  <a:schemeClr val="tx1"/>
                </a:solidFill>
                <a:latin typeface="Calibri" pitchFamily="34" charset="0"/>
              </a:defRPr>
            </a:lvl9pPr>
          </a:lstStyle>
          <a:p>
            <a:pPr algn="just" eaLnBrk="1" hangingPunct="1">
              <a:spcBef>
                <a:spcPct val="0"/>
              </a:spcBef>
              <a:buFontTx/>
              <a:buNone/>
            </a:pPr>
            <a:r>
              <a:rPr lang="en-GB" altLang="es-ES" sz="900" b="1" dirty="0">
                <a:solidFill>
                  <a:srgbClr val="9E1B34"/>
                </a:solidFill>
                <a:latin typeface="Gill Sans"/>
              </a:rPr>
              <a:t>ICO's training initiatives </a:t>
            </a:r>
            <a:r>
              <a:rPr lang="en-GB" altLang="es-ES" sz="900" dirty="0">
                <a:solidFill>
                  <a:srgbClr val="9E1B34"/>
                </a:solidFill>
                <a:latin typeface="Gill Sans"/>
              </a:rPr>
              <a:t>focus on 6 groups of topics or projects: languages, workplace training, new technologies, development training and skills and conference training.</a:t>
            </a:r>
            <a:endParaRPr lang="en-GB" altLang="es-ES" sz="1600" dirty="0"/>
          </a:p>
        </p:txBody>
      </p:sp>
      <p:graphicFrame>
        <p:nvGraphicFramePr>
          <p:cNvPr id="22" name="50 Diagrama"/>
          <p:cNvGraphicFramePr/>
          <p:nvPr>
            <p:extLst>
              <p:ext uri="{D42A27DB-BD31-4B8C-83A1-F6EECF244321}">
                <p14:modId xmlns:p14="http://schemas.microsoft.com/office/powerpoint/2010/main" val="1380757614"/>
              </p:ext>
            </p:extLst>
          </p:nvPr>
        </p:nvGraphicFramePr>
        <p:xfrm>
          <a:off x="5494337" y="4250779"/>
          <a:ext cx="3686175" cy="1914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22 Rectángulo"/>
          <p:cNvSpPr/>
          <p:nvPr/>
        </p:nvSpPr>
        <p:spPr>
          <a:xfrm>
            <a:off x="0" y="6524625"/>
            <a:ext cx="9144000" cy="360363"/>
          </a:xfrm>
          <a:prstGeom prst="rect">
            <a:avLst/>
          </a:prstGeom>
          <a:blipFill>
            <a:blip r:embed="rId7"/>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4" name="23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5" name="1 Marcador de número de diapositiva"/>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115</a:t>
            </a:fld>
            <a:endParaRPr lang="en-GB" sz="1600" b="1" dirty="0">
              <a:solidFill>
                <a:srgbClr val="C00000"/>
              </a:solidFill>
            </a:endParaRPr>
          </a:p>
        </p:txBody>
      </p:sp>
      <p:sp>
        <p:nvSpPr>
          <p:cNvPr id="26" name="25 Rectángulo"/>
          <p:cNvSpPr/>
          <p:nvPr/>
        </p:nvSpPr>
        <p:spPr>
          <a:xfrm>
            <a:off x="0" y="0"/>
            <a:ext cx="9144000" cy="785794"/>
          </a:xfrm>
          <a:prstGeom prst="rect">
            <a:avLst/>
          </a:prstGeom>
          <a:blipFill>
            <a:blip r:embed="rId7"/>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27"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19 Recortar rectángulo de esquina sencilla"/>
          <p:cNvSpPr/>
          <p:nvPr/>
        </p:nvSpPr>
        <p:spPr>
          <a:xfrm>
            <a:off x="428596" y="954370"/>
            <a:ext cx="3214710" cy="402928"/>
          </a:xfrm>
          <a:prstGeom prst="snip1Rect">
            <a:avLst/>
          </a:prstGeom>
          <a:blipFill dpi="0" rotWithShape="1">
            <a:blip r:embed="rId9">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TRAINING</a:t>
            </a:r>
          </a:p>
        </p:txBody>
      </p:sp>
      <p:graphicFrame>
        <p:nvGraphicFramePr>
          <p:cNvPr id="28" name="46 Gráfico">
            <a:extLst>
              <a:ext uri="{FF2B5EF4-FFF2-40B4-BE49-F238E27FC236}">
                <a16:creationId xmlns:a16="http://schemas.microsoft.com/office/drawing/2014/main" xmlns="" id="{350A4AF9-1E6C-46EA-9BFE-A1CD52A40D5E}"/>
              </a:ext>
            </a:extLst>
          </p:cNvPr>
          <p:cNvGraphicFramePr>
            <a:graphicFrameLocks/>
          </p:cNvGraphicFramePr>
          <p:nvPr>
            <p:extLst>
              <p:ext uri="{D42A27DB-BD31-4B8C-83A1-F6EECF244321}">
                <p14:modId xmlns:p14="http://schemas.microsoft.com/office/powerpoint/2010/main" val="4169339046"/>
              </p:ext>
            </p:extLst>
          </p:nvPr>
        </p:nvGraphicFramePr>
        <p:xfrm>
          <a:off x="484187" y="1530417"/>
          <a:ext cx="4375845" cy="2200275"/>
        </p:xfrm>
        <a:graphic>
          <a:graphicData uri="http://schemas.openxmlformats.org/drawingml/2006/chart">
            <c:chart xmlns:c="http://schemas.openxmlformats.org/drawingml/2006/chart" xmlns:r="http://schemas.openxmlformats.org/officeDocument/2006/relationships" r:id="rId10"/>
          </a:graphicData>
        </a:graphic>
      </p:graphicFrame>
      <p:grpSp>
        <p:nvGrpSpPr>
          <p:cNvPr id="21" name="20 Grupo"/>
          <p:cNvGrpSpPr/>
          <p:nvPr/>
        </p:nvGrpSpPr>
        <p:grpSpPr>
          <a:xfrm>
            <a:off x="142844" y="6525376"/>
            <a:ext cx="2750146" cy="216737"/>
            <a:chOff x="142844" y="6525376"/>
            <a:chExt cx="2750146" cy="216737"/>
          </a:xfrm>
        </p:grpSpPr>
        <p:grpSp>
          <p:nvGrpSpPr>
            <p:cNvPr id="29" name="8 Grupo"/>
            <p:cNvGrpSpPr/>
            <p:nvPr/>
          </p:nvGrpSpPr>
          <p:grpSpPr>
            <a:xfrm>
              <a:off x="142844" y="6544781"/>
              <a:ext cx="2750145" cy="181706"/>
              <a:chOff x="93663" y="6277125"/>
              <a:chExt cx="2750145" cy="224103"/>
            </a:xfrm>
          </p:grpSpPr>
          <p:sp>
            <p:nvSpPr>
              <p:cNvPr id="3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5" name="8 Rectángulo">
                <a:hlinkClick r:id="rId11"/>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30" name="29 CuadroTexto">
              <a:hlinkClick r:id="rId12"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424984713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539553" y="2045747"/>
            <a:ext cx="432048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Bef>
                <a:spcPct val="0"/>
              </a:spcBef>
            </a:pPr>
            <a:r>
              <a:rPr lang="en-GB" sz="900" dirty="0">
                <a:solidFill>
                  <a:srgbClr val="9E1B34"/>
                </a:solidFill>
                <a:latin typeface="Gill Sans"/>
              </a:rPr>
              <a:t>Training and improving skills among the workforce is completed by the exchange programme for ICO staff with international development institutions and organisations. This exchange project forms part of the strategic objective of promoting the internationalisation of the Spanish economy. The objectives of these exchanges focus on generating synergies by sharing knowledge and experience in relation to activities and operations with similar banks, in order to improve working techniques and methods, in addition to promoting contact between institutions in order to establish a network of professional contacts with a view to generating business opportunities.</a:t>
            </a:r>
          </a:p>
          <a:p>
            <a:pPr algn="just">
              <a:spcBef>
                <a:spcPct val="0"/>
              </a:spcBef>
            </a:pPr>
            <a:endParaRPr lang="en-GB" sz="900" dirty="0">
              <a:solidFill>
                <a:srgbClr val="9E1B34"/>
              </a:solidFill>
              <a:latin typeface="Gill Sans"/>
            </a:endParaRPr>
          </a:p>
          <a:p>
            <a:pPr algn="just">
              <a:spcBef>
                <a:spcPct val="0"/>
              </a:spcBef>
            </a:pPr>
            <a:r>
              <a:rPr lang="en-GB" sz="900" dirty="0">
                <a:solidFill>
                  <a:srgbClr val="9E1B34"/>
                </a:solidFill>
                <a:latin typeface="Gill Sans"/>
              </a:rPr>
              <a:t>Two types of exchange can be differentiated within this programme: study trips (which last for a maximum of two weeks) and, actual exchanges (with a maximum duration of three months).</a:t>
            </a:r>
          </a:p>
          <a:p>
            <a:pPr algn="just">
              <a:spcBef>
                <a:spcPct val="0"/>
              </a:spcBef>
            </a:pPr>
            <a:endParaRPr lang="en-GB" sz="900" dirty="0">
              <a:solidFill>
                <a:srgbClr val="9E1B34"/>
              </a:solidFill>
              <a:latin typeface="Gill Sans"/>
            </a:endParaRPr>
          </a:p>
          <a:p>
            <a:pPr algn="just">
              <a:spcBef>
                <a:spcPct val="0"/>
              </a:spcBef>
            </a:pPr>
            <a:r>
              <a:rPr lang="en-GB" sz="900" dirty="0">
                <a:solidFill>
                  <a:srgbClr val="9E1B34"/>
                </a:solidFill>
                <a:latin typeface="Gill Sans"/>
              </a:rPr>
              <a:t>In 2017, within the framework of the agreement signed between ICO and Cassa</a:t>
            </a:r>
            <a:r>
              <a:rPr lang="en-GB"/>
              <a:t> </a:t>
            </a:r>
            <a:r>
              <a:rPr lang="en-GB" sz="900" dirty="0">
                <a:solidFill>
                  <a:srgbClr val="9E1B34"/>
                </a:solidFill>
                <a:latin typeface="Gill Sans"/>
              </a:rPr>
              <a:t>Depositi e Prestiti (CDP), two study trips were made, one for an ICO employee hosted at CDP and another for a CDP employee hosted at ICO.</a:t>
            </a:r>
          </a:p>
        </p:txBody>
      </p:sp>
      <p:pic>
        <p:nvPicPr>
          <p:cNvPr id="119815" name="Picture 8" descr="https://portico.ico.red/documents/10793/174100/CDP.png/3a009730-ec7a-4ed3-a96f-ed19890a33c9?t=144785762623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5" y="2801771"/>
            <a:ext cx="2197055" cy="1073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5 Rectángulo"/>
          <p:cNvSpPr/>
          <p:nvPr/>
        </p:nvSpPr>
        <p:spPr>
          <a:xfrm>
            <a:off x="0" y="6524625"/>
            <a:ext cx="9144000" cy="360363"/>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7" name="16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 Marcador de número de diapositiva"/>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116</a:t>
            </a:fld>
            <a:endParaRPr lang="en-GB" sz="1600" b="1" dirty="0">
              <a:solidFill>
                <a:srgbClr val="C00000"/>
              </a:solidFill>
            </a:endParaRPr>
          </a:p>
        </p:txBody>
      </p:sp>
      <p:sp>
        <p:nvSpPr>
          <p:cNvPr id="19" name="18 Rectángulo"/>
          <p:cNvSpPr/>
          <p:nvPr/>
        </p:nvSpPr>
        <p:spPr>
          <a:xfrm>
            <a:off x="0" y="0"/>
            <a:ext cx="9144000" cy="78579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2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4 Recortar rectángulo de esquina sencilla"/>
          <p:cNvSpPr/>
          <p:nvPr/>
        </p:nvSpPr>
        <p:spPr>
          <a:xfrm>
            <a:off x="428596" y="1153864"/>
            <a:ext cx="3214710" cy="402928"/>
          </a:xfrm>
          <a:prstGeom prst="snip1Rect">
            <a:avLst/>
          </a:prstGeom>
          <a:blipFill dpi="0" rotWithShape="1">
            <a:blip r:embed="rId6">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STAFF EXCHANGES</a:t>
            </a:r>
          </a:p>
        </p:txBody>
      </p:sp>
      <p:grpSp>
        <p:nvGrpSpPr>
          <p:cNvPr id="22" name="21 Grupo"/>
          <p:cNvGrpSpPr/>
          <p:nvPr/>
        </p:nvGrpSpPr>
        <p:grpSpPr>
          <a:xfrm>
            <a:off x="142844" y="6525376"/>
            <a:ext cx="2750146" cy="216737"/>
            <a:chOff x="142844" y="6525376"/>
            <a:chExt cx="2750146" cy="216737"/>
          </a:xfrm>
        </p:grpSpPr>
        <p:grpSp>
          <p:nvGrpSpPr>
            <p:cNvPr id="23" name="8 Grupo"/>
            <p:cNvGrpSpPr/>
            <p:nvPr/>
          </p:nvGrpSpPr>
          <p:grpSpPr>
            <a:xfrm>
              <a:off x="142844" y="6544781"/>
              <a:ext cx="2750145" cy="181706"/>
              <a:chOff x="93663" y="6277125"/>
              <a:chExt cx="2750145" cy="224103"/>
            </a:xfrm>
          </p:grpSpPr>
          <p:sp>
            <p:nvSpPr>
              <p:cNvPr id="26"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7"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5" name="24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85537865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9" name="AutoShape 6" descr="Resultado de imagen de imagen de calendario 2016"/>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0840" name="AutoShape 8" descr="Resultado de imagen de imagen de calendario 2016"/>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0841" name="AutoShape 12" descr="Resultado de imagen de imagen de verificacion"/>
          <p:cNvSpPr>
            <a:spLocks noChangeAspect="1" noChangeArrowheads="1"/>
          </p:cNvSpPr>
          <p:nvPr/>
        </p:nvSpPr>
        <p:spPr bwMode="auto">
          <a:xfrm>
            <a:off x="4492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0842" name="AutoShape 14" descr="Resultado de imagen de imagen de verificacion"/>
          <p:cNvSpPr>
            <a:spLocks noChangeAspect="1" noChangeArrowheads="1"/>
          </p:cNvSpPr>
          <p:nvPr/>
        </p:nvSpPr>
        <p:spPr bwMode="auto">
          <a:xfrm>
            <a:off x="6016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pic>
        <p:nvPicPr>
          <p:cNvPr id="2" name="Picture 2" descr="Resultado de imagen de logo fundacion sepi"/>
          <p:cNvPicPr>
            <a:picLocks noChangeAspect="1" noChangeArrowheads="1"/>
          </p:cNvPicPr>
          <p:nvPr/>
        </p:nvPicPr>
        <p:blipFill>
          <a:blip r:embed="rId2" cstate="print">
            <a:extLst>
              <a:ext uri="{28A0092B-C50C-407E-A947-70E740481C1C}">
                <a14:useLocalDpi xmlns:a14="http://schemas.microsoft.com/office/drawing/2010/main" val="0"/>
              </a:ext>
            </a:extLst>
          </a:blip>
          <a:srcRect r="25983" b="12201"/>
          <a:stretch>
            <a:fillRect/>
          </a:stretch>
        </p:blipFill>
        <p:spPr bwMode="auto">
          <a:xfrm>
            <a:off x="1061786" y="2843212"/>
            <a:ext cx="1709738"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46" name="41 CuadroTexto"/>
          <p:cNvSpPr txBox="1">
            <a:spLocks noChangeArrowheads="1"/>
          </p:cNvSpPr>
          <p:nvPr/>
        </p:nvSpPr>
        <p:spPr bwMode="auto">
          <a:xfrm>
            <a:off x="601663" y="1628800"/>
            <a:ext cx="805815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In line with its mission to contribute to Spain's growth and development, ICO is not only concerned with promoting the improvement and development of its employees' knowledge, skills and abilities, it also seeks to provide a response to the training needs of other individuals from outside the Institute, such as young people and individuals with intellectual disabilities. </a:t>
            </a:r>
          </a:p>
          <a:p>
            <a:pPr algn="just" eaLnBrk="1" hangingPunct="1">
              <a:spcBef>
                <a:spcPct val="0"/>
              </a:spcBef>
              <a:buFontTx/>
              <a:buNone/>
            </a:pPr>
            <a:endParaRPr lang="en-GB" altLang="es-ES" sz="10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It is in this connection that ICO participates in two scholarship programmes with different Foundations:</a:t>
            </a:r>
          </a:p>
        </p:txBody>
      </p:sp>
      <p:sp>
        <p:nvSpPr>
          <p:cNvPr id="120847" name="42 CuadroTexto"/>
          <p:cNvSpPr txBox="1">
            <a:spLocks noChangeArrowheads="1"/>
          </p:cNvSpPr>
          <p:nvPr/>
        </p:nvSpPr>
        <p:spPr bwMode="auto">
          <a:xfrm>
            <a:off x="3347865" y="3014663"/>
            <a:ext cx="5184576"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tabLst>
                <a:tab pos="4667250" algn="l"/>
                <a:tab pos="4752975" algn="l"/>
              </a:tabLst>
              <a:defRPr sz="3200">
                <a:solidFill>
                  <a:schemeClr val="tx1"/>
                </a:solidFill>
                <a:latin typeface="Calibri" pitchFamily="34" charset="0"/>
              </a:defRPr>
            </a:lvl1pPr>
            <a:lvl2pPr marL="742950" indent="-285750" eaLnBrk="0" hangingPunct="0">
              <a:spcBef>
                <a:spcPct val="20000"/>
              </a:spcBef>
              <a:buFont typeface="Arial" pitchFamily="34" charset="0"/>
              <a:buChar char="–"/>
              <a:tabLst>
                <a:tab pos="4667250" algn="l"/>
                <a:tab pos="4752975" algn="l"/>
              </a:tabLst>
              <a:defRPr sz="2800">
                <a:solidFill>
                  <a:schemeClr val="tx1"/>
                </a:solidFill>
                <a:latin typeface="Calibri" pitchFamily="34" charset="0"/>
              </a:defRPr>
            </a:lvl2pPr>
            <a:lvl3pPr marL="1143000" indent="-228600" eaLnBrk="0" hangingPunct="0">
              <a:spcBef>
                <a:spcPct val="20000"/>
              </a:spcBef>
              <a:buFont typeface="Arial" pitchFamily="34" charset="0"/>
              <a:buChar char="•"/>
              <a:tabLst>
                <a:tab pos="4667250" algn="l"/>
                <a:tab pos="4752975" algn="l"/>
              </a:tabLst>
              <a:defRPr sz="2400">
                <a:solidFill>
                  <a:schemeClr val="tx1"/>
                </a:solidFill>
                <a:latin typeface="Calibri" pitchFamily="34" charset="0"/>
              </a:defRPr>
            </a:lvl3pPr>
            <a:lvl4pPr marL="1600200" indent="-228600" eaLnBrk="0" hangingPunct="0">
              <a:spcBef>
                <a:spcPct val="20000"/>
              </a:spcBef>
              <a:buFont typeface="Arial" pitchFamily="34" charset="0"/>
              <a:buChar char="–"/>
              <a:tabLst>
                <a:tab pos="4667250" algn="l"/>
                <a:tab pos="4752975" algn="l"/>
              </a:tabLst>
              <a:defRPr sz="2000">
                <a:solidFill>
                  <a:schemeClr val="tx1"/>
                </a:solidFill>
                <a:latin typeface="Calibri" pitchFamily="34" charset="0"/>
              </a:defRPr>
            </a:lvl4pPr>
            <a:lvl5pPr marL="2057400" indent="-228600" eaLnBrk="0" hangingPunct="0">
              <a:spcBef>
                <a:spcPct val="20000"/>
              </a:spcBef>
              <a:buFont typeface="Arial" pitchFamily="34" charset="0"/>
              <a:buChar char="»"/>
              <a:tabLst>
                <a:tab pos="4667250" algn="l"/>
                <a:tab pos="4752975"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4667250" algn="l"/>
                <a:tab pos="4752975"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4667250" algn="l"/>
                <a:tab pos="4752975"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4667250" algn="l"/>
                <a:tab pos="4752975"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4667250" algn="l"/>
                <a:tab pos="4752975" algn="l"/>
              </a:tabLst>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On the one hand, under the direction of </a:t>
            </a:r>
            <a:r>
              <a:rPr lang="en-GB" altLang="es-ES" sz="1000" b="1" dirty="0">
                <a:solidFill>
                  <a:srgbClr val="9E1B34"/>
                </a:solidFill>
                <a:latin typeface="Gill Sans"/>
              </a:rPr>
              <a:t>Fundación SEPI</a:t>
            </a:r>
            <a:r>
              <a:rPr lang="en-GB" altLang="es-ES" sz="1000" dirty="0">
                <a:solidFill>
                  <a:srgbClr val="9E1B34"/>
                </a:solidFill>
                <a:latin typeface="Gill Sans"/>
              </a:rPr>
              <a:t>, ICO hosts young people that have recently completed their university studies in its different departments, for a maximum of 18 months, offering them the practical training they need to access the labour market.</a:t>
            </a:r>
          </a:p>
          <a:p>
            <a:pPr algn="just" eaLnBrk="1" hangingPunct="1">
              <a:spcBef>
                <a:spcPct val="0"/>
              </a:spcBef>
              <a:buFontTx/>
              <a:buNone/>
            </a:pPr>
            <a:endParaRPr lang="en-GB" altLang="es-ES" sz="10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In 2017, the number of interns working at ICO as part of this initiative stood increased to a total of 13.</a:t>
            </a:r>
          </a:p>
        </p:txBody>
      </p:sp>
      <p:sp>
        <p:nvSpPr>
          <p:cNvPr id="120848" name="43 CuadroTexto"/>
          <p:cNvSpPr txBox="1">
            <a:spLocks noChangeArrowheads="1"/>
          </p:cNvSpPr>
          <p:nvPr/>
        </p:nvSpPr>
        <p:spPr bwMode="auto">
          <a:xfrm>
            <a:off x="697641" y="4651375"/>
            <a:ext cx="488247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Also, this time in collaboration with </a:t>
            </a:r>
            <a:r>
              <a:rPr lang="en-GB" altLang="es-ES" sz="1000" b="1" dirty="0">
                <a:solidFill>
                  <a:srgbClr val="9E1B34"/>
                </a:solidFill>
                <a:latin typeface="Gill Sans"/>
              </a:rPr>
              <a:t>Fundación A La Par</a:t>
            </a:r>
            <a:r>
              <a:rPr lang="en-GB" altLang="es-ES" sz="1000" dirty="0">
                <a:solidFill>
                  <a:srgbClr val="9E1B34"/>
                </a:solidFill>
                <a:latin typeface="Gill Sans"/>
              </a:rPr>
              <a:t>, ICO offers young people with intellectual disabilities the opportunity to undertake 6 months of training at the Institute with a view to facilitating their insertion in the labour market and their overall development. One person participated in the programme in 2017.</a:t>
            </a:r>
          </a:p>
          <a:p>
            <a:pPr algn="just" eaLnBrk="1" hangingPunct="1">
              <a:spcBef>
                <a:spcPct val="0"/>
              </a:spcBef>
              <a:buFontTx/>
              <a:buNone/>
            </a:pPr>
            <a:endParaRPr lang="en-GB" altLang="es-ES" sz="1000" dirty="0">
              <a:solidFill>
                <a:srgbClr val="9E1B34"/>
              </a:solidFill>
              <a:latin typeface="Gill Sans"/>
            </a:endParaRPr>
          </a:p>
        </p:txBody>
      </p:sp>
      <p:pic>
        <p:nvPicPr>
          <p:cNvPr id="1026" name="Picture 2" descr="Resultado de imagen de fundaciÃ³n a la pa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1432" y="4653136"/>
            <a:ext cx="1994944" cy="699489"/>
          </a:xfrm>
          <a:prstGeom prst="rect">
            <a:avLst/>
          </a:prstGeom>
          <a:noFill/>
          <a:extLst>
            <a:ext uri="{909E8E84-426E-40DD-AFC4-6F175D3DCCD1}">
              <a14:hiddenFill xmlns:a14="http://schemas.microsoft.com/office/drawing/2010/main">
                <a:solidFill>
                  <a:srgbClr val="FFFFFF"/>
                </a:solidFill>
              </a14:hiddenFill>
            </a:ext>
          </a:extLst>
        </p:spPr>
      </p:pic>
      <p:sp>
        <p:nvSpPr>
          <p:cNvPr id="21" name="20 Rectángulo"/>
          <p:cNvSpPr/>
          <p:nvPr/>
        </p:nvSpPr>
        <p:spPr>
          <a:xfrm>
            <a:off x="0" y="6524625"/>
            <a:ext cx="9144000" cy="360363"/>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2" name="21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1 Marcador de número de diapositiva"/>
          <p:cNvSpPr>
            <a:spLocks noGrp="1"/>
          </p:cNvSpPr>
          <p:nvPr>
            <p:ph type="sldNum" sz="quarter" idx="12"/>
          </p:nvPr>
        </p:nvSpPr>
        <p:spPr bwMode="auto">
          <a:xfrm>
            <a:off x="8244408" y="6500834"/>
            <a:ext cx="64876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117</a:t>
            </a:fld>
            <a:endParaRPr lang="en-GB" sz="1600" b="1" dirty="0">
              <a:solidFill>
                <a:srgbClr val="C00000"/>
              </a:solidFill>
            </a:endParaRPr>
          </a:p>
        </p:txBody>
      </p:sp>
      <p:sp>
        <p:nvSpPr>
          <p:cNvPr id="24" name="23 Rectángulo"/>
          <p:cNvSpPr/>
          <p:nvPr/>
        </p:nvSpPr>
        <p:spPr>
          <a:xfrm>
            <a:off x="0" y="0"/>
            <a:ext cx="9144000" cy="78579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2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19 Recortar rectángulo de esquina sencilla"/>
          <p:cNvSpPr/>
          <p:nvPr/>
        </p:nvSpPr>
        <p:spPr>
          <a:xfrm>
            <a:off x="428596" y="954370"/>
            <a:ext cx="6951716" cy="402928"/>
          </a:xfrm>
          <a:prstGeom prst="snip1Rect">
            <a:avLst/>
          </a:prstGeom>
          <a:blipFill dpi="0" rotWithShape="1">
            <a:blip r:embed="rId6">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OTHER TRAINING INITIATIVES: Scholarship scheme</a:t>
            </a:r>
          </a:p>
        </p:txBody>
      </p:sp>
      <p:grpSp>
        <p:nvGrpSpPr>
          <p:cNvPr id="26" name="25 Grupo"/>
          <p:cNvGrpSpPr/>
          <p:nvPr/>
        </p:nvGrpSpPr>
        <p:grpSpPr>
          <a:xfrm>
            <a:off x="142844" y="6525376"/>
            <a:ext cx="2750146" cy="216737"/>
            <a:chOff x="142844" y="6525376"/>
            <a:chExt cx="2750146" cy="216737"/>
          </a:xfrm>
        </p:grpSpPr>
        <p:grpSp>
          <p:nvGrpSpPr>
            <p:cNvPr id="27" name="8 Grupo"/>
            <p:cNvGrpSpPr/>
            <p:nvPr/>
          </p:nvGrpSpPr>
          <p:grpSpPr>
            <a:xfrm>
              <a:off x="142844" y="6544781"/>
              <a:ext cx="2750145" cy="181706"/>
              <a:chOff x="93663" y="6277125"/>
              <a:chExt cx="2750145" cy="224103"/>
            </a:xfrm>
          </p:grpSpPr>
          <p:sp>
            <p:nvSpPr>
              <p:cNvPr id="3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3"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8" name="27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89989454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3" name="AutoShape 6" descr="Resultado de imagen de imagen de calendario 2016"/>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1864" name="AutoShape 8" descr="Resultado de imagen de imagen de calendario 2016"/>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1865" name="AutoShape 12" descr="Resultado de imagen de imagen de verificacion"/>
          <p:cNvSpPr>
            <a:spLocks noChangeAspect="1" noChangeArrowheads="1"/>
          </p:cNvSpPr>
          <p:nvPr/>
        </p:nvSpPr>
        <p:spPr bwMode="auto">
          <a:xfrm>
            <a:off x="4492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1866" name="AutoShape 14" descr="Resultado de imagen de imagen de verificacion"/>
          <p:cNvSpPr>
            <a:spLocks noChangeAspect="1" noChangeArrowheads="1"/>
          </p:cNvSpPr>
          <p:nvPr/>
        </p:nvSpPr>
        <p:spPr bwMode="auto">
          <a:xfrm>
            <a:off x="6016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2" name="44 CuadroTexto"/>
          <p:cNvSpPr txBox="1">
            <a:spLocks noChangeArrowheads="1"/>
          </p:cNvSpPr>
          <p:nvPr/>
        </p:nvSpPr>
        <p:spPr bwMode="auto">
          <a:xfrm>
            <a:off x="601663" y="1996966"/>
            <a:ext cx="7786761"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With a view to providing ICO with an objective and transparent system, subject to performance assessments, which would make it possible to define the career path of staff and the system of promotions, a Professional Development System was rolled out in 2003, by means of collective agreement, for technical staff at ICO, extending to clerical staff in 2008. </a:t>
            </a:r>
          </a:p>
          <a:p>
            <a:pPr algn="just" eaLnBrk="1" hangingPunct="1">
              <a:spcBef>
                <a:spcPct val="0"/>
              </a:spcBef>
              <a:buFontTx/>
              <a:buNone/>
            </a:pPr>
            <a:endParaRPr lang="en-GB" altLang="es-ES" sz="10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The Professional Development System in place at ICO is based on merely professional criteria, such as merit, skills and the worth demonstrated by employees. It applies to the entire workforce covered by the collective agreement, respecting the values of equality and non-discrimination values applicable to all aspects of labour relations at all times.</a:t>
            </a:r>
          </a:p>
          <a:p>
            <a:pPr algn="just" eaLnBrk="1" hangingPunct="1">
              <a:spcBef>
                <a:spcPct val="0"/>
              </a:spcBef>
              <a:buFontTx/>
              <a:buNone/>
            </a:pPr>
            <a:endParaRPr lang="en-GB" altLang="es-ES" sz="1000" dirty="0">
              <a:solidFill>
                <a:srgbClr val="9E1B34"/>
              </a:solidFill>
              <a:latin typeface="Gill Sans"/>
            </a:endParaRPr>
          </a:p>
          <a:p>
            <a:pPr algn="just" eaLnBrk="1" hangingPunct="1">
              <a:spcBef>
                <a:spcPct val="0"/>
              </a:spcBef>
              <a:buFont typeface="Arial" pitchFamily="34" charset="0"/>
              <a:buNone/>
            </a:pPr>
            <a:r>
              <a:rPr lang="en-GB" altLang="es-ES" sz="1000" dirty="0">
                <a:solidFill>
                  <a:srgbClr val="9E1B34"/>
                </a:solidFill>
                <a:latin typeface="Gill Sans"/>
              </a:rPr>
              <a:t>In 2017, as in previous years, annual performance assessments were carried out, recognising the points obtained by each technical and clerical employee. However, the austerity policy and public sector cost containment measures established by the government continue to affect career development initiatives and, consequently, ICO's career development plan could not be completed, due to insufficient funds being authorised by the Inter-ministerial Remuneration Committee to pay for all of the planned actions. </a:t>
            </a:r>
          </a:p>
          <a:p>
            <a:pPr algn="just" eaLnBrk="1" hangingPunct="1">
              <a:spcBef>
                <a:spcPct val="0"/>
              </a:spcBef>
              <a:buFont typeface="Arial" pitchFamily="34" charset="0"/>
              <a:buNone/>
            </a:pPr>
            <a:endParaRPr lang="en-GB" altLang="es-ES" sz="1000" dirty="0">
              <a:solidFill>
                <a:srgbClr val="9E1B34"/>
              </a:solidFill>
              <a:latin typeface="Gill Sans"/>
            </a:endParaRPr>
          </a:p>
          <a:p>
            <a:pPr algn="just" eaLnBrk="1" hangingPunct="1">
              <a:spcBef>
                <a:spcPct val="0"/>
              </a:spcBef>
              <a:buNone/>
            </a:pPr>
            <a:r>
              <a:rPr lang="en-GB" altLang="es-ES" sz="1000" dirty="0">
                <a:solidFill>
                  <a:srgbClr val="9E1B34"/>
                </a:solidFill>
                <a:latin typeface="Gill Sans"/>
              </a:rPr>
              <a:t>The Collective Conflict on the suspension of the Professional Development System filed in 2015 has been definitively resolved in 2018 as the Supreme Court did not allow the cassation appeal, for which the Supreme Court if Justice's judgement favourable to the ICO has been made final. In 2017, two lawsuits were filed, grouping the interests of workers affected by this suspension and which are pending final judgement in relation to the temporary suspension of the Professional Development System, which are added to the four started in 2016. </a:t>
            </a:r>
          </a:p>
        </p:txBody>
      </p:sp>
      <p:sp>
        <p:nvSpPr>
          <p:cNvPr id="17" name="16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9" name="1 Marcador de número de diapositiva"/>
          <p:cNvSpPr>
            <a:spLocks noGrp="1"/>
          </p:cNvSpPr>
          <p:nvPr>
            <p:ph type="sldNum" sz="quarter" idx="12"/>
          </p:nvPr>
        </p:nvSpPr>
        <p:spPr bwMode="auto">
          <a:xfrm>
            <a:off x="8316914" y="6500834"/>
            <a:ext cx="576262"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118</a:t>
            </a:fld>
            <a:endParaRPr lang="en-GB" sz="1600" b="1" dirty="0">
              <a:solidFill>
                <a:srgbClr val="C00000"/>
              </a:solidFill>
            </a:endParaRPr>
          </a:p>
        </p:txBody>
      </p:sp>
      <p:sp>
        <p:nvSpPr>
          <p:cNvPr id="20" name="19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5 Recortar rectángulo de esquina sencilla"/>
          <p:cNvSpPr/>
          <p:nvPr/>
        </p:nvSpPr>
        <p:spPr>
          <a:xfrm>
            <a:off x="428596" y="1251123"/>
            <a:ext cx="4935492"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PROFESSIONAL DEVELOPMENT SYSTEM</a:t>
            </a:r>
          </a:p>
        </p:txBody>
      </p:sp>
      <p:grpSp>
        <p:nvGrpSpPr>
          <p:cNvPr id="22" name="21 Grupo"/>
          <p:cNvGrpSpPr/>
          <p:nvPr/>
        </p:nvGrpSpPr>
        <p:grpSpPr>
          <a:xfrm>
            <a:off x="142844" y="6525376"/>
            <a:ext cx="2750146" cy="216737"/>
            <a:chOff x="142844" y="6525376"/>
            <a:chExt cx="2750146" cy="216737"/>
          </a:xfrm>
        </p:grpSpPr>
        <p:grpSp>
          <p:nvGrpSpPr>
            <p:cNvPr id="23" name="8 Grupo"/>
            <p:cNvGrpSpPr/>
            <p:nvPr/>
          </p:nvGrpSpPr>
          <p:grpSpPr>
            <a:xfrm>
              <a:off x="142844" y="6544781"/>
              <a:ext cx="2750145" cy="181706"/>
              <a:chOff x="93663" y="6277125"/>
              <a:chExt cx="2750145" cy="224103"/>
            </a:xfrm>
          </p:grpSpPr>
          <p:sp>
            <p:nvSpPr>
              <p:cNvPr id="2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9"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4" name="23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56821573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7" name="AutoShape 6" descr="Resultado de imagen de imagen de calendario 2016"/>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2888" name="AutoShape 8" descr="Resultado de imagen de imagen de calendario 2016"/>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2889" name="AutoShape 12" descr="Resultado de imagen de imagen de verificacion"/>
          <p:cNvSpPr>
            <a:spLocks noChangeAspect="1" noChangeArrowheads="1"/>
          </p:cNvSpPr>
          <p:nvPr/>
        </p:nvSpPr>
        <p:spPr bwMode="auto">
          <a:xfrm>
            <a:off x="4492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2890" name="AutoShape 14" descr="Resultado de imagen de imagen de verificacion"/>
          <p:cNvSpPr>
            <a:spLocks noChangeAspect="1" noChangeArrowheads="1"/>
          </p:cNvSpPr>
          <p:nvPr/>
        </p:nvSpPr>
        <p:spPr bwMode="auto">
          <a:xfrm>
            <a:off x="6016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2917" name="45 CuadroTexto"/>
          <p:cNvSpPr txBox="1">
            <a:spLocks noChangeArrowheads="1"/>
          </p:cNvSpPr>
          <p:nvPr/>
        </p:nvSpPr>
        <p:spPr bwMode="auto">
          <a:xfrm>
            <a:off x="601664" y="1484784"/>
            <a:ext cx="2746200" cy="35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Creating a safe working environment, focussing on protecting the health and safety of employees, is one of ICO's objectives and concerns.</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In 2017, time off work attributable to illness and maternity and paternity leave decreased by 36.88% year-on-year.</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The number of accidents at work has increased. In practically all cases they refer to minor accidents (ankle sprains) produced on the street (accidents travelling to/from work). No fatal accident was recorded.</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Absenteeism (4.77%) dropped by almost 2 percentage points compared with 2016, largely caused by the change in the calculation method, by offsetting sick leave hours with the same employee's surplus of hours.</a:t>
            </a:r>
          </a:p>
        </p:txBody>
      </p:sp>
      <p:sp>
        <p:nvSpPr>
          <p:cNvPr id="122918" name="46 CuadroTexto"/>
          <p:cNvSpPr txBox="1">
            <a:spLocks noChangeArrowheads="1"/>
          </p:cNvSpPr>
          <p:nvPr/>
        </p:nvSpPr>
        <p:spPr bwMode="auto">
          <a:xfrm>
            <a:off x="4572000" y="4991124"/>
            <a:ext cx="4087813"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ICO organises a range of initiatives to monitor the health of its employees and prevent occupational accidents, with medical check-ups representing the most significant measure.</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In 2017, the number of medical check-ups increased by 13.79%, from 174 in 2016 to a total of 198 in 2017.  </a:t>
            </a:r>
          </a:p>
        </p:txBody>
      </p:sp>
      <p:graphicFrame>
        <p:nvGraphicFramePr>
          <p:cNvPr id="21" name="6 Diagrama"/>
          <p:cNvGraphicFramePr/>
          <p:nvPr>
            <p:extLst>
              <p:ext uri="{D42A27DB-BD31-4B8C-83A1-F6EECF244321}">
                <p14:modId xmlns:p14="http://schemas.microsoft.com/office/powerpoint/2010/main" val="1471409615"/>
              </p:ext>
            </p:extLst>
          </p:nvPr>
        </p:nvGraphicFramePr>
        <p:xfrm>
          <a:off x="754063" y="4701878"/>
          <a:ext cx="3257549" cy="1895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4" name="43 Grupo"/>
          <p:cNvGrpSpPr/>
          <p:nvPr/>
        </p:nvGrpSpPr>
        <p:grpSpPr>
          <a:xfrm>
            <a:off x="3397334" y="1848575"/>
            <a:ext cx="5359051" cy="2167302"/>
            <a:chOff x="0" y="-1"/>
            <a:chExt cx="8433048" cy="2752723"/>
          </a:xfrm>
        </p:grpSpPr>
        <p:grpSp>
          <p:nvGrpSpPr>
            <p:cNvPr id="25" name="42 Grupo"/>
            <p:cNvGrpSpPr/>
            <p:nvPr/>
          </p:nvGrpSpPr>
          <p:grpSpPr>
            <a:xfrm>
              <a:off x="0" y="-1"/>
              <a:ext cx="8433048" cy="2752723"/>
              <a:chOff x="0" y="-1"/>
              <a:chExt cx="8433048" cy="2752723"/>
            </a:xfrm>
          </p:grpSpPr>
          <p:graphicFrame>
            <p:nvGraphicFramePr>
              <p:cNvPr id="27" name="34 Diagrama"/>
              <p:cNvGraphicFramePr/>
              <p:nvPr>
                <p:extLst>
                  <p:ext uri="{D42A27DB-BD31-4B8C-83A1-F6EECF244321}">
                    <p14:modId xmlns:p14="http://schemas.microsoft.com/office/powerpoint/2010/main" val="1636672551"/>
                  </p:ext>
                </p:extLst>
              </p:nvPr>
            </p:nvGraphicFramePr>
            <p:xfrm>
              <a:off x="0" y="0"/>
              <a:ext cx="4572000" cy="2743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8" name="40 Diagrama"/>
              <p:cNvGraphicFramePr/>
              <p:nvPr>
                <p:extLst>
                  <p:ext uri="{D42A27DB-BD31-4B8C-83A1-F6EECF244321}">
                    <p14:modId xmlns:p14="http://schemas.microsoft.com/office/powerpoint/2010/main" val="4155169240"/>
                  </p:ext>
                </p:extLst>
              </p:nvPr>
            </p:nvGraphicFramePr>
            <p:xfrm>
              <a:off x="4048125" y="-1"/>
              <a:ext cx="4384923" cy="275272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pSp>
        <p:sp>
          <p:nvSpPr>
            <p:cNvPr id="26" name="41 Flecha derecha"/>
            <p:cNvSpPr/>
            <p:nvPr/>
          </p:nvSpPr>
          <p:spPr>
            <a:xfrm>
              <a:off x="4056246" y="1219200"/>
              <a:ext cx="476249" cy="323850"/>
            </a:xfrm>
            <a:prstGeom prst="right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s-ES" sz="1100"/>
            </a:p>
          </p:txBody>
        </p:sp>
      </p:grpSp>
      <p:sp>
        <p:nvSpPr>
          <p:cNvPr id="29" name="28 Rectángulo"/>
          <p:cNvSpPr/>
          <p:nvPr/>
        </p:nvSpPr>
        <p:spPr>
          <a:xfrm>
            <a:off x="0" y="6524625"/>
            <a:ext cx="9144000" cy="360363"/>
          </a:xfrm>
          <a:prstGeom prst="rect">
            <a:avLst/>
          </a:prstGeom>
          <a:blipFill>
            <a:blip r:embed="rId17"/>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0" name="29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1" name="1 Marcador de número de diapositiva"/>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119</a:t>
            </a:fld>
            <a:endParaRPr lang="en-GB" sz="1600" b="1" dirty="0">
              <a:solidFill>
                <a:srgbClr val="C00000"/>
              </a:solidFill>
            </a:endParaRPr>
          </a:p>
        </p:txBody>
      </p:sp>
      <p:sp>
        <p:nvSpPr>
          <p:cNvPr id="32" name="31 Rectángulo"/>
          <p:cNvSpPr/>
          <p:nvPr/>
        </p:nvSpPr>
        <p:spPr>
          <a:xfrm>
            <a:off x="0" y="0"/>
            <a:ext cx="9144000" cy="785794"/>
          </a:xfrm>
          <a:prstGeom prst="rect">
            <a:avLst/>
          </a:prstGeom>
          <a:blipFill>
            <a:blip r:embed="rId17"/>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33" name="Picture 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22 Recortar rectángulo de esquina sencilla"/>
          <p:cNvSpPr/>
          <p:nvPr/>
        </p:nvSpPr>
        <p:spPr>
          <a:xfrm>
            <a:off x="428596" y="954370"/>
            <a:ext cx="4215412" cy="402928"/>
          </a:xfrm>
          <a:prstGeom prst="snip1Rect">
            <a:avLst/>
          </a:prstGeom>
          <a:blipFill dpi="0" rotWithShape="1">
            <a:blip r:embed="rId19">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OCCUPATIONAL HEALTH AND SAFETY</a:t>
            </a:r>
          </a:p>
        </p:txBody>
      </p:sp>
      <p:grpSp>
        <p:nvGrpSpPr>
          <p:cNvPr id="34" name="33 Grupo"/>
          <p:cNvGrpSpPr/>
          <p:nvPr/>
        </p:nvGrpSpPr>
        <p:grpSpPr>
          <a:xfrm>
            <a:off x="142844" y="6525376"/>
            <a:ext cx="2750146" cy="216737"/>
            <a:chOff x="142844" y="6525376"/>
            <a:chExt cx="2750146" cy="216737"/>
          </a:xfrm>
        </p:grpSpPr>
        <p:grpSp>
          <p:nvGrpSpPr>
            <p:cNvPr id="35" name="8 Grupo"/>
            <p:cNvGrpSpPr/>
            <p:nvPr/>
          </p:nvGrpSpPr>
          <p:grpSpPr>
            <a:xfrm>
              <a:off x="142844" y="6544781"/>
              <a:ext cx="2750145" cy="181706"/>
              <a:chOff x="93663" y="6277125"/>
              <a:chExt cx="2750145" cy="224103"/>
            </a:xfrm>
          </p:grpSpPr>
          <p:sp>
            <p:nvSpPr>
              <p:cNvPr id="4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41" name="8 Rectángulo">
                <a:hlinkClick r:id="rId20"/>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36" name="35 CuadroTexto">
              <a:hlinkClick r:id="rId21"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74710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Executive summary</a:t>
            </a:r>
          </a:p>
          <a:p>
            <a:pPr fontAlgn="auto">
              <a:spcBef>
                <a:spcPts val="0"/>
              </a:spcBef>
              <a:spcAft>
                <a:spcPts val="0"/>
              </a:spcAft>
              <a:defRPr/>
            </a:pPr>
            <a:endParaRPr lang="en-GB" sz="1600" b="1" dirty="0">
              <a:solidFill>
                <a:srgbClr val="9E1B34"/>
              </a:solidFill>
              <a:latin typeface="Gill Sans"/>
            </a:endParaRPr>
          </a:p>
        </p:txBody>
      </p:sp>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a:t>
            </a:fld>
            <a:endParaRPr lang="en-GB" sz="1600" b="1" dirty="0">
              <a:solidFill>
                <a:srgbClr val="C00000"/>
              </a:solidFill>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2867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Economic performance</a:t>
            </a:r>
          </a:p>
        </p:txBody>
      </p:sp>
      <p:sp>
        <p:nvSpPr>
          <p:cNvPr id="2" name="CuadroTexto 1">
            <a:extLst>
              <a:ext uri="{FF2B5EF4-FFF2-40B4-BE49-F238E27FC236}">
                <a16:creationId xmlns:a16="http://schemas.microsoft.com/office/drawing/2014/main" xmlns="" id="{DEC4B7AD-A2CC-46E4-9094-2B71A9A13F9C}"/>
              </a:ext>
            </a:extLst>
          </p:cNvPr>
          <p:cNvSpPr txBox="1"/>
          <p:nvPr/>
        </p:nvSpPr>
        <p:spPr>
          <a:xfrm>
            <a:off x="428596" y="1442211"/>
            <a:ext cx="7746423" cy="4324261"/>
          </a:xfrm>
          <a:prstGeom prst="rect">
            <a:avLst/>
          </a:prstGeom>
          <a:noFill/>
        </p:spPr>
        <p:txBody>
          <a:bodyPr wrap="square" rtlCol="0">
            <a:spAutoFit/>
          </a:bodyPr>
          <a:lstStyle/>
          <a:p>
            <a:pPr algn="just"/>
            <a:r>
              <a:rPr lang="en-GB" altLang="es-ES" sz="1000" b="1" i="1" dirty="0">
                <a:solidFill>
                  <a:srgbClr val="953735"/>
                </a:solidFill>
                <a:latin typeface="Gill Sans" charset="0"/>
              </a:rPr>
              <a:t>Financing granted by ICO has a notable impact on the economic activity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As previously shown, in the current economic growth and expansionary credit cycle climate, ICO remains a significant player in the Spanish financial sector in that its credit activity through second-floor facilities and direct lending impact on the Spanish economy and make an important contribution.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Estimates made by ICO regarding the impact on the economic activity of financing granted in 2017 via second-floor facilities, in terms of GDP, stand at €17.196 billion, equivalent to 1.5% of GDP. In terms of the repercussion on employment created or maintained, it exceeds 322,000 jobs, equivalent to 1.8% of the total volume of full-time equivalent employment.</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It is estimated that the impact of transactions entered into directly by ICO during 2017 in GDP terms is €6.082 billion or the equivalent of 0.5% of GDP. In terms of employment created or maintained, it would surpass 92,000 jobs, representing 0.5% of all full-time equivalent jobs.</a:t>
            </a:r>
          </a:p>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ICO continues collaborating with European institutions to facilitate support for the investments of Spanish companies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Instituto de </a:t>
            </a:r>
            <a:r>
              <a:rPr lang="en-GB" altLang="es-ES" sz="1000" dirty="0" err="1">
                <a:solidFill>
                  <a:srgbClr val="953735"/>
                </a:solidFill>
                <a:latin typeface="Gill Sans" charset="0"/>
              </a:rPr>
              <a:t>Crédito</a:t>
            </a:r>
            <a:r>
              <a:rPr lang="en-GB" altLang="es-ES" sz="1000" dirty="0">
                <a:solidFill>
                  <a:srgbClr val="953735"/>
                </a:solidFill>
                <a:latin typeface="Gill Sans" charset="0"/>
              </a:rPr>
              <a:t> </a:t>
            </a:r>
            <a:r>
              <a:rPr lang="en-GB" altLang="es-ES" sz="1000" dirty="0" err="1">
                <a:solidFill>
                  <a:srgbClr val="953735"/>
                </a:solidFill>
                <a:latin typeface="Gill Sans" charset="0"/>
              </a:rPr>
              <a:t>Oficial</a:t>
            </a:r>
            <a:r>
              <a:rPr lang="en-GB" altLang="es-ES" sz="1000" dirty="0">
                <a:solidFill>
                  <a:srgbClr val="953735"/>
                </a:solidFill>
                <a:latin typeface="Gill Sans" charset="0"/>
              </a:rPr>
              <a:t> actively collaborates with the European Investment Bank (EIB) in the implementation of the "Juncker Plan" in Spain, an initiative aiming to mobilise €500 billion for innovative projects which are in line with European policies.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2017, ICO collaborated very actively with the EIB and managers and experts of the European Community in a continuous task of communication and public dissemination of the investment plan aimed at entrepreneurs and institutions throughout Spain. For this purpose, information seminars were organised in many Spanish provinces, holding conferences and giving presentations on how to obtain financing under the aforementioned plan.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this sphere of ​​collaboration with other European national promotion banks and in order to contribute to the objectives of the aforementioned "Juncker Plan", the launch of the "Marguerite II Fund" in 2017 is particularly noteworthy, a pan-European capital fund which aims to act as a catalyst for investments in renewable energy, transport and digital infrastructure.</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fund has been created with an initial capital of €700 million, of which the EIB contributed €200 million and five public finance institutions, amongst which was ICO, contributed €100 million each. The "Marguerite II Fund" will continue the task of the 2020 European Fund for Energy, Climate Change and Infrastructure, also known as the "Marguerite Fund", which is already fully invested.</a:t>
            </a:r>
          </a:p>
          <a:p>
            <a:endParaRPr lang="es-ES" sz="1000" dirty="0"/>
          </a:p>
        </p:txBody>
      </p:sp>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696152198"/>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6913" y="333375"/>
            <a:ext cx="6858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12" name="AutoShape 6" descr="Resultado de imagen de imagen de calendario 2016"/>
          <p:cNvSpPr>
            <a:spLocks noChangeAspect="1" noChangeArrowheads="1"/>
          </p:cNvSpPr>
          <p:nvPr/>
        </p:nvSpPr>
        <p:spPr bwMode="auto">
          <a:xfrm>
            <a:off x="1444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3913" name="AutoShape 8" descr="Resultado de imagen de imagen de calendario 2016"/>
          <p:cNvSpPr>
            <a:spLocks noChangeAspect="1" noChangeArrowheads="1"/>
          </p:cNvSpPr>
          <p:nvPr/>
        </p:nvSpPr>
        <p:spPr bwMode="auto">
          <a:xfrm>
            <a:off x="2968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3914" name="AutoShape 12" descr="Resultado de imagen de imagen de verificacion"/>
          <p:cNvSpPr>
            <a:spLocks noChangeAspect="1" noChangeArrowheads="1"/>
          </p:cNvSpPr>
          <p:nvPr/>
        </p:nvSpPr>
        <p:spPr bwMode="auto">
          <a:xfrm>
            <a:off x="4492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123915" name="AutoShape 14" descr="Resultado de imagen de imagen de verificacion"/>
          <p:cNvSpPr>
            <a:spLocks noChangeAspect="1" noChangeArrowheads="1"/>
          </p:cNvSpPr>
          <p:nvPr/>
        </p:nvSpPr>
        <p:spPr bwMode="auto">
          <a:xfrm>
            <a:off x="6016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s-ES" altLang="es-ES" sz="1800">
              <a:solidFill>
                <a:srgbClr val="000000"/>
              </a:solidFill>
            </a:endParaRPr>
          </a:p>
        </p:txBody>
      </p:sp>
      <p:sp>
        <p:nvSpPr>
          <p:cNvPr id="2" name="40 CuadroTexto"/>
          <p:cNvSpPr txBox="1">
            <a:spLocks noChangeArrowheads="1"/>
          </p:cNvSpPr>
          <p:nvPr/>
        </p:nvSpPr>
        <p:spPr bwMode="auto">
          <a:xfrm>
            <a:off x="2915816" y="2205038"/>
            <a:ext cx="5580484"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Internal communications are carried out through "</a:t>
            </a:r>
            <a:r>
              <a:rPr lang="en-GB" altLang="es-ES" sz="1000" b="1" dirty="0">
                <a:solidFill>
                  <a:srgbClr val="9E1B34"/>
                </a:solidFill>
                <a:latin typeface="Gill Sans"/>
              </a:rPr>
              <a:t>Pórtico</a:t>
            </a:r>
            <a:r>
              <a:rPr lang="en-GB" altLang="es-ES" sz="1000" dirty="0">
                <a:solidFill>
                  <a:srgbClr val="9E1B34"/>
                </a:solidFill>
                <a:latin typeface="Gill Sans"/>
              </a:rPr>
              <a:t>", the Intranet where employees can find all corporate information (articles of association, organisation, internal regulations, activities, work-life balance measures, etc.) and access historical information relating to the Institute (salaries, hours worked, information on holidays and leave, training received, business trips, etc.).</a:t>
            </a:r>
            <a:endParaRPr lang="en-GB" altLang="es-ES" sz="900" dirty="0">
              <a:latin typeface="Arial" pitchFamily="34" charset="0"/>
            </a:endParaRPr>
          </a:p>
        </p:txBody>
      </p:sp>
      <p:pic>
        <p:nvPicPr>
          <p:cNvPr id="123919" name="Picture 2"/>
          <p:cNvPicPr>
            <a:picLocks noChangeAspect="1" noChangeArrowheads="1"/>
          </p:cNvPicPr>
          <p:nvPr/>
        </p:nvPicPr>
        <p:blipFill>
          <a:blip r:embed="rId3">
            <a:extLst>
              <a:ext uri="{28A0092B-C50C-407E-A947-70E740481C1C}">
                <a14:useLocalDpi xmlns:a14="http://schemas.microsoft.com/office/drawing/2010/main" val="0"/>
              </a:ext>
            </a:extLst>
          </a:blip>
          <a:srcRect l="28751" t="31911" r="52814" b="60242"/>
          <a:stretch>
            <a:fillRect/>
          </a:stretch>
        </p:blipFill>
        <p:spPr bwMode="auto">
          <a:xfrm>
            <a:off x="683568" y="2413000"/>
            <a:ext cx="1757362"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42 CuadroTexto"/>
          <p:cNvSpPr txBox="1">
            <a:spLocks noChangeArrowheads="1"/>
          </p:cNvSpPr>
          <p:nvPr/>
        </p:nvSpPr>
        <p:spPr bwMode="auto">
          <a:xfrm>
            <a:off x="601663" y="3144838"/>
            <a:ext cx="78946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Furthermore, with a view to ensuring that all internal regulations established by ICO are properly complied with, employees have access to the “</a:t>
            </a:r>
            <a:r>
              <a:rPr lang="en-GB" altLang="es-ES" sz="1000" b="1" dirty="0">
                <a:solidFill>
                  <a:srgbClr val="9E1B34"/>
                </a:solidFill>
                <a:latin typeface="Gill Sans"/>
              </a:rPr>
              <a:t>Ethics Channel</a:t>
            </a:r>
            <a:r>
              <a:rPr lang="en-GB" altLang="es-ES" sz="1000" dirty="0">
                <a:solidFill>
                  <a:srgbClr val="9E1B34"/>
                </a:solidFill>
                <a:latin typeface="Gill Sans"/>
              </a:rPr>
              <a:t>”, a means of communication that makes it possible to confidentially process any complaint received. This system guarantees that the employee making the complaint will not experience any adverse consequences and that his or her identity will be protected at all times.</a:t>
            </a:r>
            <a:endParaRPr lang="en-GB" altLang="es-ES" sz="1800" dirty="0"/>
          </a:p>
        </p:txBody>
      </p:sp>
      <p:sp>
        <p:nvSpPr>
          <p:cNvPr id="123921" name="43 CuadroTexto"/>
          <p:cNvSpPr txBox="1">
            <a:spLocks noChangeArrowheads="1"/>
          </p:cNvSpPr>
          <p:nvPr/>
        </p:nvSpPr>
        <p:spPr bwMode="auto">
          <a:xfrm>
            <a:off x="697641" y="4651375"/>
            <a:ext cx="7798659"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tabLst>
                <a:tab pos="6543675" algn="l"/>
              </a:tabLst>
              <a:defRPr sz="3200">
                <a:solidFill>
                  <a:schemeClr val="tx1"/>
                </a:solidFill>
                <a:latin typeface="Calibri" pitchFamily="34" charset="0"/>
              </a:defRPr>
            </a:lvl1pPr>
            <a:lvl2pPr marL="742950" indent="-285750" eaLnBrk="0" hangingPunct="0">
              <a:spcBef>
                <a:spcPct val="20000"/>
              </a:spcBef>
              <a:buFont typeface="Arial" pitchFamily="34" charset="0"/>
              <a:buChar char="–"/>
              <a:tabLst>
                <a:tab pos="6543675" algn="l"/>
              </a:tabLst>
              <a:defRPr sz="2800">
                <a:solidFill>
                  <a:schemeClr val="tx1"/>
                </a:solidFill>
                <a:latin typeface="Calibri" pitchFamily="34" charset="0"/>
              </a:defRPr>
            </a:lvl2pPr>
            <a:lvl3pPr marL="1143000" indent="-228600" eaLnBrk="0" hangingPunct="0">
              <a:spcBef>
                <a:spcPct val="20000"/>
              </a:spcBef>
              <a:buFont typeface="Arial" pitchFamily="34" charset="0"/>
              <a:buChar char="•"/>
              <a:tabLst>
                <a:tab pos="6543675" algn="l"/>
              </a:tabLst>
              <a:defRPr sz="2400">
                <a:solidFill>
                  <a:schemeClr val="tx1"/>
                </a:solidFill>
                <a:latin typeface="Calibri" pitchFamily="34" charset="0"/>
              </a:defRPr>
            </a:lvl3pPr>
            <a:lvl4pPr marL="1600200" indent="-228600" eaLnBrk="0" hangingPunct="0">
              <a:spcBef>
                <a:spcPct val="20000"/>
              </a:spcBef>
              <a:buFont typeface="Arial" pitchFamily="34" charset="0"/>
              <a:buChar char="–"/>
              <a:tabLst>
                <a:tab pos="6543675" algn="l"/>
              </a:tabLst>
              <a:defRPr sz="2000">
                <a:solidFill>
                  <a:schemeClr val="tx1"/>
                </a:solidFill>
                <a:latin typeface="Calibri" pitchFamily="34" charset="0"/>
              </a:defRPr>
            </a:lvl4pPr>
            <a:lvl5pPr marL="2057400" indent="-228600" eaLnBrk="0" hangingPunct="0">
              <a:spcBef>
                <a:spcPct val="20000"/>
              </a:spcBef>
              <a:buFont typeface="Arial" pitchFamily="34" charset="0"/>
              <a:buChar char="»"/>
              <a:tabLst>
                <a:tab pos="6543675"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6543675"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6543675"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6543675"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6543675" algn="l"/>
              </a:tabLst>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For ICO, the right to </a:t>
            </a:r>
            <a:r>
              <a:rPr lang="en-GB" altLang="es-ES" sz="1000" b="1" dirty="0">
                <a:solidFill>
                  <a:srgbClr val="9E1B34"/>
                </a:solidFill>
                <a:latin typeface="Gill Sans"/>
              </a:rPr>
              <a:t>collective bargaining</a:t>
            </a:r>
            <a:r>
              <a:rPr lang="en-GB" altLang="es-ES" sz="1000" dirty="0">
                <a:solidFill>
                  <a:srgbClr val="9E1B34"/>
                </a:solidFill>
                <a:latin typeface="Gill Sans"/>
              </a:rPr>
              <a:t> on employment conditions is an inalienable right of its workforce. As part of the bargaining process and when subsequently implementing the agreement, the workforce is encouraged to participate through the Works Council.</a:t>
            </a:r>
          </a:p>
          <a:p>
            <a:pPr algn="just" eaLnBrk="1" hangingPunct="1">
              <a:spcBef>
                <a:spcPct val="0"/>
              </a:spcBef>
              <a:buFontTx/>
              <a:buNone/>
            </a:pPr>
            <a:endParaRPr lang="en-GB" altLang="es-ES" sz="10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The scope of application of the collective agreement currently in place, which came into effect on 1 January 2011, covers a total of 265 employees.</a:t>
            </a:r>
            <a:endParaRPr lang="en-GB" altLang="es-ES" sz="2000" dirty="0">
              <a:solidFill>
                <a:srgbClr val="9E1B34"/>
              </a:solidFill>
              <a:latin typeface="Gill Sans"/>
            </a:endParaRPr>
          </a:p>
        </p:txBody>
      </p:sp>
      <p:sp>
        <p:nvSpPr>
          <p:cNvPr id="22" name="21 Rectángulo"/>
          <p:cNvSpPr/>
          <p:nvPr/>
        </p:nvSpPr>
        <p:spPr>
          <a:xfrm>
            <a:off x="0" y="6524625"/>
            <a:ext cx="9144000" cy="360363"/>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3" name="22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24" name="1 Marcador de número de diapositiva"/>
          <p:cNvSpPr>
            <a:spLocks noGrp="1"/>
          </p:cNvSpPr>
          <p:nvPr>
            <p:ph type="sldNum" sz="quarter" idx="12"/>
          </p:nvPr>
        </p:nvSpPr>
        <p:spPr bwMode="auto">
          <a:xfrm>
            <a:off x="8100392" y="6500834"/>
            <a:ext cx="792783"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120</a:t>
            </a:fld>
            <a:endParaRPr lang="en-GB" sz="1600" b="1" dirty="0">
              <a:solidFill>
                <a:srgbClr val="C00000"/>
              </a:solidFill>
            </a:endParaRPr>
          </a:p>
        </p:txBody>
      </p:sp>
      <p:sp>
        <p:nvSpPr>
          <p:cNvPr id="25" name="24 Rectángulo"/>
          <p:cNvSpPr/>
          <p:nvPr/>
        </p:nvSpPr>
        <p:spPr>
          <a:xfrm>
            <a:off x="0" y="0"/>
            <a:ext cx="9144000" cy="785794"/>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Labour relations</a:t>
            </a:r>
          </a:p>
          <a:p>
            <a:pPr fontAlgn="auto">
              <a:spcBef>
                <a:spcPts val="0"/>
              </a:spcBef>
              <a:spcAft>
                <a:spcPts val="0"/>
              </a:spcAft>
              <a:defRPr/>
            </a:pPr>
            <a:endParaRPr lang="en-GB" sz="1600" b="1" dirty="0">
              <a:solidFill>
                <a:srgbClr val="9E1B34"/>
              </a:solidFill>
              <a:latin typeface="Gill Sans"/>
            </a:endParaRPr>
          </a:p>
        </p:txBody>
      </p:sp>
      <p:pic>
        <p:nvPicPr>
          <p:cNvPr id="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29 Recortar rectángulo de esquina sencilla"/>
          <p:cNvSpPr/>
          <p:nvPr/>
        </p:nvSpPr>
        <p:spPr>
          <a:xfrm>
            <a:off x="428596" y="954370"/>
            <a:ext cx="4503444"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COMMUNICATION AND PARTICIPATION</a:t>
            </a:r>
          </a:p>
        </p:txBody>
      </p:sp>
      <p:sp>
        <p:nvSpPr>
          <p:cNvPr id="31" name="30 Rectángulo"/>
          <p:cNvSpPr/>
          <p:nvPr/>
        </p:nvSpPr>
        <p:spPr>
          <a:xfrm>
            <a:off x="428596" y="1445720"/>
            <a:ext cx="6231636" cy="370665"/>
          </a:xfrm>
          <a:prstGeom prst="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Internal communication</a:t>
            </a:r>
          </a:p>
        </p:txBody>
      </p:sp>
      <p:sp>
        <p:nvSpPr>
          <p:cNvPr id="32" name="31 Rectángulo"/>
          <p:cNvSpPr/>
          <p:nvPr/>
        </p:nvSpPr>
        <p:spPr>
          <a:xfrm>
            <a:off x="395536" y="4066447"/>
            <a:ext cx="6231636" cy="370665"/>
          </a:xfrm>
          <a:prstGeom prst="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Participation</a:t>
            </a:r>
          </a:p>
        </p:txBody>
      </p:sp>
      <p:grpSp>
        <p:nvGrpSpPr>
          <p:cNvPr id="27" name="26 Grupo"/>
          <p:cNvGrpSpPr/>
          <p:nvPr/>
        </p:nvGrpSpPr>
        <p:grpSpPr>
          <a:xfrm>
            <a:off x="142844" y="6525376"/>
            <a:ext cx="2750146" cy="216737"/>
            <a:chOff x="142844" y="6525376"/>
            <a:chExt cx="2750146" cy="216737"/>
          </a:xfrm>
        </p:grpSpPr>
        <p:grpSp>
          <p:nvGrpSpPr>
            <p:cNvPr id="28" name="8 Grupo"/>
            <p:cNvGrpSpPr/>
            <p:nvPr/>
          </p:nvGrpSpPr>
          <p:grpSpPr>
            <a:xfrm>
              <a:off x="142844" y="6544781"/>
              <a:ext cx="2750145" cy="181706"/>
              <a:chOff x="93663" y="6277125"/>
              <a:chExt cx="2750145" cy="224103"/>
            </a:xfrm>
          </p:grpSpPr>
          <p:sp>
            <p:nvSpPr>
              <p:cNvPr id="36"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7"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9" name="28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53634816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028384" y="6500834"/>
            <a:ext cx="864791"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121</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3347864" y="3861807"/>
            <a:ext cx="5010350"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Annex 1. Table of contents</a:t>
            </a:r>
          </a:p>
        </p:txBody>
      </p:sp>
    </p:spTree>
    <p:extLst>
      <p:ext uri="{BB962C8B-B14F-4D97-AF65-F5344CB8AC3E}">
        <p14:creationId xmlns:p14="http://schemas.microsoft.com/office/powerpoint/2010/main" val="122939903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829068818"/>
              </p:ext>
            </p:extLst>
          </p:nvPr>
        </p:nvGraphicFramePr>
        <p:xfrm>
          <a:off x="479366" y="1418780"/>
          <a:ext cx="8109498" cy="3800135"/>
        </p:xfrm>
        <a:graphic>
          <a:graphicData uri="http://schemas.openxmlformats.org/drawingml/2006/table">
            <a:tbl>
              <a:tblPr firstRow="1" bandRow="1">
                <a:tableStyleId>{21E4AEA4-8DFA-4A89-87EB-49C32662AFE0}</a:tableStyleId>
              </a:tblPr>
              <a:tblGrid>
                <a:gridCol w="924282">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032491">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356603">
                  <a:extLst>
                    <a:ext uri="{9D8B030D-6E8A-4147-A177-3AD203B41FA5}">
                      <a16:colId xmlns:a16="http://schemas.microsoft.com/office/drawing/2014/main" xmlns="" val="20004"/>
                    </a:ext>
                  </a:extLst>
                </a:gridCol>
                <a:gridCol w="2288672">
                  <a:extLst>
                    <a:ext uri="{9D8B030D-6E8A-4147-A177-3AD203B41FA5}">
                      <a16:colId xmlns:a16="http://schemas.microsoft.com/office/drawing/2014/main" xmlns="" val="20005"/>
                    </a:ext>
                  </a:extLst>
                </a:gridCol>
              </a:tblGrid>
              <a:tr h="577102">
                <a:tc>
                  <a:txBody>
                    <a:bodyPr/>
                    <a:lstStyle/>
                    <a:p>
                      <a:pPr algn="ctr"/>
                      <a:r>
                        <a:rPr lang="en-GB" sz="700" dirty="0">
                          <a:latin typeface="Gill Sans"/>
                        </a:rPr>
                        <a:t>Ref. GRI</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Material Aspect</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360156">
                <a:tc>
                  <a:txBody>
                    <a:bodyPr/>
                    <a:lstStyle/>
                    <a:p>
                      <a:pPr algn="ctr"/>
                      <a:r>
                        <a:rPr lang="en-GB" sz="700" dirty="0">
                          <a:solidFill>
                            <a:schemeClr val="accent2">
                              <a:lumMod val="75000"/>
                            </a:schemeClr>
                          </a:solidFill>
                          <a:latin typeface="Gill Sans"/>
                        </a:rPr>
                        <a:t>102-16 to 102-39</a:t>
                      </a:r>
                    </a:p>
                    <a:p>
                      <a:pPr algn="ctr"/>
                      <a:r>
                        <a:rPr lang="en-GB" sz="700" dirty="0">
                          <a:solidFill>
                            <a:schemeClr val="accent2">
                              <a:lumMod val="75000"/>
                            </a:schemeClr>
                          </a:solidFill>
                          <a:latin typeface="Gill Sans"/>
                        </a:rPr>
                        <a:t>102-45 to 103-3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dirty="0">
                          <a:solidFill>
                            <a:schemeClr val="accent2">
                              <a:lumMod val="75000"/>
                            </a:schemeClr>
                          </a:solidFill>
                          <a:latin typeface="Gill Sans"/>
                        </a:rPr>
                        <a:t>General information</a:t>
                      </a:r>
                    </a:p>
                    <a:p>
                      <a:pPr algn="ctr"/>
                      <a:r>
                        <a:rPr lang="en-GB" sz="700" dirty="0">
                          <a:solidFill>
                            <a:schemeClr val="accent2">
                              <a:lumMod val="75000"/>
                            </a:schemeClr>
                          </a:solidFill>
                          <a:latin typeface="Gill Sans"/>
                        </a:rPr>
                        <a:t>Principle No. 10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1, 4, 5, 8, 12, 13, 14, 15 and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b="1" dirty="0">
                          <a:solidFill>
                            <a:schemeClr val="accent2">
                              <a:lumMod val="75000"/>
                            </a:schemeClr>
                          </a:solidFill>
                          <a:latin typeface="Gill Sans"/>
                        </a:rPr>
                        <a:t>AM1. Corporate reputation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8A808"/>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Materiality”. Page </a:t>
                      </a:r>
                      <a:r>
                        <a:rPr lang="en-GB" sz="700" dirty="0" smtClean="0">
                          <a:solidFill>
                            <a:schemeClr val="accent2">
                              <a:lumMod val="75000"/>
                            </a:schemeClr>
                          </a:solidFill>
                          <a:latin typeface="Gill Sans"/>
                        </a:rPr>
                        <a:t>36. </a:t>
                      </a:r>
                      <a:r>
                        <a:rPr lang="en-GB" sz="700" dirty="0">
                          <a:solidFill>
                            <a:schemeClr val="accent2">
                              <a:lumMod val="75000"/>
                            </a:schemeClr>
                          </a:solidFill>
                          <a:latin typeface="Gill Sans"/>
                        </a:rPr>
                        <a:t>"Principles of good governance". Pages </a:t>
                      </a:r>
                      <a:r>
                        <a:rPr lang="en-GB" sz="700" dirty="0" smtClean="0">
                          <a:solidFill>
                            <a:schemeClr val="accent2">
                              <a:lumMod val="75000"/>
                            </a:schemeClr>
                          </a:solidFill>
                          <a:latin typeface="Gill Sans"/>
                        </a:rPr>
                        <a:t>70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72.  </a:t>
                      </a:r>
                      <a:r>
                        <a:rPr lang="en-GB" sz="700" dirty="0">
                          <a:solidFill>
                            <a:schemeClr val="accent2">
                              <a:lumMod val="75000"/>
                            </a:schemeClr>
                          </a:solidFill>
                          <a:latin typeface="Gill Sans"/>
                        </a:rPr>
                        <a:t>“Communication” (pages </a:t>
                      </a:r>
                      <a:r>
                        <a:rPr lang="en-GB" sz="700" dirty="0" smtClean="0">
                          <a:solidFill>
                            <a:schemeClr val="accent2">
                              <a:lumMod val="75000"/>
                            </a:schemeClr>
                          </a:solidFill>
                          <a:latin typeface="Gill Sans"/>
                        </a:rPr>
                        <a:t>47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49), </a:t>
                      </a:r>
                      <a:r>
                        <a:rPr lang="en-GB" sz="700" dirty="0">
                          <a:solidFill>
                            <a:schemeClr val="accent2">
                              <a:lumMod val="75000"/>
                            </a:schemeClr>
                          </a:solidFill>
                          <a:latin typeface="Gill Sans"/>
                        </a:rPr>
                        <a:t>“Risks and opportunities” (pages </a:t>
                      </a:r>
                      <a:r>
                        <a:rPr lang="en-GB" sz="700" dirty="0" smtClean="0">
                          <a:solidFill>
                            <a:schemeClr val="accent2">
                              <a:lumMod val="75000"/>
                            </a:schemeClr>
                          </a:solidFill>
                          <a:latin typeface="Gill Sans"/>
                        </a:rPr>
                        <a:t>41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45). </a:t>
                      </a:r>
                      <a:r>
                        <a:rPr lang="en-GB" sz="700" dirty="0">
                          <a:solidFill>
                            <a:schemeClr val="accent2">
                              <a:lumMod val="75000"/>
                            </a:schemeClr>
                          </a:solidFill>
                          <a:latin typeface="Gill Sans"/>
                        </a:rPr>
                        <a:t>"Principles of preparation of the Report" (pages </a:t>
                      </a:r>
                      <a:r>
                        <a:rPr lang="en-GB" sz="700" dirty="0" smtClean="0">
                          <a:solidFill>
                            <a:schemeClr val="accent2">
                              <a:lumMod val="75000"/>
                            </a:schemeClr>
                          </a:solidFill>
                          <a:latin typeface="Gill Sans"/>
                        </a:rPr>
                        <a:t>6 </a:t>
                      </a:r>
                      <a:r>
                        <a:rPr lang="en-GB" sz="700" dirty="0">
                          <a:solidFill>
                            <a:schemeClr val="accent2">
                              <a:lumMod val="75000"/>
                            </a:schemeClr>
                          </a:solidFill>
                          <a:latin typeface="Gill Sans"/>
                        </a:rPr>
                        <a:t>and </a:t>
                      </a:r>
                      <a:r>
                        <a:rPr lang="en-GB" sz="700" dirty="0" smtClean="0">
                          <a:solidFill>
                            <a:schemeClr val="accent2">
                              <a:lumMod val="75000"/>
                            </a:schemeClr>
                          </a:solidFill>
                          <a:latin typeface="Gill Sans"/>
                        </a:rPr>
                        <a:t>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510213">
                <a:tc>
                  <a:txBody>
                    <a:bodyPr/>
                    <a:lstStyle/>
                    <a:p>
                      <a:pPr algn="ctr"/>
                      <a:r>
                        <a:rPr lang="en-GB" sz="700" dirty="0">
                          <a:solidFill>
                            <a:schemeClr val="accent2">
                              <a:lumMod val="75000"/>
                            </a:schemeClr>
                          </a:solidFill>
                          <a:latin typeface="Gill Sans"/>
                        </a:rPr>
                        <a:t>201-1</a:t>
                      </a:r>
                    </a:p>
                    <a:p>
                      <a:pPr algn="ctr"/>
                      <a:r>
                        <a:rPr lang="en-GB" sz="700" dirty="0">
                          <a:solidFill>
                            <a:schemeClr val="accent2">
                              <a:lumMod val="75000"/>
                            </a:schemeClr>
                          </a:solidFill>
                          <a:latin typeface="Gill Sans"/>
                        </a:rPr>
                        <a:t>201-4 </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dirty="0">
                          <a:solidFill>
                            <a:schemeClr val="accent2">
                              <a:lumMod val="75000"/>
                            </a:schemeClr>
                          </a:solidFill>
                          <a:latin typeface="Gill Sans"/>
                        </a:rPr>
                        <a:t>2, 5, 7, 8 and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b="1" dirty="0">
                          <a:solidFill>
                            <a:schemeClr val="accent2">
                              <a:lumMod val="75000"/>
                            </a:schemeClr>
                          </a:solidFill>
                          <a:latin typeface="Gill Sans"/>
                        </a:rPr>
                        <a:t>AM2. Sources of funding and the financial balance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8A808"/>
                    </a:solidFill>
                  </a:tcPr>
                </a:tc>
                <a:tc>
                  <a:txBody>
                    <a:bodyPr/>
                    <a:lstStyle/>
                    <a:p>
                      <a:pPr algn="just"/>
                      <a:r>
                        <a:rPr lang="en-GB" sz="700" dirty="0">
                          <a:solidFill>
                            <a:schemeClr val="accent2">
                              <a:lumMod val="75000"/>
                            </a:schemeClr>
                          </a:solidFill>
                          <a:latin typeface="Gill Sans"/>
                        </a:rPr>
                        <a:t>"General information about ICO. Materiality”. Pages </a:t>
                      </a:r>
                      <a:r>
                        <a:rPr lang="en-GB" sz="700" dirty="0" smtClean="0">
                          <a:solidFill>
                            <a:schemeClr val="accent2">
                              <a:lumMod val="75000"/>
                            </a:schemeClr>
                          </a:solidFill>
                          <a:latin typeface="Gill Sans"/>
                        </a:rPr>
                        <a:t>36 </a:t>
                      </a:r>
                      <a:r>
                        <a:rPr lang="en-GB" sz="700" dirty="0">
                          <a:solidFill>
                            <a:schemeClr val="accent2">
                              <a:lumMod val="75000"/>
                            </a:schemeClr>
                          </a:solidFill>
                          <a:latin typeface="Gill Sans"/>
                        </a:rPr>
                        <a:t>and </a:t>
                      </a:r>
                      <a:r>
                        <a:rPr lang="en-GB" sz="700" dirty="0" smtClean="0">
                          <a:solidFill>
                            <a:schemeClr val="accent2">
                              <a:lumMod val="75000"/>
                            </a:schemeClr>
                          </a:solidFill>
                          <a:latin typeface="Gill Sans"/>
                        </a:rPr>
                        <a:t>37. </a:t>
                      </a:r>
                      <a:r>
                        <a:rPr lang="en-GB" sz="700" dirty="0">
                          <a:solidFill>
                            <a:schemeClr val="accent2">
                              <a:lumMod val="75000"/>
                            </a:schemeClr>
                          </a:solidFill>
                          <a:latin typeface="Gill Sans"/>
                        </a:rPr>
                        <a:t>"Economic performance" (pages </a:t>
                      </a:r>
                      <a:r>
                        <a:rPr lang="en-GB" sz="700" dirty="0" smtClean="0">
                          <a:solidFill>
                            <a:schemeClr val="accent2">
                              <a:lumMod val="75000"/>
                            </a:schemeClr>
                          </a:solidFill>
                          <a:latin typeface="Gill Sans"/>
                        </a:rPr>
                        <a:t>73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103)</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313846">
                <a:tc>
                  <a:txBody>
                    <a:bodyPr/>
                    <a:lstStyle/>
                    <a:p>
                      <a:pPr algn="ctr"/>
                      <a:r>
                        <a:rPr lang="en-GB" sz="700" dirty="0">
                          <a:solidFill>
                            <a:schemeClr val="accent2">
                              <a:lumMod val="75000"/>
                            </a:schemeClr>
                          </a:solidFill>
                          <a:latin typeface="Gill Sans"/>
                        </a:rPr>
                        <a:t>- - - -</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dirty="0">
                          <a:solidFill>
                            <a:schemeClr val="accent2">
                              <a:lumMod val="75000"/>
                            </a:schemeClr>
                          </a:solidFill>
                          <a:latin typeface="Gill Sans"/>
                        </a:rPr>
                        <a:t>1, 2, 6, 11, 13 and 17</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b="1" dirty="0">
                          <a:solidFill>
                            <a:schemeClr val="accent2">
                              <a:lumMod val="75000"/>
                            </a:schemeClr>
                          </a:solidFill>
                          <a:latin typeface="Gill Sans"/>
                        </a:rPr>
                        <a:t>AM3. Support for development in its role as a State Financial Agency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8A808"/>
                    </a:solidFill>
                  </a:tcPr>
                </a:tc>
                <a:tc>
                  <a:txBody>
                    <a:bodyPr/>
                    <a:lstStyle/>
                    <a:p>
                      <a:pPr algn="just"/>
                      <a:r>
                        <a:rPr lang="en-GB" sz="700" dirty="0">
                          <a:solidFill>
                            <a:schemeClr val="accent2">
                              <a:lumMod val="75000"/>
                            </a:schemeClr>
                          </a:solidFill>
                          <a:latin typeface="Gill Sans"/>
                        </a:rPr>
                        <a:t>"General information about ICO. Materiality”. Page </a:t>
                      </a:r>
                      <a:r>
                        <a:rPr lang="en-GB" sz="700" dirty="0" smtClean="0">
                          <a:solidFill>
                            <a:schemeClr val="accent2">
                              <a:lumMod val="75000"/>
                            </a:schemeClr>
                          </a:solidFill>
                          <a:latin typeface="Gill Sans"/>
                        </a:rPr>
                        <a:t>37". </a:t>
                      </a:r>
                      <a:r>
                        <a:rPr lang="en-GB" sz="700" dirty="0">
                          <a:solidFill>
                            <a:schemeClr val="accent2">
                              <a:lumMod val="75000"/>
                            </a:schemeClr>
                          </a:solidFill>
                          <a:latin typeface="Gill Sans"/>
                        </a:rPr>
                        <a:t>General information about ICO. Business model. Products” (pages </a:t>
                      </a:r>
                      <a:r>
                        <a:rPr lang="en-GB" sz="700" dirty="0" smtClean="0">
                          <a:solidFill>
                            <a:schemeClr val="accent2">
                              <a:lumMod val="75000"/>
                            </a:schemeClr>
                          </a:solidFill>
                          <a:latin typeface="Gill Sans"/>
                        </a:rPr>
                        <a:t>27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33) </a:t>
                      </a:r>
                      <a:r>
                        <a:rPr lang="en-GB" sz="700" dirty="0">
                          <a:solidFill>
                            <a:schemeClr val="accent2">
                              <a:lumMod val="75000"/>
                            </a:schemeClr>
                          </a:solidFill>
                          <a:latin typeface="Gill Sans"/>
                        </a:rPr>
                        <a:t>and in “Economic performance” (pages </a:t>
                      </a:r>
                      <a:r>
                        <a:rPr lang="en-GB" sz="700" dirty="0" smtClean="0">
                          <a:solidFill>
                            <a:schemeClr val="accent2">
                              <a:lumMod val="75000"/>
                            </a:schemeClr>
                          </a:solidFill>
                          <a:latin typeface="Gill Sans"/>
                        </a:rPr>
                        <a:t>73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103)</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4051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300 "ENVIRONMENTAL"</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algn="ctr" defTabSz="914400" rtl="0" eaLnBrk="1" latinLnBrk="0" hangingPunct="1"/>
                      <a:r>
                        <a:rPr lang="en-GB" sz="700" dirty="0">
                          <a:solidFill>
                            <a:schemeClr val="accent2">
                              <a:lumMod val="75000"/>
                            </a:schemeClr>
                          </a:solidFill>
                          <a:latin typeface="Gill Sans"/>
                        </a:rPr>
                        <a:t>Principles 7, 8 and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3, 6, 7, 8, 12, 13, 14, 15 and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b="1" dirty="0">
                          <a:solidFill>
                            <a:schemeClr val="accent2">
                              <a:lumMod val="75000"/>
                            </a:schemeClr>
                          </a:solidFill>
                          <a:latin typeface="Gill Sans"/>
                        </a:rPr>
                        <a:t>AM4. Sustainable growth, the environment and society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8A808"/>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Materiality”. Page </a:t>
                      </a:r>
                      <a:r>
                        <a:rPr lang="en-GB" sz="700" dirty="0" smtClean="0">
                          <a:solidFill>
                            <a:schemeClr val="accent2">
                              <a:lumMod val="75000"/>
                            </a:schemeClr>
                          </a:solidFill>
                          <a:latin typeface="Gill Sans"/>
                        </a:rPr>
                        <a:t>37.</a:t>
                      </a:r>
                      <a:r>
                        <a:rPr dirty="0" smtClean="0"/>
                        <a:t> </a:t>
                      </a: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138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102-12</a:t>
                      </a:r>
                    </a:p>
                    <a:p>
                      <a:pPr marL="0" marR="0" indent="0" algn="ctr" defTabSz="914400" rtl="0" eaLnBrk="1" fontAlgn="auto" latinLnBrk="0" hangingPunct="1">
                        <a:lnSpc>
                          <a:spcPct val="100000"/>
                        </a:lnSpc>
                        <a:spcBef>
                          <a:spcPts val="0"/>
                        </a:spcBef>
                        <a:spcAft>
                          <a:spcPts val="0"/>
                        </a:spcAft>
                        <a:buClrTx/>
                        <a:buSzTx/>
                        <a:buFontTx/>
                        <a:buNone/>
                        <a:tabLst/>
                        <a:defRPr/>
                      </a:pPr>
                      <a:r>
                        <a:rPr lang="en-GB" sz="700" baseline="0" dirty="0">
                          <a:solidFill>
                            <a:schemeClr val="accent2">
                              <a:lumMod val="75000"/>
                            </a:schemeClr>
                          </a:solidFill>
                          <a:latin typeface="Gill Sans"/>
                        </a:rPr>
                        <a:t>102-13</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dirty="0">
                          <a:solidFill>
                            <a:schemeClr val="accent2">
                              <a:lumMod val="75000"/>
                            </a:schemeClr>
                          </a:solidFill>
                          <a:latin typeface="Gill Sans"/>
                        </a:rPr>
                        <a:t>- - - -</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b="1" dirty="0">
                          <a:solidFill>
                            <a:schemeClr val="accent2">
                              <a:lumMod val="75000"/>
                            </a:schemeClr>
                          </a:solidFill>
                          <a:latin typeface="Gill Sans"/>
                        </a:rPr>
                        <a:t>AM5. Alliances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8A808"/>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Materiality”. Page </a:t>
                      </a:r>
                      <a:r>
                        <a:rPr lang="en-GB" sz="700" dirty="0" smtClean="0">
                          <a:solidFill>
                            <a:schemeClr val="accent2">
                              <a:lumMod val="75000"/>
                            </a:schemeClr>
                          </a:solidFill>
                          <a:latin typeface="Gill Sans"/>
                        </a:rPr>
                        <a:t>38.</a:t>
                      </a:r>
                      <a:r>
                        <a:rPr dirty="0" smtClean="0"/>
                        <a:t> </a:t>
                      </a:r>
                      <a:r>
                        <a:rPr lang="en-GB" sz="700" dirty="0">
                          <a:solidFill>
                            <a:schemeClr val="accent2">
                              <a:lumMod val="75000"/>
                            </a:schemeClr>
                          </a:solidFill>
                          <a:latin typeface="Gill Sans"/>
                        </a:rPr>
                        <a:t>Alliances” (pages </a:t>
                      </a:r>
                      <a:r>
                        <a:rPr lang="en-GB" sz="700" dirty="0" smtClean="0">
                          <a:solidFill>
                            <a:schemeClr val="accent2">
                              <a:lumMod val="75000"/>
                            </a:schemeClr>
                          </a:solidFill>
                          <a:latin typeface="Gill Sans"/>
                        </a:rPr>
                        <a:t>28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54)</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138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404–1 to 404-3</a:t>
                      </a:r>
                    </a:p>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405–1 to 405-2</a:t>
                      </a:r>
                    </a:p>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406-1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algn="ctr" defTabSz="914400" rtl="0" eaLnBrk="1" latinLnBrk="0" hangingPunct="1"/>
                      <a:r>
                        <a:rPr lang="en-GB" sz="700" dirty="0">
                          <a:solidFill>
                            <a:schemeClr val="accent2">
                              <a:lumMod val="75000"/>
                            </a:schemeClr>
                          </a:solidFill>
                          <a:latin typeface="Gill Sans"/>
                        </a:rPr>
                        <a:t>Principles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r>
                        <a:rPr lang="en-GB" sz="700" dirty="0">
                          <a:solidFill>
                            <a:schemeClr val="accent2">
                              <a:lumMod val="75000"/>
                            </a:schemeClr>
                          </a:solidFill>
                          <a:latin typeface="Gill Sans"/>
                        </a:rPr>
                        <a:t>5, 8, 10 and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b="1" dirty="0">
                          <a:solidFill>
                            <a:schemeClr val="accent2">
                              <a:lumMod val="75000"/>
                            </a:schemeClr>
                          </a:solidFill>
                          <a:latin typeface="Gill Sans"/>
                        </a:rPr>
                        <a:t>AM6. Human capital</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8A808"/>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Materiality”. Page </a:t>
                      </a:r>
                      <a:r>
                        <a:rPr lang="en-GB" sz="700" dirty="0" smtClean="0">
                          <a:solidFill>
                            <a:schemeClr val="accent2">
                              <a:lumMod val="75000"/>
                            </a:schemeClr>
                          </a:solidFill>
                          <a:latin typeface="Gill Sans"/>
                        </a:rPr>
                        <a:t>38.</a:t>
                      </a:r>
                      <a:endParaRPr lang="en-GB" sz="700" dirty="0">
                        <a:solidFill>
                          <a:schemeClr val="accent2">
                            <a:lumMod val="75000"/>
                          </a:schemeClr>
                        </a:solidFill>
                        <a:latin typeface="Gill San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“Labour relations”. Pages </a:t>
                      </a:r>
                      <a:r>
                        <a:rPr lang="en-GB" sz="700" dirty="0" smtClean="0">
                          <a:solidFill>
                            <a:schemeClr val="accent2">
                              <a:lumMod val="75000"/>
                            </a:schemeClr>
                          </a:solidFill>
                          <a:latin typeface="Gill Sans"/>
                        </a:rPr>
                        <a:t>108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120</a:t>
                      </a:r>
                      <a:endParaRPr lang="en-GB" sz="700" dirty="0">
                        <a:solidFill>
                          <a:schemeClr val="accent2">
                            <a:lumMod val="75000"/>
                          </a:schemeClr>
                        </a:solidFill>
                        <a:latin typeface="Gill San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122</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872716"/>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Material Aspects</a:t>
            </a:r>
          </a:p>
        </p:txBody>
      </p:sp>
      <p:grpSp>
        <p:nvGrpSpPr>
          <p:cNvPr id="13" name="12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904050184"/>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052023443"/>
              </p:ext>
            </p:extLst>
          </p:nvPr>
        </p:nvGraphicFramePr>
        <p:xfrm>
          <a:off x="479366" y="1511724"/>
          <a:ext cx="8109498" cy="4642332"/>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77102">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360156">
                <a:tc>
                  <a:txBody>
                    <a:bodyPr/>
                    <a:lstStyle/>
                    <a:p>
                      <a:pPr algn="ctr"/>
                      <a:r>
                        <a:rPr lang="en-GB" sz="700" dirty="0">
                          <a:solidFill>
                            <a:schemeClr val="accent2">
                              <a:lumMod val="75000"/>
                            </a:schemeClr>
                          </a:solidFill>
                          <a:latin typeface="Gill Sans"/>
                        </a:rPr>
                        <a:t>GRI 101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Fundamentals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“Letter from the Chairman”. Page 4. </a:t>
                      </a:r>
                    </a:p>
                    <a:p>
                      <a:pPr algn="just"/>
                      <a:r>
                        <a:rPr lang="en-GB" sz="700" dirty="0">
                          <a:solidFill>
                            <a:schemeClr val="accent2">
                              <a:lumMod val="75000"/>
                            </a:schemeClr>
                          </a:solidFill>
                          <a:latin typeface="Gill Sans"/>
                        </a:rPr>
                        <a:t>"Scope, coverage and principles of preparation of this Report. Pages </a:t>
                      </a:r>
                      <a:r>
                        <a:rPr lang="en-GB" sz="700" dirty="0" smtClean="0">
                          <a:solidFill>
                            <a:schemeClr val="accent2">
                              <a:lumMod val="75000"/>
                            </a:schemeClr>
                          </a:solidFill>
                          <a:latin typeface="Gill Sans"/>
                        </a:rPr>
                        <a:t>6 </a:t>
                      </a:r>
                      <a:r>
                        <a:rPr lang="en-GB" sz="700" dirty="0">
                          <a:solidFill>
                            <a:schemeClr val="accent2">
                              <a:lumMod val="75000"/>
                            </a:schemeClr>
                          </a:solidFill>
                          <a:latin typeface="Gill Sans"/>
                        </a:rPr>
                        <a:t>and </a:t>
                      </a:r>
                      <a:r>
                        <a:rPr lang="en-GB" sz="700" dirty="0" smtClean="0">
                          <a:solidFill>
                            <a:schemeClr val="accent2">
                              <a:lumMod val="75000"/>
                            </a:schemeClr>
                          </a:solidFill>
                          <a:latin typeface="Gill Sans"/>
                        </a:rPr>
                        <a:t>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217264">
                <a:tc gridSpan="6">
                  <a:txBody>
                    <a:bodyPr/>
                    <a:lstStyle/>
                    <a:p>
                      <a:pPr algn="l"/>
                      <a:r>
                        <a:rPr lang="en-GB" sz="700" b="1" dirty="0">
                          <a:solidFill>
                            <a:schemeClr val="accent2">
                              <a:lumMod val="75000"/>
                            </a:schemeClr>
                          </a:solidFill>
                          <a:latin typeface="Gill Sans"/>
                        </a:rPr>
                        <a:t>GRI 102. GENERAL CONTENTS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endParaRPr lang="es-ES"/>
                    </a:p>
                  </a:txBody>
                  <a:tcPr/>
                </a:tc>
                <a:extLst>
                  <a:ext uri="{0D108BD9-81ED-4DB2-BD59-A6C34878D82A}">
                    <a16:rowId xmlns:a16="http://schemas.microsoft.com/office/drawing/2014/main" xmlns="" val="10002"/>
                  </a:ext>
                </a:extLst>
              </a:tr>
              <a:tr h="217264">
                <a:tc gridSpan="6">
                  <a:txBody>
                    <a:bodyPr/>
                    <a:lstStyle/>
                    <a:p>
                      <a:pPr algn="l"/>
                      <a:r>
                        <a:rPr lang="en-GB" sz="700" b="1" dirty="0">
                          <a:solidFill>
                            <a:schemeClr val="accent2">
                              <a:lumMod val="75000"/>
                            </a:schemeClr>
                          </a:solidFill>
                          <a:latin typeface="Gill Sans"/>
                        </a:rPr>
                        <a:t>PROFILE OF THE ORGANISATION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xmlns="" val="10003"/>
                  </a:ext>
                </a:extLst>
              </a:tr>
              <a:tr h="510213">
                <a:tc>
                  <a:txBody>
                    <a:bodyPr/>
                    <a:lstStyle/>
                    <a:p>
                      <a:pPr algn="ctr"/>
                      <a:r>
                        <a:rPr lang="en-GB" sz="700" dirty="0">
                          <a:solidFill>
                            <a:schemeClr val="accent2">
                              <a:lumMod val="75000"/>
                            </a:schemeClr>
                          </a:solidFill>
                          <a:latin typeface="Gill Sans"/>
                        </a:rPr>
                        <a:t>GRI 102 - 1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Name of the organisation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Instituto de Crédito Oficial, Entidad Pública Empresarial (ICO)</a:t>
                      </a:r>
                    </a:p>
                    <a:p>
                      <a:pPr algn="just"/>
                      <a:r>
                        <a:rPr lang="en-GB" sz="700" dirty="0">
                          <a:solidFill>
                            <a:schemeClr val="accent2">
                              <a:lumMod val="75000"/>
                            </a:schemeClr>
                          </a:solidFill>
                          <a:latin typeface="Gill Sans"/>
                        </a:rPr>
                        <a:t>"General information about ICO. Identification data". Page </a:t>
                      </a:r>
                      <a:r>
                        <a:rPr lang="en-GB" sz="700" dirty="0" smtClean="0">
                          <a:solidFill>
                            <a:schemeClr val="accent2">
                              <a:lumMod val="75000"/>
                            </a:schemeClr>
                          </a:solidFill>
                          <a:latin typeface="Gill Sans"/>
                        </a:rPr>
                        <a:t>24</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13846">
                <a:tc>
                  <a:txBody>
                    <a:bodyPr/>
                    <a:lstStyle/>
                    <a:p>
                      <a:pPr algn="ctr"/>
                      <a:r>
                        <a:rPr lang="en-GB" sz="700" dirty="0">
                          <a:solidFill>
                            <a:schemeClr val="accent2">
                              <a:lumMod val="75000"/>
                            </a:schemeClr>
                          </a:solidFill>
                          <a:latin typeface="Gill Sans"/>
                        </a:rPr>
                        <a:t>GRI 102 - 2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"Activities, brands, products and services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"General information about ICO. Business model". Pages </a:t>
                      </a:r>
                      <a:r>
                        <a:rPr lang="en-GB" sz="700" dirty="0" smtClean="0">
                          <a:solidFill>
                            <a:schemeClr val="accent2">
                              <a:lumMod val="75000"/>
                            </a:schemeClr>
                          </a:solidFill>
                          <a:latin typeface="Gill Sans"/>
                        </a:rPr>
                        <a:t>27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32</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4051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Location of the head office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Paseo del Prado, 4 28014 – Madrid</a:t>
                      </a:r>
                    </a:p>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Identification data". Page </a:t>
                      </a:r>
                      <a:r>
                        <a:rPr lang="en-GB" sz="700" dirty="0" smtClean="0">
                          <a:solidFill>
                            <a:schemeClr val="accent2">
                              <a:lumMod val="75000"/>
                            </a:schemeClr>
                          </a:solidFill>
                          <a:latin typeface="Gill Sans"/>
                        </a:rPr>
                        <a:t>24</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3138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Location of operations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ICO only operates in Spain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138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Ownership and legal form</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Nature and legal regime". Page </a:t>
                      </a:r>
                      <a:r>
                        <a:rPr lang="en-GB" sz="700" dirty="0" smtClean="0">
                          <a:solidFill>
                            <a:schemeClr val="accent2">
                              <a:lumMod val="75000"/>
                            </a:schemeClr>
                          </a:solidFill>
                          <a:latin typeface="Gill Sans"/>
                        </a:rPr>
                        <a:t>25</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7202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Markets served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ICO loan transactions are granted to national or foreign companies for investments made in Spain. Distribution by sector and by region can be seen in “Economic performance”. Pages </a:t>
                      </a:r>
                      <a:r>
                        <a:rPr lang="en-GB" sz="700" dirty="0" smtClean="0">
                          <a:solidFill>
                            <a:schemeClr val="accent2">
                              <a:lumMod val="75000"/>
                            </a:schemeClr>
                          </a:solidFill>
                          <a:latin typeface="Gill Sans"/>
                        </a:rPr>
                        <a:t>70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99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138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102 - 7</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Scale of the organisation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“Development of the main indicators”. Pages </a:t>
                      </a:r>
                      <a:r>
                        <a:rPr lang="en-GB" sz="700" dirty="0" smtClean="0">
                          <a:solidFill>
                            <a:schemeClr val="accent2">
                              <a:lumMod val="75000"/>
                            </a:schemeClr>
                          </a:solidFill>
                          <a:latin typeface="Gill Sans"/>
                        </a:rPr>
                        <a:t>19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24</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138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p>
                      <a:pPr algn="ctr"/>
                      <a:r>
                        <a:rPr lang="en-GB" sz="700" dirty="0">
                          <a:solidFill>
                            <a:schemeClr val="accent2">
                              <a:lumMod val="75000"/>
                            </a:schemeClr>
                          </a:solidFill>
                          <a:latin typeface="Gill Sans"/>
                        </a:rPr>
                        <a:t>Principle No.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Information on employees and other workers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“Labour relations”. Pages </a:t>
                      </a:r>
                      <a:r>
                        <a:rPr lang="en-GB" sz="700" dirty="0" smtClean="0">
                          <a:solidFill>
                            <a:schemeClr val="accent2">
                              <a:lumMod val="75000"/>
                            </a:schemeClr>
                          </a:solidFill>
                          <a:latin typeface="Gill Sans"/>
                        </a:rPr>
                        <a:t>105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116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123</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965660"/>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Universal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947876289"/>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910421214"/>
              </p:ext>
            </p:extLst>
          </p:nvPr>
        </p:nvGraphicFramePr>
        <p:xfrm>
          <a:off x="479366" y="1648216"/>
          <a:ext cx="8109498" cy="4296636"/>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70892">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3562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Supply chain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"General information about ICO. Suppliers”. Page </a:t>
                      </a:r>
                      <a:r>
                        <a:rPr lang="en-GB" sz="700" dirty="0" smtClean="0">
                          <a:solidFill>
                            <a:schemeClr val="accent2">
                              <a:lumMod val="75000"/>
                            </a:schemeClr>
                          </a:solidFill>
                          <a:latin typeface="Gill Sans"/>
                        </a:rPr>
                        <a:t>45</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562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102 - 10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Significant changes to the organisation and its supply chain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 significant changes have taken place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4070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102 - 11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Precautionary principle or approach</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“Ethical and responsible management”. Pages </a:t>
                      </a:r>
                      <a:r>
                        <a:rPr lang="en-GB" sz="700" dirty="0" smtClean="0">
                          <a:solidFill>
                            <a:schemeClr val="accent2">
                              <a:lumMod val="75000"/>
                            </a:schemeClr>
                          </a:solidFill>
                          <a:latin typeface="Gill Sans"/>
                        </a:rPr>
                        <a:t>65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67. </a:t>
                      </a:r>
                      <a:r>
                        <a:rPr lang="en-GB" sz="700" dirty="0">
                          <a:solidFill>
                            <a:schemeClr val="accent2">
                              <a:lumMod val="75000"/>
                            </a:schemeClr>
                          </a:solidFill>
                          <a:latin typeface="Gill Sans"/>
                        </a:rPr>
                        <a:t>“Risks and opportunities”. Pages </a:t>
                      </a:r>
                      <a:r>
                        <a:rPr lang="en-GB" sz="700" dirty="0" smtClean="0">
                          <a:solidFill>
                            <a:schemeClr val="accent2">
                              <a:lumMod val="75000"/>
                            </a:schemeClr>
                          </a:solidFill>
                          <a:latin typeface="Gill Sans"/>
                        </a:rPr>
                        <a:t>35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38</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4070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102 - 12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External initiatives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"General information about ICO. Relationships with other national and international institutions”. Page </a:t>
                      </a:r>
                      <a:r>
                        <a:rPr lang="en-GB" sz="700" dirty="0" smtClean="0">
                          <a:solidFill>
                            <a:schemeClr val="accent2">
                              <a:lumMod val="75000"/>
                            </a:schemeClr>
                          </a:solidFill>
                          <a:latin typeface="Gill Sans"/>
                        </a:rPr>
                        <a:t>49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407072">
                <a:tc>
                  <a:txBody>
                    <a:bodyPr/>
                    <a:lstStyle/>
                    <a:p>
                      <a:pPr algn="ctr"/>
                      <a:r>
                        <a:rPr lang="en-GB" sz="700" dirty="0">
                          <a:solidFill>
                            <a:schemeClr val="accent2">
                              <a:lumMod val="75000"/>
                            </a:schemeClr>
                          </a:solidFill>
                          <a:latin typeface="Gill Sans"/>
                        </a:rPr>
                        <a:t>GRI 102 - 13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Membership of associations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Relationships with other national and international institutions”. Page </a:t>
                      </a:r>
                      <a:r>
                        <a:rPr lang="en-GB" sz="700" dirty="0" smtClean="0">
                          <a:solidFill>
                            <a:schemeClr val="accent2">
                              <a:lumMod val="75000"/>
                            </a:schemeClr>
                          </a:solidFill>
                          <a:latin typeface="Gill Sans"/>
                        </a:rPr>
                        <a:t>49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214926">
                <a:tc gridSpan="6">
                  <a:txBody>
                    <a:bodyPr/>
                    <a:lstStyle/>
                    <a:p>
                      <a:pPr algn="l"/>
                      <a:r>
                        <a:rPr lang="en-GB" sz="700" b="1" dirty="0">
                          <a:solidFill>
                            <a:schemeClr val="accent2">
                              <a:lumMod val="75000"/>
                            </a:schemeClr>
                          </a:solidFill>
                          <a:latin typeface="Gill Sans"/>
                        </a:rPr>
                        <a:t>STRATEGY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endParaRPr lang="es-ES"/>
                    </a:p>
                  </a:txBody>
                  <a:tcPr/>
                </a:tc>
                <a:extLst>
                  <a:ext uri="{0D108BD9-81ED-4DB2-BD59-A6C34878D82A}">
                    <a16:rowId xmlns:a16="http://schemas.microsoft.com/office/drawing/2014/main" xmlns="" val="10006"/>
                  </a:ext>
                </a:extLst>
              </a:tr>
              <a:tr h="337606">
                <a:tc>
                  <a:txBody>
                    <a:bodyPr/>
                    <a:lstStyle/>
                    <a:p>
                      <a:pPr algn="ctr"/>
                      <a:r>
                        <a:rPr lang="en-GB" sz="700" dirty="0">
                          <a:solidFill>
                            <a:schemeClr val="accent2">
                              <a:lumMod val="75000"/>
                            </a:schemeClr>
                          </a:solidFill>
                          <a:latin typeface="Gill Sans"/>
                        </a:rPr>
                        <a:t>GRI 102 - 14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Statement from senior decision-maker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“Letter from the Chairman”. </a:t>
                      </a:r>
                      <a:r>
                        <a:rPr lang="en-GB" sz="700" dirty="0" smtClean="0">
                          <a:solidFill>
                            <a:schemeClr val="accent2">
                              <a:lumMod val="75000"/>
                            </a:schemeClr>
                          </a:solidFill>
                          <a:latin typeface="Gill Sans"/>
                        </a:rPr>
                        <a:t>Page</a:t>
                      </a:r>
                      <a:r>
                        <a:rPr lang="en-GB" sz="700" baseline="0" dirty="0" smtClean="0">
                          <a:solidFill>
                            <a:schemeClr val="accent2">
                              <a:lumMod val="75000"/>
                            </a:schemeClr>
                          </a:solidFill>
                          <a:latin typeface="Gill Sans"/>
                        </a:rPr>
                        <a:t> </a:t>
                      </a:r>
                      <a:r>
                        <a:rPr lang="en-GB" sz="700" dirty="0" smtClean="0">
                          <a:solidFill>
                            <a:schemeClr val="accent2">
                              <a:lumMod val="75000"/>
                            </a:schemeClr>
                          </a:solidFill>
                          <a:latin typeface="Gill Sans"/>
                        </a:rPr>
                        <a:t>4 </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Key impacts, risks, and opportunities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Risks and opportunities”. Pages </a:t>
                      </a:r>
                      <a:r>
                        <a:rPr lang="en-GB" sz="700" dirty="0" smtClean="0">
                          <a:solidFill>
                            <a:schemeClr val="accent2">
                              <a:lumMod val="75000"/>
                            </a:schemeClr>
                          </a:solidFill>
                          <a:latin typeface="Gill Sans"/>
                        </a:rPr>
                        <a:t>40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44</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196008">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ETHICS AND INTEGRITY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algn="ct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endParaRPr lang="es-ES"/>
                    </a:p>
                  </a:txBody>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 No. 10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Values, principles, and norms of behaviour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“Corporate Governance. Principles of good governance". Pages </a:t>
                      </a:r>
                      <a:r>
                        <a:rPr lang="en-GB" sz="700" dirty="0" smtClean="0">
                          <a:solidFill>
                            <a:schemeClr val="accent2">
                              <a:lumMod val="75000"/>
                            </a:schemeClr>
                          </a:solidFill>
                          <a:latin typeface="Gill Sans"/>
                        </a:rPr>
                        <a:t>69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71</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4070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102 - 17</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Principle No. 10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Mechanisms for advices and concerns about ethics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“Corporate Governance. Internal regulatory bodies". Page </a:t>
                      </a:r>
                      <a:r>
                        <a:rPr lang="en-GB" sz="700" dirty="0" smtClean="0">
                          <a:solidFill>
                            <a:schemeClr val="accent2">
                              <a:lumMod val="75000"/>
                            </a:schemeClr>
                          </a:solidFill>
                          <a:latin typeface="Gill Sans"/>
                        </a:rPr>
                        <a:t>68</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124</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1102152"/>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Universal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076694310"/>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817959920"/>
              </p:ext>
            </p:extLst>
          </p:nvPr>
        </p:nvGraphicFramePr>
        <p:xfrm>
          <a:off x="479366" y="1418780"/>
          <a:ext cx="8109498" cy="4815479"/>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70892">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200646">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GOVERNANCE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algn="ct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endParaRPr lang="es-ES"/>
                    </a:p>
                  </a:txBody>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102 - 18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Governance structure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56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69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102 - 19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Delegating authority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56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69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102 - 20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Executive-level responsibility for economic, environmental, and social topics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Chief Human Resources Officer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102 - 21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Consulting stakeholders on economic, environmental, and social topics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Consulting stakeholders takes place in the daily relationships which occur and in meetings and seminars organised by ICO or in which it is invited as a participant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102 - 22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Composition of the highest governance body and its committees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56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69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102 - 23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Chair of the highest governance body </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Management bodies. Chairman". Page </a:t>
                      </a:r>
                      <a:r>
                        <a:rPr lang="en-GB" sz="700" dirty="0" smtClean="0">
                          <a:solidFill>
                            <a:schemeClr val="accent2">
                              <a:lumMod val="75000"/>
                            </a:schemeClr>
                          </a:solidFill>
                          <a:latin typeface="Gill Sans"/>
                        </a:rPr>
                        <a:t>61, </a:t>
                      </a:r>
                      <a:r>
                        <a:rPr lang="en-GB" sz="700" dirty="0">
                          <a:solidFill>
                            <a:schemeClr val="accent2">
                              <a:lumMod val="75000"/>
                            </a:schemeClr>
                          </a:solidFill>
                          <a:latin typeface="Gill Sans"/>
                        </a:rPr>
                        <a:t>and “Corporate Governance. Management bodies. Professional history of the Chairman, Directors General and the Deputy Director of Legal Services". Page </a:t>
                      </a:r>
                      <a:r>
                        <a:rPr lang="en-GB" sz="700" dirty="0" smtClean="0">
                          <a:solidFill>
                            <a:schemeClr val="accent2">
                              <a:lumMod val="75000"/>
                            </a:schemeClr>
                          </a:solidFill>
                          <a:latin typeface="Gill Sans"/>
                        </a:rPr>
                        <a:t>64</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10469">
                <a:tc>
                  <a:txBody>
                    <a:bodyPr/>
                    <a:lstStyle/>
                    <a:p>
                      <a:pPr algn="ctr"/>
                      <a:r>
                        <a:rPr lang="en-GB" sz="700" dirty="0">
                          <a:solidFill>
                            <a:schemeClr val="accent2">
                              <a:lumMod val="75000"/>
                            </a:schemeClr>
                          </a:solidFill>
                          <a:latin typeface="Gill Sans"/>
                        </a:rPr>
                        <a:t>GRI 102 - 24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Nomination and selecting the highest governance body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General Board". Page </a:t>
                      </a:r>
                      <a:r>
                        <a:rPr lang="en-GB" sz="700" dirty="0" smtClean="0">
                          <a:solidFill>
                            <a:schemeClr val="accent2">
                              <a:lumMod val="75000"/>
                            </a:schemeClr>
                          </a:solidFill>
                          <a:latin typeface="Gill Sans"/>
                        </a:rPr>
                        <a:t>58</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310469">
                <a:tc>
                  <a:txBody>
                    <a:bodyPr/>
                    <a:lstStyle/>
                    <a:p>
                      <a:pPr algn="ctr"/>
                      <a:r>
                        <a:rPr lang="en-GB" sz="700" dirty="0">
                          <a:solidFill>
                            <a:schemeClr val="accent2">
                              <a:lumMod val="75000"/>
                            </a:schemeClr>
                          </a:solidFill>
                          <a:latin typeface="Gill Sans"/>
                        </a:rPr>
                        <a:t>GRI 102 - 25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Conflicts of interest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General Board". Page </a:t>
                      </a:r>
                      <a:r>
                        <a:rPr lang="en-GB" sz="700" dirty="0" smtClean="0">
                          <a:solidFill>
                            <a:schemeClr val="accent2">
                              <a:lumMod val="75000"/>
                            </a:schemeClr>
                          </a:solidFill>
                          <a:latin typeface="Gill Sans"/>
                        </a:rPr>
                        <a:t>61</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10469">
                <a:tc>
                  <a:txBody>
                    <a:bodyPr/>
                    <a:lstStyle/>
                    <a:p>
                      <a:pPr algn="ctr"/>
                      <a:r>
                        <a:rPr lang="en-GB" sz="700" dirty="0">
                          <a:solidFill>
                            <a:schemeClr val="accent2">
                              <a:lumMod val="75000"/>
                            </a:schemeClr>
                          </a:solidFill>
                          <a:latin typeface="Gill Sans"/>
                        </a:rPr>
                        <a:t>GRI 102 - 26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Role of the highest governance body in setting purpose, values, and strategy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55</a:t>
                      </a:r>
                      <a:r>
                        <a:rPr lang="en-GB" sz="700" baseline="0" dirty="0" smtClean="0">
                          <a:solidFill>
                            <a:schemeClr val="accent2">
                              <a:lumMod val="75000"/>
                            </a:schemeClr>
                          </a:solidFill>
                          <a:latin typeface="Gill Sans"/>
                        </a:rPr>
                        <a:t> </a:t>
                      </a:r>
                      <a:r>
                        <a:rPr lang="en-GB" sz="700" dirty="0" smtClean="0">
                          <a:solidFill>
                            <a:schemeClr val="accent2">
                              <a:lumMod val="75000"/>
                            </a:schemeClr>
                          </a:solidFill>
                          <a:latin typeface="Gill Sans"/>
                        </a:rPr>
                        <a:t>to 70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102 - 27</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Collective knowledge of the highest governance body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102 - 28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Evaluating the highest governance body's performance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125</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872716"/>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Universal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42115353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498160016"/>
              </p:ext>
            </p:extLst>
          </p:nvPr>
        </p:nvGraphicFramePr>
        <p:xfrm>
          <a:off x="479366" y="1418781"/>
          <a:ext cx="8109498" cy="4906337"/>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14315">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3209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102 - 29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Identifying and managing economic, environmental, and social impacts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669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102 - 30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Effectiveness of risk management processes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3667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102 - 31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Review of economic, environmental and social topics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6129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102 - 32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Highest governance body’s role in sustainability reporting</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The process of preparing the Report is supervised by the Chief Human Resources Officer. It is approved by the Operations Committee (Page </a:t>
                      </a:r>
                      <a:r>
                        <a:rPr lang="en-GB" sz="700" dirty="0" smtClean="0">
                          <a:solidFill>
                            <a:schemeClr val="accent2">
                              <a:lumMod val="75000"/>
                            </a:schemeClr>
                          </a:solidFill>
                          <a:latin typeface="Gill Sans"/>
                        </a:rPr>
                        <a:t>63), </a:t>
                      </a:r>
                      <a:r>
                        <a:rPr lang="en-GB" sz="700" dirty="0">
                          <a:solidFill>
                            <a:schemeClr val="accent2">
                              <a:lumMod val="75000"/>
                            </a:schemeClr>
                          </a:solidFill>
                          <a:latin typeface="Gill Sans"/>
                        </a:rPr>
                        <a:t>and passed to ICO's General Board for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667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102 - 33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Communicating critical concerns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667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102 - 34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Nature and total number of critical concerns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56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63</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36672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102 - 35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Remuneration policies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56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69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66729">
                <a:tc>
                  <a:txBody>
                    <a:bodyPr/>
                    <a:lstStyle/>
                    <a:p>
                      <a:pPr algn="ctr"/>
                      <a:r>
                        <a:rPr lang="en-GB" sz="700" dirty="0">
                          <a:solidFill>
                            <a:schemeClr val="accent2">
                              <a:lumMod val="75000"/>
                            </a:schemeClr>
                          </a:solidFill>
                          <a:latin typeface="Gill Sans"/>
                        </a:rPr>
                        <a:t>GRI 102 - 36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Process for determining remuneration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56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69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366729">
                <a:tc>
                  <a:txBody>
                    <a:bodyPr/>
                    <a:lstStyle/>
                    <a:p>
                      <a:pPr algn="ctr"/>
                      <a:r>
                        <a:rPr lang="en-GB" sz="700" dirty="0">
                          <a:solidFill>
                            <a:schemeClr val="accent2">
                              <a:lumMod val="75000"/>
                            </a:schemeClr>
                          </a:solidFill>
                          <a:latin typeface="Gill Sans"/>
                        </a:rPr>
                        <a:t>GRI 102 - 37</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Stakeholders' involvement in remuneration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56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69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66729">
                <a:tc>
                  <a:txBody>
                    <a:bodyPr/>
                    <a:lstStyle/>
                    <a:p>
                      <a:pPr algn="ctr"/>
                      <a:r>
                        <a:rPr lang="en-GB" sz="700" dirty="0">
                          <a:solidFill>
                            <a:schemeClr val="accent2">
                              <a:lumMod val="75000"/>
                            </a:schemeClr>
                          </a:solidFill>
                          <a:latin typeface="Gill Sans"/>
                        </a:rPr>
                        <a:t>GRI 102 - 38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Annual total compensation ratio</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The Chairman's salary is 2.94 times the average employee salary in ICO</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50828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102 - 39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Percentage increase in annual total compensation ratio</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ICO's Chairman's salary increased 1.62% in 2017. The average salary of ICO's employees reduced 5.1% in the same period.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126</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872716"/>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Universal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43473889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836443589"/>
              </p:ext>
            </p:extLst>
          </p:nvPr>
        </p:nvGraphicFramePr>
        <p:xfrm>
          <a:off x="479366" y="1418780"/>
          <a:ext cx="8109498" cy="4695306"/>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70892">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200646">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STAKEHOLDER ENGAGEMENT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algn="ct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endParaRPr lang="es-ES"/>
                    </a:p>
                  </a:txBody>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List of stakeholder groups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"General information about ICO. Stakeholders”. Pages </a:t>
                      </a:r>
                      <a:r>
                        <a:rPr lang="en-GB" sz="700" dirty="0" smtClean="0">
                          <a:solidFill>
                            <a:schemeClr val="accent2">
                              <a:lumMod val="75000"/>
                            </a:schemeClr>
                          </a:solidFill>
                          <a:latin typeface="Gill Sans"/>
                        </a:rPr>
                        <a:t>34 </a:t>
                      </a:r>
                      <a:r>
                        <a:rPr lang="en-GB" sz="700" dirty="0">
                          <a:solidFill>
                            <a:schemeClr val="accent2">
                              <a:lumMod val="75000"/>
                            </a:schemeClr>
                          </a:solidFill>
                          <a:latin typeface="Gill Sans"/>
                        </a:rPr>
                        <a:t>and </a:t>
                      </a:r>
                      <a:r>
                        <a:rPr lang="en-GB" sz="700" dirty="0" smtClean="0">
                          <a:solidFill>
                            <a:schemeClr val="accent2">
                              <a:lumMod val="75000"/>
                            </a:schemeClr>
                          </a:solidFill>
                          <a:latin typeface="Gill Sans"/>
                        </a:rPr>
                        <a:t>35</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Collective bargaining agreements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81.8% of employees are covered by the current Collective Agreement.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Identifying and selecting stakeholders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Stakeholders”. Pages </a:t>
                      </a:r>
                      <a:r>
                        <a:rPr lang="en-GB" sz="700" dirty="0" smtClean="0">
                          <a:solidFill>
                            <a:schemeClr val="accent2">
                              <a:lumMod val="75000"/>
                            </a:schemeClr>
                          </a:solidFill>
                          <a:latin typeface="Gill Sans"/>
                        </a:rPr>
                        <a:t>34 </a:t>
                      </a:r>
                      <a:r>
                        <a:rPr lang="en-GB" sz="700" dirty="0">
                          <a:solidFill>
                            <a:schemeClr val="accent2">
                              <a:lumMod val="75000"/>
                            </a:schemeClr>
                          </a:solidFill>
                          <a:latin typeface="Gill Sans"/>
                        </a:rPr>
                        <a:t>and </a:t>
                      </a:r>
                      <a:r>
                        <a:rPr lang="en-GB" sz="700" dirty="0" smtClean="0">
                          <a:solidFill>
                            <a:schemeClr val="accent2">
                              <a:lumMod val="75000"/>
                            </a:schemeClr>
                          </a:solidFill>
                          <a:latin typeface="Gill Sans"/>
                        </a:rPr>
                        <a:t>35</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Approach to stakeholder engagement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Stakeholders”. Pages </a:t>
                      </a:r>
                      <a:r>
                        <a:rPr lang="en-GB" sz="700" dirty="0" smtClean="0">
                          <a:solidFill>
                            <a:schemeClr val="accent2">
                              <a:lumMod val="75000"/>
                            </a:schemeClr>
                          </a:solidFill>
                          <a:latin typeface="Gill Sans"/>
                        </a:rPr>
                        <a:t>34 </a:t>
                      </a:r>
                      <a:r>
                        <a:rPr lang="en-GB" sz="700" dirty="0">
                          <a:solidFill>
                            <a:schemeClr val="accent2">
                              <a:lumMod val="75000"/>
                            </a:schemeClr>
                          </a:solidFill>
                          <a:latin typeface="Gill Sans"/>
                        </a:rPr>
                        <a:t>and </a:t>
                      </a:r>
                      <a:r>
                        <a:rPr lang="en-GB" sz="700" dirty="0" smtClean="0">
                          <a:solidFill>
                            <a:schemeClr val="accent2">
                              <a:lumMod val="75000"/>
                            </a:schemeClr>
                          </a:solidFill>
                          <a:latin typeface="Gill Sans"/>
                        </a:rPr>
                        <a:t>35</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Key topics and concerns raised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"General information about ICO. Stakeholders”. Pages </a:t>
                      </a:r>
                      <a:r>
                        <a:rPr lang="en-GB" sz="700" dirty="0" smtClean="0">
                          <a:solidFill>
                            <a:schemeClr val="accent2">
                              <a:lumMod val="75000"/>
                            </a:schemeClr>
                          </a:solidFill>
                          <a:latin typeface="Gill Sans"/>
                        </a:rPr>
                        <a:t>34 </a:t>
                      </a:r>
                      <a:r>
                        <a:rPr lang="en-GB" sz="700" dirty="0">
                          <a:solidFill>
                            <a:schemeClr val="accent2">
                              <a:lumMod val="75000"/>
                            </a:schemeClr>
                          </a:solidFill>
                          <a:latin typeface="Gill Sans"/>
                        </a:rPr>
                        <a:t>and </a:t>
                      </a:r>
                      <a:r>
                        <a:rPr lang="en-GB" sz="700" dirty="0" smtClean="0">
                          <a:solidFill>
                            <a:schemeClr val="accent2">
                              <a:lumMod val="75000"/>
                            </a:schemeClr>
                          </a:solidFill>
                          <a:latin typeface="Gill Sans"/>
                        </a:rPr>
                        <a:t>35</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190393">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REPORTING PRACTICES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Entities included in the consolidated financial statements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ICO</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Defining report content and topic Boundaries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The report's contents are defined by ICO's management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102 - 47</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List of material topics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"General information about ICO. Materiality”. Pages </a:t>
                      </a:r>
                      <a:r>
                        <a:rPr lang="en-GB" sz="700" dirty="0" smtClean="0">
                          <a:solidFill>
                            <a:schemeClr val="accent2">
                              <a:lumMod val="75000"/>
                            </a:schemeClr>
                          </a:solidFill>
                          <a:latin typeface="Gill Sans"/>
                        </a:rPr>
                        <a:t>35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39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Restatements of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Has not occurred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102 - 49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Changes in reporting</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This report has been done in line with the new GRI standards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102 - 50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Reporting period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01/01/2017 – 31/12/2017</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102 - 51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Date of most recent report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01/01/2016 – 31/12/2016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4"/>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127</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872716"/>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Universal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92682425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626181232"/>
              </p:ext>
            </p:extLst>
          </p:nvPr>
        </p:nvGraphicFramePr>
        <p:xfrm>
          <a:off x="479366" y="1418780"/>
          <a:ext cx="8109498" cy="3454846"/>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70892">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102 - 52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Reporting cycle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Annual</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102 - 53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Contact point for questions regarding the report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"General information about ICO. Identification data". Page </a:t>
                      </a:r>
                      <a:r>
                        <a:rPr lang="en-GB" sz="700" dirty="0" smtClean="0">
                          <a:solidFill>
                            <a:schemeClr val="accent2">
                              <a:lumMod val="75000"/>
                            </a:schemeClr>
                          </a:solidFill>
                          <a:latin typeface="Gill Sans"/>
                        </a:rPr>
                        <a:t>22</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102 - 54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Claims of reporting in accordance with the GRI Standards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The current document has been prepared based on the GRI exhaustive option standards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102 - 55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GRI content index</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“Annex 1. Table of contents". Pages </a:t>
                      </a:r>
                      <a:r>
                        <a:rPr lang="en-GB" sz="700" dirty="0" smtClean="0">
                          <a:solidFill>
                            <a:schemeClr val="accent2">
                              <a:lumMod val="75000"/>
                            </a:schemeClr>
                          </a:solidFill>
                          <a:latin typeface="Gill Sans"/>
                        </a:rPr>
                        <a:t>121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136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102 - 56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External assurance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AENOR 9 and 16 May 2018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175015">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MANAGEMENT APPROACH</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103 - 1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Explanation of the material topic and its Boundary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"General information about ICO. Materiality”. Pages </a:t>
                      </a:r>
                      <a:r>
                        <a:rPr lang="en-GB" sz="700" dirty="0" smtClean="0">
                          <a:solidFill>
                            <a:schemeClr val="accent2">
                              <a:lumMod val="75000"/>
                            </a:schemeClr>
                          </a:solidFill>
                          <a:latin typeface="Gill Sans"/>
                        </a:rPr>
                        <a:t>36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40.</a:t>
                      </a:r>
                      <a:endParaRPr lang="en-GB" sz="700" dirty="0">
                        <a:solidFill>
                          <a:schemeClr val="accent2">
                            <a:lumMod val="75000"/>
                          </a:schemeClr>
                        </a:solidFill>
                        <a:latin typeface="Gill Sans"/>
                      </a:endParaRPr>
                    </a:p>
                    <a:p>
                      <a:pPr algn="just"/>
                      <a:r>
                        <a:rPr lang="en-GB" sz="700" dirty="0">
                          <a:solidFill>
                            <a:schemeClr val="accent2">
                              <a:lumMod val="75000"/>
                            </a:schemeClr>
                          </a:solidFill>
                          <a:latin typeface="Gill Sans"/>
                        </a:rPr>
                        <a:t>“Annex 1. Table of contents". Page </a:t>
                      </a:r>
                      <a:r>
                        <a:rPr lang="en-GB" sz="700" dirty="0" smtClean="0">
                          <a:solidFill>
                            <a:schemeClr val="accent2">
                              <a:lumMod val="75000"/>
                            </a:schemeClr>
                          </a:solidFill>
                          <a:latin typeface="Gill Sans"/>
                        </a:rPr>
                        <a:t>122</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103 - 2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1, 5, 8, 12, 13, 14, 15, 16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The management approach and its components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103 - 3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Evaluation of the management approach</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“Corporate Governance”. Pages </a:t>
                      </a:r>
                      <a:r>
                        <a:rPr lang="en-GB" sz="700" dirty="0" smtClean="0">
                          <a:solidFill>
                            <a:schemeClr val="accent2">
                              <a:lumMod val="75000"/>
                            </a:schemeClr>
                          </a:solidFill>
                          <a:latin typeface="Gill Sans"/>
                        </a:rPr>
                        <a:t>55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128</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872716"/>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Universal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42125752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861631652"/>
              </p:ext>
            </p:extLst>
          </p:nvPr>
        </p:nvGraphicFramePr>
        <p:xfrm>
          <a:off x="479366" y="1585377"/>
          <a:ext cx="8109498" cy="4363903"/>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70892">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175015">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200. ECONOMICS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60000"/>
                        <a:lumOff val="4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175015">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201. ECONOMIC PERFORMANCE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dirty="0"/>
                    </a:p>
                  </a:txBody>
                  <a:tcPr/>
                </a:tc>
                <a:extLst>
                  <a:ext uri="{0D108BD9-81ED-4DB2-BD59-A6C34878D82A}">
                    <a16:rowId xmlns:a16="http://schemas.microsoft.com/office/drawing/2014/main" xmlns="" val="1000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201 - 1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2, 5, 7, 8, 9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Direct economic value generated and distributed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"Economic performance". Pages </a:t>
                      </a:r>
                      <a:r>
                        <a:rPr lang="en-GB" sz="700" dirty="0" smtClean="0">
                          <a:solidFill>
                            <a:schemeClr val="accent2">
                              <a:lumMod val="75000"/>
                            </a:schemeClr>
                          </a:solidFill>
                          <a:latin typeface="Gill Sans"/>
                        </a:rPr>
                        <a:t>70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99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201 - 2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Financial implications and other risks and opportunities due to climate change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"Executive summary. Economic performance". Pages </a:t>
                      </a:r>
                      <a:r>
                        <a:rPr lang="en-GB" sz="700" dirty="0" smtClean="0">
                          <a:solidFill>
                            <a:schemeClr val="accent2">
                              <a:lumMod val="75000"/>
                            </a:schemeClr>
                          </a:solidFill>
                          <a:latin typeface="Gill Sans"/>
                        </a:rPr>
                        <a:t>9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14</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0" dirty="0">
                          <a:solidFill>
                            <a:schemeClr val="accent2">
                              <a:lumMod val="75000"/>
                            </a:schemeClr>
                          </a:solidFill>
                          <a:latin typeface="Gill Sans"/>
                        </a:rPr>
                        <a:t>GRI 201 - 3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b="0" dirty="0">
                          <a:solidFill>
                            <a:schemeClr val="accent2">
                              <a:lumMod val="75000"/>
                            </a:schemeClr>
                          </a:solidFill>
                          <a:latin typeface="Gill Sans"/>
                        </a:rPr>
                        <a:t>Defined benefit plan obligations and other retirement plans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b="0" dirty="0">
                          <a:solidFill>
                            <a:schemeClr val="accent2">
                              <a:lumMod val="75000"/>
                            </a:schemeClr>
                          </a:solidFill>
                          <a:latin typeface="Gill Sans"/>
                        </a:rPr>
                        <a:t>No outstanding obligations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b="0" dirty="0">
                          <a:solidFill>
                            <a:schemeClr val="accent2">
                              <a:lumMod val="75000"/>
                            </a:schemeClr>
                          </a:solidFill>
                          <a:latin typeface="Gill Sans"/>
                        </a:rPr>
                        <a:t>GRI 201 - 4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b="0" dirty="0">
                          <a:solidFill>
                            <a:schemeClr val="accent2">
                              <a:lumMod val="75000"/>
                            </a:schemeClr>
                          </a:solidFill>
                          <a:latin typeface="Gill Sans"/>
                        </a:rPr>
                        <a:t>Financial assistance received from Government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b="0" dirty="0">
                          <a:solidFill>
                            <a:schemeClr val="accent2">
                              <a:lumMod val="75000"/>
                            </a:schemeClr>
                          </a:solidFill>
                          <a:latin typeface="Gill Sans"/>
                        </a:rPr>
                        <a:t>ICO does not receive subsidies or financial assistance from the Government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161212">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202. MARKET PRESENCE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202 - 1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1, 5, 8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Ratios of standard entry level wage by gender compared with local minimum wage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Technical staff:</a:t>
                      </a:r>
                    </a:p>
                    <a:p>
                      <a:pPr algn="just"/>
                      <a:r>
                        <a:rPr lang="en-GB" sz="700" dirty="0">
                          <a:solidFill>
                            <a:schemeClr val="accent2">
                              <a:lumMod val="75000"/>
                            </a:schemeClr>
                          </a:solidFill>
                          <a:latin typeface="Gill Sans"/>
                        </a:rPr>
                        <a:t>Clerical staff:</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202 - 2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Proportion of senior management hired from the local community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100%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206230">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203. INDIRECT ECONOMIC IMPACTS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203 - 1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General information</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2, 5, 7, 9, 11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Infrastructure investments and services supported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"Economic performance". Pages </a:t>
                      </a:r>
                      <a:r>
                        <a:rPr lang="en-GB" sz="700" dirty="0" smtClean="0">
                          <a:solidFill>
                            <a:schemeClr val="accent2">
                              <a:lumMod val="75000"/>
                            </a:schemeClr>
                          </a:solidFill>
                          <a:latin typeface="Gill Sans"/>
                        </a:rPr>
                        <a:t>70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99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203 - 2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General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1, 2, 3, 8, 10, 17</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Significant indirect economic impacts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"Economic performance". Pages </a:t>
                      </a:r>
                      <a:r>
                        <a:rPr lang="en-GB" sz="700" dirty="0" smtClean="0">
                          <a:solidFill>
                            <a:schemeClr val="accent2">
                              <a:lumMod val="75000"/>
                            </a:schemeClr>
                          </a:solidFill>
                          <a:latin typeface="Gill Sans"/>
                        </a:rPr>
                        <a:t>70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99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171150">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204. PROCUREMENT PRACTICES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204 - 1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Proportion of spending on local suppliers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100%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4"/>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129</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1039313"/>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Thematic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590068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6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Executive summary</a:t>
            </a:r>
          </a:p>
          <a:p>
            <a:pPr fontAlgn="auto">
              <a:spcBef>
                <a:spcPts val="0"/>
              </a:spcBef>
              <a:spcAft>
                <a:spcPts val="0"/>
              </a:spcAft>
              <a:defRPr/>
            </a:pPr>
            <a:endParaRPr lang="en-GB" sz="1600" b="1" dirty="0">
              <a:solidFill>
                <a:srgbClr val="9E1B34"/>
              </a:solidFill>
              <a:latin typeface="Gill Sans"/>
            </a:endParaRPr>
          </a:p>
        </p:txBody>
      </p:sp>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a:t>
            </a:fld>
            <a:endParaRPr lang="en-GB" sz="1600" b="1" dirty="0">
              <a:solidFill>
                <a:srgbClr val="C00000"/>
              </a:solidFill>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5 Rectángulo"/>
          <p:cNvSpPr/>
          <p:nvPr/>
        </p:nvSpPr>
        <p:spPr>
          <a:xfrm>
            <a:off x="428596" y="92867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Economic performance</a:t>
            </a:r>
          </a:p>
        </p:txBody>
      </p:sp>
      <p:sp>
        <p:nvSpPr>
          <p:cNvPr id="2" name="CuadroTexto 1">
            <a:extLst>
              <a:ext uri="{FF2B5EF4-FFF2-40B4-BE49-F238E27FC236}">
                <a16:creationId xmlns:a16="http://schemas.microsoft.com/office/drawing/2014/main" xmlns="" id="{0C44C70D-28BB-41D1-9F21-91622429D6E8}"/>
              </a:ext>
            </a:extLst>
          </p:cNvPr>
          <p:cNvSpPr txBox="1"/>
          <p:nvPr/>
        </p:nvSpPr>
        <p:spPr>
          <a:xfrm>
            <a:off x="417739" y="1447384"/>
            <a:ext cx="7635467" cy="2939266"/>
          </a:xfrm>
          <a:prstGeom prst="rect">
            <a:avLst/>
          </a:prstGeom>
          <a:noFill/>
        </p:spPr>
        <p:txBody>
          <a:bodyPr wrap="square" rtlCol="0">
            <a:spAutoFit/>
          </a:bodyPr>
          <a:lstStyle/>
          <a:p>
            <a:pPr algn="just"/>
            <a:r>
              <a:rPr lang="en-GB" altLang="es-ES" sz="1000" dirty="0">
                <a:solidFill>
                  <a:srgbClr val="953735"/>
                </a:solidFill>
                <a:latin typeface="Gill Sans" charset="0"/>
              </a:rPr>
              <a:t>Also of note in this sphere of ​​collaboration is the signing of an agreement with the EIB to provide funds for a new second-floor facility to be marketed during 2018, called ICO IDAE Energy Efficiency. Approved in 2017, this will be used to finance investments made in facilities of the hotel, industrial and commercial sectors which reduce carbon dioxide emissions and final energy consumption by improving energy efficiency.</a:t>
            </a:r>
          </a:p>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ICO continues to support alternative financing to bank financing and promoting private capital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Within the range of instruments the Institute offers to Spanish companies is the diversification of alternative financing sources to that of banking through the promotion of private capital, a task which the Institute carries out through its subsidiary, Axis </a:t>
            </a:r>
            <a:r>
              <a:rPr lang="en-GB" altLang="es-ES" sz="1000" dirty="0" err="1">
                <a:solidFill>
                  <a:srgbClr val="953735"/>
                </a:solidFill>
                <a:latin typeface="Gill Sans" charset="0"/>
              </a:rPr>
              <a:t>Participaciones</a:t>
            </a:r>
            <a:r>
              <a:rPr lang="en-GB" altLang="es-ES" sz="1000" dirty="0">
                <a:solidFill>
                  <a:srgbClr val="953735"/>
                </a:solidFill>
                <a:latin typeface="Gill Sans" charset="0"/>
              </a:rPr>
              <a:t> </a:t>
            </a:r>
            <a:r>
              <a:rPr lang="en-GB" altLang="es-ES" sz="1000" dirty="0" err="1">
                <a:solidFill>
                  <a:srgbClr val="953735"/>
                </a:solidFill>
                <a:latin typeface="Gill Sans" charset="0"/>
              </a:rPr>
              <a:t>Empresariales</a:t>
            </a:r>
            <a:r>
              <a:rPr lang="en-GB" altLang="es-ES" sz="1000" dirty="0">
                <a:solidFill>
                  <a:srgbClr val="953735"/>
                </a:solidFill>
                <a:latin typeface="Gill Sans" charset="0"/>
              </a:rPr>
              <a:t> Sociedad </a:t>
            </a:r>
            <a:r>
              <a:rPr lang="en-GB" altLang="es-ES" sz="1000" dirty="0" err="1">
                <a:solidFill>
                  <a:srgbClr val="953735"/>
                </a:solidFill>
                <a:latin typeface="Gill Sans" charset="0"/>
              </a:rPr>
              <a:t>Gestora</a:t>
            </a:r>
            <a:r>
              <a:rPr lang="en-GB" altLang="es-ES" sz="1000" dirty="0">
                <a:solidFill>
                  <a:srgbClr val="953735"/>
                </a:solidFill>
                <a:latin typeface="Gill Sans" charset="0"/>
              </a:rPr>
              <a:t> de </a:t>
            </a:r>
            <a:r>
              <a:rPr lang="en-GB" altLang="es-ES" sz="1000" dirty="0" err="1">
                <a:solidFill>
                  <a:srgbClr val="953735"/>
                </a:solidFill>
                <a:latin typeface="Gill Sans" charset="0"/>
              </a:rPr>
              <a:t>Entidades</a:t>
            </a:r>
            <a:r>
              <a:rPr lang="en-GB" altLang="es-ES" sz="1000" dirty="0">
                <a:solidFill>
                  <a:srgbClr val="953735"/>
                </a:solidFill>
                <a:latin typeface="Gill Sans" charset="0"/>
              </a:rPr>
              <a:t> de </a:t>
            </a:r>
            <a:r>
              <a:rPr lang="en-GB" altLang="es-ES" sz="1000" dirty="0" err="1">
                <a:solidFill>
                  <a:srgbClr val="953735"/>
                </a:solidFill>
                <a:latin typeface="Gill Sans" charset="0"/>
              </a:rPr>
              <a:t>Inversión</a:t>
            </a:r>
            <a:r>
              <a:rPr lang="en-GB" altLang="es-ES" sz="1000" dirty="0">
                <a:solidFill>
                  <a:srgbClr val="953735"/>
                </a:solidFill>
                <a:latin typeface="Gill Sans" charset="0"/>
              </a:rPr>
              <a:t> </a:t>
            </a:r>
            <a:r>
              <a:rPr lang="en-GB" altLang="es-ES" sz="1000" dirty="0" err="1">
                <a:solidFill>
                  <a:srgbClr val="953735"/>
                </a:solidFill>
                <a:latin typeface="Gill Sans" charset="0"/>
              </a:rPr>
              <a:t>Colectiva</a:t>
            </a:r>
            <a:r>
              <a:rPr lang="en-GB" altLang="es-ES" sz="1000" dirty="0">
                <a:solidFill>
                  <a:srgbClr val="953735"/>
                </a:solidFill>
                <a:latin typeface="Gill Sans" charset="0"/>
              </a:rPr>
              <a:t>, S.A. S.M.E. (hereinafter AXIS).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AXIS is one of the most active operators in the sector, with €2 billion under management through FOND-ICO Global, FOND-ICO </a:t>
            </a:r>
            <a:r>
              <a:rPr lang="en-GB" altLang="es-ES" sz="1000" dirty="0" err="1">
                <a:solidFill>
                  <a:srgbClr val="953735"/>
                </a:solidFill>
                <a:latin typeface="Gill Sans" charset="0"/>
              </a:rPr>
              <a:t>Pyme</a:t>
            </a:r>
            <a:r>
              <a:rPr lang="en-GB" altLang="es-ES" sz="1000" dirty="0">
                <a:solidFill>
                  <a:srgbClr val="953735"/>
                </a:solidFill>
                <a:latin typeface="Gill Sans" charset="0"/>
              </a:rPr>
              <a:t> and FOND-ICO </a:t>
            </a:r>
            <a:r>
              <a:rPr lang="en-GB" altLang="es-ES" sz="1000" dirty="0" err="1">
                <a:solidFill>
                  <a:srgbClr val="953735"/>
                </a:solidFill>
                <a:latin typeface="Gill Sans" charset="0"/>
              </a:rPr>
              <a:t>Infraestructuras</a:t>
            </a:r>
            <a:r>
              <a:rPr lang="en-GB" altLang="es-ES" sz="1000" dirty="0">
                <a:solidFill>
                  <a:srgbClr val="953735"/>
                </a:solidFill>
                <a:latin typeface="Gill Sans" charset="0"/>
              </a:rPr>
              <a:t>, of which ICO is the sole participant.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Especially noteworthy is the activity carried out by FOND-ICO Global, the first venture capital “fund of funds” created in Spain. Since its creation in 2013, it has approved investments with resources from ICO amounting to €1.424 billion in 64 funds which will mean a minimum injection of €5.546 billion into Spanish companies. This initiative has transformed and revitalised private capital in Spain and its great importance as a model for public-private cooperation and as a driver of alternative lines of financing for companies. As of 31 December 2017, the funds that FOND-ICO Global has invested in have, in turn, invested in 355 Spanish companies that provide employment for over 100,000 workers. 87% of the companies receiving funds are SMEs.</a:t>
            </a:r>
          </a:p>
          <a:p>
            <a:endParaRPr lang="es-ES" sz="1000" dirty="0"/>
          </a:p>
        </p:txBody>
      </p:sp>
      <p:sp>
        <p:nvSpPr>
          <p:cNvPr id="3" name="CuadroTexto 2">
            <a:extLst>
              <a:ext uri="{FF2B5EF4-FFF2-40B4-BE49-F238E27FC236}">
                <a16:creationId xmlns:a16="http://schemas.microsoft.com/office/drawing/2014/main" xmlns="" id="{916838CB-7542-4BA4-A902-DC20A866B9EC}"/>
              </a:ext>
            </a:extLst>
          </p:cNvPr>
          <p:cNvSpPr txBox="1"/>
          <p:nvPr/>
        </p:nvSpPr>
        <p:spPr>
          <a:xfrm>
            <a:off x="417739" y="4364175"/>
            <a:ext cx="5256584" cy="2092881"/>
          </a:xfrm>
          <a:prstGeom prst="rect">
            <a:avLst/>
          </a:prstGeom>
          <a:noFill/>
        </p:spPr>
        <p:txBody>
          <a:bodyPr wrap="square" rtlCol="0">
            <a:spAutoFit/>
          </a:bodyPr>
          <a:lstStyle/>
          <a:p>
            <a:pPr algn="just"/>
            <a:r>
              <a:rPr lang="en-GB" altLang="es-ES" sz="1000" b="1" i="1" dirty="0">
                <a:solidFill>
                  <a:srgbClr val="953735"/>
                </a:solidFill>
                <a:latin typeface="Gill Sans" charset="0"/>
              </a:rPr>
              <a:t>ICO as a manager of Public Funds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addition to the activities directly financed by ICO's on account of it being a National Promotional Bank, the work undertaken by the Institute as a Finance Agency remains very important. It is in this context that it manages instruments related to the foreign sector such as the Companies Internationalisation Fund (FIEM), the Development Promotion Fund (FONPRODE) or the Reciprocal Interest Adjustment Agreement System (CARI). At the same time, it continues to administer and manage the Regional Governments Financing Fund (FFCCAA) and the Local Authorities Financing Fund (FFEELL). ICO undertakes these activities on behalf of the state and the corresponding balances are not included in ICO's financial statements.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At the end of 2017, the outstanding balance of transactions carried out using state funds stood at €180.086 billion, an increase of 10.2% compared with the end of 2016.</a:t>
            </a:r>
            <a:endParaRPr lang="en-GB" altLang="es-ES" sz="500" dirty="0">
              <a:solidFill>
                <a:srgbClr val="953735"/>
              </a:solidFill>
              <a:latin typeface="Gill Sans" charset="0"/>
            </a:endParaRPr>
          </a:p>
          <a:p>
            <a:endParaRPr lang="es-ES" sz="1000" dirty="0"/>
          </a:p>
        </p:txBody>
      </p:sp>
      <p:pic>
        <p:nvPicPr>
          <p:cNvPr id="10" name="Imagen 9">
            <a:extLst>
              <a:ext uri="{FF2B5EF4-FFF2-40B4-BE49-F238E27FC236}">
                <a16:creationId xmlns:a16="http://schemas.microsoft.com/office/drawing/2014/main" xmlns="" id="{C626E897-3A46-40DD-ACBC-4699EC3FAA6A}"/>
              </a:ext>
            </a:extLst>
          </p:cNvPr>
          <p:cNvPicPr>
            <a:picLocks noChangeAspect="1"/>
          </p:cNvPicPr>
          <p:nvPr/>
        </p:nvPicPr>
        <p:blipFill rotWithShape="1">
          <a:blip r:embed="rId5"/>
          <a:srcRect r="19497" b="23146"/>
          <a:stretch/>
        </p:blipFill>
        <p:spPr>
          <a:xfrm>
            <a:off x="5749701" y="4480872"/>
            <a:ext cx="2836213" cy="1859485"/>
          </a:xfrm>
          <a:prstGeom prst="rect">
            <a:avLst/>
          </a:prstGeom>
        </p:spPr>
      </p:pic>
      <p:grpSp>
        <p:nvGrpSpPr>
          <p:cNvPr id="18" name="17 Grupo"/>
          <p:cNvGrpSpPr/>
          <p:nvPr/>
        </p:nvGrpSpPr>
        <p:grpSpPr>
          <a:xfrm>
            <a:off x="142844" y="6525376"/>
            <a:ext cx="2750146" cy="216737"/>
            <a:chOff x="142844" y="6525376"/>
            <a:chExt cx="2750146" cy="216737"/>
          </a:xfrm>
        </p:grpSpPr>
        <p:grpSp>
          <p:nvGrpSpPr>
            <p:cNvPr id="22" name="8 Grupo"/>
            <p:cNvGrpSpPr/>
            <p:nvPr/>
          </p:nvGrpSpPr>
          <p:grpSpPr>
            <a:xfrm>
              <a:off x="142844" y="6544781"/>
              <a:ext cx="2750145" cy="181706"/>
              <a:chOff x="93663" y="6277125"/>
              <a:chExt cx="2750145" cy="224103"/>
            </a:xfrm>
          </p:grpSpPr>
          <p:sp>
            <p:nvSpPr>
              <p:cNvPr id="2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5"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3" name="22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430817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015111848"/>
              </p:ext>
            </p:extLst>
          </p:nvPr>
        </p:nvGraphicFramePr>
        <p:xfrm>
          <a:off x="479366" y="1585377"/>
          <a:ext cx="8109498" cy="4371993"/>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70892">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175015">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205. ANTI-CORRUPTION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dirty="0"/>
                    </a:p>
                  </a:txBody>
                  <a:tcPr/>
                </a:tc>
                <a:extLst>
                  <a:ext uri="{0D108BD9-81ED-4DB2-BD59-A6C34878D82A}">
                    <a16:rowId xmlns:a16="http://schemas.microsoft.com/office/drawing/2014/main" xmlns="" val="1000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205 - 1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Operations assessed for risks related to corruption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All credit operations directly studied by ICO analyse the risk of corruption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205 - 2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 No. 10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Communication and training about anti-corruption policies and procedures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“Corporate Governance. Principles of Good Governance". Pages </a:t>
                      </a:r>
                      <a:r>
                        <a:rPr lang="en-GB" sz="700" dirty="0" smtClean="0">
                          <a:solidFill>
                            <a:schemeClr val="accent2">
                              <a:lumMod val="75000"/>
                            </a:schemeClr>
                          </a:solidFill>
                          <a:latin typeface="Gill Sans"/>
                        </a:rPr>
                        <a:t>70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72 </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205 - 3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 No. 10</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Confirmed incidents of corruption and actions taken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161212">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206. ANTI-COMPETITIVE BEHAVIOUR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206 - 1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Legal actions for anti-competitive behaviour, anti-trust and monopoly practices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206230">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300. ENVIRONMENTAL</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60000"/>
                        <a:lumOff val="4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206230">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301. MATERIALS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xmlns="" val="10008"/>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301 - 1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8, 12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Materials used, by weight or volume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301 - 2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8, 12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Recycled input materials used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301 - 3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8, 12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Reclaimed products and their packaging materials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171150">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302. ENERGY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302 - 1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7, 8, 12, 13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Energy consumption within the organisation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302 - 2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7, 8, 12, 13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Energy consumption outside of the organisation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 data</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4"/>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130</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1039313"/>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Thematic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98929417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883827469"/>
              </p:ext>
            </p:extLst>
          </p:nvPr>
        </p:nvGraphicFramePr>
        <p:xfrm>
          <a:off x="479366" y="1585377"/>
          <a:ext cx="8109498" cy="4180983"/>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70892">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302 - 3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7, 8, 12, 13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Energy intensity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302 - 4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7, 8, 12, 13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Reduction of energy consumption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302 - 5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7, 8, 12, 13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Reduction in energy requirements of products and services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 information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161212">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303. WATER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303 - 1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Water withdrawal by source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303 - 2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Water sources significantly affected by withdrawal of water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303 - 3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6, 8, 12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Water recycled and reused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206230">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304. BIODIVERSITY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xmlns="" val="10008"/>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304 - 1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6, 14, 15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Operational sites owned, leased, managed in, or adjacent to, protected areas and areas of high biodiversity value outside protected areas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Not applicable. ICO has no facilities in protected areas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304 - 2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6, 14, 15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Significant impacts of activities, products, and services on biodiversity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Not applicable. ICO does not have any impact on biodiversity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304 - 3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6, 14, 15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Habitats protected or restored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Not applicable. ICO's activity does not have any impact on protected habitats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304 - 4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6, 14, 15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IUCN Red List species and national conservation list species with habitats in areas affected by operations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Not applicable. ICO's activity does not have any impact on species at risk of extinction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131</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1039313"/>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Thematic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45633946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551205948"/>
              </p:ext>
            </p:extLst>
          </p:nvPr>
        </p:nvGraphicFramePr>
        <p:xfrm>
          <a:off x="479366" y="1585377"/>
          <a:ext cx="8109498" cy="4700890"/>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70892">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161212">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305. EMISSIONS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305 - 1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Direct (Scope 1) GHG emissions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305 - 2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Energy indirect (Scope 2) GHG emissions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305 - 3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Other indirect (Scope 3) GHG emissions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305 - 4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GHG emissions intensity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305 - 5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Reduction of GHG emissions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305 - 6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Emissions of ozone-depleting substances (ODS)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ICO's activity does not emit any ozone-depleting substances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305 - 7</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Nitrogen oxides (No</a:t>
                      </a:r>
                      <a:r>
                        <a:rPr lang="en-GB" sz="700" baseline="-25000" dirty="0">
                          <a:solidFill>
                            <a:schemeClr val="accent2">
                              <a:lumMod val="75000"/>
                            </a:schemeClr>
                          </a:solidFill>
                          <a:latin typeface="Gill Sans"/>
                        </a:rPr>
                        <a:t>x</a:t>
                      </a:r>
                      <a:r>
                        <a:rPr lang="en-GB" sz="700" dirty="0">
                          <a:solidFill>
                            <a:schemeClr val="accent2">
                              <a:lumMod val="75000"/>
                            </a:schemeClr>
                          </a:solidFill>
                          <a:latin typeface="Gill Sans"/>
                        </a:rPr>
                        <a:t>), sulfur oxides (So</a:t>
                      </a:r>
                      <a:r>
                        <a:rPr lang="en-GB" sz="700" baseline="-25000" dirty="0">
                          <a:solidFill>
                            <a:schemeClr val="accent2">
                              <a:lumMod val="75000"/>
                            </a:schemeClr>
                          </a:solidFill>
                          <a:latin typeface="Gill Sans"/>
                        </a:rPr>
                        <a:t>x</a:t>
                      </a:r>
                      <a:r>
                        <a:rPr lang="en-GB" sz="700" dirty="0">
                          <a:solidFill>
                            <a:schemeClr val="accent2">
                              <a:lumMod val="75000"/>
                            </a:schemeClr>
                          </a:solidFill>
                          <a:latin typeface="Gill Sans"/>
                        </a:rPr>
                        <a:t>) and other significant air emissions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ICO's activity does not emit any ozone-depleting substances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206230">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306. EFFLUENTS AND WASTE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xmlns="" val="10009"/>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306 - 1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3, 6, 12, 13, 14, 15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Water discharge by quality and destination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306 - 2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3, 6, 12, 13, 14, 15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Waste by type and disposal method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306 - 3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3, 6, 12, 13, 14, 15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Significant spills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306 - 4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7, 8, 9</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Transport of hazardous waste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r h="3104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306 - 5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6, 12, 13, 14, 15</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Water bodies affected by water discharges and/or runoff</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4"/>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132</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1039313"/>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Thematic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29768115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697369628"/>
              </p:ext>
            </p:extLst>
          </p:nvPr>
        </p:nvGraphicFramePr>
        <p:xfrm>
          <a:off x="479366" y="1454785"/>
          <a:ext cx="8109498" cy="4942058"/>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64135">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195795">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307. ENVIRONMENTAL COMPLIANCE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b="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067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307 - 1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Principles No. 7, 8, 9</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12, 13, 14, 15, 16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Non-compliance with environmental laws and regulations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195795">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308. SUPPLIER ENVIRONMENTAL ASSESSMENT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3067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308 - 1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New suppliers that were screened using environmental criteria</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“Environmental management”. Pages </a:t>
                      </a:r>
                      <a:r>
                        <a:rPr lang="en-GB" sz="700" dirty="0" smtClean="0">
                          <a:solidFill>
                            <a:schemeClr val="accent2">
                              <a:lumMod val="75000"/>
                            </a:schemeClr>
                          </a:solidFill>
                          <a:latin typeface="Gill Sans"/>
                        </a:rPr>
                        <a:t>104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106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067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308 - 2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negative environmental effects in the supply chain and corrective measures taken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ICO does not measure the environmental impact of its supply chain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203789">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400. SOCIAL</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60000"/>
                        <a:lumOff val="4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xmlns="" val="10006"/>
                  </a:ext>
                </a:extLst>
              </a:tr>
              <a:tr h="203789">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401. EMPLOYMENT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xmlns="" val="10007"/>
                  </a:ext>
                </a:extLst>
              </a:tr>
              <a:tr h="5120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401 - 1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New employee hires and employee turnover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In 2017, 22 employee's left, mostly due to leave of absence (10), retirement (6) and termination of contract (4). There were 38 new employees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3067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401 - 2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3, 4, 5 and 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Benefits provided to full-time employees that are not provided to temporary or part-time employees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Luncheon vouchers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067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401 - 3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Parental leave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25 employees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195795">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402. LABOUR MANAGEMENT RELATIONSHIPS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3067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402 - 1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Minimum notice periods regarding operational changes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None other than those which can be legally defined</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195795">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403. OCCUPATIONAL HEALTH AND SAFETY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r h="3067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403 - 1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3, 4, 5 and 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Workers representation in formal joint management–worker health and safety committees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Health and Safety Committee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4"/>
                  </a:ext>
                </a:extLst>
              </a:tr>
              <a:tr h="5120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403 - 2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Types of injury and rates of injury, occupational diseases, lost days, and absenteeism, and number of work-related fatalities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“Labour relations. Occupational health and safety". Page </a:t>
                      </a:r>
                      <a:r>
                        <a:rPr lang="en-GB" sz="700" dirty="0" smtClean="0">
                          <a:solidFill>
                            <a:schemeClr val="accent2">
                              <a:lumMod val="75000"/>
                            </a:schemeClr>
                          </a:solidFill>
                          <a:latin typeface="Gill Sans"/>
                        </a:rPr>
                        <a:t>115</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5"/>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133</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908720"/>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Thematic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373040469"/>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760019034"/>
              </p:ext>
            </p:extLst>
          </p:nvPr>
        </p:nvGraphicFramePr>
        <p:xfrm>
          <a:off x="479366" y="1625412"/>
          <a:ext cx="8109498" cy="4609581"/>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52169">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403 - 3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3, 4, 5 and 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3, 8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Workers with high incidence or high risk of diseases related to their occupation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 ICO does not perform any activities that entail a high risk of contracting occupational diseases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61160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403 - 4</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Health and safety topics covered in formal agreements with trade unions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ICO assesses its occupational risks and plans preventive action. The Health and Safety Committee comprises company and workforce representatives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19393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404. TRAINING AND EDUCATION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404 - 1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3, 4, 5 and 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4, 5, 8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Average hours of training per year per employee </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43.74 hours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404 - 2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3, 4, 5 and 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Programmes for upgrading employee skills and transition assistance programmes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“Labour relations. Training”. Pages </a:t>
                      </a:r>
                      <a:r>
                        <a:rPr lang="en-GB" sz="700" dirty="0" smtClean="0">
                          <a:solidFill>
                            <a:schemeClr val="accent2">
                              <a:lumMod val="75000"/>
                            </a:schemeClr>
                          </a:solidFill>
                          <a:latin typeface="Gill Sans"/>
                        </a:rPr>
                        <a:t>114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117</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404 - 3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Percentage of employees receiving regular performance and career development reviews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100%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199466">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405. DIVERSITY AND EQUAL OPPORTUNITY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xmlns="" val="10007"/>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405 - 1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3, 4, 5 and 6</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 Diversity of governance bodies and employees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“Labour relations”. Pages </a:t>
                      </a:r>
                      <a:r>
                        <a:rPr lang="en-GB" sz="700" dirty="0" smtClean="0">
                          <a:solidFill>
                            <a:schemeClr val="accent2">
                              <a:lumMod val="75000"/>
                            </a:schemeClr>
                          </a:solidFill>
                          <a:latin typeface="Gill Sans"/>
                        </a:rPr>
                        <a:t>109 </a:t>
                      </a:r>
                      <a:r>
                        <a:rPr lang="en-GB" sz="700" dirty="0">
                          <a:solidFill>
                            <a:schemeClr val="accent2">
                              <a:lumMod val="75000"/>
                            </a:schemeClr>
                          </a:solidFill>
                          <a:latin typeface="Gill Sans"/>
                        </a:rPr>
                        <a:t>to </a:t>
                      </a:r>
                      <a:r>
                        <a:rPr lang="en-GB" sz="700" dirty="0" smtClean="0">
                          <a:solidFill>
                            <a:schemeClr val="accent2">
                              <a:lumMod val="75000"/>
                            </a:schemeClr>
                          </a:solidFill>
                          <a:latin typeface="Gill Sans"/>
                        </a:rPr>
                        <a:t>112</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405 - 2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5, 8, 10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Ratio of basic salary and remuneration of women to men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There is total equality in the salaries paid to men and women.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19393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406. NON-DISCRIMINATION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406 - 1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Principles No. 3, 4, 5 and 6</a:t>
                      </a:r>
                    </a:p>
                    <a:p>
                      <a:pPr algn="ct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5, 8, 16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Incidents of discrimination and corrective actions taken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19393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407. FREEDOM OF ASSOCIATION AND COLLECTIVE BARGAINING</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407 - 1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Principles No.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Operations and suppliers in which the right to freedom of association and collective bargaining may be at risk</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 data</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134</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1079347"/>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Thematic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314223074"/>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472536396"/>
              </p:ext>
            </p:extLst>
          </p:nvPr>
        </p:nvGraphicFramePr>
        <p:xfrm>
          <a:off x="479366" y="1637233"/>
          <a:ext cx="8109498" cy="4595546"/>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52169">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19393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408 CHILD LABOUR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408 - 1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Principles No.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Operations and suppliers at significant risk for incidents of child labour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199466">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409. FORCED AND COMPULSORY LABOUR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xmlns="" val="10003"/>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409 - 1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Principles No. 3, 4, 5 and 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8</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Operations and suppliers at significant risk for incidents of forced or compulsory labour</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19393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accent2">
                              <a:lumMod val="75000"/>
                            </a:schemeClr>
                          </a:solidFill>
                          <a:latin typeface="Gill Sans"/>
                        </a:rPr>
                        <a:t>GRI 410. SECURITY PRACTICES</a:t>
                      </a:r>
                      <a:endParaRPr lang="en-GB" sz="700" b="1"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410 - 1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Security personnel trained in human rights policies or procedures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 data</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19393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411. RIGHTS OF INDIGENOUS PEOPLES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411 - 1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1 and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Incidents of violations involving rights of indigenous peoples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200968">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412. HUMAN RIGHTS ASSESSMENT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412 - 1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1 and 2</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Operations that have been subject to human rights reviews or impact assessments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412 - 2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1 and 2</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Employee training on human rights policies or procedures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 specific training action have taken place on human rights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412 - 3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1 and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Significant investment agreements and contracts that include human rights clauses or that underwent human rights screening</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202996">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413. LOCAL COMMUNITIES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413 - 1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a:solidFill>
                            <a:schemeClr val="accent2">
                              <a:lumMod val="75000"/>
                            </a:schemeClr>
                          </a:solidFill>
                          <a:latin typeface="Gill Sans"/>
                        </a:rPr>
                        <a:t>Principles No. 1 and 2</a:t>
                      </a:r>
                      <a:endParaRPr lang="en-GB"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Operations with local community engagement, impact assessments, and development programmes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4"/>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413 - 2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Principles No. 1 and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Operations with significant actual and potential negative impacts on local communities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Not applicable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5"/>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135</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1091168"/>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Thematic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53705937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441585913"/>
              </p:ext>
            </p:extLst>
          </p:nvPr>
        </p:nvGraphicFramePr>
        <p:xfrm>
          <a:off x="479366" y="1511101"/>
          <a:ext cx="8109498" cy="4798219"/>
        </p:xfrm>
        <a:graphic>
          <a:graphicData uri="http://schemas.openxmlformats.org/drawingml/2006/table">
            <a:tbl>
              <a:tblPr firstRow="1" bandRow="1">
                <a:tableStyleId>{21E4AEA4-8DFA-4A89-87EB-49C32662AFE0}</a:tableStyleId>
              </a:tblPr>
              <a:tblGrid>
                <a:gridCol w="852274">
                  <a:extLst>
                    <a:ext uri="{9D8B030D-6E8A-4147-A177-3AD203B41FA5}">
                      <a16:colId xmlns:a16="http://schemas.microsoft.com/office/drawing/2014/main" xmlns="" val="20000"/>
                    </a:ext>
                  </a:extLst>
                </a:gridCol>
                <a:gridCol w="648072">
                  <a:extLst>
                    <a:ext uri="{9D8B030D-6E8A-4147-A177-3AD203B41FA5}">
                      <a16:colId xmlns:a16="http://schemas.microsoft.com/office/drawing/2014/main" xmlns="" val="20001"/>
                    </a:ext>
                  </a:extLst>
                </a:gridCol>
                <a:gridCol w="1104499">
                  <a:extLst>
                    <a:ext uri="{9D8B030D-6E8A-4147-A177-3AD203B41FA5}">
                      <a16:colId xmlns:a16="http://schemas.microsoft.com/office/drawing/2014/main" xmlns="" val="20002"/>
                    </a:ext>
                  </a:extLst>
                </a:gridCol>
                <a:gridCol w="859378">
                  <a:extLst>
                    <a:ext uri="{9D8B030D-6E8A-4147-A177-3AD203B41FA5}">
                      <a16:colId xmlns:a16="http://schemas.microsoft.com/office/drawing/2014/main" xmlns="" val="20003"/>
                    </a:ext>
                  </a:extLst>
                </a:gridCol>
                <a:gridCol w="2644635">
                  <a:extLst>
                    <a:ext uri="{9D8B030D-6E8A-4147-A177-3AD203B41FA5}">
                      <a16:colId xmlns:a16="http://schemas.microsoft.com/office/drawing/2014/main" xmlns="" val="20004"/>
                    </a:ext>
                  </a:extLst>
                </a:gridCol>
                <a:gridCol w="2000640">
                  <a:extLst>
                    <a:ext uri="{9D8B030D-6E8A-4147-A177-3AD203B41FA5}">
                      <a16:colId xmlns:a16="http://schemas.microsoft.com/office/drawing/2014/main" xmlns="" val="20005"/>
                    </a:ext>
                  </a:extLst>
                </a:gridCol>
              </a:tblGrid>
              <a:tr h="552169">
                <a:tc>
                  <a:txBody>
                    <a:bodyPr/>
                    <a:lstStyle/>
                    <a:p>
                      <a:pPr algn="ctr"/>
                      <a:r>
                        <a:rPr lang="en-GB" sz="700" dirty="0">
                          <a:latin typeface="Gill Sans"/>
                        </a:rPr>
                        <a:t>Ref. GRI </a:t>
                      </a:r>
                    </a:p>
                    <a:p>
                      <a:pPr algn="ctr"/>
                      <a:r>
                        <a:rPr lang="en-GB" sz="700" baseline="0" dirty="0">
                          <a:latin typeface="Gill Sans"/>
                        </a:rPr>
                        <a:t>Associated material aspect (*)</a:t>
                      </a:r>
                      <a:endParaRPr lang="en-GB" sz="700" dirty="0">
                        <a:latin typeface="Gill Sans"/>
                      </a:endParaRP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b="1" dirty="0">
                          <a:solidFill>
                            <a:schemeClr val="lt1"/>
                          </a:solidFill>
                          <a:latin typeface="Gill Sans"/>
                        </a:rPr>
                        <a:t>Edition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Report on</a:t>
                      </a:r>
                    </a:p>
                    <a:p>
                      <a:pPr algn="ctr"/>
                      <a:r>
                        <a:rPr lang="en-GB" sz="700" dirty="0">
                          <a:latin typeface="Gill Sans"/>
                        </a:rPr>
                        <a:t>Global Compact Progress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Ref. SDG</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Description</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ctr"/>
                      <a:r>
                        <a:rPr lang="en-GB" sz="700" dirty="0">
                          <a:latin typeface="Gill Sans"/>
                        </a:rPr>
                        <a:t>Page / Link</a:t>
                      </a:r>
                    </a:p>
                    <a:p>
                      <a:pPr algn="ctr"/>
                      <a:r>
                        <a:rPr lang="en-GB" sz="700" dirty="0">
                          <a:latin typeface="Gill Sans"/>
                        </a:rPr>
                        <a:t>Omissions</a:t>
                      </a:r>
                    </a:p>
                  </a:txBody>
                  <a:tcPr marL="91436" marR="91436" marT="45731" marB="45731"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0"/>
                  </a:ext>
                </a:extLst>
              </a:tr>
              <a:tr h="19393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414 SUPPLIER SOCIAL ASSESSMENT</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414 - 1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5, 8, 16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New suppliers that were screened using social criteria</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"General information about ICO. Suppliers. Page 46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414 - 2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5, 8, 16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Negative social effects in the supply chain and actions taken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ICO does not measure social impact in the supply chain</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199466">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415. PUBLIC POLICY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xmlns="" val="10004"/>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415 - 1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Political contributions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ICO makes no contributions to political parties nor politicians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19393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416 CUSTOMER HEALTH AND SAFETY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416 - 1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Assessment of the health and safety impacts of product and service categories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Not applicable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416 - 2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Incidents of non-compliance concerning the health and safety impacts of products and services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Not applicable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19393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417. MARKETING AND LABELLING</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417 - 1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12, 16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Requirements for product and service information and labelling</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Not applicable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417 - 2</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a:solidFill>
                            <a:schemeClr val="accent2">
                              <a:lumMod val="75000"/>
                            </a:schemeClr>
                          </a:solidFill>
                          <a:latin typeface="Gill Sans"/>
                        </a:rPr>
                        <a:t>2016</a:t>
                      </a:r>
                      <a:endParaRPr lang="en-GB"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Incidents of non-compliance concerning product and service information and labelling</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Not applicable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417 - 3</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Incidents of non-compliance concerning marketing communications</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Not applicable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200968">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418. CUSTOMER PRIVACY</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r h="3002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418 - 1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Substantiated complaints concerning breaches of customer privacy and losses of customer data</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4"/>
                  </a:ext>
                </a:extLst>
              </a:tr>
              <a:tr h="202996">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1" dirty="0">
                          <a:solidFill>
                            <a:schemeClr val="accent2">
                              <a:lumMod val="75000"/>
                            </a:schemeClr>
                          </a:solidFill>
                          <a:latin typeface="Gill Sans"/>
                        </a:rPr>
                        <a:t>GRI 419. SOCIOECONOMIC COMPLIANCE</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accent6">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kern="1200" dirty="0">
                        <a:solidFill>
                          <a:schemeClr val="accent2">
                            <a:lumMod val="75000"/>
                          </a:schemeClr>
                        </a:solidFill>
                        <a:latin typeface="Gill Sans"/>
                        <a:ea typeface="+mn-ea"/>
                        <a:cs typeface="+mn-c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hMerge="1">
                  <a:txBody>
                    <a:bodyPr/>
                    <a:lstStyle/>
                    <a:p>
                      <a:pPr algn="just"/>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5"/>
                  </a:ext>
                </a:extLst>
              </a:tr>
              <a:tr h="2891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GRI 419 - 1</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700" dirty="0">
                          <a:solidFill>
                            <a:schemeClr val="accent2">
                              <a:lumMod val="75000"/>
                            </a:schemeClr>
                          </a:solidFill>
                          <a:latin typeface="Gill Sans"/>
                        </a:rPr>
                        <a:t>2016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700" dirty="0">
                        <a:solidFill>
                          <a:schemeClr val="accent2">
                            <a:lumMod val="75000"/>
                          </a:schemeClr>
                        </a:solidFill>
                        <a:latin typeface="Gill Sans"/>
                      </a:endParaRP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r>
                        <a:rPr lang="en-GB" sz="700" dirty="0">
                          <a:solidFill>
                            <a:schemeClr val="accent2">
                              <a:lumMod val="75000"/>
                            </a:schemeClr>
                          </a:solidFill>
                          <a:latin typeface="Gill Sans"/>
                        </a:rPr>
                        <a:t>16</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a:r>
                        <a:rPr lang="en-GB" sz="700" dirty="0">
                          <a:solidFill>
                            <a:schemeClr val="accent2">
                              <a:lumMod val="75000"/>
                            </a:schemeClr>
                          </a:solidFill>
                          <a:latin typeface="Gill Sans"/>
                        </a:rPr>
                        <a:t>Non-compliance with laws and regulations in the social and economic area</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just"/>
                      <a:r>
                        <a:rPr lang="en-GB" sz="700" dirty="0">
                          <a:solidFill>
                            <a:schemeClr val="accent2">
                              <a:lumMod val="75000"/>
                            </a:schemeClr>
                          </a:solidFill>
                          <a:latin typeface="Gill Sans"/>
                        </a:rPr>
                        <a:t>0</a:t>
                      </a:r>
                    </a:p>
                  </a:txBody>
                  <a:tcPr marL="91436" marR="91436" marT="45730" marB="4573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6"/>
                  </a:ext>
                </a:extLst>
              </a:tr>
            </a:tbl>
          </a:graphicData>
        </a:graphic>
      </p:graphicFrame>
      <p:sp>
        <p:nvSpPr>
          <p:cNvPr id="46" name="45 Rectángulo">
            <a:hlinkClick r:id="rId2" action="ppaction://hlinkfile"/>
          </p:cNvPr>
          <p:cNvSpPr/>
          <p:nvPr/>
        </p:nvSpPr>
        <p:spPr>
          <a:xfrm>
            <a:off x="8101013" y="4991100"/>
            <a:ext cx="142875"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0" name="39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 name="40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3" name="1 Marcador de número de diapositiva"/>
          <p:cNvSpPr>
            <a:spLocks noGrp="1"/>
          </p:cNvSpPr>
          <p:nvPr>
            <p:ph type="sldNum" sz="quarter" idx="12"/>
          </p:nvPr>
        </p:nvSpPr>
        <p:spPr bwMode="auto">
          <a:xfrm>
            <a:off x="8243888" y="6525344"/>
            <a:ext cx="64928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136</a:t>
            </a:fld>
            <a:endParaRPr lang="en-GB" sz="1600" b="1" dirty="0">
              <a:solidFill>
                <a:srgbClr val="C00000"/>
              </a:solidFill>
            </a:endParaRPr>
          </a:p>
        </p:txBody>
      </p:sp>
      <p:sp>
        <p:nvSpPr>
          <p:cNvPr id="47" name="46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1. Table of contents</a:t>
            </a:r>
          </a:p>
          <a:p>
            <a:pPr fontAlgn="auto">
              <a:spcBef>
                <a:spcPts val="0"/>
              </a:spcBef>
              <a:spcAft>
                <a:spcPts val="0"/>
              </a:spcAft>
              <a:defRPr/>
            </a:pPr>
            <a:endParaRPr lang="en-GB" sz="1600" b="1" dirty="0">
              <a:solidFill>
                <a:srgbClr val="9E1B34"/>
              </a:solidFill>
              <a:latin typeface="Gill Sans"/>
            </a:endParaRPr>
          </a:p>
        </p:txBody>
      </p:sp>
      <p:pic>
        <p:nvPicPr>
          <p:cNvPr id="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Recortar rectángulo de esquina sencilla"/>
          <p:cNvSpPr/>
          <p:nvPr/>
        </p:nvSpPr>
        <p:spPr>
          <a:xfrm>
            <a:off x="479367" y="980728"/>
            <a:ext cx="2580465" cy="402928"/>
          </a:xfrm>
          <a:prstGeom prst="snip1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Thematic standards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851814527"/>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028384" y="6500834"/>
            <a:ext cx="864791"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137</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3347864" y="3861807"/>
            <a:ext cx="5010350"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Annex 2. Basic regulatory framework</a:t>
            </a:r>
          </a:p>
        </p:txBody>
      </p:sp>
    </p:spTree>
    <p:extLst>
      <p:ext uri="{BB962C8B-B14F-4D97-AF65-F5344CB8AC3E}">
        <p14:creationId xmlns:p14="http://schemas.microsoft.com/office/powerpoint/2010/main" val="4155751808"/>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244408" y="6500834"/>
            <a:ext cx="64876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138</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80728"/>
            <a:ext cx="3300546"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External regulatory framework</a:t>
            </a:r>
          </a:p>
        </p:txBody>
      </p:sp>
      <p:sp>
        <p:nvSpPr>
          <p:cNvPr id="3" name="2 CuadroTexto"/>
          <p:cNvSpPr txBox="1"/>
          <p:nvPr/>
        </p:nvSpPr>
        <p:spPr>
          <a:xfrm>
            <a:off x="803244" y="1439198"/>
            <a:ext cx="3768756" cy="261610"/>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Legislation (some key pieces)</a:t>
            </a:r>
          </a:p>
        </p:txBody>
      </p:sp>
      <p:graphicFrame>
        <p:nvGraphicFramePr>
          <p:cNvPr id="13" name="12 Tabla"/>
          <p:cNvGraphicFramePr>
            <a:graphicFrameLocks noGrp="1"/>
          </p:cNvGraphicFramePr>
          <p:nvPr>
            <p:extLst>
              <p:ext uri="{D42A27DB-BD31-4B8C-83A1-F6EECF244321}">
                <p14:modId xmlns:p14="http://schemas.microsoft.com/office/powerpoint/2010/main" val="3835953989"/>
              </p:ext>
            </p:extLst>
          </p:nvPr>
        </p:nvGraphicFramePr>
        <p:xfrm>
          <a:off x="803244" y="1754647"/>
          <a:ext cx="7273925" cy="4698689"/>
        </p:xfrm>
        <a:graphic>
          <a:graphicData uri="http://schemas.openxmlformats.org/drawingml/2006/table">
            <a:tbl>
              <a:tblPr firstRow="1" bandRow="1">
                <a:tableStyleId>{21E4AEA4-8DFA-4A89-87EB-49C32662AFE0}</a:tableStyleId>
              </a:tblPr>
              <a:tblGrid>
                <a:gridCol w="2006624">
                  <a:extLst>
                    <a:ext uri="{9D8B030D-6E8A-4147-A177-3AD203B41FA5}">
                      <a16:colId xmlns:a16="http://schemas.microsoft.com/office/drawing/2014/main" xmlns="" val="20000"/>
                    </a:ext>
                  </a:extLst>
                </a:gridCol>
                <a:gridCol w="5267301">
                  <a:extLst>
                    <a:ext uri="{9D8B030D-6E8A-4147-A177-3AD203B41FA5}">
                      <a16:colId xmlns:a16="http://schemas.microsoft.com/office/drawing/2014/main" xmlns="" val="20001"/>
                    </a:ext>
                  </a:extLst>
                </a:gridCol>
              </a:tblGrid>
              <a:tr h="232482">
                <a:tc>
                  <a:txBody>
                    <a:bodyPr/>
                    <a:lstStyle/>
                    <a:p>
                      <a:r>
                        <a:rPr lang="en-GB" sz="800" dirty="0">
                          <a:latin typeface="Gill Sans"/>
                        </a:rPr>
                        <a:t>REFERENCE</a:t>
                      </a:r>
                    </a:p>
                  </a:txBody>
                  <a:tcPr marL="91444" marR="91444" marT="45724" marB="45724" anchor="ctr" anchorCtr="1"/>
                </a:tc>
                <a:tc>
                  <a:txBody>
                    <a:bodyPr/>
                    <a:lstStyle/>
                    <a:p>
                      <a:r>
                        <a:rPr lang="en-GB" sz="800" dirty="0">
                          <a:latin typeface="Gill Sans"/>
                        </a:rPr>
                        <a:t>TITLE</a:t>
                      </a:r>
                    </a:p>
                  </a:txBody>
                  <a:tcPr marL="91444" marR="91444" marT="45724" marB="45724" anchor="ctr" anchorCtr="1"/>
                </a:tc>
                <a:extLst>
                  <a:ext uri="{0D108BD9-81ED-4DB2-BD59-A6C34878D82A}">
                    <a16:rowId xmlns:a16="http://schemas.microsoft.com/office/drawing/2014/main" xmlns="" val="10000"/>
                  </a:ext>
                </a:extLst>
              </a:tr>
              <a:tr h="335297">
                <a:tc>
                  <a:txBody>
                    <a:bodyPr/>
                    <a:lstStyle/>
                    <a:p>
                      <a:r>
                        <a:rPr lang="en-GB" sz="800" dirty="0">
                          <a:solidFill>
                            <a:schemeClr val="accent2">
                              <a:lumMod val="75000"/>
                            </a:schemeClr>
                          </a:solidFill>
                          <a:latin typeface="Gill Sans"/>
                        </a:rPr>
                        <a:t>Royal Legislative Decree 5/2015, of 30 October</a:t>
                      </a:r>
                      <a:endParaRPr lang="en-GB" sz="800" dirty="0">
                        <a:latin typeface="Gill Sans"/>
                      </a:endParaRPr>
                    </a:p>
                  </a:txBody>
                  <a:tcPr marL="91444" marR="91444" marT="45724" marB="45724"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Consolidated text of the Public-Sector Workers Act (</a:t>
                      </a:r>
                      <a:r>
                        <a:rPr lang="en-GB" sz="800" i="1" dirty="0">
                          <a:solidFill>
                            <a:schemeClr val="accent2">
                              <a:lumMod val="75000"/>
                            </a:schemeClr>
                          </a:solidFill>
                          <a:latin typeface="Gill Sans"/>
                        </a:rPr>
                        <a:t>Ley del Estatuto Básico del Empleado Público</a:t>
                      </a:r>
                      <a:r>
                        <a:rPr lang="en-GB" sz="800" dirty="0">
                          <a:solidFill>
                            <a:schemeClr val="accent2">
                              <a:lumMod val="75000"/>
                            </a:schemeClr>
                          </a:solidFill>
                          <a:latin typeface="Gill Sans"/>
                        </a:rPr>
                        <a:t>).</a:t>
                      </a:r>
                    </a:p>
                  </a:txBody>
                  <a:tcPr marL="91444" marR="91444" marT="45724" marB="45724" anchor="ctr"/>
                </a:tc>
                <a:extLst>
                  <a:ext uri="{0D108BD9-81ED-4DB2-BD59-A6C34878D82A}">
                    <a16:rowId xmlns:a16="http://schemas.microsoft.com/office/drawing/2014/main" xmlns="" val="10001"/>
                  </a:ext>
                </a:extLst>
              </a:tr>
              <a:tr h="335289">
                <a:tc>
                  <a:txBody>
                    <a:bodyPr/>
                    <a:lstStyle/>
                    <a:p>
                      <a:r>
                        <a:rPr lang="en-GB" sz="800" dirty="0">
                          <a:solidFill>
                            <a:schemeClr val="accent2">
                              <a:lumMod val="75000"/>
                            </a:schemeClr>
                          </a:solidFill>
                          <a:latin typeface="Gill Sans"/>
                        </a:rPr>
                        <a:t>Royal Legislative Decree 4/2015, of 23 October</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Consolidated text of the Securities Market Act (</a:t>
                      </a:r>
                      <a:r>
                        <a:rPr lang="en-GB" sz="800" i="1" dirty="0">
                          <a:solidFill>
                            <a:schemeClr val="accent2">
                              <a:lumMod val="75000"/>
                            </a:schemeClr>
                          </a:solidFill>
                          <a:latin typeface="Gill Sans"/>
                        </a:rPr>
                        <a:t>Ley del Mercado de Valores</a:t>
                      </a:r>
                      <a:r>
                        <a:rPr lang="en-GB" sz="800" dirty="0">
                          <a:solidFill>
                            <a:schemeClr val="accent2">
                              <a:lumMod val="75000"/>
                            </a:schemeClr>
                          </a:solidFill>
                          <a:latin typeface="Gill Sans"/>
                        </a:rPr>
                        <a:t>).</a:t>
                      </a:r>
                    </a:p>
                  </a:txBody>
                  <a:tcPr marL="91444" marR="91444" marT="45724" marB="45724" anchor="ctr"/>
                </a:tc>
                <a:extLst>
                  <a:ext uri="{0D108BD9-81ED-4DB2-BD59-A6C34878D82A}">
                    <a16:rowId xmlns:a16="http://schemas.microsoft.com/office/drawing/2014/main" xmlns="" val="10002"/>
                  </a:ext>
                </a:extLst>
              </a:tr>
              <a:tr h="232482">
                <a:tc>
                  <a:txBody>
                    <a:bodyPr/>
                    <a:lstStyle/>
                    <a:p>
                      <a:r>
                        <a:rPr lang="en-GB" sz="800" dirty="0">
                          <a:solidFill>
                            <a:schemeClr val="accent2">
                              <a:lumMod val="75000"/>
                            </a:schemeClr>
                          </a:solidFill>
                          <a:latin typeface="Gill Sans"/>
                        </a:rPr>
                        <a:t>Law 40/2015, of 1 October</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Legal regime applicable to the public sector.</a:t>
                      </a:r>
                    </a:p>
                  </a:txBody>
                  <a:tcPr marL="91444" marR="91444" marT="45724" marB="45724" anchor="ctr"/>
                </a:tc>
                <a:extLst>
                  <a:ext uri="{0D108BD9-81ED-4DB2-BD59-A6C34878D82A}">
                    <a16:rowId xmlns:a16="http://schemas.microsoft.com/office/drawing/2014/main" xmlns="" val="10003"/>
                  </a:ext>
                </a:extLst>
              </a:tr>
              <a:tr h="232482">
                <a:tc>
                  <a:txBody>
                    <a:bodyPr/>
                    <a:lstStyle/>
                    <a:p>
                      <a:r>
                        <a:rPr lang="en-GB" sz="800" dirty="0">
                          <a:solidFill>
                            <a:schemeClr val="accent2">
                              <a:lumMod val="75000"/>
                            </a:schemeClr>
                          </a:solidFill>
                          <a:latin typeface="Gill Sans"/>
                        </a:rPr>
                        <a:t>Law 25/2015, of 28 July</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Second-chance mechanism, reducing the financial burden and other social measures.</a:t>
                      </a:r>
                    </a:p>
                  </a:txBody>
                  <a:tcPr marL="91444" marR="91444" marT="45724" marB="45724" anchor="ctr"/>
                </a:tc>
                <a:extLst>
                  <a:ext uri="{0D108BD9-81ED-4DB2-BD59-A6C34878D82A}">
                    <a16:rowId xmlns:a16="http://schemas.microsoft.com/office/drawing/2014/main" xmlns="" val="10004"/>
                  </a:ext>
                </a:extLst>
              </a:tr>
              <a:tr h="232482">
                <a:tc>
                  <a:txBody>
                    <a:bodyPr/>
                    <a:lstStyle/>
                    <a:p>
                      <a:r>
                        <a:rPr lang="en-GB" sz="800" dirty="0">
                          <a:solidFill>
                            <a:schemeClr val="accent2">
                              <a:lumMod val="75000"/>
                            </a:schemeClr>
                          </a:solidFill>
                          <a:latin typeface="Gill Sans"/>
                        </a:rPr>
                        <a:t>Law 22/2015, of 20 July</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Auditing.</a:t>
                      </a:r>
                    </a:p>
                  </a:txBody>
                  <a:tcPr marL="91444" marR="91444" marT="45724" marB="45724" anchor="ctr"/>
                </a:tc>
                <a:extLst>
                  <a:ext uri="{0D108BD9-81ED-4DB2-BD59-A6C34878D82A}">
                    <a16:rowId xmlns:a16="http://schemas.microsoft.com/office/drawing/2014/main" xmlns="" val="10005"/>
                  </a:ext>
                </a:extLst>
              </a:tr>
              <a:tr h="232482">
                <a:tc>
                  <a:txBody>
                    <a:bodyPr/>
                    <a:lstStyle/>
                    <a:p>
                      <a:r>
                        <a:rPr lang="en-GB" sz="800" dirty="0">
                          <a:solidFill>
                            <a:schemeClr val="accent2">
                              <a:lumMod val="75000"/>
                            </a:schemeClr>
                          </a:solidFill>
                          <a:latin typeface="Gill Sans"/>
                        </a:rPr>
                        <a:t>Law 11/2015, of 18 June</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Recovery and resolution of credit institutions and investment service companies.</a:t>
                      </a:r>
                    </a:p>
                  </a:txBody>
                  <a:tcPr marL="91444" marR="91444" marT="45724" marB="45724" anchor="ctr"/>
                </a:tc>
                <a:extLst>
                  <a:ext uri="{0D108BD9-81ED-4DB2-BD59-A6C34878D82A}">
                    <a16:rowId xmlns:a16="http://schemas.microsoft.com/office/drawing/2014/main" xmlns="" val="10006"/>
                  </a:ext>
                </a:extLst>
              </a:tr>
              <a:tr h="232482">
                <a:tc>
                  <a:txBody>
                    <a:bodyPr/>
                    <a:lstStyle/>
                    <a:p>
                      <a:r>
                        <a:rPr lang="en-GB" sz="800" dirty="0">
                          <a:solidFill>
                            <a:schemeClr val="accent2">
                              <a:lumMod val="75000"/>
                            </a:schemeClr>
                          </a:solidFill>
                          <a:latin typeface="Gill Sans"/>
                        </a:rPr>
                        <a:t>Law 5/2015, of 27 April</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Promotion of business financing.</a:t>
                      </a:r>
                    </a:p>
                  </a:txBody>
                  <a:tcPr marL="91444" marR="91444" marT="45724" marB="45724" anchor="ctr"/>
                </a:tc>
                <a:extLst>
                  <a:ext uri="{0D108BD9-81ED-4DB2-BD59-A6C34878D82A}">
                    <a16:rowId xmlns:a16="http://schemas.microsoft.com/office/drawing/2014/main" xmlns="" val="10007"/>
                  </a:ext>
                </a:extLst>
              </a:tr>
              <a:tr h="232482">
                <a:tc>
                  <a:txBody>
                    <a:bodyPr/>
                    <a:lstStyle/>
                    <a:p>
                      <a:r>
                        <a:rPr lang="en-GB" sz="800" dirty="0">
                          <a:solidFill>
                            <a:schemeClr val="accent2">
                              <a:lumMod val="75000"/>
                            </a:schemeClr>
                          </a:solidFill>
                          <a:latin typeface="Gill Sans"/>
                        </a:rPr>
                        <a:t>Royal Decree 1/2015, of 27 February</a:t>
                      </a:r>
                      <a:endParaRPr lang="en-GB" sz="800" dirty="0">
                        <a:latin typeface="Gill Sans"/>
                      </a:endParaRPr>
                    </a:p>
                  </a:txBody>
                  <a:tcPr marL="91444" marR="91444" marT="45724" marB="45724" anchor="ctr"/>
                </a:tc>
                <a:tc>
                  <a:txBody>
                    <a:bodyPr/>
                    <a:lstStyle/>
                    <a:p>
                      <a:pPr marL="0" indent="0" algn="just">
                        <a:buFont typeface="Wingdings" panose="05000000000000000000" pitchFamily="2" charset="2"/>
                        <a:buNone/>
                        <a:defRPr/>
                      </a:pPr>
                      <a:r>
                        <a:rPr lang="en-GB" sz="800" dirty="0">
                          <a:solidFill>
                            <a:schemeClr val="accent2">
                              <a:lumMod val="75000"/>
                            </a:schemeClr>
                          </a:solidFill>
                          <a:latin typeface="Gill Sans"/>
                        </a:rPr>
                        <a:t>Second-chance mechanism, reducing the financial burden and other social measures.</a:t>
                      </a:r>
                    </a:p>
                  </a:txBody>
                  <a:tcPr marL="91444" marR="91444" marT="45724" marB="45724" anchor="ctr"/>
                </a:tc>
                <a:extLst>
                  <a:ext uri="{0D108BD9-81ED-4DB2-BD59-A6C34878D82A}">
                    <a16:rowId xmlns:a16="http://schemas.microsoft.com/office/drawing/2014/main" xmlns="" val="10008"/>
                  </a:ext>
                </a:extLst>
              </a:tr>
              <a:tr h="232482">
                <a:tc>
                  <a:txBody>
                    <a:bodyPr/>
                    <a:lstStyle/>
                    <a:p>
                      <a:r>
                        <a:rPr lang="en-GB" sz="800" dirty="0">
                          <a:solidFill>
                            <a:schemeClr val="accent2">
                              <a:lumMod val="75000"/>
                            </a:schemeClr>
                          </a:solidFill>
                          <a:latin typeface="Gill Sans"/>
                        </a:rPr>
                        <a:t>Royal Decree 84/2015, of 13 February</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Implementing Law 10 2014, of 26 June, on the regulation, supervision and solvency of credit institutions.</a:t>
                      </a:r>
                    </a:p>
                  </a:txBody>
                  <a:tcPr marL="91444" marR="91444" marT="45724" marB="45724" anchor="ctr"/>
                </a:tc>
                <a:extLst>
                  <a:ext uri="{0D108BD9-81ED-4DB2-BD59-A6C34878D82A}">
                    <a16:rowId xmlns:a16="http://schemas.microsoft.com/office/drawing/2014/main" xmlns="" val="10009"/>
                  </a:ext>
                </a:extLst>
              </a:tr>
              <a:tr h="232482">
                <a:tc>
                  <a:txBody>
                    <a:bodyPr/>
                    <a:lstStyle/>
                    <a:p>
                      <a:r>
                        <a:rPr lang="en-GB" sz="800" dirty="0">
                          <a:solidFill>
                            <a:schemeClr val="accent2">
                              <a:lumMod val="75000"/>
                            </a:schemeClr>
                          </a:solidFill>
                          <a:latin typeface="Gill Sans"/>
                        </a:rPr>
                        <a:t>Law 36/2014, of 26 December</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General state budget for 2015. </a:t>
                      </a:r>
                    </a:p>
                  </a:txBody>
                  <a:tcPr marL="91444" marR="91444" marT="45724" marB="45724" anchor="ctr"/>
                </a:tc>
                <a:extLst>
                  <a:ext uri="{0D108BD9-81ED-4DB2-BD59-A6C34878D82A}">
                    <a16:rowId xmlns:a16="http://schemas.microsoft.com/office/drawing/2014/main" xmlns="" val="10010"/>
                  </a:ext>
                </a:extLst>
              </a:tr>
              <a:tr h="232482">
                <a:tc>
                  <a:txBody>
                    <a:bodyPr/>
                    <a:lstStyle/>
                    <a:p>
                      <a:r>
                        <a:rPr lang="en-GB" sz="800" dirty="0">
                          <a:solidFill>
                            <a:schemeClr val="accent2">
                              <a:lumMod val="75000"/>
                            </a:schemeClr>
                          </a:solidFill>
                          <a:latin typeface="Gill Sans"/>
                        </a:rPr>
                        <a:t>Royal Decree-Law 8/2014, of 4 July</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Approving urgent measures for growth, competitiveness and efficiency.</a:t>
                      </a:r>
                    </a:p>
                  </a:txBody>
                  <a:tcPr marL="91444" marR="91444" marT="45724" marB="45724" anchor="ctr"/>
                </a:tc>
                <a:extLst>
                  <a:ext uri="{0D108BD9-81ED-4DB2-BD59-A6C34878D82A}">
                    <a16:rowId xmlns:a16="http://schemas.microsoft.com/office/drawing/2014/main" xmlns="" val="10011"/>
                  </a:ext>
                </a:extLst>
              </a:tr>
              <a:tr h="232482">
                <a:tc>
                  <a:txBody>
                    <a:bodyPr/>
                    <a:lstStyle/>
                    <a:p>
                      <a:r>
                        <a:rPr lang="en-GB" sz="800" dirty="0">
                          <a:solidFill>
                            <a:schemeClr val="accent2">
                              <a:lumMod val="75000"/>
                            </a:schemeClr>
                          </a:solidFill>
                          <a:latin typeface="Gill Sans"/>
                        </a:rPr>
                        <a:t>Law 10/2014, of 26 June</a:t>
                      </a:r>
                      <a:endParaRPr lang="en-GB" sz="800" dirty="0">
                        <a:latin typeface="Gill Sans"/>
                      </a:endParaRPr>
                    </a:p>
                  </a:txBody>
                  <a:tcPr marL="91444" marR="91444" marT="45724" marB="45724" anchor="ctr"/>
                </a:tc>
                <a:tc>
                  <a:txBody>
                    <a:bodyPr/>
                    <a:lstStyle/>
                    <a:p>
                      <a:pPr marL="171450" indent="-171450" algn="just">
                        <a:buFont typeface="Wingdings" panose="05000000000000000000" pitchFamily="2" charset="2"/>
                        <a:buNone/>
                        <a:defRPr/>
                      </a:pPr>
                      <a:r>
                        <a:rPr lang="en-GB" sz="800" dirty="0">
                          <a:solidFill>
                            <a:schemeClr val="accent2">
                              <a:lumMod val="75000"/>
                            </a:schemeClr>
                          </a:solidFill>
                          <a:latin typeface="Gill Sans"/>
                        </a:rPr>
                        <a:t>Regulation, supervision and solvency of credit institutions.</a:t>
                      </a:r>
                    </a:p>
                  </a:txBody>
                  <a:tcPr marL="91444" marR="91444" marT="45724" marB="45724" anchor="ctr"/>
                </a:tc>
                <a:extLst>
                  <a:ext uri="{0D108BD9-81ED-4DB2-BD59-A6C34878D82A}">
                    <a16:rowId xmlns:a16="http://schemas.microsoft.com/office/drawing/2014/main" xmlns="" val="10012"/>
                  </a:ext>
                </a:extLst>
              </a:tr>
              <a:tr h="335279">
                <a:tc>
                  <a:txBody>
                    <a:bodyPr/>
                    <a:lstStyle/>
                    <a:p>
                      <a:r>
                        <a:rPr lang="en-GB" sz="800" dirty="0">
                          <a:solidFill>
                            <a:schemeClr val="accent2">
                              <a:lumMod val="75000"/>
                            </a:schemeClr>
                          </a:solidFill>
                          <a:latin typeface="Gill Sans"/>
                        </a:rPr>
                        <a:t>Royal Decree 304/2014, of 5 May</a:t>
                      </a:r>
                      <a:endParaRPr lang="en-GB" sz="800" dirty="0">
                        <a:latin typeface="Gill Sans"/>
                      </a:endParaRPr>
                    </a:p>
                  </a:txBody>
                  <a:tcPr marL="91444" marR="91444" marT="45715" marB="4571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Regulations for Law 10/2010, of 28 April, on the prevention of money laundering and terrorist financing.</a:t>
                      </a:r>
                    </a:p>
                  </a:txBody>
                  <a:tcPr marL="91444" marR="91444" marT="45715" marB="45715" anchor="ctr"/>
                </a:tc>
                <a:extLst>
                  <a:ext uri="{0D108BD9-81ED-4DB2-BD59-A6C34878D82A}">
                    <a16:rowId xmlns:a16="http://schemas.microsoft.com/office/drawing/2014/main" xmlns="" val="10013"/>
                  </a:ext>
                </a:extLst>
              </a:tr>
              <a:tr h="232482">
                <a:tc>
                  <a:txBody>
                    <a:bodyPr/>
                    <a:lstStyle/>
                    <a:p>
                      <a:r>
                        <a:rPr lang="en-GB" sz="800" dirty="0">
                          <a:solidFill>
                            <a:schemeClr val="accent2">
                              <a:lumMod val="75000"/>
                            </a:schemeClr>
                          </a:solidFill>
                          <a:latin typeface="Gill Sans"/>
                        </a:rPr>
                        <a:t>Law 19/2013, of 9 December</a:t>
                      </a:r>
                      <a:endParaRPr lang="en-GB" sz="800" dirty="0">
                        <a:latin typeface="Gill Sans"/>
                      </a:endParaRPr>
                    </a:p>
                  </a:txBody>
                  <a:tcPr marL="91444" marR="91444" marT="45715" marB="4571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Transparency, access to public information and good governance</a:t>
                      </a:r>
                    </a:p>
                  </a:txBody>
                  <a:tcPr marL="91444" marR="91444" marT="45715" marB="45715" anchor="ctr"/>
                </a:tc>
                <a:extLst>
                  <a:ext uri="{0D108BD9-81ED-4DB2-BD59-A6C34878D82A}">
                    <a16:rowId xmlns:a16="http://schemas.microsoft.com/office/drawing/2014/main" xmlns="" val="10014"/>
                  </a:ext>
                </a:extLst>
              </a:tr>
              <a:tr h="232482">
                <a:tc>
                  <a:txBody>
                    <a:bodyPr/>
                    <a:lstStyle/>
                    <a:p>
                      <a:r>
                        <a:rPr lang="en-GB" sz="800" dirty="0">
                          <a:solidFill>
                            <a:schemeClr val="accent2">
                              <a:lumMod val="75000"/>
                            </a:schemeClr>
                          </a:solidFill>
                          <a:latin typeface="Gill Sans"/>
                        </a:rPr>
                        <a:t>Law 10/2010, of 28 April</a:t>
                      </a:r>
                      <a:endParaRPr lang="en-GB" sz="800" dirty="0">
                        <a:latin typeface="Gill Sans"/>
                      </a:endParaRPr>
                    </a:p>
                  </a:txBody>
                  <a:tcPr marL="91444" marR="91444" marT="45715" marB="4571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Prevention of money laundering and terrorist financing.</a:t>
                      </a:r>
                    </a:p>
                  </a:txBody>
                  <a:tcPr marL="91444" marR="91444" marT="45715" marB="45715" anchor="ctr"/>
                </a:tc>
                <a:extLst>
                  <a:ext uri="{0D108BD9-81ED-4DB2-BD59-A6C34878D82A}">
                    <a16:rowId xmlns:a16="http://schemas.microsoft.com/office/drawing/2014/main" xmlns="" val="10015"/>
                  </a:ext>
                </a:extLst>
              </a:tr>
              <a:tr h="335279">
                <a:tc>
                  <a:txBody>
                    <a:bodyPr/>
                    <a:lstStyle/>
                    <a:p>
                      <a:r>
                        <a:rPr lang="en-GB" sz="800" dirty="0">
                          <a:solidFill>
                            <a:schemeClr val="accent2">
                              <a:lumMod val="75000"/>
                            </a:schemeClr>
                          </a:solidFill>
                          <a:latin typeface="Gill Sans"/>
                        </a:rPr>
                        <a:t>Royal Decree 706/1999, of 30 April</a:t>
                      </a:r>
                      <a:endParaRPr lang="en-GB" sz="800" dirty="0">
                        <a:latin typeface="Gill Sans"/>
                      </a:endParaRPr>
                    </a:p>
                  </a:txBody>
                  <a:tcPr marL="91444" marR="91444" marT="45715" marB="4571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Adapting the Instituto de Crédito Oficial to Law 6/1997, of 14 April, on the organisation and functioning of the central state administration and approving its articles of association. </a:t>
                      </a:r>
                    </a:p>
                  </a:txBody>
                  <a:tcPr marL="91444" marR="91444" marT="45715" marB="45715" anchor="ctr"/>
                </a:tc>
                <a:extLst>
                  <a:ext uri="{0D108BD9-81ED-4DB2-BD59-A6C34878D82A}">
                    <a16:rowId xmlns:a16="http://schemas.microsoft.com/office/drawing/2014/main" xmlns="" val="10016"/>
                  </a:ext>
                </a:extLst>
              </a:tr>
              <a:tr h="3352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Royal Decree-Law 12/1995, of 28 December</a:t>
                      </a:r>
                      <a:endParaRPr lang="en-GB" sz="800" dirty="0">
                        <a:latin typeface="Gill Sans"/>
                      </a:endParaRPr>
                    </a:p>
                  </a:txBody>
                  <a:tcPr marL="91444" marR="91444" marT="45715" marB="4571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Urgent measures on budget, taxation and financial matters.</a:t>
                      </a:r>
                    </a:p>
                    <a:p>
                      <a:pPr marL="0" marR="0" indent="0" algn="just" defTabSz="914400" rtl="0" eaLnBrk="1" fontAlgn="auto" latinLnBrk="0" hangingPunct="1">
                        <a:lnSpc>
                          <a:spcPct val="100000"/>
                        </a:lnSpc>
                        <a:spcBef>
                          <a:spcPts val="0"/>
                        </a:spcBef>
                        <a:spcAft>
                          <a:spcPts val="0"/>
                        </a:spcAft>
                        <a:buClrTx/>
                        <a:buSzTx/>
                        <a:buFontTx/>
                        <a:buNone/>
                        <a:tabLst/>
                        <a:defRPr/>
                      </a:pPr>
                      <a:endParaRPr lang="en-GB" sz="800" dirty="0">
                        <a:solidFill>
                          <a:schemeClr val="accent2">
                            <a:lumMod val="75000"/>
                          </a:schemeClr>
                        </a:solidFill>
                        <a:latin typeface="Gill Sans"/>
                      </a:endParaRPr>
                    </a:p>
                  </a:txBody>
                  <a:tcPr marL="91444" marR="91444" marT="45715" marB="45715" anchor="ctr"/>
                </a:tc>
                <a:extLst>
                  <a:ext uri="{0D108BD9-81ED-4DB2-BD59-A6C34878D82A}">
                    <a16:rowId xmlns:a16="http://schemas.microsoft.com/office/drawing/2014/main" xmlns="" val="10017"/>
                  </a:ext>
                </a:extLst>
              </a:tr>
            </a:tbl>
          </a:graphicData>
        </a:graphic>
      </p:graphicFrame>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9369343"/>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139</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80728"/>
            <a:ext cx="3372554"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External regulatory framework</a:t>
            </a:r>
          </a:p>
        </p:txBody>
      </p:sp>
      <p:sp>
        <p:nvSpPr>
          <p:cNvPr id="3" name="2 CuadroTexto"/>
          <p:cNvSpPr txBox="1"/>
          <p:nvPr/>
        </p:nvSpPr>
        <p:spPr>
          <a:xfrm>
            <a:off x="803244" y="1412776"/>
            <a:ext cx="3768756" cy="261610"/>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Legislation (some key pieces)</a:t>
            </a:r>
          </a:p>
        </p:txBody>
      </p:sp>
      <p:graphicFrame>
        <p:nvGraphicFramePr>
          <p:cNvPr id="13" name="12 Tabla"/>
          <p:cNvGraphicFramePr>
            <a:graphicFrameLocks noGrp="1"/>
          </p:cNvGraphicFramePr>
          <p:nvPr>
            <p:extLst>
              <p:ext uri="{D42A27DB-BD31-4B8C-83A1-F6EECF244321}">
                <p14:modId xmlns:p14="http://schemas.microsoft.com/office/powerpoint/2010/main" val="1725158091"/>
              </p:ext>
            </p:extLst>
          </p:nvPr>
        </p:nvGraphicFramePr>
        <p:xfrm>
          <a:off x="803244" y="1754647"/>
          <a:ext cx="7273925" cy="4454324"/>
        </p:xfrm>
        <a:graphic>
          <a:graphicData uri="http://schemas.openxmlformats.org/drawingml/2006/table">
            <a:tbl>
              <a:tblPr firstRow="1" bandRow="1">
                <a:tableStyleId>{21E4AEA4-8DFA-4A89-87EB-49C32662AFE0}</a:tableStyleId>
              </a:tblPr>
              <a:tblGrid>
                <a:gridCol w="2006624">
                  <a:extLst>
                    <a:ext uri="{9D8B030D-6E8A-4147-A177-3AD203B41FA5}">
                      <a16:colId xmlns:a16="http://schemas.microsoft.com/office/drawing/2014/main" xmlns="" val="20000"/>
                    </a:ext>
                  </a:extLst>
                </a:gridCol>
                <a:gridCol w="5267301">
                  <a:extLst>
                    <a:ext uri="{9D8B030D-6E8A-4147-A177-3AD203B41FA5}">
                      <a16:colId xmlns:a16="http://schemas.microsoft.com/office/drawing/2014/main" xmlns="" val="20001"/>
                    </a:ext>
                  </a:extLst>
                </a:gridCol>
              </a:tblGrid>
              <a:tr h="232482">
                <a:tc>
                  <a:txBody>
                    <a:bodyPr/>
                    <a:lstStyle/>
                    <a:p>
                      <a:r>
                        <a:rPr lang="en-GB" sz="800" dirty="0">
                          <a:latin typeface="Gill Sans"/>
                        </a:rPr>
                        <a:t>REFERENCE</a:t>
                      </a:r>
                    </a:p>
                  </a:txBody>
                  <a:tcPr marL="91444" marR="91444" marT="45724" marB="45724" anchor="ctr" anchorCtr="1"/>
                </a:tc>
                <a:tc>
                  <a:txBody>
                    <a:bodyPr/>
                    <a:lstStyle/>
                    <a:p>
                      <a:r>
                        <a:rPr lang="en-GB" sz="800" dirty="0">
                          <a:latin typeface="Gill Sans"/>
                        </a:rPr>
                        <a:t>TITLE</a:t>
                      </a:r>
                    </a:p>
                  </a:txBody>
                  <a:tcPr marL="91444" marR="91444" marT="45724" marB="45724" anchor="ctr" anchorCtr="1"/>
                </a:tc>
                <a:extLst>
                  <a:ext uri="{0D108BD9-81ED-4DB2-BD59-A6C34878D82A}">
                    <a16:rowId xmlns:a16="http://schemas.microsoft.com/office/drawing/2014/main" xmlns="" val="10000"/>
                  </a:ext>
                </a:extLst>
              </a:tr>
              <a:tr h="335297">
                <a:tc>
                  <a:txBody>
                    <a:bodyPr/>
                    <a:lstStyle/>
                    <a:p>
                      <a:r>
                        <a:rPr lang="en-GB" sz="800" dirty="0">
                          <a:solidFill>
                            <a:schemeClr val="accent2">
                              <a:lumMod val="75000"/>
                            </a:schemeClr>
                          </a:solidFill>
                          <a:latin typeface="Gill Sans"/>
                        </a:rPr>
                        <a:t>Law 3/2017, of 27 June</a:t>
                      </a:r>
                      <a:endParaRPr lang="en-GB" sz="800" dirty="0">
                        <a:latin typeface="Gill Sans"/>
                      </a:endParaRPr>
                    </a:p>
                  </a:txBody>
                  <a:tcPr marL="91444" marR="91444" marT="45724" marB="45724"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General State Budgets</a:t>
                      </a:r>
                    </a:p>
                  </a:txBody>
                  <a:tcPr marL="91444" marR="91444" marT="45724" marB="45724" anchor="ctr"/>
                </a:tc>
                <a:extLst>
                  <a:ext uri="{0D108BD9-81ED-4DB2-BD59-A6C34878D82A}">
                    <a16:rowId xmlns:a16="http://schemas.microsoft.com/office/drawing/2014/main" xmlns="" val="10001"/>
                  </a:ext>
                </a:extLst>
              </a:tr>
              <a:tr h="335289">
                <a:tc>
                  <a:txBody>
                    <a:bodyPr/>
                    <a:lstStyle/>
                    <a:p>
                      <a:r>
                        <a:rPr lang="en-GB" sz="800" dirty="0">
                          <a:solidFill>
                            <a:schemeClr val="accent2">
                              <a:lumMod val="75000"/>
                            </a:schemeClr>
                          </a:solidFill>
                          <a:latin typeface="Gill Sans"/>
                        </a:rPr>
                        <a:t>Law 9/2017, of 8 November </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Public Sector Contracts through which Directives 2014/23/EU and 2014/24/EU of 26 February 2014 of the European Parliament and of the Council are transposed into the Spanish Legal System.</a:t>
                      </a:r>
                    </a:p>
                  </a:txBody>
                  <a:tcPr marL="91444" marR="91444" marT="45724" marB="45724" anchor="ctr"/>
                </a:tc>
                <a:extLst>
                  <a:ext uri="{0D108BD9-81ED-4DB2-BD59-A6C34878D82A}">
                    <a16:rowId xmlns:a16="http://schemas.microsoft.com/office/drawing/2014/main" xmlns="" val="10002"/>
                  </a:ext>
                </a:extLst>
              </a:tr>
              <a:tr h="232482">
                <a:tc>
                  <a:txBody>
                    <a:bodyPr/>
                    <a:lstStyle/>
                    <a:p>
                      <a:r>
                        <a:rPr lang="en-GB" sz="800" dirty="0">
                          <a:solidFill>
                            <a:schemeClr val="accent2">
                              <a:lumMod val="75000"/>
                            </a:schemeClr>
                          </a:solidFill>
                          <a:latin typeface="Gill Sans"/>
                        </a:rPr>
                        <a:t>Royal Decree-Law 11/2017, of 23 July </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Urgent measures on financial matters.</a:t>
                      </a:r>
                    </a:p>
                  </a:txBody>
                  <a:tcPr marL="91444" marR="91444" marT="45724" marB="45724" anchor="ctr"/>
                </a:tc>
                <a:extLst>
                  <a:ext uri="{0D108BD9-81ED-4DB2-BD59-A6C34878D82A}">
                    <a16:rowId xmlns:a16="http://schemas.microsoft.com/office/drawing/2014/main" xmlns="" val="10003"/>
                  </a:ext>
                </a:extLst>
              </a:tr>
              <a:tr h="232482">
                <a:tc>
                  <a:txBody>
                    <a:bodyPr/>
                    <a:lstStyle/>
                    <a:p>
                      <a:r>
                        <a:rPr lang="en-GB" sz="800" dirty="0">
                          <a:solidFill>
                            <a:schemeClr val="accent2">
                              <a:lumMod val="75000"/>
                            </a:schemeClr>
                          </a:solidFill>
                          <a:latin typeface="Gill Sans"/>
                        </a:rPr>
                        <a:t>Royal Decree-Law 18/2017, of 24 November </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Modifies the Commercial Code, the revised text of the Capital Companies Act approved by Royal Decree Legislative 1/2010, of 2 July, and Law 22/2015, of 20 July, on Audit of Accounts, regarding non-financial information and diversity.</a:t>
                      </a:r>
                    </a:p>
                  </a:txBody>
                  <a:tcPr marL="91444" marR="91444" marT="45724" marB="45724" anchor="ctr"/>
                </a:tc>
                <a:extLst>
                  <a:ext uri="{0D108BD9-81ED-4DB2-BD59-A6C34878D82A}">
                    <a16:rowId xmlns:a16="http://schemas.microsoft.com/office/drawing/2014/main" xmlns="" val="10004"/>
                  </a:ext>
                </a:extLst>
              </a:tr>
              <a:tr h="232482">
                <a:tc>
                  <a:txBody>
                    <a:bodyPr/>
                    <a:lstStyle/>
                    <a:p>
                      <a:r>
                        <a:rPr lang="en-GB" sz="800" dirty="0">
                          <a:solidFill>
                            <a:schemeClr val="accent2">
                              <a:lumMod val="75000"/>
                            </a:schemeClr>
                          </a:solidFill>
                          <a:latin typeface="Gill Sans"/>
                        </a:rPr>
                        <a:t>Royal Decree-Law 19/2017, of 24 November </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Basic payment accounts, transfer of payment accounts and comparability of fees.</a:t>
                      </a:r>
                    </a:p>
                  </a:txBody>
                  <a:tcPr marL="91444" marR="91444" marT="45724" marB="45724" anchor="ctr"/>
                </a:tc>
                <a:extLst>
                  <a:ext uri="{0D108BD9-81ED-4DB2-BD59-A6C34878D82A}">
                    <a16:rowId xmlns:a16="http://schemas.microsoft.com/office/drawing/2014/main" xmlns="" val="10005"/>
                  </a:ext>
                </a:extLst>
              </a:tr>
              <a:tr h="232482">
                <a:tc>
                  <a:txBody>
                    <a:bodyPr/>
                    <a:lstStyle/>
                    <a:p>
                      <a:r>
                        <a:rPr lang="en-GB" sz="800" dirty="0">
                          <a:solidFill>
                            <a:schemeClr val="accent2">
                              <a:lumMod val="75000"/>
                            </a:schemeClr>
                          </a:solidFill>
                          <a:latin typeface="Gill Sans"/>
                        </a:rPr>
                        <a:t>Royal Decree 531/2017, of 26 May </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Implementing the basic organisational structure of the Ministry of Economy, Industry and Competitiveness, amending Royal Decree 424/2016, of 11 November, introducing the basic organisational structure of ministerial departments, and altering the statutes of Department entities that enjoy “own means” status to adapt their names in accordance with Law 40/2015, of 1 October.</a:t>
                      </a:r>
                    </a:p>
                  </a:txBody>
                  <a:tcPr marL="91444" marR="91444" marT="45724" marB="45724" anchor="ctr"/>
                </a:tc>
                <a:extLst>
                  <a:ext uri="{0D108BD9-81ED-4DB2-BD59-A6C34878D82A}">
                    <a16:rowId xmlns:a16="http://schemas.microsoft.com/office/drawing/2014/main" xmlns="" val="10006"/>
                  </a:ext>
                </a:extLst>
              </a:tr>
              <a:tr h="232482">
                <a:tc>
                  <a:txBody>
                    <a:bodyPr/>
                    <a:lstStyle/>
                    <a:p>
                      <a:r>
                        <a:rPr lang="en-GB" sz="800" dirty="0">
                          <a:solidFill>
                            <a:schemeClr val="accent2">
                              <a:lumMod val="75000"/>
                            </a:schemeClr>
                          </a:solidFill>
                          <a:latin typeface="Gill Sans"/>
                        </a:rPr>
                        <a:t>Royal Decree 683/2017, of 30 June </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Modifies the Corporation Tax Regulations approved by Royal Decree 634/2015, of 10 July, regarding credit risk hedging by financial institutions.</a:t>
                      </a:r>
                    </a:p>
                  </a:txBody>
                  <a:tcPr marL="91444" marR="91444" marT="45724" marB="45724" anchor="ctr"/>
                </a:tc>
                <a:extLst>
                  <a:ext uri="{0D108BD9-81ED-4DB2-BD59-A6C34878D82A}">
                    <a16:rowId xmlns:a16="http://schemas.microsoft.com/office/drawing/2014/main" xmlns="" val="10007"/>
                  </a:ext>
                </a:extLst>
              </a:tr>
              <a:tr h="232482">
                <a:tc>
                  <a:txBody>
                    <a:bodyPr/>
                    <a:lstStyle/>
                    <a:p>
                      <a:r>
                        <a:rPr lang="en-GB" sz="800" dirty="0">
                          <a:solidFill>
                            <a:schemeClr val="accent2">
                              <a:lumMod val="75000"/>
                            </a:schemeClr>
                          </a:solidFill>
                          <a:latin typeface="Gill Sans"/>
                        </a:rPr>
                        <a:t>Royal Decree 944/2017, of 27 October</a:t>
                      </a:r>
                      <a:endParaRPr lang="en-GB" sz="800" dirty="0">
                        <a:latin typeface="Gill Sans"/>
                      </a:endParaRPr>
                    </a:p>
                  </a:txBody>
                  <a:tcPr marL="91444" marR="91444" marT="45724" marB="45724" anchor="ctr"/>
                </a:tc>
                <a:tc>
                  <a:txBody>
                    <a:bodyPr/>
                    <a:lstStyle/>
                    <a:p>
                      <a:pPr marL="0" indent="0" algn="just">
                        <a:buFont typeface="Wingdings" panose="05000000000000000000" pitchFamily="2" charset="2"/>
                        <a:buNone/>
                        <a:defRPr/>
                      </a:pPr>
                      <a:r>
                        <a:rPr lang="en-GB" sz="800" dirty="0">
                          <a:solidFill>
                            <a:schemeClr val="accent2">
                              <a:lumMod val="75000"/>
                            </a:schemeClr>
                          </a:solidFill>
                          <a:latin typeface="Gill Sans"/>
                        </a:rPr>
                        <a:t>By which bodies and authorities are designated with the task of ensuring compliance with the measures directed at the Government and the Administration of the Regional Government of Catalonia, authorised by the Agreement of Senate Plenary, of 27 October 2017, whereby the measures required by the Government are approved, under Article 155 of the Constitution.</a:t>
                      </a:r>
                    </a:p>
                  </a:txBody>
                  <a:tcPr marL="91444" marR="91444" marT="45724" marB="45724" anchor="ctr"/>
                </a:tc>
                <a:extLst>
                  <a:ext uri="{0D108BD9-81ED-4DB2-BD59-A6C34878D82A}">
                    <a16:rowId xmlns:a16="http://schemas.microsoft.com/office/drawing/2014/main" xmlns="" val="10008"/>
                  </a:ext>
                </a:extLst>
              </a:tr>
              <a:tr h="232482">
                <a:tc>
                  <a:txBody>
                    <a:bodyPr/>
                    <a:lstStyle/>
                    <a:p>
                      <a:r>
                        <a:rPr lang="en-GB" sz="800" dirty="0">
                          <a:solidFill>
                            <a:schemeClr val="accent2">
                              <a:lumMod val="75000"/>
                            </a:schemeClr>
                          </a:solidFill>
                          <a:latin typeface="Gill Sans"/>
                        </a:rPr>
                        <a:t>Order EIC/1145/2017, of 18 July </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Authorises Fundación ICO to grant subsidies</a:t>
                      </a:r>
                    </a:p>
                  </a:txBody>
                  <a:tcPr marL="91444" marR="91444" marT="45724" marB="45724" anchor="ctr"/>
                </a:tc>
                <a:extLst>
                  <a:ext uri="{0D108BD9-81ED-4DB2-BD59-A6C34878D82A}">
                    <a16:rowId xmlns:a16="http://schemas.microsoft.com/office/drawing/2014/main" xmlns="" val="10009"/>
                  </a:ext>
                </a:extLst>
              </a:tr>
              <a:tr h="232482">
                <a:tc>
                  <a:txBody>
                    <a:bodyPr/>
                    <a:lstStyle/>
                    <a:p>
                      <a:r>
                        <a:rPr lang="en-GB" sz="800" dirty="0">
                          <a:solidFill>
                            <a:schemeClr val="accent2">
                              <a:lumMod val="75000"/>
                            </a:schemeClr>
                          </a:solidFill>
                          <a:latin typeface="Gill Sans"/>
                        </a:rPr>
                        <a:t>Draft Bill of 21 March </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On the transposition of Directive 2014/65/EU, regulations for the development of MIFID II and MIFIR (Regulation (EU) No 600/2014) on markets in financial instruments.</a:t>
                      </a:r>
                    </a:p>
                  </a:txBody>
                  <a:tcPr marL="91444" marR="91444" marT="45724" marB="45724" anchor="ctr"/>
                </a:tc>
                <a:extLst>
                  <a:ext uri="{0D108BD9-81ED-4DB2-BD59-A6C34878D82A}">
                    <a16:rowId xmlns:a16="http://schemas.microsoft.com/office/drawing/2014/main" xmlns="" val="10010"/>
                  </a:ext>
                </a:extLst>
              </a:tr>
              <a:tr h="232482">
                <a:tc>
                  <a:txBody>
                    <a:bodyPr/>
                    <a:lstStyle/>
                    <a:p>
                      <a:r>
                        <a:rPr lang="en-GB" sz="800" dirty="0">
                          <a:solidFill>
                            <a:schemeClr val="accent2">
                              <a:lumMod val="75000"/>
                            </a:schemeClr>
                          </a:solidFill>
                          <a:latin typeface="Gill Sans"/>
                        </a:rPr>
                        <a:t>Organic Law Project </a:t>
                      </a:r>
                      <a:endParaRPr lang="en-GB" sz="800" dirty="0">
                        <a:latin typeface="Gill Sans"/>
                      </a:endParaRPr>
                    </a:p>
                  </a:txBody>
                  <a:tcPr marL="91444" marR="91444" marT="45724" marB="45724"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Personal Data Protection</a:t>
                      </a:r>
                    </a:p>
                  </a:txBody>
                  <a:tcPr marL="91444" marR="91444" marT="45724" marB="45724" anchor="ctr"/>
                </a:tc>
                <a:extLst>
                  <a:ext uri="{0D108BD9-81ED-4DB2-BD59-A6C34878D82A}">
                    <a16:rowId xmlns:a16="http://schemas.microsoft.com/office/drawing/2014/main" xmlns="" val="10011"/>
                  </a:ext>
                </a:extLst>
              </a:tr>
              <a:tr h="232482">
                <a:tc>
                  <a:txBody>
                    <a:bodyPr/>
                    <a:lstStyle/>
                    <a:p>
                      <a:r>
                        <a:rPr lang="en-GB" sz="800" dirty="0">
                          <a:solidFill>
                            <a:schemeClr val="accent2">
                              <a:lumMod val="75000"/>
                            </a:schemeClr>
                          </a:solidFill>
                          <a:latin typeface="Gill Sans"/>
                        </a:rPr>
                        <a:t>EBA Guidelines (EBA/GL/2017/11) </a:t>
                      </a:r>
                      <a:endParaRPr lang="en-GB" sz="800" dirty="0">
                        <a:latin typeface="Gill Sans"/>
                      </a:endParaRPr>
                    </a:p>
                  </a:txBody>
                  <a:tcPr marL="91444" marR="91444" marT="45724" marB="45724" anchor="ctr"/>
                </a:tc>
                <a:tc>
                  <a:txBody>
                    <a:bodyPr/>
                    <a:lstStyle/>
                    <a:p>
                      <a:pPr marL="171450" indent="-171450" algn="just">
                        <a:buFont typeface="Wingdings" panose="05000000000000000000" pitchFamily="2" charset="2"/>
                        <a:buNone/>
                        <a:defRPr/>
                      </a:pPr>
                      <a:r>
                        <a:rPr lang="en-GB" sz="800" dirty="0">
                          <a:solidFill>
                            <a:schemeClr val="accent2">
                              <a:lumMod val="75000"/>
                            </a:schemeClr>
                          </a:solidFill>
                          <a:latin typeface="Gill Sans"/>
                        </a:rPr>
                        <a:t>On governance, thus repealing its previous guidelines of September 2011 (GL44). </a:t>
                      </a:r>
                    </a:p>
                  </a:txBody>
                  <a:tcPr marL="91444" marR="91444" marT="45724" marB="45724" anchor="ctr"/>
                </a:tc>
                <a:extLst>
                  <a:ext uri="{0D108BD9-81ED-4DB2-BD59-A6C34878D82A}">
                    <a16:rowId xmlns:a16="http://schemas.microsoft.com/office/drawing/2014/main" xmlns="" val="10012"/>
                  </a:ext>
                </a:extLst>
              </a:tr>
            </a:tbl>
          </a:graphicData>
        </a:graphic>
      </p:graphicFrame>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6889039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Executive summary</a:t>
            </a:r>
          </a:p>
          <a:p>
            <a:pPr fontAlgn="auto">
              <a:spcBef>
                <a:spcPts val="0"/>
              </a:spcBef>
              <a:spcAft>
                <a:spcPts val="0"/>
              </a:spcAft>
              <a:defRPr/>
            </a:pPr>
            <a:endParaRPr lang="en-GB" sz="1600" b="1" dirty="0">
              <a:solidFill>
                <a:srgbClr val="9E1B34"/>
              </a:solidFill>
              <a:latin typeface="Gill Sans"/>
            </a:endParaRPr>
          </a:p>
        </p:txBody>
      </p:sp>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a:t>
            </a:fld>
            <a:endParaRPr lang="en-GB" sz="1600" b="1" dirty="0">
              <a:solidFill>
                <a:srgbClr val="C00000"/>
              </a:solidFill>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4 Rectángulo"/>
          <p:cNvSpPr/>
          <p:nvPr/>
        </p:nvSpPr>
        <p:spPr>
          <a:xfrm>
            <a:off x="428596" y="92867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Economic performance</a:t>
            </a:r>
          </a:p>
        </p:txBody>
      </p:sp>
      <p:sp>
        <p:nvSpPr>
          <p:cNvPr id="2" name="CuadroTexto 1">
            <a:extLst>
              <a:ext uri="{FF2B5EF4-FFF2-40B4-BE49-F238E27FC236}">
                <a16:creationId xmlns:a16="http://schemas.microsoft.com/office/drawing/2014/main" xmlns="" id="{16E16B2F-DE5D-479E-B4DB-39E928A87A34}"/>
              </a:ext>
            </a:extLst>
          </p:cNvPr>
          <p:cNvSpPr txBox="1"/>
          <p:nvPr/>
        </p:nvSpPr>
        <p:spPr>
          <a:xfrm>
            <a:off x="428596" y="1513118"/>
            <a:ext cx="7416824" cy="2246769"/>
          </a:xfrm>
          <a:prstGeom prst="rect">
            <a:avLst/>
          </a:prstGeom>
          <a:noFill/>
        </p:spPr>
        <p:txBody>
          <a:bodyPr wrap="square" rtlCol="0">
            <a:spAutoFit/>
          </a:bodyPr>
          <a:lstStyle/>
          <a:p>
            <a:pPr algn="just"/>
            <a:r>
              <a:rPr lang="en-GB" altLang="es-ES" sz="1000" b="1" i="1" dirty="0">
                <a:solidFill>
                  <a:srgbClr val="953735"/>
                </a:solidFill>
                <a:latin typeface="Gill Sans" charset="0"/>
              </a:rPr>
              <a:t>ICO has consolidated its commitment to the social bonds sector and increased its presence.</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To carry on its activity, in 2017, ICO raised €6.225 billion in the medium and long term. Of this amount, 84.5% was obtained from securities issued on capital markets and the remaining 14.5% from loans granted by different multilateral organisations.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regard to financing in capital markets, the Institute has become one of the leading players in the social bond sector, promoting the development of a product through which ICO is committed to finance the projects of regional companies with a GDP per capita lower than the Spanish average. Since 2015, the Institute has performed four social bond issues with a cumulative volume of more than €2 billion.</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Following the success of the first issues, two new transactions were launched in 2017; one of them in Swedish krona, strengthening its commitment to the development of the social bond sector and increasing its strategy to extend this type of issue to different markets.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Regarding financing from multilateral organisations, ICO has, in recent years, strengthened its work to channel funds of these organisations, allowing better than market conditions to be offered to Spanish companies in terms of price, term and availability. In 2017, transactions were approved with the EIB for a total of €750 million.</a:t>
            </a:r>
          </a:p>
          <a:p>
            <a:endParaRPr lang="es-ES" sz="1000" dirty="0"/>
          </a:p>
        </p:txBody>
      </p:sp>
      <p:sp>
        <p:nvSpPr>
          <p:cNvPr id="3" name="CuadroTexto 2">
            <a:extLst>
              <a:ext uri="{FF2B5EF4-FFF2-40B4-BE49-F238E27FC236}">
                <a16:creationId xmlns:a16="http://schemas.microsoft.com/office/drawing/2014/main" xmlns="" id="{065DB874-A11A-4E25-8A5B-CDF501ACD7ED}"/>
              </a:ext>
            </a:extLst>
          </p:cNvPr>
          <p:cNvSpPr txBox="1"/>
          <p:nvPr/>
        </p:nvSpPr>
        <p:spPr>
          <a:xfrm>
            <a:off x="428596" y="3808121"/>
            <a:ext cx="4392488" cy="1785104"/>
          </a:xfrm>
          <a:prstGeom prst="rect">
            <a:avLst/>
          </a:prstGeom>
          <a:noFill/>
        </p:spPr>
        <p:txBody>
          <a:bodyPr wrap="square" rtlCol="0">
            <a:spAutoFit/>
          </a:bodyPr>
          <a:lstStyle/>
          <a:p>
            <a:pPr algn="just"/>
            <a:r>
              <a:rPr lang="en-GB" altLang="es-ES" sz="1000" dirty="0">
                <a:solidFill>
                  <a:srgbClr val="953735"/>
                </a:solidFill>
                <a:latin typeface="Gill Sans" charset="0"/>
              </a:rPr>
              <a:t>The consolidation of normal access to international financial markets allowed the early cancellation in 2017 of the financing from the </a:t>
            </a:r>
            <a:r>
              <a:rPr lang="en-GB" altLang="es-ES" sz="1000" dirty="0" err="1">
                <a:solidFill>
                  <a:srgbClr val="953735"/>
                </a:solidFill>
                <a:latin typeface="Gill Sans" charset="0"/>
              </a:rPr>
              <a:t>Kreditanstalt</a:t>
            </a:r>
            <a:r>
              <a:rPr lang="en-GB" altLang="es-ES" sz="1000" dirty="0">
                <a:solidFill>
                  <a:srgbClr val="953735"/>
                </a:solidFill>
                <a:latin typeface="Gill Sans" charset="0"/>
              </a:rPr>
              <a:t> </a:t>
            </a:r>
            <a:r>
              <a:rPr lang="en-GB" altLang="es-ES" sz="1000" dirty="0" err="1">
                <a:solidFill>
                  <a:srgbClr val="953735"/>
                </a:solidFill>
                <a:latin typeface="Gill Sans" charset="0"/>
              </a:rPr>
              <a:t>für</a:t>
            </a:r>
            <a:r>
              <a:rPr lang="en-GB" altLang="es-ES" sz="1000" dirty="0">
                <a:solidFill>
                  <a:srgbClr val="953735"/>
                </a:solidFill>
                <a:latin typeface="Gill Sans" charset="0"/>
              </a:rPr>
              <a:t> </a:t>
            </a:r>
            <a:r>
              <a:rPr lang="en-GB" altLang="es-ES" sz="1000" dirty="0" err="1">
                <a:solidFill>
                  <a:srgbClr val="953735"/>
                </a:solidFill>
                <a:latin typeface="Gill Sans" charset="0"/>
              </a:rPr>
              <a:t>Wiederaufbau</a:t>
            </a:r>
            <a:r>
              <a:rPr lang="en-GB" altLang="es-ES" sz="1000" dirty="0">
                <a:solidFill>
                  <a:srgbClr val="953735"/>
                </a:solidFill>
                <a:latin typeface="Gill Sans" charset="0"/>
              </a:rPr>
              <a:t> (KFW) obtained in 2013 and 2014 amounting to €1 billion. The cancellation of this transaction is conducive to reduced financial costs, allowing ICO to offer better financing conditions to Spanish SMEs.</a:t>
            </a:r>
          </a:p>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Management indicators have continued to perform positively</a:t>
            </a:r>
          </a:p>
          <a:p>
            <a:pPr algn="just"/>
            <a:endParaRPr lang="en-GB" altLang="es-ES" sz="1000" dirty="0">
              <a:solidFill>
                <a:srgbClr val="953735"/>
              </a:solidFill>
              <a:latin typeface="Gill Sans" charset="0"/>
            </a:endParaRPr>
          </a:p>
          <a:p>
            <a:pPr algn="just"/>
            <a:r>
              <a:rPr lang="en-GB" altLang="es-ES" sz="1000" dirty="0">
                <a:solidFill>
                  <a:srgbClr val="953735"/>
                </a:solidFill>
                <a:latin typeface="Gill Sans" charset="0"/>
              </a:rPr>
              <a:t>The following table features the main figures and management indicators relating to ICO's activities in 2017.</a:t>
            </a:r>
          </a:p>
          <a:p>
            <a:endParaRPr lang="es-ES" sz="1000" dirty="0"/>
          </a:p>
        </p:txBody>
      </p:sp>
      <p:pic>
        <p:nvPicPr>
          <p:cNvPr id="13" name="Imagen 12">
            <a:extLst>
              <a:ext uri="{FF2B5EF4-FFF2-40B4-BE49-F238E27FC236}">
                <a16:creationId xmlns:a16="http://schemas.microsoft.com/office/drawing/2014/main" xmlns="" id="{B5740524-E57C-4301-9785-30B9840D9F0A}"/>
              </a:ext>
            </a:extLst>
          </p:cNvPr>
          <p:cNvPicPr>
            <a:picLocks noChangeAspect="1"/>
          </p:cNvPicPr>
          <p:nvPr/>
        </p:nvPicPr>
        <p:blipFill rotWithShape="1">
          <a:blip r:embed="rId5"/>
          <a:srcRect r="20001" b="20263"/>
          <a:stretch/>
        </p:blipFill>
        <p:spPr>
          <a:xfrm>
            <a:off x="5133814" y="3752965"/>
            <a:ext cx="3373200" cy="2025723"/>
          </a:xfrm>
          <a:prstGeom prst="rect">
            <a:avLst/>
          </a:prstGeom>
        </p:spPr>
      </p:pic>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78194480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88424" y="6500834"/>
            <a:ext cx="504751"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140</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80728"/>
            <a:ext cx="3228538"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External regulatory framework</a:t>
            </a:r>
          </a:p>
        </p:txBody>
      </p:sp>
      <p:sp>
        <p:nvSpPr>
          <p:cNvPr id="3" name="2 CuadroTexto"/>
          <p:cNvSpPr txBox="1"/>
          <p:nvPr/>
        </p:nvSpPr>
        <p:spPr>
          <a:xfrm>
            <a:off x="803244" y="1485945"/>
            <a:ext cx="7225140" cy="430887"/>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Regulations</a:t>
            </a:r>
          </a:p>
          <a:p>
            <a:r>
              <a:rPr lang="en-GB" sz="1050" b="1" dirty="0">
                <a:solidFill>
                  <a:schemeClr val="accent2">
                    <a:lumMod val="75000"/>
                  </a:schemeClr>
                </a:solidFill>
                <a:latin typeface="Gill Sans"/>
              </a:rPr>
              <a:t>BANCO DE ESPAÑA CIRCULARS (applicable to ICO as a credit institution)</a:t>
            </a:r>
          </a:p>
        </p:txBody>
      </p:sp>
      <p:graphicFrame>
        <p:nvGraphicFramePr>
          <p:cNvPr id="14" name="13 Tabla"/>
          <p:cNvGraphicFramePr>
            <a:graphicFrameLocks noGrp="1"/>
          </p:cNvGraphicFramePr>
          <p:nvPr>
            <p:extLst>
              <p:ext uri="{D42A27DB-BD31-4B8C-83A1-F6EECF244321}">
                <p14:modId xmlns:p14="http://schemas.microsoft.com/office/powerpoint/2010/main" val="2692300474"/>
              </p:ext>
            </p:extLst>
          </p:nvPr>
        </p:nvGraphicFramePr>
        <p:xfrm>
          <a:off x="833382" y="2060848"/>
          <a:ext cx="7007225" cy="4164013"/>
        </p:xfrm>
        <a:graphic>
          <a:graphicData uri="http://schemas.openxmlformats.org/drawingml/2006/table">
            <a:tbl>
              <a:tblPr firstRow="1" bandRow="1">
                <a:tableStyleId>{21E4AEA4-8DFA-4A89-87EB-49C32662AFE0}</a:tableStyleId>
              </a:tblPr>
              <a:tblGrid>
                <a:gridCol w="1457561">
                  <a:extLst>
                    <a:ext uri="{9D8B030D-6E8A-4147-A177-3AD203B41FA5}">
                      <a16:colId xmlns:a16="http://schemas.microsoft.com/office/drawing/2014/main" xmlns="" val="20000"/>
                    </a:ext>
                  </a:extLst>
                </a:gridCol>
                <a:gridCol w="5549664">
                  <a:extLst>
                    <a:ext uri="{9D8B030D-6E8A-4147-A177-3AD203B41FA5}">
                      <a16:colId xmlns:a16="http://schemas.microsoft.com/office/drawing/2014/main" xmlns="" val="20001"/>
                    </a:ext>
                  </a:extLst>
                </a:gridCol>
              </a:tblGrid>
              <a:tr h="261970">
                <a:tc>
                  <a:txBody>
                    <a:bodyPr/>
                    <a:lstStyle/>
                    <a:p>
                      <a:r>
                        <a:rPr lang="en-GB" sz="800" dirty="0">
                          <a:latin typeface="Gill Sans"/>
                        </a:rPr>
                        <a:t>REFERENCE</a:t>
                      </a:r>
                    </a:p>
                  </a:txBody>
                  <a:tcPr marL="91445" marR="91445" marT="45725" marB="45725" anchor="ctr" anchorCtr="1"/>
                </a:tc>
                <a:tc>
                  <a:txBody>
                    <a:bodyPr/>
                    <a:lstStyle/>
                    <a:p>
                      <a:r>
                        <a:rPr lang="en-GB" sz="800" dirty="0">
                          <a:latin typeface="Gill Sans"/>
                        </a:rPr>
                        <a:t>TITLE</a:t>
                      </a:r>
                    </a:p>
                  </a:txBody>
                  <a:tcPr marL="91445" marR="91445" marT="45725" marB="45725" anchor="ctr" anchorCtr="1"/>
                </a:tc>
                <a:extLst>
                  <a:ext uri="{0D108BD9-81ED-4DB2-BD59-A6C34878D82A}">
                    <a16:rowId xmlns:a16="http://schemas.microsoft.com/office/drawing/2014/main" xmlns="" val="10000"/>
                  </a:ext>
                </a:extLst>
              </a:tr>
              <a:tr h="457270">
                <a:tc>
                  <a:txBody>
                    <a:bodyPr/>
                    <a:lstStyle/>
                    <a:p>
                      <a:r>
                        <a:rPr lang="en-GB" sz="800" dirty="0">
                          <a:solidFill>
                            <a:schemeClr val="accent2">
                              <a:lumMod val="75000"/>
                            </a:schemeClr>
                          </a:solidFill>
                          <a:latin typeface="Gill Sans"/>
                        </a:rPr>
                        <a:t>Circular 7/2016, of 29 November</a:t>
                      </a:r>
                      <a:endParaRPr lang="en-GB" sz="800" dirty="0">
                        <a:latin typeface="Gill Sans"/>
                      </a:endParaRPr>
                    </a:p>
                  </a:txBody>
                  <a:tcPr marL="91445" marR="91445" marT="45725" marB="4572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Accounting specificities which banking foundations must apply and which amend Circular 4/2004, of 22 December, to credit institutions, regarding rules on public and undisclosed financial information and on model financial statements, and Circular 1/2013, of 24 May, on the Spanish Risk Information Centre</a:t>
                      </a:r>
                    </a:p>
                  </a:txBody>
                  <a:tcPr marL="91445" marR="91445" marT="45725" marB="45725" anchor="ctr"/>
                </a:tc>
                <a:extLst>
                  <a:ext uri="{0D108BD9-81ED-4DB2-BD59-A6C34878D82A}">
                    <a16:rowId xmlns:a16="http://schemas.microsoft.com/office/drawing/2014/main" xmlns="" val="10001"/>
                  </a:ext>
                </a:extLst>
              </a:tr>
              <a:tr h="335330">
                <a:tc>
                  <a:txBody>
                    <a:bodyPr/>
                    <a:lstStyle/>
                    <a:p>
                      <a:r>
                        <a:rPr lang="en-GB" sz="800" dirty="0">
                          <a:solidFill>
                            <a:schemeClr val="accent2">
                              <a:lumMod val="75000"/>
                            </a:schemeClr>
                          </a:solidFill>
                          <a:latin typeface="Gill Sans"/>
                        </a:rPr>
                        <a:t>Circular 6/2016, of 30 June</a:t>
                      </a:r>
                      <a:endParaRPr lang="en-GB" sz="800" dirty="0">
                        <a:latin typeface="Gill Sans"/>
                      </a:endParaRPr>
                    </a:p>
                  </a:txBody>
                  <a:tcPr marL="91445" marR="91445" marT="45725" marB="4572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Content and format of the document "Financial Information-SMEs", specifying the method for rating risks provided for in Law 5/2015, of 27 April, on promoting business financing</a:t>
                      </a:r>
                    </a:p>
                  </a:txBody>
                  <a:tcPr marL="91445" marR="91445" marT="45725" marB="45725" anchor="ctr"/>
                </a:tc>
                <a:extLst>
                  <a:ext uri="{0D108BD9-81ED-4DB2-BD59-A6C34878D82A}">
                    <a16:rowId xmlns:a16="http://schemas.microsoft.com/office/drawing/2014/main" xmlns="" val="10002"/>
                  </a:ext>
                </a:extLst>
              </a:tr>
              <a:tr h="457270">
                <a:tc>
                  <a:txBody>
                    <a:bodyPr/>
                    <a:lstStyle/>
                    <a:p>
                      <a:r>
                        <a:rPr lang="en-GB" sz="800" dirty="0">
                          <a:solidFill>
                            <a:schemeClr val="accent2">
                              <a:lumMod val="75000"/>
                            </a:schemeClr>
                          </a:solidFill>
                          <a:latin typeface="Gill Sans"/>
                        </a:rPr>
                        <a:t>Circular 4/2016, of 27 April</a:t>
                      </a:r>
                      <a:endParaRPr lang="en-GB" sz="800" dirty="0">
                        <a:latin typeface="Gill Sans"/>
                      </a:endParaRPr>
                    </a:p>
                  </a:txBody>
                  <a:tcPr marL="91445" marR="91445" marT="45725" marB="4572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Amending Circular 4/2004, of 22 December, to credit institutions, regarding rules on public and undisclosed financial information and on model financial statements, and Circular 1/2013, of 24 May, on the Spanish Risk Information Centre</a:t>
                      </a:r>
                    </a:p>
                  </a:txBody>
                  <a:tcPr marL="91445" marR="91445" marT="45725" marB="45725" anchor="ctr"/>
                </a:tc>
                <a:extLst>
                  <a:ext uri="{0D108BD9-81ED-4DB2-BD59-A6C34878D82A}">
                    <a16:rowId xmlns:a16="http://schemas.microsoft.com/office/drawing/2014/main" xmlns="" val="10003"/>
                  </a:ext>
                </a:extLst>
              </a:tr>
              <a:tr h="335330">
                <a:tc>
                  <a:txBody>
                    <a:bodyPr/>
                    <a:lstStyle/>
                    <a:p>
                      <a:r>
                        <a:rPr lang="en-GB" sz="800" dirty="0">
                          <a:solidFill>
                            <a:schemeClr val="accent2">
                              <a:lumMod val="75000"/>
                            </a:schemeClr>
                          </a:solidFill>
                          <a:latin typeface="Gill Sans"/>
                        </a:rPr>
                        <a:t>Circular 2/2016, of 2 February</a:t>
                      </a:r>
                      <a:endParaRPr lang="en-GB" sz="800" dirty="0">
                        <a:latin typeface="Gill Sans"/>
                      </a:endParaRPr>
                    </a:p>
                  </a:txBody>
                  <a:tcPr marL="91445" marR="91445" marT="45725" marB="4572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Supervision and solvency, completing the adaptation of the Spanish legal system to Directive 2013/36/EU and Regulation (EU) No. 575/2013</a:t>
                      </a:r>
                    </a:p>
                  </a:txBody>
                  <a:tcPr marL="91445" marR="91445" marT="45725" marB="45725" anchor="ctr"/>
                </a:tc>
                <a:extLst>
                  <a:ext uri="{0D108BD9-81ED-4DB2-BD59-A6C34878D82A}">
                    <a16:rowId xmlns:a16="http://schemas.microsoft.com/office/drawing/2014/main" xmlns="" val="10004"/>
                  </a:ext>
                </a:extLst>
              </a:tr>
              <a:tr h="579211">
                <a:tc>
                  <a:txBody>
                    <a:bodyPr/>
                    <a:lstStyle/>
                    <a:p>
                      <a:r>
                        <a:rPr lang="en-GB" sz="800" dirty="0">
                          <a:solidFill>
                            <a:schemeClr val="accent2">
                              <a:lumMod val="75000"/>
                            </a:schemeClr>
                          </a:solidFill>
                          <a:latin typeface="Gill Sans"/>
                        </a:rPr>
                        <a:t>Circular 4/2015, of 29 July</a:t>
                      </a:r>
                      <a:endParaRPr lang="en-GB" sz="800" dirty="0">
                        <a:latin typeface="Gill Sans"/>
                      </a:endParaRPr>
                    </a:p>
                  </a:txBody>
                  <a:tcPr marL="91445" marR="91445" marT="45725" marB="4572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Amending Circular 4/2004, of 22 December, to credit institutions, regarding rules on public and undisclosed financial information and on model financial statements, Circular 1/2013, of 24 May, on the Spanish Risk Information Centre, and Circular 5/2012, of 27 June, to credit institutions and payment services providers, on the transparency of banking services and responsible lending. </a:t>
                      </a:r>
                    </a:p>
                  </a:txBody>
                  <a:tcPr marL="91445" marR="91445" marT="45725" marB="45725" anchor="ctr"/>
                </a:tc>
                <a:extLst>
                  <a:ext uri="{0D108BD9-81ED-4DB2-BD59-A6C34878D82A}">
                    <a16:rowId xmlns:a16="http://schemas.microsoft.com/office/drawing/2014/main" xmlns="" val="10005"/>
                  </a:ext>
                </a:extLst>
              </a:tr>
              <a:tr h="701151">
                <a:tc>
                  <a:txBody>
                    <a:bodyPr/>
                    <a:lstStyle/>
                    <a:p>
                      <a:r>
                        <a:rPr lang="en-GB" sz="800" dirty="0">
                          <a:solidFill>
                            <a:schemeClr val="accent2">
                              <a:lumMod val="75000"/>
                            </a:schemeClr>
                          </a:solidFill>
                          <a:latin typeface="Gill Sans"/>
                        </a:rPr>
                        <a:t>Circular 3/2015, of 29 July</a:t>
                      </a:r>
                      <a:endParaRPr lang="en-GB" sz="800" dirty="0">
                        <a:latin typeface="Gill Sans"/>
                      </a:endParaRPr>
                    </a:p>
                  </a:txBody>
                  <a:tcPr marL="91445" marR="91445" marT="45725" marB="45725"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Amending Circular 1/2013, of 24 May, on the Spanish Risk Information Centre, and Circular 5/2014, of 28 November, amending Circular 4/2004, of 22 December, regarding rules on public and undisclosed financial information and on model financial statements, Circular 1/2010, of 27 January, on the interest rate statistics applicable to deposits and loans for households and non-financial companies, and Circular 1/2013, of 24 May, on the Spanish Risk Information Centre.</a:t>
                      </a:r>
                    </a:p>
                  </a:txBody>
                  <a:tcPr marL="91445" marR="91445" marT="45725" marB="45725" anchor="ctr"/>
                </a:tc>
                <a:extLst>
                  <a:ext uri="{0D108BD9-81ED-4DB2-BD59-A6C34878D82A}">
                    <a16:rowId xmlns:a16="http://schemas.microsoft.com/office/drawing/2014/main" xmlns="" val="10006"/>
                  </a:ext>
                </a:extLst>
              </a:tr>
              <a:tr h="579211">
                <a:tc>
                  <a:txBody>
                    <a:bodyPr/>
                    <a:lstStyle/>
                    <a:p>
                      <a:r>
                        <a:rPr lang="en-GB" sz="800" dirty="0">
                          <a:solidFill>
                            <a:schemeClr val="accent2">
                              <a:lumMod val="75000"/>
                            </a:schemeClr>
                          </a:solidFill>
                          <a:latin typeface="Gill Sans"/>
                        </a:rPr>
                        <a:t>Circular 5/2014, of 28 November</a:t>
                      </a:r>
                      <a:endParaRPr lang="en-GB" sz="800" dirty="0">
                        <a:latin typeface="Gill Sans"/>
                      </a:endParaRPr>
                    </a:p>
                  </a:txBody>
                  <a:tcPr marL="91445" marR="91445" marT="45725" marB="45725" anchor="ctr"/>
                </a:tc>
                <a:tc>
                  <a:txBody>
                    <a:bodyPr/>
                    <a:lstStyle/>
                    <a:p>
                      <a:pPr marL="0" indent="0" algn="just">
                        <a:buFont typeface="Arial" panose="020B0604020202020204" pitchFamily="34" charset="0"/>
                        <a:buNone/>
                        <a:defRPr/>
                      </a:pPr>
                      <a:r>
                        <a:rPr lang="en-GB" sz="800" dirty="0">
                          <a:solidFill>
                            <a:schemeClr val="accent2">
                              <a:lumMod val="75000"/>
                            </a:schemeClr>
                          </a:solidFill>
                          <a:latin typeface="Gill Sans"/>
                        </a:rPr>
                        <a:t>Amending Circular 4/2004, of 22 December, to credit institutions, regarding rules on public and undisclosed financial information and on model financial statements, Circular 1/2010, of 27 January, to credit institutions, on the interest rate statistics applicable to deposits and loans for households and non-financial companies, and Circular 1/2013, of 24 May, on the Spanish Risk Information Centre.</a:t>
                      </a:r>
                    </a:p>
                  </a:txBody>
                  <a:tcPr marL="91445" marR="91445" marT="45725" marB="45725" anchor="ctr"/>
                </a:tc>
                <a:extLst>
                  <a:ext uri="{0D108BD9-81ED-4DB2-BD59-A6C34878D82A}">
                    <a16:rowId xmlns:a16="http://schemas.microsoft.com/office/drawing/2014/main" xmlns="" val="10007"/>
                  </a:ext>
                </a:extLst>
              </a:tr>
              <a:tr h="457270">
                <a:tc>
                  <a:txBody>
                    <a:bodyPr/>
                    <a:lstStyle/>
                    <a:p>
                      <a:r>
                        <a:rPr lang="en-GB" sz="800" dirty="0">
                          <a:solidFill>
                            <a:schemeClr val="accent2">
                              <a:lumMod val="75000"/>
                            </a:schemeClr>
                          </a:solidFill>
                          <a:latin typeface="Gill Sans"/>
                        </a:rPr>
                        <a:t>Circular 2/2014, of 31 January</a:t>
                      </a:r>
                      <a:endParaRPr lang="en-GB" sz="800" dirty="0">
                        <a:latin typeface="Gill Sans"/>
                      </a:endParaRPr>
                    </a:p>
                  </a:txBody>
                  <a:tcPr marL="91445" marR="91445" marT="45725" marB="45725" anchor="ctr"/>
                </a:tc>
                <a:tc>
                  <a:txBody>
                    <a:bodyPr/>
                    <a:lstStyle/>
                    <a:p>
                      <a:pPr marL="0" marR="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800" dirty="0">
                          <a:solidFill>
                            <a:schemeClr val="accent2">
                              <a:lumMod val="75000"/>
                            </a:schemeClr>
                          </a:solidFill>
                          <a:latin typeface="Gill Sans"/>
                        </a:rPr>
                        <a:t>Implements various regulatory options contained in Regulation (EU) No 575/2013 of the European Parliament and of the Council, of 26 June 2013, on prudential requirements for credit institutions and investment firms and amending Regulation (EU) No 648/2012. </a:t>
                      </a:r>
                    </a:p>
                  </a:txBody>
                  <a:tcPr marL="91445" marR="91445" marT="45725" marB="45725" anchor="ctr"/>
                </a:tc>
                <a:extLst>
                  <a:ext uri="{0D108BD9-81ED-4DB2-BD59-A6C34878D82A}">
                    <a16:rowId xmlns:a16="http://schemas.microsoft.com/office/drawing/2014/main" xmlns="" val="10008"/>
                  </a:ext>
                </a:extLst>
              </a:tr>
            </a:tbl>
          </a:graphicData>
        </a:graphic>
      </p:graphicFrame>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451395231"/>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244408" y="6500834"/>
            <a:ext cx="64876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141</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80728"/>
            <a:ext cx="3084522"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External regulatory framework</a:t>
            </a:r>
          </a:p>
        </p:txBody>
      </p:sp>
      <p:sp>
        <p:nvSpPr>
          <p:cNvPr id="3" name="2 CuadroTexto"/>
          <p:cNvSpPr txBox="1"/>
          <p:nvPr/>
        </p:nvSpPr>
        <p:spPr>
          <a:xfrm>
            <a:off x="803244" y="1485945"/>
            <a:ext cx="7225140" cy="430887"/>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Regulations</a:t>
            </a:r>
          </a:p>
          <a:p>
            <a:r>
              <a:rPr lang="en-GB" sz="1050" b="1" dirty="0">
                <a:solidFill>
                  <a:schemeClr val="accent2">
                    <a:lumMod val="75000"/>
                  </a:schemeClr>
                </a:solidFill>
                <a:latin typeface="Gill Sans"/>
              </a:rPr>
              <a:t>BANCO DE ESPAÑA CIRCULARS (applicable to ICO as a credit institution)</a:t>
            </a:r>
          </a:p>
        </p:txBody>
      </p:sp>
      <p:graphicFrame>
        <p:nvGraphicFramePr>
          <p:cNvPr id="13" name="12 Tabla"/>
          <p:cNvGraphicFramePr>
            <a:graphicFrameLocks noGrp="1"/>
          </p:cNvGraphicFramePr>
          <p:nvPr>
            <p:extLst>
              <p:ext uri="{D42A27DB-BD31-4B8C-83A1-F6EECF244321}">
                <p14:modId xmlns:p14="http://schemas.microsoft.com/office/powerpoint/2010/main" val="2871966763"/>
              </p:ext>
            </p:extLst>
          </p:nvPr>
        </p:nvGraphicFramePr>
        <p:xfrm>
          <a:off x="803244" y="1981508"/>
          <a:ext cx="7078662" cy="4502308"/>
        </p:xfrm>
        <a:graphic>
          <a:graphicData uri="http://schemas.openxmlformats.org/drawingml/2006/table">
            <a:tbl>
              <a:tblPr firstRow="1" bandRow="1">
                <a:tableStyleId>{21E4AEA4-8DFA-4A89-87EB-49C32662AFE0}</a:tableStyleId>
              </a:tblPr>
              <a:tblGrid>
                <a:gridCol w="1952758">
                  <a:extLst>
                    <a:ext uri="{9D8B030D-6E8A-4147-A177-3AD203B41FA5}">
                      <a16:colId xmlns:a16="http://schemas.microsoft.com/office/drawing/2014/main" xmlns="" val="20000"/>
                    </a:ext>
                  </a:extLst>
                </a:gridCol>
                <a:gridCol w="5125904">
                  <a:extLst>
                    <a:ext uri="{9D8B030D-6E8A-4147-A177-3AD203B41FA5}">
                      <a16:colId xmlns:a16="http://schemas.microsoft.com/office/drawing/2014/main" xmlns="" val="20001"/>
                    </a:ext>
                  </a:extLst>
                </a:gridCol>
              </a:tblGrid>
              <a:tr h="309188">
                <a:tc>
                  <a:txBody>
                    <a:bodyPr/>
                    <a:lstStyle/>
                    <a:p>
                      <a:r>
                        <a:rPr lang="en-GB" sz="800" dirty="0">
                          <a:latin typeface="Gill Sans"/>
                        </a:rPr>
                        <a:t>REFERENCE</a:t>
                      </a:r>
                    </a:p>
                  </a:txBody>
                  <a:tcPr marL="91438" marR="91438" marT="45708" marB="45708" anchor="ctr" anchorCtr="1"/>
                </a:tc>
                <a:tc>
                  <a:txBody>
                    <a:bodyPr/>
                    <a:lstStyle/>
                    <a:p>
                      <a:r>
                        <a:rPr lang="en-GB" sz="800" dirty="0">
                          <a:latin typeface="Gill Sans"/>
                        </a:rPr>
                        <a:t>TITLE</a:t>
                      </a:r>
                    </a:p>
                  </a:txBody>
                  <a:tcPr marL="91438" marR="91438" marT="45708" marB="45708" anchor="ctr" anchorCtr="1"/>
                </a:tc>
                <a:extLst>
                  <a:ext uri="{0D108BD9-81ED-4DB2-BD59-A6C34878D82A}">
                    <a16:rowId xmlns:a16="http://schemas.microsoft.com/office/drawing/2014/main" xmlns="" val="10000"/>
                  </a:ext>
                </a:extLst>
              </a:tr>
              <a:tr h="457176">
                <a:tc>
                  <a:txBody>
                    <a:bodyPr/>
                    <a:lstStyle/>
                    <a:p>
                      <a:r>
                        <a:rPr lang="en-GB" sz="800" dirty="0">
                          <a:solidFill>
                            <a:schemeClr val="accent2">
                              <a:lumMod val="75000"/>
                            </a:schemeClr>
                          </a:solidFill>
                          <a:latin typeface="Gill Sans"/>
                        </a:rPr>
                        <a:t>Circular 5/2013, of 30 October</a:t>
                      </a:r>
                      <a:endParaRPr lang="en-GB" sz="800" dirty="0">
                        <a:latin typeface="Gill Sans"/>
                      </a:endParaRP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Amending Circular 4/2004, of 22 December, regarding rules on public and undisclosed financial information and on model financial statements, and Circular 1/2013, of 24 May, on the Spanish Risk Information Centre. </a:t>
                      </a:r>
                    </a:p>
                  </a:txBody>
                  <a:tcPr marL="91438" marR="91438" marT="45708" marB="45708" anchor="ctr"/>
                </a:tc>
                <a:extLst>
                  <a:ext uri="{0D108BD9-81ED-4DB2-BD59-A6C34878D82A}">
                    <a16:rowId xmlns:a16="http://schemas.microsoft.com/office/drawing/2014/main" xmlns="" val="10001"/>
                  </a:ext>
                </a:extLst>
              </a:tr>
              <a:tr h="335256">
                <a:tc>
                  <a:txBody>
                    <a:bodyPr/>
                    <a:lstStyle/>
                    <a:p>
                      <a:r>
                        <a:rPr lang="en-GB" sz="800" dirty="0">
                          <a:solidFill>
                            <a:schemeClr val="accent2">
                              <a:lumMod val="75000"/>
                            </a:schemeClr>
                          </a:solidFill>
                          <a:latin typeface="Gill Sans"/>
                        </a:rPr>
                        <a:t>Circular 4/2013, of 27 September</a:t>
                      </a:r>
                      <a:endParaRPr lang="en-GB" sz="800" dirty="0">
                        <a:latin typeface="Gill Sans"/>
                      </a:endParaRP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Amending Circular 3/2008, of 22 May, to credit institutions, on determining and controlling minimum own funds.</a:t>
                      </a:r>
                    </a:p>
                  </a:txBody>
                  <a:tcPr marL="91438" marR="91438" marT="45708" marB="45708" anchor="ctr"/>
                </a:tc>
                <a:extLst>
                  <a:ext uri="{0D108BD9-81ED-4DB2-BD59-A6C34878D82A}">
                    <a16:rowId xmlns:a16="http://schemas.microsoft.com/office/drawing/2014/main" xmlns="" val="10002"/>
                  </a:ext>
                </a:extLst>
              </a:tr>
              <a:tr h="335256">
                <a:tc>
                  <a:txBody>
                    <a:bodyPr/>
                    <a:lstStyle/>
                    <a:p>
                      <a:r>
                        <a:rPr lang="en-GB" sz="800" dirty="0">
                          <a:solidFill>
                            <a:schemeClr val="accent2">
                              <a:lumMod val="75000"/>
                            </a:schemeClr>
                          </a:solidFill>
                          <a:latin typeface="Gill Sans"/>
                        </a:rPr>
                        <a:t>Circular 1/2013, of 24 May</a:t>
                      </a:r>
                      <a:endParaRPr lang="en-GB" sz="800" dirty="0">
                        <a:latin typeface="Gill Sans"/>
                      </a:endParaRP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Amending Circular 4/2004, of 22 December, to credit institutions, regarding rules on public and undisclosed financial information and on model financial statements</a:t>
                      </a:r>
                    </a:p>
                  </a:txBody>
                  <a:tcPr marL="91438" marR="91438" marT="45708" marB="45708" anchor="ctr"/>
                </a:tc>
                <a:extLst>
                  <a:ext uri="{0D108BD9-81ED-4DB2-BD59-A6C34878D82A}">
                    <a16:rowId xmlns:a16="http://schemas.microsoft.com/office/drawing/2014/main" xmlns="" val="10003"/>
                  </a:ext>
                </a:extLst>
              </a:tr>
              <a:tr h="335256">
                <a:tc>
                  <a:txBody>
                    <a:bodyPr/>
                    <a:lstStyle/>
                    <a:p>
                      <a:r>
                        <a:rPr lang="en-GB" sz="800" dirty="0">
                          <a:solidFill>
                            <a:schemeClr val="accent2">
                              <a:lumMod val="75000"/>
                            </a:schemeClr>
                          </a:solidFill>
                          <a:latin typeface="Gill Sans"/>
                        </a:rPr>
                        <a:t>Circular 6/2012, of 28 September</a:t>
                      </a:r>
                      <a:endParaRPr lang="en-GB" sz="800" dirty="0">
                        <a:latin typeface="Gill Sans"/>
                      </a:endParaRP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Establishing</a:t>
                      </a:r>
                      <a:r>
                        <a:t> </a:t>
                      </a:r>
                      <a:r>
                        <a:rPr lang="en-GB" sz="800" dirty="0">
                          <a:solidFill>
                            <a:schemeClr val="accent2">
                              <a:lumMod val="75000"/>
                            </a:schemeClr>
                          </a:solidFill>
                          <a:latin typeface="Gill Sans"/>
                        </a:rPr>
                        <a:t>new information requirements concerning refinanced and restructured transactions.</a:t>
                      </a:r>
                    </a:p>
                  </a:txBody>
                  <a:tcPr marL="91438" marR="91438" marT="45708" marB="45708" anchor="ctr"/>
                </a:tc>
                <a:extLst>
                  <a:ext uri="{0D108BD9-81ED-4DB2-BD59-A6C34878D82A}">
                    <a16:rowId xmlns:a16="http://schemas.microsoft.com/office/drawing/2014/main" xmlns="" val="10004"/>
                  </a:ext>
                </a:extLst>
              </a:tr>
              <a:tr h="457176">
                <a:tc>
                  <a:txBody>
                    <a:bodyPr/>
                    <a:lstStyle/>
                    <a:p>
                      <a:r>
                        <a:rPr lang="en-GB" sz="800" dirty="0">
                          <a:solidFill>
                            <a:schemeClr val="accent2">
                              <a:lumMod val="75000"/>
                            </a:schemeClr>
                          </a:solidFill>
                          <a:latin typeface="Gill Sans"/>
                        </a:rPr>
                        <a:t>Circular 1/2012, of 29 February</a:t>
                      </a:r>
                      <a:endParaRPr lang="en-GB" sz="800" dirty="0">
                        <a:latin typeface="Gill Sans"/>
                      </a:endParaRP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Rules on notifying international financial transactions. Repealing Circular 15/1992, of 22 July, on reporting payments in euros to non-residents and in foreign currencies to residents and non-residents (NRP)</a:t>
                      </a:r>
                    </a:p>
                  </a:txBody>
                  <a:tcPr marL="91438" marR="91438" marT="45708" marB="45708" anchor="ctr"/>
                </a:tc>
                <a:extLst>
                  <a:ext uri="{0D108BD9-81ED-4DB2-BD59-A6C34878D82A}">
                    <a16:rowId xmlns:a16="http://schemas.microsoft.com/office/drawing/2014/main" xmlns="" val="10005"/>
                  </a:ext>
                </a:extLst>
              </a:tr>
              <a:tr h="335256">
                <a:tc>
                  <a:txBody>
                    <a:bodyPr/>
                    <a:lstStyle/>
                    <a:p>
                      <a:r>
                        <a:rPr lang="en-GB" sz="800" dirty="0">
                          <a:solidFill>
                            <a:schemeClr val="accent2">
                              <a:lumMod val="75000"/>
                            </a:schemeClr>
                          </a:solidFill>
                          <a:latin typeface="Gill Sans"/>
                        </a:rPr>
                        <a:t>Circular 1/2010, of 27 January</a:t>
                      </a:r>
                      <a:endParaRPr lang="en-GB" sz="800" dirty="0">
                        <a:latin typeface="Gill Sans"/>
                      </a:endParaRP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Interest rate statistics applicable to deposits and loans for households and non-financial companies.</a:t>
                      </a:r>
                    </a:p>
                  </a:txBody>
                  <a:tcPr marL="91438" marR="91438" marT="45708" marB="45708" anchor="ctr"/>
                </a:tc>
                <a:extLst>
                  <a:ext uri="{0D108BD9-81ED-4DB2-BD59-A6C34878D82A}">
                    <a16:rowId xmlns:a16="http://schemas.microsoft.com/office/drawing/2014/main" xmlns="" val="10006"/>
                  </a:ext>
                </a:extLst>
              </a:tr>
              <a:tr h="309188">
                <a:tc>
                  <a:txBody>
                    <a:bodyPr/>
                    <a:lstStyle/>
                    <a:p>
                      <a:r>
                        <a:rPr lang="en-GB" sz="800" dirty="0">
                          <a:solidFill>
                            <a:schemeClr val="accent2">
                              <a:lumMod val="75000"/>
                            </a:schemeClr>
                          </a:solidFill>
                          <a:latin typeface="Gill Sans"/>
                        </a:rPr>
                        <a:t>Circular 3/2008, of 22 May</a:t>
                      </a:r>
                      <a:endParaRPr lang="en-GB" sz="800" dirty="0">
                        <a:latin typeface="Gill Sans"/>
                      </a:endParaRP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solidFill>
                            <a:schemeClr val="accent2">
                              <a:lumMod val="75000"/>
                            </a:schemeClr>
                          </a:solidFill>
                          <a:latin typeface="Gill Sans"/>
                        </a:rPr>
                        <a:t>Determining and controlling minimum own funds (amended by Circular 4/2013).</a:t>
                      </a:r>
                    </a:p>
                  </a:txBody>
                  <a:tcPr marL="91438" marR="91438" marT="45708" marB="45708" anchor="ctr"/>
                </a:tc>
                <a:extLst>
                  <a:ext uri="{0D108BD9-81ED-4DB2-BD59-A6C34878D82A}">
                    <a16:rowId xmlns:a16="http://schemas.microsoft.com/office/drawing/2014/main" xmlns="" val="10007"/>
                  </a:ext>
                </a:extLst>
              </a:tr>
              <a:tr h="309188">
                <a:tc>
                  <a:txBody>
                    <a:bodyPr/>
                    <a:lstStyle/>
                    <a:p>
                      <a:r>
                        <a:rPr lang="en-GB" sz="800" dirty="0">
                          <a:solidFill>
                            <a:schemeClr val="accent2">
                              <a:lumMod val="75000"/>
                            </a:schemeClr>
                          </a:solidFill>
                          <a:latin typeface="Gill Sans"/>
                        </a:rPr>
                        <a:t>Circular 5/2017, of 22 December </a:t>
                      </a: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800" dirty="0">
                          <a:solidFill>
                            <a:schemeClr val="accent2">
                              <a:lumMod val="75000"/>
                            </a:schemeClr>
                          </a:solidFill>
                          <a:latin typeface="Gill Sans"/>
                        </a:rPr>
                        <a:t>Modifies Circular 5/2012, of 27 June, to credit institutions and payment service providers, on transparency of banking services and responsibility in granting loans.</a:t>
                      </a:r>
                    </a:p>
                  </a:txBody>
                  <a:tcPr marL="91438" marR="91438" marT="45708" marB="45708" anchor="ctr"/>
                </a:tc>
                <a:extLst>
                  <a:ext uri="{0D108BD9-81ED-4DB2-BD59-A6C34878D82A}">
                    <a16:rowId xmlns:a16="http://schemas.microsoft.com/office/drawing/2014/main" xmlns="" val="10008"/>
                  </a:ext>
                </a:extLst>
              </a:tr>
              <a:tr h="309188">
                <a:tc>
                  <a:txBody>
                    <a:bodyPr/>
                    <a:lstStyle/>
                    <a:p>
                      <a:r>
                        <a:rPr lang="en-GB" sz="800" dirty="0">
                          <a:solidFill>
                            <a:schemeClr val="accent2">
                              <a:lumMod val="75000"/>
                            </a:schemeClr>
                          </a:solidFill>
                          <a:latin typeface="Gill Sans"/>
                        </a:rPr>
                        <a:t>Circular 4/2017, of 27 November </a:t>
                      </a: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800" dirty="0">
                          <a:solidFill>
                            <a:schemeClr val="accent2">
                              <a:lumMod val="75000"/>
                            </a:schemeClr>
                          </a:solidFill>
                          <a:latin typeface="Gill Sans"/>
                        </a:rPr>
                        <a:t>Rules on public and undisclosed financial information and on model financial statements. </a:t>
                      </a:r>
                    </a:p>
                  </a:txBody>
                  <a:tcPr marL="91438" marR="91438" marT="45708" marB="45708" anchor="ctr"/>
                </a:tc>
                <a:extLst>
                  <a:ext uri="{0D108BD9-81ED-4DB2-BD59-A6C34878D82A}">
                    <a16:rowId xmlns:a16="http://schemas.microsoft.com/office/drawing/2014/main" xmlns="" val="10009"/>
                  </a:ext>
                </a:extLst>
              </a:tr>
              <a:tr h="309188">
                <a:tc>
                  <a:txBody>
                    <a:bodyPr/>
                    <a:lstStyle/>
                    <a:p>
                      <a:r>
                        <a:rPr lang="en-GB" sz="800" dirty="0">
                          <a:solidFill>
                            <a:schemeClr val="accent2">
                              <a:lumMod val="75000"/>
                            </a:schemeClr>
                          </a:solidFill>
                          <a:latin typeface="Gill Sans"/>
                        </a:rPr>
                        <a:t>Circular 3/2017, of 24 October</a:t>
                      </a: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800" dirty="0">
                          <a:solidFill>
                            <a:schemeClr val="accent2">
                              <a:lumMod val="75000"/>
                            </a:schemeClr>
                          </a:solidFill>
                          <a:latin typeface="Gill Sans"/>
                        </a:rPr>
                        <a:t>Modifies Circular 2/2014, of 31 January </a:t>
                      </a:r>
                    </a:p>
                  </a:txBody>
                  <a:tcPr marL="91438" marR="91438" marT="45708" marB="45708" anchor="ctr"/>
                </a:tc>
                <a:extLst>
                  <a:ext uri="{0D108BD9-81ED-4DB2-BD59-A6C34878D82A}">
                    <a16:rowId xmlns:a16="http://schemas.microsoft.com/office/drawing/2014/main" xmlns="" val="10010"/>
                  </a:ext>
                </a:extLst>
              </a:tr>
              <a:tr h="309188">
                <a:tc>
                  <a:txBody>
                    <a:bodyPr/>
                    <a:lstStyle/>
                    <a:p>
                      <a:r>
                        <a:rPr lang="en-GB" sz="800" dirty="0">
                          <a:solidFill>
                            <a:schemeClr val="accent2">
                              <a:lumMod val="75000"/>
                            </a:schemeClr>
                          </a:solidFill>
                          <a:latin typeface="Gill Sans"/>
                        </a:rPr>
                        <a:t>Circular 2/2017, of 28 July</a:t>
                      </a: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800" dirty="0">
                          <a:solidFill>
                            <a:schemeClr val="accent2">
                              <a:lumMod val="75000"/>
                            </a:schemeClr>
                          </a:solidFill>
                          <a:latin typeface="Gill Sans"/>
                        </a:rPr>
                        <a:t>Modifies Circular 5/2015, of 30 September which develops the accounting specificities of Sociedad de Gestión de Activos Procedentes de la Reestructuración Bancaria, SA. </a:t>
                      </a:r>
                    </a:p>
                  </a:txBody>
                  <a:tcPr marL="91438" marR="91438" marT="45708" marB="45708" anchor="ctr"/>
                </a:tc>
                <a:extLst>
                  <a:ext uri="{0D108BD9-81ED-4DB2-BD59-A6C34878D82A}">
                    <a16:rowId xmlns:a16="http://schemas.microsoft.com/office/drawing/2014/main" xmlns="" val="10011"/>
                  </a:ext>
                </a:extLst>
              </a:tr>
              <a:tr h="309188">
                <a:tc>
                  <a:txBody>
                    <a:bodyPr/>
                    <a:lstStyle/>
                    <a:p>
                      <a:r>
                        <a:rPr lang="en-GB" sz="800" dirty="0">
                          <a:solidFill>
                            <a:schemeClr val="accent2">
                              <a:lumMod val="75000"/>
                            </a:schemeClr>
                          </a:solidFill>
                          <a:latin typeface="Gill Sans"/>
                        </a:rPr>
                        <a:t>Circular 1/2017, of 30 June</a:t>
                      </a:r>
                    </a:p>
                  </a:txBody>
                  <a:tcPr marL="91438" marR="91438" marT="45708" marB="45708" anchor="ctr"/>
                </a:tc>
                <a:tc>
                  <a:txBody>
                    <a:bodyPr/>
                    <a:lstStyle/>
                    <a:p>
                      <a:pPr marL="0" marR="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800" dirty="0">
                          <a:solidFill>
                            <a:schemeClr val="accent2">
                              <a:lumMod val="75000"/>
                            </a:schemeClr>
                          </a:solidFill>
                          <a:latin typeface="Gill Sans"/>
                        </a:rPr>
                        <a:t>Modifies Circular 1/2013, of 24 May on the Risk Information Centre </a:t>
                      </a:r>
                    </a:p>
                  </a:txBody>
                  <a:tcPr marL="91438" marR="91438" marT="45708" marB="45708" anchor="ctr"/>
                </a:tc>
                <a:extLst>
                  <a:ext uri="{0D108BD9-81ED-4DB2-BD59-A6C34878D82A}">
                    <a16:rowId xmlns:a16="http://schemas.microsoft.com/office/drawing/2014/main" xmlns="" val="10012"/>
                  </a:ext>
                </a:extLst>
              </a:tr>
            </a:tbl>
          </a:graphicData>
        </a:graphic>
      </p:graphicFrame>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459873418"/>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142</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80728"/>
            <a:ext cx="3084522"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External regulatory framework</a:t>
            </a:r>
          </a:p>
        </p:txBody>
      </p:sp>
      <p:sp>
        <p:nvSpPr>
          <p:cNvPr id="3" name="2 CuadroTexto"/>
          <p:cNvSpPr txBox="1"/>
          <p:nvPr/>
        </p:nvSpPr>
        <p:spPr>
          <a:xfrm>
            <a:off x="803244" y="1412776"/>
            <a:ext cx="7225140" cy="577081"/>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Regulations</a:t>
            </a:r>
          </a:p>
          <a:p>
            <a:r>
              <a:rPr lang="en-GB" sz="1050" b="1" dirty="0">
                <a:solidFill>
                  <a:schemeClr val="accent2">
                    <a:lumMod val="75000"/>
                  </a:schemeClr>
                </a:solidFill>
                <a:latin typeface="Gill Sans"/>
              </a:rPr>
              <a:t>SPANISH SECURITIES MARKET COMMISSION CIRCULARS (applicable to ICO as an issuer)</a:t>
            </a:r>
          </a:p>
        </p:txBody>
      </p:sp>
      <p:graphicFrame>
        <p:nvGraphicFramePr>
          <p:cNvPr id="14" name="13 Tabla"/>
          <p:cNvGraphicFramePr>
            <a:graphicFrameLocks noGrp="1"/>
          </p:cNvGraphicFramePr>
          <p:nvPr>
            <p:extLst>
              <p:ext uri="{D42A27DB-BD31-4B8C-83A1-F6EECF244321}">
                <p14:modId xmlns:p14="http://schemas.microsoft.com/office/powerpoint/2010/main" val="486022237"/>
              </p:ext>
            </p:extLst>
          </p:nvPr>
        </p:nvGraphicFramePr>
        <p:xfrm>
          <a:off x="803244" y="2204864"/>
          <a:ext cx="7115175" cy="3587136"/>
        </p:xfrm>
        <a:graphic>
          <a:graphicData uri="http://schemas.openxmlformats.org/drawingml/2006/table">
            <a:tbl>
              <a:tblPr firstRow="1" bandRow="1">
                <a:tableStyleId>{21E4AEA4-8DFA-4A89-87EB-49C32662AFE0}</a:tableStyleId>
              </a:tblPr>
              <a:tblGrid>
                <a:gridCol w="1962830">
                  <a:extLst>
                    <a:ext uri="{9D8B030D-6E8A-4147-A177-3AD203B41FA5}">
                      <a16:colId xmlns:a16="http://schemas.microsoft.com/office/drawing/2014/main" xmlns="" val="20000"/>
                    </a:ext>
                  </a:extLst>
                </a:gridCol>
                <a:gridCol w="5152345">
                  <a:extLst>
                    <a:ext uri="{9D8B030D-6E8A-4147-A177-3AD203B41FA5}">
                      <a16:colId xmlns:a16="http://schemas.microsoft.com/office/drawing/2014/main" xmlns="" val="20001"/>
                    </a:ext>
                  </a:extLst>
                </a:gridCol>
              </a:tblGrid>
              <a:tr h="370922">
                <a:tc>
                  <a:txBody>
                    <a:bodyPr/>
                    <a:lstStyle/>
                    <a:p>
                      <a:r>
                        <a:rPr lang="en-GB" sz="800" dirty="0">
                          <a:latin typeface="Gill Sans"/>
                        </a:rPr>
                        <a:t>REFERENCE</a:t>
                      </a:r>
                    </a:p>
                  </a:txBody>
                  <a:tcPr marL="91444" marR="91444" marT="45730" marB="45730" anchor="ctr" anchorCtr="1"/>
                </a:tc>
                <a:tc>
                  <a:txBody>
                    <a:bodyPr/>
                    <a:lstStyle/>
                    <a:p>
                      <a:r>
                        <a:rPr lang="en-GB" sz="800" dirty="0">
                          <a:latin typeface="Gill Sans"/>
                        </a:rPr>
                        <a:t>TITLE</a:t>
                      </a:r>
                    </a:p>
                  </a:txBody>
                  <a:tcPr marL="91444" marR="91444" marT="45730" marB="45730" anchor="ctr" anchorCtr="1"/>
                </a:tc>
                <a:extLst>
                  <a:ext uri="{0D108BD9-81ED-4DB2-BD59-A6C34878D82A}">
                    <a16:rowId xmlns:a16="http://schemas.microsoft.com/office/drawing/2014/main" xmlns="" val="10000"/>
                  </a:ext>
                </a:extLst>
              </a:tr>
              <a:tr h="945087">
                <a:tc>
                  <a:txBody>
                    <a:bodyPr/>
                    <a:lstStyle/>
                    <a:p>
                      <a:r>
                        <a:rPr lang="en-GB" sz="800" dirty="0">
                          <a:solidFill>
                            <a:schemeClr val="accent2">
                              <a:lumMod val="75000"/>
                            </a:schemeClr>
                          </a:solidFill>
                          <a:latin typeface="Gill Sans"/>
                        </a:rPr>
                        <a:t>Circular 5/2016, of 27 July</a:t>
                      </a:r>
                      <a:endParaRPr lang="en-GB" sz="800" dirty="0">
                        <a:latin typeface="Gill Sans"/>
                      </a:endParaRPr>
                    </a:p>
                  </a:txBody>
                  <a:tcPr marL="91444" marR="91444" marT="45730" marB="45730"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Amending Circular 9/2008, of 10 December, on accounting standards, undisclosed and public financial statements, annual accounts of companies operating official secondary markets, excluding Banco de España, of entities operating multilateral trading facilities, of the Spanish Payment Systems company, of central clearing houses, of the Spanish Stock Exchanges company, of companies whose shares are owned in full by operators of official secondary markets and multilateral trading facilities and other securities clearing and settlement systems of markets created under the provisions set out in the Spanish Securities Market Act (</a:t>
                      </a:r>
                      <a:r>
                        <a:rPr lang="en-GB" sz="800" i="1" dirty="0">
                          <a:solidFill>
                            <a:schemeClr val="accent2">
                              <a:lumMod val="75000"/>
                            </a:schemeClr>
                          </a:solidFill>
                          <a:latin typeface="Gill Sans"/>
                        </a:rPr>
                        <a:t>Ley del Mercado de Valores</a:t>
                      </a:r>
                      <a:r>
                        <a:rPr lang="en-GB" sz="800" dirty="0">
                          <a:solidFill>
                            <a:schemeClr val="accent2">
                              <a:lumMod val="75000"/>
                            </a:schemeClr>
                          </a:solidFill>
                          <a:latin typeface="Gill Sans"/>
                        </a:rPr>
                        <a:t>).</a:t>
                      </a:r>
                    </a:p>
                  </a:txBody>
                  <a:tcPr marL="91444" marR="91444" marT="45730" marB="45730" anchor="ctr"/>
                </a:tc>
                <a:extLst>
                  <a:ext uri="{0D108BD9-81ED-4DB2-BD59-A6C34878D82A}">
                    <a16:rowId xmlns:a16="http://schemas.microsoft.com/office/drawing/2014/main" xmlns="" val="10001"/>
                  </a:ext>
                </a:extLst>
              </a:tr>
              <a:tr h="370922">
                <a:tc>
                  <a:txBody>
                    <a:bodyPr/>
                    <a:lstStyle/>
                    <a:p>
                      <a:r>
                        <a:rPr lang="en-GB" sz="800" dirty="0">
                          <a:solidFill>
                            <a:schemeClr val="accent2">
                              <a:lumMod val="75000"/>
                            </a:schemeClr>
                          </a:solidFill>
                          <a:latin typeface="Gill Sans"/>
                        </a:rPr>
                        <a:t>Circular 3/2016, of 20 April</a:t>
                      </a:r>
                      <a:endParaRPr lang="en-GB" sz="800" dirty="0">
                        <a:latin typeface="Gill Sans"/>
                      </a:endParaRPr>
                    </a:p>
                  </a:txBody>
                  <a:tcPr marL="91444" marR="91444" marT="45730" marB="45730"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Amending Circular 7/2011, of 12 December, on charges information leaflets and the content of standard-form contracts.</a:t>
                      </a:r>
                    </a:p>
                  </a:txBody>
                  <a:tcPr marL="91444" marR="91444" marT="45730" marB="45730" anchor="ctr"/>
                </a:tc>
                <a:extLst>
                  <a:ext uri="{0D108BD9-81ED-4DB2-BD59-A6C34878D82A}">
                    <a16:rowId xmlns:a16="http://schemas.microsoft.com/office/drawing/2014/main" xmlns="" val="10002"/>
                  </a:ext>
                </a:extLst>
              </a:tr>
              <a:tr h="457301">
                <a:tc>
                  <a:txBody>
                    <a:bodyPr/>
                    <a:lstStyle/>
                    <a:p>
                      <a:r>
                        <a:rPr lang="en-GB" sz="800" dirty="0">
                          <a:solidFill>
                            <a:schemeClr val="accent2">
                              <a:lumMod val="75000"/>
                            </a:schemeClr>
                          </a:solidFill>
                          <a:latin typeface="Gill Sans"/>
                        </a:rPr>
                        <a:t>Circular 5/2015, of 28 October</a:t>
                      </a:r>
                      <a:endParaRPr lang="en-GB" sz="800" dirty="0">
                        <a:latin typeface="Gill Sans"/>
                      </a:endParaRPr>
                    </a:p>
                  </a:txBody>
                  <a:tcPr marL="91444" marR="91444" marT="45730" marB="45730"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Amending Circular 1/2008, of 30 January, on periodic information from issuers with securities admitted to trading on regulated markets and relating to half-yearly financial reports, interim management statements and, where applicable, quarterly financial reports.</a:t>
                      </a:r>
                    </a:p>
                  </a:txBody>
                  <a:tcPr marL="91444" marR="91444" marT="45730" marB="45730" anchor="ctr"/>
                </a:tc>
                <a:extLst>
                  <a:ext uri="{0D108BD9-81ED-4DB2-BD59-A6C34878D82A}">
                    <a16:rowId xmlns:a16="http://schemas.microsoft.com/office/drawing/2014/main" xmlns="" val="10003"/>
                  </a:ext>
                </a:extLst>
              </a:tr>
              <a:tr h="370922">
                <a:tc>
                  <a:txBody>
                    <a:bodyPr/>
                    <a:lstStyle/>
                    <a:p>
                      <a:r>
                        <a:rPr lang="en-GB" sz="800" dirty="0">
                          <a:solidFill>
                            <a:schemeClr val="accent2">
                              <a:lumMod val="75000"/>
                            </a:schemeClr>
                          </a:solidFill>
                          <a:latin typeface="Gill Sans"/>
                        </a:rPr>
                        <a:t>Circular 7/2011, of 12 December</a:t>
                      </a:r>
                      <a:endParaRPr lang="en-GB" sz="800" dirty="0">
                        <a:latin typeface="Gill Sans"/>
                      </a:endParaRPr>
                    </a:p>
                  </a:txBody>
                  <a:tcPr marL="91444" marR="91444" marT="45730" marB="45730"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Charges information leaflets and the content of standard-form contracts. </a:t>
                      </a:r>
                    </a:p>
                  </a:txBody>
                  <a:tcPr marL="91444" marR="91444" marT="45730" marB="45730" anchor="ctr"/>
                </a:tc>
                <a:extLst>
                  <a:ext uri="{0D108BD9-81ED-4DB2-BD59-A6C34878D82A}">
                    <a16:rowId xmlns:a16="http://schemas.microsoft.com/office/drawing/2014/main" xmlns="" val="10004"/>
                  </a:ext>
                </a:extLst>
              </a:tr>
              <a:tr h="370922">
                <a:tc>
                  <a:txBody>
                    <a:bodyPr/>
                    <a:lstStyle/>
                    <a:p>
                      <a:r>
                        <a:rPr lang="en-GB" sz="800" dirty="0">
                          <a:solidFill>
                            <a:schemeClr val="accent2">
                              <a:lumMod val="75000"/>
                            </a:schemeClr>
                          </a:solidFill>
                          <a:latin typeface="Gill Sans"/>
                        </a:rPr>
                        <a:t>Circular 3/1993, of 29 December</a:t>
                      </a:r>
                      <a:endParaRPr lang="en-GB" sz="800" dirty="0">
                        <a:latin typeface="Gill Sans"/>
                      </a:endParaRPr>
                    </a:p>
                  </a:txBody>
                  <a:tcPr marL="91444" marR="91444" marT="45730" marB="45730"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Operating records and the filing of order documentation (amended by Circular 7/1998, of 16 December, and Circular 1/1995, of 14 June)</a:t>
                      </a:r>
                    </a:p>
                  </a:txBody>
                  <a:tcPr marL="91444" marR="91444" marT="45730" marB="45730" anchor="ctr"/>
                </a:tc>
                <a:extLst>
                  <a:ext uri="{0D108BD9-81ED-4DB2-BD59-A6C34878D82A}">
                    <a16:rowId xmlns:a16="http://schemas.microsoft.com/office/drawing/2014/main" xmlns="" val="10005"/>
                  </a:ext>
                </a:extLst>
              </a:tr>
              <a:tr h="370922">
                <a:tc>
                  <a:txBody>
                    <a:bodyPr/>
                    <a:lstStyle/>
                    <a:p>
                      <a:r>
                        <a:rPr lang="en-GB" sz="800" dirty="0">
                          <a:solidFill>
                            <a:schemeClr val="accent2">
                              <a:lumMod val="75000"/>
                            </a:schemeClr>
                          </a:solidFill>
                          <a:latin typeface="Gill Sans"/>
                        </a:rPr>
                        <a:t>Circular 3/2017, of 29 November</a:t>
                      </a:r>
                    </a:p>
                  </a:txBody>
                  <a:tcPr marL="91444" marR="91444" marT="45730" marB="45730"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800" dirty="0">
                          <a:solidFill>
                            <a:schemeClr val="accent2">
                              <a:lumMod val="75000"/>
                            </a:schemeClr>
                          </a:solidFill>
                          <a:latin typeface="Gill Sans"/>
                        </a:rPr>
                        <a:t>Disclosure obligations of Investment Firms through the website in matters of corporate governance and remuneration policy, which amends Spanish Securities Market Commission Circular 7/2008, of 26 November, on accounting standards, annual accounts and confidential information statements of Investment Firms, Collective Investment Scheme Management Companies (SGIIC) and Management Companies of Venture Capital Entities.</a:t>
                      </a:r>
                    </a:p>
                  </a:txBody>
                  <a:tcPr marL="91444" marR="91444" marT="45730" marB="45730" anchor="ctr"/>
                </a:tc>
                <a:extLst>
                  <a:ext uri="{0D108BD9-81ED-4DB2-BD59-A6C34878D82A}">
                    <a16:rowId xmlns:a16="http://schemas.microsoft.com/office/drawing/2014/main" xmlns="" val="10006"/>
                  </a:ext>
                </a:extLst>
              </a:tr>
            </a:tbl>
          </a:graphicData>
        </a:graphic>
      </p:graphicFrame>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953990667"/>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143</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08720"/>
            <a:ext cx="272448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Internal regulatory framework</a:t>
            </a:r>
          </a:p>
        </p:txBody>
      </p:sp>
      <p:sp>
        <p:nvSpPr>
          <p:cNvPr id="3" name="2 CuadroTexto"/>
          <p:cNvSpPr txBox="1"/>
          <p:nvPr/>
        </p:nvSpPr>
        <p:spPr>
          <a:xfrm>
            <a:off x="803244" y="1340768"/>
            <a:ext cx="7225140" cy="253916"/>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Circulars from the Chairman's office</a:t>
            </a:r>
          </a:p>
        </p:txBody>
      </p:sp>
      <p:graphicFrame>
        <p:nvGraphicFramePr>
          <p:cNvPr id="13" name="12 Tabla"/>
          <p:cNvGraphicFramePr>
            <a:graphicFrameLocks noGrp="1"/>
          </p:cNvGraphicFramePr>
          <p:nvPr>
            <p:extLst>
              <p:ext uri="{D42A27DB-BD31-4B8C-83A1-F6EECF244321}">
                <p14:modId xmlns:p14="http://schemas.microsoft.com/office/powerpoint/2010/main" val="3737318438"/>
              </p:ext>
            </p:extLst>
          </p:nvPr>
        </p:nvGraphicFramePr>
        <p:xfrm>
          <a:off x="697185" y="1628800"/>
          <a:ext cx="7115175" cy="2225676"/>
        </p:xfrm>
        <a:graphic>
          <a:graphicData uri="http://schemas.openxmlformats.org/drawingml/2006/table">
            <a:tbl>
              <a:tblPr firstRow="1" bandRow="1">
                <a:tableStyleId>{21E4AEA4-8DFA-4A89-87EB-49C32662AFE0}</a:tableStyleId>
              </a:tblPr>
              <a:tblGrid>
                <a:gridCol w="1962830">
                  <a:extLst>
                    <a:ext uri="{9D8B030D-6E8A-4147-A177-3AD203B41FA5}">
                      <a16:colId xmlns:a16="http://schemas.microsoft.com/office/drawing/2014/main" xmlns="" val="20000"/>
                    </a:ext>
                  </a:extLst>
                </a:gridCol>
                <a:gridCol w="5152345">
                  <a:extLst>
                    <a:ext uri="{9D8B030D-6E8A-4147-A177-3AD203B41FA5}">
                      <a16:colId xmlns:a16="http://schemas.microsoft.com/office/drawing/2014/main" xmlns="" val="20001"/>
                    </a:ext>
                  </a:extLst>
                </a:gridCol>
              </a:tblGrid>
              <a:tr h="370946">
                <a:tc>
                  <a:txBody>
                    <a:bodyPr/>
                    <a:lstStyle/>
                    <a:p>
                      <a:r>
                        <a:rPr lang="en-GB" sz="800" dirty="0">
                          <a:latin typeface="Gill Sans"/>
                        </a:rPr>
                        <a:t>REFERENCE</a:t>
                      </a:r>
                    </a:p>
                  </a:txBody>
                  <a:tcPr marL="91444" marR="91444" marT="45733" marB="45733" anchor="ctr" anchorCtr="1"/>
                </a:tc>
                <a:tc>
                  <a:txBody>
                    <a:bodyPr/>
                    <a:lstStyle/>
                    <a:p>
                      <a:r>
                        <a:rPr lang="en-GB" sz="800" dirty="0">
                          <a:latin typeface="Gill Sans"/>
                        </a:rPr>
                        <a:t>TITLE</a:t>
                      </a:r>
                    </a:p>
                  </a:txBody>
                  <a:tcPr marL="91444" marR="91444" marT="45733" marB="45733" anchor="ctr" anchorCtr="1"/>
                </a:tc>
                <a:extLst>
                  <a:ext uri="{0D108BD9-81ED-4DB2-BD59-A6C34878D82A}">
                    <a16:rowId xmlns:a16="http://schemas.microsoft.com/office/drawing/2014/main" xmlns="" val="10000"/>
                  </a:ext>
                </a:extLst>
              </a:tr>
              <a:tr h="370946">
                <a:tc>
                  <a:txBody>
                    <a:bodyPr/>
                    <a:lstStyle/>
                    <a:p>
                      <a:pPr>
                        <a:lnSpc>
                          <a:spcPct val="107000"/>
                        </a:lnSpc>
                        <a:spcAft>
                          <a:spcPts val="0"/>
                        </a:spcAft>
                      </a:pPr>
                      <a:r>
                        <a:rPr lang="en-GB" sz="800" dirty="0">
                          <a:solidFill>
                            <a:schemeClr val="accent2">
                              <a:lumMod val="75000"/>
                            </a:schemeClr>
                          </a:solidFill>
                          <a:latin typeface="Gill Sans"/>
                        </a:rPr>
                        <a:t>CIR-01/2016</a:t>
                      </a:r>
                    </a:p>
                  </a:txBody>
                  <a:tcPr marL="44448" marR="44448" marT="0" marB="0" anchor="ctr" anchorCtr="1"/>
                </a:tc>
                <a:tc>
                  <a:txBody>
                    <a:bodyPr/>
                    <a:lstStyle/>
                    <a:p>
                      <a:pPr marL="0" indent="0">
                        <a:lnSpc>
                          <a:spcPct val="107000"/>
                        </a:lnSpc>
                        <a:spcAft>
                          <a:spcPts val="0"/>
                        </a:spcAft>
                      </a:pPr>
                      <a:r>
                        <a:rPr lang="en-GB" sz="800" dirty="0">
                          <a:solidFill>
                            <a:schemeClr val="accent2">
                              <a:lumMod val="75000"/>
                            </a:schemeClr>
                          </a:solidFill>
                          <a:latin typeface="Gill Sans"/>
                        </a:rPr>
                        <a:t>Internal Procurement Instructions</a:t>
                      </a:r>
                    </a:p>
                  </a:txBody>
                  <a:tcPr marL="44448" marR="44448" marT="0" marB="0" anchor="ctr"/>
                </a:tc>
                <a:extLst>
                  <a:ext uri="{0D108BD9-81ED-4DB2-BD59-A6C34878D82A}">
                    <a16:rowId xmlns:a16="http://schemas.microsoft.com/office/drawing/2014/main" xmlns="" val="10001"/>
                  </a:ext>
                </a:extLst>
              </a:tr>
              <a:tr h="370946">
                <a:tc>
                  <a:txBody>
                    <a:bodyPr/>
                    <a:lstStyle/>
                    <a:p>
                      <a:pPr>
                        <a:lnSpc>
                          <a:spcPct val="107000"/>
                        </a:lnSpc>
                        <a:spcAft>
                          <a:spcPts val="0"/>
                        </a:spcAft>
                      </a:pPr>
                      <a:r>
                        <a:rPr lang="en-GB" sz="800" dirty="0">
                          <a:solidFill>
                            <a:schemeClr val="accent2">
                              <a:lumMod val="75000"/>
                            </a:schemeClr>
                          </a:solidFill>
                          <a:latin typeface="Gill Sans"/>
                        </a:rPr>
                        <a:t>CIR-02/2016</a:t>
                      </a:r>
                    </a:p>
                  </a:txBody>
                  <a:tcPr marL="44448" marR="44448" marT="0" marB="0" anchor="ctr" anchorCtr="1"/>
                </a:tc>
                <a:tc>
                  <a:txBody>
                    <a:bodyPr/>
                    <a:lstStyle/>
                    <a:p>
                      <a:pPr>
                        <a:lnSpc>
                          <a:spcPct val="107000"/>
                        </a:lnSpc>
                        <a:spcAft>
                          <a:spcPts val="0"/>
                        </a:spcAft>
                      </a:pPr>
                      <a:r>
                        <a:rPr lang="en-GB" sz="800" dirty="0">
                          <a:solidFill>
                            <a:schemeClr val="accent2">
                              <a:lumMod val="75000"/>
                            </a:schemeClr>
                          </a:solidFill>
                          <a:latin typeface="Gill Sans"/>
                        </a:rPr>
                        <a:t>Organisational Structure</a:t>
                      </a:r>
                    </a:p>
                  </a:txBody>
                  <a:tcPr marL="44448" marR="44448" marT="0" marB="0" anchor="ctr"/>
                </a:tc>
                <a:extLst>
                  <a:ext uri="{0D108BD9-81ED-4DB2-BD59-A6C34878D82A}">
                    <a16:rowId xmlns:a16="http://schemas.microsoft.com/office/drawing/2014/main" xmlns="" val="10002"/>
                  </a:ext>
                </a:extLst>
              </a:tr>
              <a:tr h="370946">
                <a:tc>
                  <a:txBody>
                    <a:bodyPr/>
                    <a:lstStyle/>
                    <a:p>
                      <a:pPr>
                        <a:lnSpc>
                          <a:spcPct val="107000"/>
                        </a:lnSpc>
                        <a:spcAft>
                          <a:spcPts val="0"/>
                        </a:spcAft>
                      </a:pPr>
                      <a:r>
                        <a:rPr lang="en-GB" sz="800" dirty="0">
                          <a:solidFill>
                            <a:schemeClr val="accent2">
                              <a:lumMod val="75000"/>
                            </a:schemeClr>
                          </a:solidFill>
                          <a:latin typeface="Gill Sans"/>
                        </a:rPr>
                        <a:t>CIR-MM/YYYY</a:t>
                      </a:r>
                    </a:p>
                  </a:txBody>
                  <a:tcPr marL="44448" marR="44448" marT="0" marB="0" anchor="ctr" anchorCtr="1"/>
                </a:tc>
                <a:tc>
                  <a:txBody>
                    <a:bodyPr/>
                    <a:lstStyle/>
                    <a:p>
                      <a:pPr>
                        <a:lnSpc>
                          <a:spcPct val="107000"/>
                        </a:lnSpc>
                        <a:spcAft>
                          <a:spcPts val="0"/>
                        </a:spcAft>
                      </a:pPr>
                      <a:r>
                        <a:rPr lang="en-GB" sz="800" dirty="0">
                          <a:solidFill>
                            <a:schemeClr val="accent2">
                              <a:lumMod val="75000"/>
                            </a:schemeClr>
                          </a:solidFill>
                          <a:latin typeface="Gill Sans"/>
                        </a:rPr>
                        <a:t>Internal Operating Regulations for Submitting Transactions to ICO's Decision-making Bodies</a:t>
                      </a:r>
                    </a:p>
                  </a:txBody>
                  <a:tcPr marL="44448" marR="44448" marT="0" marB="0" anchor="ctr"/>
                </a:tc>
                <a:extLst>
                  <a:ext uri="{0D108BD9-81ED-4DB2-BD59-A6C34878D82A}">
                    <a16:rowId xmlns:a16="http://schemas.microsoft.com/office/drawing/2014/main" xmlns="" val="10003"/>
                  </a:ext>
                </a:extLst>
              </a:tr>
              <a:tr h="370946">
                <a:tc>
                  <a:txBody>
                    <a:bodyPr/>
                    <a:lstStyle/>
                    <a:p>
                      <a:pPr>
                        <a:lnSpc>
                          <a:spcPct val="107000"/>
                        </a:lnSpc>
                        <a:spcAft>
                          <a:spcPts val="0"/>
                        </a:spcAft>
                      </a:pPr>
                      <a:r>
                        <a:rPr lang="en-GB" sz="800" dirty="0">
                          <a:solidFill>
                            <a:schemeClr val="accent2">
                              <a:lumMod val="75000"/>
                            </a:schemeClr>
                          </a:solidFill>
                          <a:latin typeface="Gill Sans"/>
                        </a:rPr>
                        <a:t>CIR-MM/YYYY</a:t>
                      </a:r>
                    </a:p>
                  </a:txBody>
                  <a:tcPr marL="44448" marR="44448" marT="0" marB="0" anchor="ctr" anchorCtr="1"/>
                </a:tc>
                <a:tc>
                  <a:txBody>
                    <a:bodyPr/>
                    <a:lstStyle/>
                    <a:p>
                      <a:pPr>
                        <a:lnSpc>
                          <a:spcPct val="107000"/>
                        </a:lnSpc>
                        <a:spcAft>
                          <a:spcPts val="0"/>
                        </a:spcAft>
                      </a:pPr>
                      <a:r>
                        <a:rPr lang="en-GB" sz="800" dirty="0">
                          <a:solidFill>
                            <a:schemeClr val="accent2">
                              <a:lumMod val="75000"/>
                            </a:schemeClr>
                          </a:solidFill>
                          <a:latin typeface="Gill Sans"/>
                        </a:rPr>
                        <a:t>Agreement on the delegation of powers approved by the General Board on 24 April 2015</a:t>
                      </a:r>
                    </a:p>
                  </a:txBody>
                  <a:tcPr marL="44448" marR="44448" marT="0" marB="0" anchor="ctr"/>
                </a:tc>
                <a:extLst>
                  <a:ext uri="{0D108BD9-81ED-4DB2-BD59-A6C34878D82A}">
                    <a16:rowId xmlns:a16="http://schemas.microsoft.com/office/drawing/2014/main" xmlns="" val="10004"/>
                  </a:ext>
                </a:extLst>
              </a:tr>
              <a:tr h="370946">
                <a:tc>
                  <a:txBody>
                    <a:bodyPr/>
                    <a:lstStyle/>
                    <a:p>
                      <a:pPr>
                        <a:lnSpc>
                          <a:spcPct val="107000"/>
                        </a:lnSpc>
                        <a:spcAft>
                          <a:spcPts val="0"/>
                        </a:spcAft>
                      </a:pPr>
                      <a:r>
                        <a:rPr lang="en-GB" sz="800" dirty="0">
                          <a:solidFill>
                            <a:schemeClr val="accent2">
                              <a:lumMod val="75000"/>
                            </a:schemeClr>
                          </a:solidFill>
                          <a:latin typeface="Gill Sans"/>
                        </a:rPr>
                        <a:t>CIR-01/2017</a:t>
                      </a:r>
                    </a:p>
                  </a:txBody>
                  <a:tcPr marL="44448" marR="44448" marT="0" marB="0" anchor="ctr" anchorCtr="1"/>
                </a:tc>
                <a:tc>
                  <a:txBody>
                    <a:bodyPr/>
                    <a:lstStyle/>
                    <a:p>
                      <a:pPr>
                        <a:lnSpc>
                          <a:spcPct val="107000"/>
                        </a:lnSpc>
                        <a:spcAft>
                          <a:spcPts val="0"/>
                        </a:spcAft>
                      </a:pPr>
                      <a:r>
                        <a:rPr lang="en-GB" sz="800" dirty="0">
                          <a:solidFill>
                            <a:schemeClr val="accent2">
                              <a:lumMod val="75000"/>
                            </a:schemeClr>
                          </a:solidFill>
                          <a:latin typeface="Gill Sans"/>
                        </a:rPr>
                        <a:t>Collegiate Bodies</a:t>
                      </a:r>
                      <a:endParaRPr lang="en-GB" sz="800" kern="1200" dirty="0">
                        <a:solidFill>
                          <a:schemeClr val="accent2">
                            <a:lumMod val="75000"/>
                          </a:schemeClr>
                        </a:solidFill>
                        <a:latin typeface="Gill Sans"/>
                        <a:ea typeface="+mn-ea"/>
                        <a:cs typeface="+mn-cs"/>
                      </a:endParaRPr>
                    </a:p>
                  </a:txBody>
                  <a:tcPr marL="44448" marR="44448" marT="0" marB="0" anchor="ctr"/>
                </a:tc>
                <a:extLst>
                  <a:ext uri="{0D108BD9-81ED-4DB2-BD59-A6C34878D82A}">
                    <a16:rowId xmlns:a16="http://schemas.microsoft.com/office/drawing/2014/main" xmlns="" val="10005"/>
                  </a:ext>
                </a:extLst>
              </a:tr>
            </a:tbl>
          </a:graphicData>
        </a:graphic>
      </p:graphicFrame>
      <p:sp>
        <p:nvSpPr>
          <p:cNvPr id="15" name="14 CuadroTexto"/>
          <p:cNvSpPr txBox="1"/>
          <p:nvPr/>
        </p:nvSpPr>
        <p:spPr>
          <a:xfrm>
            <a:off x="803244" y="3933056"/>
            <a:ext cx="7225140" cy="253916"/>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Policies</a:t>
            </a:r>
          </a:p>
        </p:txBody>
      </p:sp>
      <p:graphicFrame>
        <p:nvGraphicFramePr>
          <p:cNvPr id="16" name="15 Tabla"/>
          <p:cNvGraphicFramePr>
            <a:graphicFrameLocks noGrp="1"/>
          </p:cNvGraphicFramePr>
          <p:nvPr>
            <p:extLst>
              <p:ext uri="{D42A27DB-BD31-4B8C-83A1-F6EECF244321}">
                <p14:modId xmlns:p14="http://schemas.microsoft.com/office/powerpoint/2010/main" val="376214094"/>
              </p:ext>
            </p:extLst>
          </p:nvPr>
        </p:nvGraphicFramePr>
        <p:xfrm>
          <a:off x="683568" y="4221088"/>
          <a:ext cx="3390900" cy="2225676"/>
        </p:xfrm>
        <a:graphic>
          <a:graphicData uri="http://schemas.openxmlformats.org/drawingml/2006/table">
            <a:tbl>
              <a:tblPr firstRow="1" bandRow="1">
                <a:tableStyleId>{21E4AEA4-8DFA-4A89-87EB-49C32662AFE0}</a:tableStyleId>
              </a:tblPr>
              <a:tblGrid>
                <a:gridCol w="904859">
                  <a:extLst>
                    <a:ext uri="{9D8B030D-6E8A-4147-A177-3AD203B41FA5}">
                      <a16:colId xmlns:a16="http://schemas.microsoft.com/office/drawing/2014/main" xmlns="" val="20000"/>
                    </a:ext>
                  </a:extLst>
                </a:gridCol>
                <a:gridCol w="2486041">
                  <a:extLst>
                    <a:ext uri="{9D8B030D-6E8A-4147-A177-3AD203B41FA5}">
                      <a16:colId xmlns:a16="http://schemas.microsoft.com/office/drawing/2014/main" xmlns="" val="20001"/>
                    </a:ext>
                  </a:extLst>
                </a:gridCol>
              </a:tblGrid>
              <a:tr h="370946">
                <a:tc>
                  <a:txBody>
                    <a:bodyPr/>
                    <a:lstStyle/>
                    <a:p>
                      <a:r>
                        <a:rPr lang="en-GB" sz="800" dirty="0">
                          <a:latin typeface="Gill Sans"/>
                        </a:rPr>
                        <a:t>REFERENCE</a:t>
                      </a:r>
                    </a:p>
                  </a:txBody>
                  <a:tcPr marL="91450" marR="91450" marT="45733" marB="45733" anchor="ctr" anchorCtr="1"/>
                </a:tc>
                <a:tc>
                  <a:txBody>
                    <a:bodyPr/>
                    <a:lstStyle/>
                    <a:p>
                      <a:r>
                        <a:rPr lang="en-GB" sz="800" dirty="0">
                          <a:latin typeface="Gill Sans"/>
                        </a:rPr>
                        <a:t>TITLE</a:t>
                      </a:r>
                    </a:p>
                  </a:txBody>
                  <a:tcPr marL="91450" marR="91450" marT="45733" marB="45733" anchor="ctr" anchorCtr="1"/>
                </a:tc>
                <a:extLst>
                  <a:ext uri="{0D108BD9-81ED-4DB2-BD59-A6C34878D82A}">
                    <a16:rowId xmlns:a16="http://schemas.microsoft.com/office/drawing/2014/main" xmlns="" val="10000"/>
                  </a:ext>
                </a:extLst>
              </a:tr>
              <a:tr h="370946">
                <a:tc>
                  <a:txBody>
                    <a:bodyPr/>
                    <a:lstStyle/>
                    <a:p>
                      <a:pPr algn="ctr">
                        <a:lnSpc>
                          <a:spcPct val="107000"/>
                        </a:lnSpc>
                        <a:spcAft>
                          <a:spcPts val="0"/>
                        </a:spcAft>
                      </a:pPr>
                      <a:r>
                        <a:rPr lang="en-GB" sz="800" dirty="0">
                          <a:solidFill>
                            <a:schemeClr val="accent2">
                              <a:lumMod val="75000"/>
                            </a:schemeClr>
                          </a:solidFill>
                          <a:latin typeface="Gill Sans"/>
                        </a:rPr>
                        <a:t>POL-01</a:t>
                      </a:r>
                    </a:p>
                  </a:txBody>
                  <a:tcPr marL="33128" marR="33128" marT="0" marB="0" anchor="ctr" anchorCtr="1"/>
                </a:tc>
                <a:tc>
                  <a:txBody>
                    <a:bodyPr/>
                    <a:lstStyle/>
                    <a:p>
                      <a:pPr>
                        <a:lnSpc>
                          <a:spcPct val="107000"/>
                        </a:lnSpc>
                        <a:spcAft>
                          <a:spcPts val="0"/>
                        </a:spcAft>
                      </a:pPr>
                      <a:r>
                        <a:rPr lang="en-GB" sz="800" dirty="0">
                          <a:solidFill>
                            <a:schemeClr val="accent2">
                              <a:lumMod val="75000"/>
                            </a:schemeClr>
                          </a:solidFill>
                          <a:latin typeface="Gill Sans"/>
                        </a:rPr>
                        <a:t>Code of Conduct</a:t>
                      </a:r>
                    </a:p>
                  </a:txBody>
                  <a:tcPr marL="33128" marR="33128" marT="0" marB="0" anchor="ctr"/>
                </a:tc>
                <a:extLst>
                  <a:ext uri="{0D108BD9-81ED-4DB2-BD59-A6C34878D82A}">
                    <a16:rowId xmlns:a16="http://schemas.microsoft.com/office/drawing/2014/main" xmlns="" val="10001"/>
                  </a:ext>
                </a:extLst>
              </a:tr>
              <a:tr h="370946">
                <a:tc>
                  <a:txBody>
                    <a:bodyPr/>
                    <a:lstStyle/>
                    <a:p>
                      <a:pPr algn="ctr">
                        <a:lnSpc>
                          <a:spcPct val="107000"/>
                        </a:lnSpc>
                        <a:spcAft>
                          <a:spcPts val="0"/>
                        </a:spcAft>
                      </a:pPr>
                      <a:r>
                        <a:rPr lang="en-GB" sz="800" dirty="0">
                          <a:solidFill>
                            <a:schemeClr val="accent2">
                              <a:lumMod val="75000"/>
                            </a:schemeClr>
                          </a:solidFill>
                          <a:latin typeface="Gill Sans"/>
                        </a:rPr>
                        <a:t>POL-02</a:t>
                      </a:r>
                    </a:p>
                  </a:txBody>
                  <a:tcPr marL="33128" marR="33128" marT="0" marB="0" anchor="ctr" anchorCtr="1"/>
                </a:tc>
                <a:tc>
                  <a:txBody>
                    <a:bodyPr/>
                    <a:lstStyle/>
                    <a:p>
                      <a:pPr>
                        <a:lnSpc>
                          <a:spcPct val="107000"/>
                        </a:lnSpc>
                        <a:spcAft>
                          <a:spcPts val="0"/>
                        </a:spcAft>
                      </a:pPr>
                      <a:r>
                        <a:rPr lang="en-GB" sz="800" dirty="0">
                          <a:solidFill>
                            <a:schemeClr val="accent2">
                              <a:lumMod val="75000"/>
                            </a:schemeClr>
                          </a:solidFill>
                          <a:latin typeface="Gill Sans"/>
                        </a:rPr>
                        <a:t>Data Protection</a:t>
                      </a:r>
                    </a:p>
                  </a:txBody>
                  <a:tcPr marL="33128" marR="33128" marT="0" marB="0" anchor="ctr"/>
                </a:tc>
                <a:extLst>
                  <a:ext uri="{0D108BD9-81ED-4DB2-BD59-A6C34878D82A}">
                    <a16:rowId xmlns:a16="http://schemas.microsoft.com/office/drawing/2014/main" xmlns="" val="10002"/>
                  </a:ext>
                </a:extLst>
              </a:tr>
              <a:tr h="370946">
                <a:tc>
                  <a:txBody>
                    <a:bodyPr/>
                    <a:lstStyle/>
                    <a:p>
                      <a:pPr algn="ctr">
                        <a:lnSpc>
                          <a:spcPct val="107000"/>
                        </a:lnSpc>
                        <a:spcAft>
                          <a:spcPts val="0"/>
                        </a:spcAft>
                      </a:pPr>
                      <a:r>
                        <a:rPr lang="en-GB" sz="800" dirty="0">
                          <a:solidFill>
                            <a:schemeClr val="accent2">
                              <a:lumMod val="75000"/>
                            </a:schemeClr>
                          </a:solidFill>
                          <a:latin typeface="Gill Sans"/>
                        </a:rPr>
                        <a:t>POL-03</a:t>
                      </a:r>
                    </a:p>
                  </a:txBody>
                  <a:tcPr marL="33128" marR="33128" marT="0" marB="0" anchor="ctr" anchorCtr="1"/>
                </a:tc>
                <a:tc>
                  <a:txBody>
                    <a:bodyPr/>
                    <a:lstStyle/>
                    <a:p>
                      <a:pPr>
                        <a:lnSpc>
                          <a:spcPct val="107000"/>
                        </a:lnSpc>
                        <a:spcAft>
                          <a:spcPts val="0"/>
                        </a:spcAft>
                      </a:pPr>
                      <a:r>
                        <a:rPr lang="en-GB" sz="800" dirty="0">
                          <a:solidFill>
                            <a:schemeClr val="accent2">
                              <a:lumMod val="75000"/>
                            </a:schemeClr>
                          </a:solidFill>
                          <a:latin typeface="Gill Sans"/>
                        </a:rPr>
                        <a:t>Risks</a:t>
                      </a:r>
                    </a:p>
                  </a:txBody>
                  <a:tcPr marL="33128" marR="33128" marT="0" marB="0" anchor="ctr"/>
                </a:tc>
                <a:extLst>
                  <a:ext uri="{0D108BD9-81ED-4DB2-BD59-A6C34878D82A}">
                    <a16:rowId xmlns:a16="http://schemas.microsoft.com/office/drawing/2014/main" xmlns="" val="10003"/>
                  </a:ext>
                </a:extLst>
              </a:tr>
              <a:tr h="370946">
                <a:tc>
                  <a:txBody>
                    <a:bodyPr/>
                    <a:lstStyle/>
                    <a:p>
                      <a:pPr algn="ctr">
                        <a:lnSpc>
                          <a:spcPct val="107000"/>
                        </a:lnSpc>
                        <a:spcAft>
                          <a:spcPts val="0"/>
                        </a:spcAft>
                      </a:pPr>
                      <a:r>
                        <a:rPr lang="en-GB" sz="800" dirty="0">
                          <a:solidFill>
                            <a:schemeClr val="accent2">
                              <a:lumMod val="75000"/>
                            </a:schemeClr>
                          </a:solidFill>
                          <a:latin typeface="Gill Sans"/>
                        </a:rPr>
                        <a:t>POL-04</a:t>
                      </a:r>
                    </a:p>
                  </a:txBody>
                  <a:tcPr marL="33128" marR="33128" marT="0" marB="0" anchor="ctr" anchorCtr="1"/>
                </a:tc>
                <a:tc>
                  <a:txBody>
                    <a:bodyPr/>
                    <a:lstStyle/>
                    <a:p>
                      <a:pPr>
                        <a:lnSpc>
                          <a:spcPct val="107000"/>
                        </a:lnSpc>
                        <a:spcAft>
                          <a:spcPts val="0"/>
                        </a:spcAft>
                      </a:pPr>
                      <a:r>
                        <a:rPr lang="en-GB" sz="800" dirty="0">
                          <a:solidFill>
                            <a:schemeClr val="accent2">
                              <a:lumMod val="75000"/>
                            </a:schemeClr>
                          </a:solidFill>
                          <a:latin typeface="Gill Sans"/>
                        </a:rPr>
                        <a:t>Direct financing</a:t>
                      </a:r>
                    </a:p>
                  </a:txBody>
                  <a:tcPr marL="33128" marR="33128" marT="0" marB="0" anchor="ctr"/>
                </a:tc>
                <a:extLst>
                  <a:ext uri="{0D108BD9-81ED-4DB2-BD59-A6C34878D82A}">
                    <a16:rowId xmlns:a16="http://schemas.microsoft.com/office/drawing/2014/main" xmlns="" val="10004"/>
                  </a:ext>
                </a:extLst>
              </a:tr>
              <a:tr h="370946">
                <a:tc>
                  <a:txBody>
                    <a:bodyPr/>
                    <a:lstStyle/>
                    <a:p>
                      <a:pPr algn="ctr">
                        <a:lnSpc>
                          <a:spcPct val="107000"/>
                        </a:lnSpc>
                        <a:spcAft>
                          <a:spcPts val="0"/>
                        </a:spcAft>
                      </a:pPr>
                      <a:r>
                        <a:rPr lang="en-GB" sz="800" dirty="0">
                          <a:solidFill>
                            <a:schemeClr val="accent2">
                              <a:lumMod val="75000"/>
                            </a:schemeClr>
                          </a:solidFill>
                          <a:latin typeface="Gill Sans"/>
                        </a:rPr>
                        <a:t>POL-05</a:t>
                      </a:r>
                    </a:p>
                  </a:txBody>
                  <a:tcPr marL="33128" marR="33128" marT="0" marB="0" anchor="ctr"/>
                </a:tc>
                <a:tc>
                  <a:txBody>
                    <a:bodyPr/>
                    <a:lstStyle/>
                    <a:p>
                      <a:pPr>
                        <a:lnSpc>
                          <a:spcPct val="107000"/>
                        </a:lnSpc>
                        <a:spcAft>
                          <a:spcPts val="0"/>
                        </a:spcAft>
                      </a:pPr>
                      <a:r>
                        <a:rPr lang="en-GB" sz="800" dirty="0">
                          <a:solidFill>
                            <a:schemeClr val="accent2">
                              <a:lumMod val="75000"/>
                            </a:schemeClr>
                          </a:solidFill>
                          <a:latin typeface="Gill Sans"/>
                        </a:rPr>
                        <a:t>Budget Policy</a:t>
                      </a:r>
                    </a:p>
                  </a:txBody>
                  <a:tcPr marL="33128" marR="33128" marT="0" marB="0" anchor="ctr"/>
                </a:tc>
                <a:extLst>
                  <a:ext uri="{0D108BD9-81ED-4DB2-BD59-A6C34878D82A}">
                    <a16:rowId xmlns:a16="http://schemas.microsoft.com/office/drawing/2014/main" xmlns="" val="10005"/>
                  </a:ext>
                </a:extLst>
              </a:tr>
            </a:tbl>
          </a:graphicData>
        </a:graphic>
      </p:graphicFrame>
      <p:graphicFrame>
        <p:nvGraphicFramePr>
          <p:cNvPr id="17" name="16 Tabla"/>
          <p:cNvGraphicFramePr>
            <a:graphicFrameLocks noGrp="1"/>
          </p:cNvGraphicFramePr>
          <p:nvPr>
            <p:extLst>
              <p:ext uri="{D42A27DB-BD31-4B8C-83A1-F6EECF244321}">
                <p14:modId xmlns:p14="http://schemas.microsoft.com/office/powerpoint/2010/main" val="1687718098"/>
              </p:ext>
            </p:extLst>
          </p:nvPr>
        </p:nvGraphicFramePr>
        <p:xfrm>
          <a:off x="4407843" y="4221088"/>
          <a:ext cx="3390900" cy="2225676"/>
        </p:xfrm>
        <a:graphic>
          <a:graphicData uri="http://schemas.openxmlformats.org/drawingml/2006/table">
            <a:tbl>
              <a:tblPr firstRow="1" bandRow="1">
                <a:tableStyleId>{21E4AEA4-8DFA-4A89-87EB-49C32662AFE0}</a:tableStyleId>
              </a:tblPr>
              <a:tblGrid>
                <a:gridCol w="904859">
                  <a:extLst>
                    <a:ext uri="{9D8B030D-6E8A-4147-A177-3AD203B41FA5}">
                      <a16:colId xmlns:a16="http://schemas.microsoft.com/office/drawing/2014/main" xmlns="" val="20000"/>
                    </a:ext>
                  </a:extLst>
                </a:gridCol>
                <a:gridCol w="2486041">
                  <a:extLst>
                    <a:ext uri="{9D8B030D-6E8A-4147-A177-3AD203B41FA5}">
                      <a16:colId xmlns:a16="http://schemas.microsoft.com/office/drawing/2014/main" xmlns="" val="20001"/>
                    </a:ext>
                  </a:extLst>
                </a:gridCol>
              </a:tblGrid>
              <a:tr h="370946">
                <a:tc>
                  <a:txBody>
                    <a:bodyPr/>
                    <a:lstStyle/>
                    <a:p>
                      <a:r>
                        <a:rPr lang="en-GB" sz="800" dirty="0">
                          <a:latin typeface="Gill Sans"/>
                        </a:rPr>
                        <a:t>REFERENCE</a:t>
                      </a:r>
                    </a:p>
                  </a:txBody>
                  <a:tcPr marL="91450" marR="91450" marT="45733" marB="45733" anchor="ctr" anchorCtr="1"/>
                </a:tc>
                <a:tc>
                  <a:txBody>
                    <a:bodyPr/>
                    <a:lstStyle/>
                    <a:p>
                      <a:r>
                        <a:rPr lang="en-GB" sz="800" dirty="0">
                          <a:latin typeface="Gill Sans"/>
                        </a:rPr>
                        <a:t>TITLE</a:t>
                      </a:r>
                    </a:p>
                  </a:txBody>
                  <a:tcPr marL="91450" marR="91450" marT="45733" marB="45733" anchor="ctr" anchorCtr="1"/>
                </a:tc>
                <a:extLst>
                  <a:ext uri="{0D108BD9-81ED-4DB2-BD59-A6C34878D82A}">
                    <a16:rowId xmlns:a16="http://schemas.microsoft.com/office/drawing/2014/main" xmlns="" val="10000"/>
                  </a:ext>
                </a:extLst>
              </a:tr>
              <a:tr h="370946">
                <a:tc>
                  <a:txBody>
                    <a:bodyPr/>
                    <a:lstStyle/>
                    <a:p>
                      <a:pPr algn="ctr">
                        <a:lnSpc>
                          <a:spcPct val="107000"/>
                        </a:lnSpc>
                        <a:spcAft>
                          <a:spcPts val="0"/>
                        </a:spcAft>
                      </a:pPr>
                      <a:r>
                        <a:rPr lang="en-GB" sz="800" dirty="0">
                          <a:solidFill>
                            <a:schemeClr val="accent2">
                              <a:lumMod val="75000"/>
                            </a:schemeClr>
                          </a:solidFill>
                          <a:latin typeface="Gill Sans"/>
                        </a:rPr>
                        <a:t>POL-07</a:t>
                      </a:r>
                    </a:p>
                  </a:txBody>
                  <a:tcPr marL="33128" marR="33128" marT="0" marB="0" anchor="ctr"/>
                </a:tc>
                <a:tc>
                  <a:txBody>
                    <a:bodyPr/>
                    <a:lstStyle/>
                    <a:p>
                      <a:pPr>
                        <a:lnSpc>
                          <a:spcPct val="107000"/>
                        </a:lnSpc>
                        <a:spcAft>
                          <a:spcPts val="0"/>
                        </a:spcAft>
                      </a:pPr>
                      <a:r>
                        <a:rPr lang="en-GB" sz="800" dirty="0">
                          <a:solidFill>
                            <a:schemeClr val="accent2">
                              <a:lumMod val="75000"/>
                            </a:schemeClr>
                          </a:solidFill>
                          <a:latin typeface="Gill Sans"/>
                        </a:rPr>
                        <a:t>Non-financial Asset Administration, Management and Disposal Policy</a:t>
                      </a:r>
                    </a:p>
                  </a:txBody>
                  <a:tcPr marL="33128" marR="33128" marT="0" marB="0" anchor="ctr"/>
                </a:tc>
                <a:extLst>
                  <a:ext uri="{0D108BD9-81ED-4DB2-BD59-A6C34878D82A}">
                    <a16:rowId xmlns:a16="http://schemas.microsoft.com/office/drawing/2014/main" xmlns="" val="10001"/>
                  </a:ext>
                </a:extLst>
              </a:tr>
              <a:tr h="370946">
                <a:tc>
                  <a:txBody>
                    <a:bodyPr/>
                    <a:lstStyle/>
                    <a:p>
                      <a:pPr algn="ctr">
                        <a:lnSpc>
                          <a:spcPct val="107000"/>
                        </a:lnSpc>
                        <a:spcAft>
                          <a:spcPts val="0"/>
                        </a:spcAft>
                      </a:pPr>
                      <a:r>
                        <a:rPr lang="en-GB" sz="800" dirty="0">
                          <a:solidFill>
                            <a:schemeClr val="accent2">
                              <a:lumMod val="75000"/>
                            </a:schemeClr>
                          </a:solidFill>
                          <a:latin typeface="Gill Sans"/>
                        </a:rPr>
                        <a:t>POL-08</a:t>
                      </a:r>
                    </a:p>
                  </a:txBody>
                  <a:tcPr marL="33128" marR="33128" marT="0" marB="0" anchor="ctr"/>
                </a:tc>
                <a:tc>
                  <a:txBody>
                    <a:bodyPr/>
                    <a:lstStyle/>
                    <a:p>
                      <a:pPr>
                        <a:lnSpc>
                          <a:spcPct val="107000"/>
                        </a:lnSpc>
                        <a:spcAft>
                          <a:spcPts val="0"/>
                        </a:spcAft>
                      </a:pPr>
                      <a:r>
                        <a:rPr lang="en-GB" sz="800" dirty="0">
                          <a:solidFill>
                            <a:schemeClr val="accent2">
                              <a:lumMod val="75000"/>
                            </a:schemeClr>
                          </a:solidFill>
                          <a:latin typeface="Gill Sans"/>
                        </a:rPr>
                        <a:t>Prevention of money laundering</a:t>
                      </a:r>
                    </a:p>
                  </a:txBody>
                  <a:tcPr marL="33128" marR="33128" marT="0" marB="0" anchor="ctr"/>
                </a:tc>
                <a:extLst>
                  <a:ext uri="{0D108BD9-81ED-4DB2-BD59-A6C34878D82A}">
                    <a16:rowId xmlns:a16="http://schemas.microsoft.com/office/drawing/2014/main" xmlns="" val="10002"/>
                  </a:ext>
                </a:extLst>
              </a:tr>
              <a:tr h="370946">
                <a:tc>
                  <a:txBody>
                    <a:bodyPr/>
                    <a:lstStyle/>
                    <a:p>
                      <a:pPr algn="ctr">
                        <a:lnSpc>
                          <a:spcPct val="107000"/>
                        </a:lnSpc>
                        <a:spcAft>
                          <a:spcPts val="0"/>
                        </a:spcAft>
                      </a:pPr>
                      <a:r>
                        <a:rPr lang="en-GB" sz="800" dirty="0">
                          <a:solidFill>
                            <a:schemeClr val="accent2">
                              <a:lumMod val="75000"/>
                            </a:schemeClr>
                          </a:solidFill>
                          <a:latin typeface="Gill Sans"/>
                        </a:rPr>
                        <a:t>POL-09</a:t>
                      </a:r>
                    </a:p>
                  </a:txBody>
                  <a:tcPr marL="33128" marR="33128" marT="0" marB="0" anchor="ctr"/>
                </a:tc>
                <a:tc>
                  <a:txBody>
                    <a:bodyPr/>
                    <a:lstStyle/>
                    <a:p>
                      <a:pPr>
                        <a:lnSpc>
                          <a:spcPct val="107000"/>
                        </a:lnSpc>
                        <a:spcAft>
                          <a:spcPts val="0"/>
                        </a:spcAft>
                      </a:pPr>
                      <a:r>
                        <a:rPr lang="en-GB" sz="800" dirty="0">
                          <a:solidFill>
                            <a:schemeClr val="accent2">
                              <a:lumMod val="75000"/>
                            </a:schemeClr>
                          </a:solidFill>
                          <a:latin typeface="Gill Sans"/>
                        </a:rPr>
                        <a:t>Internal Audit</a:t>
                      </a:r>
                    </a:p>
                  </a:txBody>
                  <a:tcPr marL="33128" marR="33128" marT="0" marB="0" anchor="ctr"/>
                </a:tc>
                <a:extLst>
                  <a:ext uri="{0D108BD9-81ED-4DB2-BD59-A6C34878D82A}">
                    <a16:rowId xmlns:a16="http://schemas.microsoft.com/office/drawing/2014/main" xmlns="" val="10003"/>
                  </a:ext>
                </a:extLst>
              </a:tr>
              <a:tr h="370946">
                <a:tc>
                  <a:txBody>
                    <a:bodyPr/>
                    <a:lstStyle/>
                    <a:p>
                      <a:pPr algn="ctr">
                        <a:lnSpc>
                          <a:spcPct val="107000"/>
                        </a:lnSpc>
                        <a:spcAft>
                          <a:spcPts val="0"/>
                        </a:spcAft>
                      </a:pPr>
                      <a:r>
                        <a:rPr lang="en-GB" sz="800" dirty="0">
                          <a:solidFill>
                            <a:schemeClr val="accent2">
                              <a:lumMod val="75000"/>
                            </a:schemeClr>
                          </a:solidFill>
                          <a:latin typeface="Gill Sans"/>
                        </a:rPr>
                        <a:t>POL-10</a:t>
                      </a:r>
                    </a:p>
                  </a:txBody>
                  <a:tcPr marL="33128" marR="33128" marT="0" marB="0" anchor="ctr"/>
                </a:tc>
                <a:tc>
                  <a:txBody>
                    <a:bodyPr/>
                    <a:lstStyle/>
                    <a:p>
                      <a:pPr>
                        <a:lnSpc>
                          <a:spcPct val="107000"/>
                        </a:lnSpc>
                        <a:spcAft>
                          <a:spcPts val="0"/>
                        </a:spcAft>
                      </a:pPr>
                      <a:r>
                        <a:rPr lang="en-GB" sz="800" dirty="0">
                          <a:solidFill>
                            <a:schemeClr val="accent2">
                              <a:lumMod val="75000"/>
                            </a:schemeClr>
                          </a:solidFill>
                          <a:latin typeface="Gill Sans"/>
                        </a:rPr>
                        <a:t>Insurance</a:t>
                      </a:r>
                    </a:p>
                  </a:txBody>
                  <a:tcPr marL="33128" marR="33128" marT="0" marB="0" anchor="ctr"/>
                </a:tc>
                <a:extLst>
                  <a:ext uri="{0D108BD9-81ED-4DB2-BD59-A6C34878D82A}">
                    <a16:rowId xmlns:a16="http://schemas.microsoft.com/office/drawing/2014/main" xmlns="" val="10004"/>
                  </a:ext>
                </a:extLst>
              </a:tr>
              <a:tr h="370946">
                <a:tc>
                  <a:txBody>
                    <a:bodyPr/>
                    <a:lstStyle/>
                    <a:p>
                      <a:pPr algn="ctr">
                        <a:lnSpc>
                          <a:spcPct val="107000"/>
                        </a:lnSpc>
                        <a:spcAft>
                          <a:spcPts val="0"/>
                        </a:spcAft>
                      </a:pPr>
                      <a:r>
                        <a:rPr lang="en-GB" sz="800" dirty="0">
                          <a:solidFill>
                            <a:schemeClr val="accent2">
                              <a:lumMod val="75000"/>
                            </a:schemeClr>
                          </a:solidFill>
                          <a:latin typeface="Gill Sans"/>
                        </a:rPr>
                        <a:t>POL-11</a:t>
                      </a:r>
                    </a:p>
                  </a:txBody>
                  <a:tcPr marL="33128" marR="33128" marT="0" marB="0" anchor="ctr"/>
                </a:tc>
                <a:tc>
                  <a:txBody>
                    <a:bodyPr/>
                    <a:lstStyle/>
                    <a:p>
                      <a:pPr>
                        <a:lnSpc>
                          <a:spcPct val="107000"/>
                        </a:lnSpc>
                        <a:spcAft>
                          <a:spcPts val="0"/>
                        </a:spcAft>
                      </a:pPr>
                      <a:r>
                        <a:rPr lang="en-GB" sz="800" dirty="0">
                          <a:solidFill>
                            <a:schemeClr val="accent2">
                              <a:lumMod val="75000"/>
                            </a:schemeClr>
                          </a:solidFill>
                          <a:latin typeface="Gill Sans"/>
                        </a:rPr>
                        <a:t>Quality</a:t>
                      </a:r>
                    </a:p>
                  </a:txBody>
                  <a:tcPr marL="33128" marR="33128" marT="0" marB="0" anchor="ctr"/>
                </a:tc>
                <a:extLst>
                  <a:ext uri="{0D108BD9-81ED-4DB2-BD59-A6C34878D82A}">
                    <a16:rowId xmlns:a16="http://schemas.microsoft.com/office/drawing/2014/main" xmlns="" val="10005"/>
                  </a:ext>
                </a:extLst>
              </a:tr>
            </a:tbl>
          </a:graphicData>
        </a:graphic>
      </p:graphicFrame>
      <p:grpSp>
        <p:nvGrpSpPr>
          <p:cNvPr id="21" name="20 Grupo"/>
          <p:cNvGrpSpPr/>
          <p:nvPr/>
        </p:nvGrpSpPr>
        <p:grpSpPr>
          <a:xfrm>
            <a:off x="142844" y="6525376"/>
            <a:ext cx="2750146" cy="216737"/>
            <a:chOff x="142844" y="6525376"/>
            <a:chExt cx="2750146" cy="216737"/>
          </a:xfrm>
        </p:grpSpPr>
        <p:grpSp>
          <p:nvGrpSpPr>
            <p:cNvPr id="22" name="8 Grupo"/>
            <p:cNvGrpSpPr/>
            <p:nvPr/>
          </p:nvGrpSpPr>
          <p:grpSpPr>
            <a:xfrm>
              <a:off x="142844" y="6544781"/>
              <a:ext cx="2750145" cy="181706"/>
              <a:chOff x="93663" y="6277125"/>
              <a:chExt cx="2750145" cy="224103"/>
            </a:xfrm>
          </p:grpSpPr>
          <p:sp>
            <p:nvSpPr>
              <p:cNvPr id="2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5"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3" name="22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205973822"/>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175020" y="6500834"/>
            <a:ext cx="718156"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144</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37840"/>
            <a:ext cx="272448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Internal regulatory framework</a:t>
            </a:r>
          </a:p>
        </p:txBody>
      </p:sp>
      <p:sp>
        <p:nvSpPr>
          <p:cNvPr id="3" name="2 CuadroTexto"/>
          <p:cNvSpPr txBox="1"/>
          <p:nvPr/>
        </p:nvSpPr>
        <p:spPr>
          <a:xfrm>
            <a:off x="803244" y="1446892"/>
            <a:ext cx="7225140" cy="253916"/>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Policies</a:t>
            </a:r>
          </a:p>
        </p:txBody>
      </p:sp>
      <p:graphicFrame>
        <p:nvGraphicFramePr>
          <p:cNvPr id="18" name="17 Tabla"/>
          <p:cNvGraphicFramePr>
            <a:graphicFrameLocks noGrp="1"/>
          </p:cNvGraphicFramePr>
          <p:nvPr>
            <p:extLst>
              <p:ext uri="{D42A27DB-BD31-4B8C-83A1-F6EECF244321}">
                <p14:modId xmlns:p14="http://schemas.microsoft.com/office/powerpoint/2010/main" val="3850802708"/>
              </p:ext>
            </p:extLst>
          </p:nvPr>
        </p:nvGraphicFramePr>
        <p:xfrm>
          <a:off x="755576" y="1808832"/>
          <a:ext cx="3486150" cy="4450080"/>
        </p:xfrm>
        <a:graphic>
          <a:graphicData uri="http://schemas.openxmlformats.org/drawingml/2006/table">
            <a:tbl>
              <a:tblPr firstRow="1" bandRow="1">
                <a:tableStyleId>{21E4AEA4-8DFA-4A89-87EB-49C32662AFE0}</a:tableStyleId>
              </a:tblPr>
              <a:tblGrid>
                <a:gridCol w="930276">
                  <a:extLst>
                    <a:ext uri="{9D8B030D-6E8A-4147-A177-3AD203B41FA5}">
                      <a16:colId xmlns:a16="http://schemas.microsoft.com/office/drawing/2014/main" xmlns="" val="20000"/>
                    </a:ext>
                  </a:extLst>
                </a:gridCol>
                <a:gridCol w="2555874">
                  <a:extLst>
                    <a:ext uri="{9D8B030D-6E8A-4147-A177-3AD203B41FA5}">
                      <a16:colId xmlns:a16="http://schemas.microsoft.com/office/drawing/2014/main" xmlns="" val="20001"/>
                    </a:ext>
                  </a:extLst>
                </a:gridCol>
              </a:tblGrid>
              <a:tr h="370840">
                <a:tc>
                  <a:txBody>
                    <a:bodyPr/>
                    <a:lstStyle/>
                    <a:p>
                      <a:r>
                        <a:rPr lang="en-GB" sz="800" dirty="0">
                          <a:latin typeface="Gill Sans"/>
                        </a:rPr>
                        <a:t>REFERENCE</a:t>
                      </a:r>
                    </a:p>
                  </a:txBody>
                  <a:tcPr marL="91439" marR="91439" anchor="ctr" anchorCtr="1"/>
                </a:tc>
                <a:tc>
                  <a:txBody>
                    <a:bodyPr/>
                    <a:lstStyle/>
                    <a:p>
                      <a:r>
                        <a:rPr lang="en-GB" sz="800" dirty="0">
                          <a:latin typeface="Gill Sans"/>
                        </a:rPr>
                        <a:t>TITLE</a:t>
                      </a:r>
                    </a:p>
                  </a:txBody>
                  <a:tcPr marL="91439" marR="91439" anchor="ctr" anchorCtr="1"/>
                </a:tc>
                <a:extLst>
                  <a:ext uri="{0D108BD9-81ED-4DB2-BD59-A6C34878D82A}">
                    <a16:rowId xmlns:a16="http://schemas.microsoft.com/office/drawing/2014/main" xmlns="" val="10000"/>
                  </a:ext>
                </a:extLst>
              </a:tr>
              <a:tr h="370840">
                <a:tc>
                  <a:txBody>
                    <a:bodyPr/>
                    <a:lstStyle/>
                    <a:p>
                      <a:pPr algn="ctr">
                        <a:lnSpc>
                          <a:spcPct val="107000"/>
                        </a:lnSpc>
                        <a:spcAft>
                          <a:spcPts val="0"/>
                        </a:spcAft>
                      </a:pPr>
                      <a:r>
                        <a:rPr lang="en-GB" sz="800" dirty="0">
                          <a:solidFill>
                            <a:schemeClr val="accent2">
                              <a:lumMod val="75000"/>
                            </a:schemeClr>
                          </a:solidFill>
                          <a:latin typeface="Gill Sans"/>
                        </a:rPr>
                        <a:t>POL-12</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Corporate Gifts</a:t>
                      </a:r>
                    </a:p>
                  </a:txBody>
                  <a:tcPr marL="33124" marR="33124" marT="0" marB="0" anchor="ctr"/>
                </a:tc>
                <a:extLst>
                  <a:ext uri="{0D108BD9-81ED-4DB2-BD59-A6C34878D82A}">
                    <a16:rowId xmlns:a16="http://schemas.microsoft.com/office/drawing/2014/main" xmlns="" val="10001"/>
                  </a:ext>
                </a:extLst>
              </a:tr>
              <a:tr h="370840">
                <a:tc>
                  <a:txBody>
                    <a:bodyPr/>
                    <a:lstStyle/>
                    <a:p>
                      <a:pPr algn="ctr">
                        <a:lnSpc>
                          <a:spcPct val="107000"/>
                        </a:lnSpc>
                        <a:spcAft>
                          <a:spcPts val="0"/>
                        </a:spcAft>
                      </a:pPr>
                      <a:r>
                        <a:rPr lang="en-GB" sz="800" dirty="0">
                          <a:solidFill>
                            <a:schemeClr val="accent2">
                              <a:lumMod val="75000"/>
                            </a:schemeClr>
                          </a:solidFill>
                          <a:latin typeface="Gill Sans"/>
                        </a:rPr>
                        <a:t>POL-13</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Training Policy</a:t>
                      </a:r>
                    </a:p>
                  </a:txBody>
                  <a:tcPr marL="33124" marR="33124" marT="0" marB="0" anchor="ctr"/>
                </a:tc>
                <a:extLst>
                  <a:ext uri="{0D108BD9-81ED-4DB2-BD59-A6C34878D82A}">
                    <a16:rowId xmlns:a16="http://schemas.microsoft.com/office/drawing/2014/main" xmlns="" val="10002"/>
                  </a:ext>
                </a:extLst>
              </a:tr>
              <a:tr h="370840">
                <a:tc>
                  <a:txBody>
                    <a:bodyPr/>
                    <a:lstStyle/>
                    <a:p>
                      <a:pPr algn="ctr">
                        <a:lnSpc>
                          <a:spcPct val="107000"/>
                        </a:lnSpc>
                        <a:spcAft>
                          <a:spcPts val="0"/>
                        </a:spcAft>
                      </a:pPr>
                      <a:r>
                        <a:rPr lang="en-GB" sz="800" dirty="0">
                          <a:solidFill>
                            <a:schemeClr val="accent2">
                              <a:lumMod val="75000"/>
                            </a:schemeClr>
                          </a:solidFill>
                          <a:latin typeface="Gill Sans"/>
                        </a:rPr>
                        <a:t>POL-14</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Accounting</a:t>
                      </a:r>
                    </a:p>
                  </a:txBody>
                  <a:tcPr marL="33124" marR="33124" marT="0" marB="0" anchor="ctr"/>
                </a:tc>
                <a:extLst>
                  <a:ext uri="{0D108BD9-81ED-4DB2-BD59-A6C34878D82A}">
                    <a16:rowId xmlns:a16="http://schemas.microsoft.com/office/drawing/2014/main" xmlns="" val="10003"/>
                  </a:ext>
                </a:extLst>
              </a:tr>
              <a:tr h="370840">
                <a:tc>
                  <a:txBody>
                    <a:bodyPr/>
                    <a:lstStyle/>
                    <a:p>
                      <a:pPr algn="ctr">
                        <a:lnSpc>
                          <a:spcPct val="107000"/>
                        </a:lnSpc>
                        <a:spcAft>
                          <a:spcPts val="0"/>
                        </a:spcAft>
                      </a:pPr>
                      <a:r>
                        <a:rPr lang="en-GB" sz="800" dirty="0">
                          <a:solidFill>
                            <a:schemeClr val="accent2">
                              <a:lumMod val="75000"/>
                            </a:schemeClr>
                          </a:solidFill>
                          <a:latin typeface="Gill Sans"/>
                        </a:rPr>
                        <a:t>POL-15</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Home Loan</a:t>
                      </a:r>
                    </a:p>
                  </a:txBody>
                  <a:tcPr marL="33124" marR="33124" marT="0" marB="0" anchor="ctr"/>
                </a:tc>
                <a:extLst>
                  <a:ext uri="{0D108BD9-81ED-4DB2-BD59-A6C34878D82A}">
                    <a16:rowId xmlns:a16="http://schemas.microsoft.com/office/drawing/2014/main" xmlns="" val="10004"/>
                  </a:ext>
                </a:extLst>
              </a:tr>
              <a:tr h="370840">
                <a:tc>
                  <a:txBody>
                    <a:bodyPr/>
                    <a:lstStyle/>
                    <a:p>
                      <a:pPr algn="ctr">
                        <a:lnSpc>
                          <a:spcPct val="107000"/>
                        </a:lnSpc>
                        <a:spcAft>
                          <a:spcPts val="0"/>
                        </a:spcAft>
                      </a:pPr>
                      <a:r>
                        <a:rPr lang="en-GB" sz="800" dirty="0">
                          <a:solidFill>
                            <a:schemeClr val="accent2">
                              <a:lumMod val="75000"/>
                            </a:schemeClr>
                          </a:solidFill>
                          <a:latin typeface="Gill Sans"/>
                        </a:rPr>
                        <a:t>POL-16</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Prudential Reporting</a:t>
                      </a:r>
                    </a:p>
                  </a:txBody>
                  <a:tcPr marL="33124" marR="33124" marT="0" marB="0" anchor="ctr"/>
                </a:tc>
                <a:extLst>
                  <a:ext uri="{0D108BD9-81ED-4DB2-BD59-A6C34878D82A}">
                    <a16:rowId xmlns:a16="http://schemas.microsoft.com/office/drawing/2014/main" xmlns="" val="10005"/>
                  </a:ext>
                </a:extLst>
              </a:tr>
              <a:tr h="370840">
                <a:tc>
                  <a:txBody>
                    <a:bodyPr/>
                    <a:lstStyle/>
                    <a:p>
                      <a:pPr algn="ctr">
                        <a:lnSpc>
                          <a:spcPct val="107000"/>
                        </a:lnSpc>
                        <a:spcAft>
                          <a:spcPts val="0"/>
                        </a:spcAft>
                      </a:pPr>
                      <a:r>
                        <a:rPr lang="en-GB" sz="800" dirty="0">
                          <a:solidFill>
                            <a:schemeClr val="accent2">
                              <a:lumMod val="75000"/>
                            </a:schemeClr>
                          </a:solidFill>
                          <a:latin typeface="Gill Sans"/>
                        </a:rPr>
                        <a:t>POL-17</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Business Continuity</a:t>
                      </a:r>
                    </a:p>
                  </a:txBody>
                  <a:tcPr marL="33124" marR="33124" marT="0" marB="0" anchor="ctr"/>
                </a:tc>
                <a:extLst>
                  <a:ext uri="{0D108BD9-81ED-4DB2-BD59-A6C34878D82A}">
                    <a16:rowId xmlns:a16="http://schemas.microsoft.com/office/drawing/2014/main" xmlns="" val="10006"/>
                  </a:ext>
                </a:extLst>
              </a:tr>
              <a:tr h="370840">
                <a:tc>
                  <a:txBody>
                    <a:bodyPr/>
                    <a:lstStyle/>
                    <a:p>
                      <a:pPr algn="ctr">
                        <a:lnSpc>
                          <a:spcPct val="107000"/>
                        </a:lnSpc>
                        <a:spcAft>
                          <a:spcPts val="0"/>
                        </a:spcAft>
                      </a:pPr>
                      <a:r>
                        <a:rPr lang="en-GB" sz="800" dirty="0">
                          <a:solidFill>
                            <a:schemeClr val="accent2">
                              <a:lumMod val="75000"/>
                            </a:schemeClr>
                          </a:solidFill>
                          <a:latin typeface="Gill Sans"/>
                        </a:rPr>
                        <a:t>POL-19</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Granting Consumer Loans</a:t>
                      </a:r>
                    </a:p>
                  </a:txBody>
                  <a:tcPr marL="33124" marR="33124" marT="0" marB="0" anchor="ctr"/>
                </a:tc>
                <a:extLst>
                  <a:ext uri="{0D108BD9-81ED-4DB2-BD59-A6C34878D82A}">
                    <a16:rowId xmlns:a16="http://schemas.microsoft.com/office/drawing/2014/main" xmlns="" val="10007"/>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POL-20</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Granting Exceptional Interest-free Loans</a:t>
                      </a:r>
                    </a:p>
                  </a:txBody>
                  <a:tcPr marL="33124" marR="33124" marT="0" marB="0" anchor="ctr"/>
                </a:tc>
                <a:extLst>
                  <a:ext uri="{0D108BD9-81ED-4DB2-BD59-A6C34878D82A}">
                    <a16:rowId xmlns:a16="http://schemas.microsoft.com/office/drawing/2014/main" xmlns="" val="10008"/>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POL-21</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Travel Policy</a:t>
                      </a:r>
                    </a:p>
                  </a:txBody>
                  <a:tcPr marL="33124" marR="33124" marT="0" marB="0" anchor="ctr"/>
                </a:tc>
                <a:extLst>
                  <a:ext uri="{0D108BD9-81ED-4DB2-BD59-A6C34878D82A}">
                    <a16:rowId xmlns:a16="http://schemas.microsoft.com/office/drawing/2014/main" xmlns="" val="10009"/>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POL-22</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Information Security</a:t>
                      </a:r>
                    </a:p>
                  </a:txBody>
                  <a:tcPr marL="33124" marR="33124" marT="0" marB="0" anchor="ctr"/>
                </a:tc>
                <a:extLst>
                  <a:ext uri="{0D108BD9-81ED-4DB2-BD59-A6C34878D82A}">
                    <a16:rowId xmlns:a16="http://schemas.microsoft.com/office/drawing/2014/main" xmlns="" val="10010"/>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POL-23</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Environmental Policy</a:t>
                      </a:r>
                    </a:p>
                  </a:txBody>
                  <a:tcPr marL="33124" marR="33124" marT="0" marB="0" anchor="ctr"/>
                </a:tc>
                <a:extLst>
                  <a:ext uri="{0D108BD9-81ED-4DB2-BD59-A6C34878D82A}">
                    <a16:rowId xmlns:a16="http://schemas.microsoft.com/office/drawing/2014/main" xmlns="" val="10011"/>
                  </a:ext>
                </a:extLst>
              </a:tr>
            </a:tbl>
          </a:graphicData>
        </a:graphic>
      </p:graphicFrame>
      <p:graphicFrame>
        <p:nvGraphicFramePr>
          <p:cNvPr id="19" name="18 Tabla"/>
          <p:cNvGraphicFramePr>
            <a:graphicFrameLocks noGrp="1"/>
          </p:cNvGraphicFramePr>
          <p:nvPr>
            <p:extLst>
              <p:ext uri="{D42A27DB-BD31-4B8C-83A1-F6EECF244321}">
                <p14:modId xmlns:p14="http://schemas.microsoft.com/office/powerpoint/2010/main" val="2760147992"/>
              </p:ext>
            </p:extLst>
          </p:nvPr>
        </p:nvGraphicFramePr>
        <p:xfrm>
          <a:off x="4378251" y="1807244"/>
          <a:ext cx="3486150" cy="4079240"/>
        </p:xfrm>
        <a:graphic>
          <a:graphicData uri="http://schemas.openxmlformats.org/drawingml/2006/table">
            <a:tbl>
              <a:tblPr firstRow="1" bandRow="1">
                <a:tableStyleId>{21E4AEA4-8DFA-4A89-87EB-49C32662AFE0}</a:tableStyleId>
              </a:tblPr>
              <a:tblGrid>
                <a:gridCol w="930276">
                  <a:extLst>
                    <a:ext uri="{9D8B030D-6E8A-4147-A177-3AD203B41FA5}">
                      <a16:colId xmlns:a16="http://schemas.microsoft.com/office/drawing/2014/main" xmlns="" val="20000"/>
                    </a:ext>
                  </a:extLst>
                </a:gridCol>
                <a:gridCol w="2555874">
                  <a:extLst>
                    <a:ext uri="{9D8B030D-6E8A-4147-A177-3AD203B41FA5}">
                      <a16:colId xmlns:a16="http://schemas.microsoft.com/office/drawing/2014/main" xmlns="" val="20001"/>
                    </a:ext>
                  </a:extLst>
                </a:gridCol>
              </a:tblGrid>
              <a:tr h="370840">
                <a:tc>
                  <a:txBody>
                    <a:bodyPr/>
                    <a:lstStyle/>
                    <a:p>
                      <a:r>
                        <a:rPr lang="en-GB" sz="800" dirty="0">
                          <a:latin typeface="Gill Sans"/>
                        </a:rPr>
                        <a:t>REFERENCE</a:t>
                      </a:r>
                    </a:p>
                  </a:txBody>
                  <a:tcPr marL="91439" marR="91439" anchor="ctr" anchorCtr="1"/>
                </a:tc>
                <a:tc>
                  <a:txBody>
                    <a:bodyPr/>
                    <a:lstStyle/>
                    <a:p>
                      <a:r>
                        <a:rPr lang="en-GB" sz="800" dirty="0">
                          <a:latin typeface="Gill Sans"/>
                        </a:rPr>
                        <a:t>TITLE</a:t>
                      </a:r>
                    </a:p>
                  </a:txBody>
                  <a:tcPr marL="91439" marR="91439" anchor="ctr" anchorCtr="1"/>
                </a:tc>
                <a:extLst>
                  <a:ext uri="{0D108BD9-81ED-4DB2-BD59-A6C34878D82A}">
                    <a16:rowId xmlns:a16="http://schemas.microsoft.com/office/drawing/2014/main" xmlns="" val="10000"/>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POL-24</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Policy on Outsourcing Activities or Services</a:t>
                      </a:r>
                    </a:p>
                  </a:txBody>
                  <a:tcPr marL="33124" marR="33124" marT="0" marB="0" anchor="ctr"/>
                </a:tc>
                <a:extLst>
                  <a:ext uri="{0D108BD9-81ED-4DB2-BD59-A6C34878D82A}">
                    <a16:rowId xmlns:a16="http://schemas.microsoft.com/office/drawing/2014/main" xmlns="" val="10001"/>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POL-25</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Financial Markets Policy</a:t>
                      </a:r>
                    </a:p>
                  </a:txBody>
                  <a:tcPr marL="33124" marR="33124" marT="0" marB="0" anchor="ctr"/>
                </a:tc>
                <a:extLst>
                  <a:ext uri="{0D108BD9-81ED-4DB2-BD59-A6C34878D82A}">
                    <a16:rowId xmlns:a16="http://schemas.microsoft.com/office/drawing/2014/main" xmlns="" val="10002"/>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POL-26</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Risk Management Map</a:t>
                      </a:r>
                    </a:p>
                  </a:txBody>
                  <a:tcPr marL="33124" marR="33124" marT="0" marB="0" anchor="ctr"/>
                </a:tc>
                <a:extLst>
                  <a:ext uri="{0D108BD9-81ED-4DB2-BD59-A6C34878D82A}">
                    <a16:rowId xmlns:a16="http://schemas.microsoft.com/office/drawing/2014/main" xmlns="" val="10003"/>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POL-27</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Corporate Social Responsibility. CSR</a:t>
                      </a:r>
                    </a:p>
                  </a:txBody>
                  <a:tcPr marL="33124" marR="33124" marT="0" marB="0" anchor="ctr"/>
                </a:tc>
                <a:extLst>
                  <a:ext uri="{0D108BD9-81ED-4DB2-BD59-A6C34878D82A}">
                    <a16:rowId xmlns:a16="http://schemas.microsoft.com/office/drawing/2014/main" xmlns="" val="10004"/>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POL-28</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Information classification</a:t>
                      </a:r>
                    </a:p>
                  </a:txBody>
                  <a:tcPr marL="33124" marR="33124" marT="0" marB="0" anchor="ctr"/>
                </a:tc>
                <a:extLst>
                  <a:ext uri="{0D108BD9-81ED-4DB2-BD59-A6C34878D82A}">
                    <a16:rowId xmlns:a16="http://schemas.microsoft.com/office/drawing/2014/main" xmlns="" val="10005"/>
                  </a:ext>
                </a:extLst>
              </a:tr>
              <a:tr h="370840">
                <a:tc>
                  <a:txBody>
                    <a:bodyPr/>
                    <a:lstStyle/>
                    <a:p>
                      <a:pPr algn="ctr">
                        <a:lnSpc>
                          <a:spcPct val="107000"/>
                        </a:lnSpc>
                        <a:spcAft>
                          <a:spcPts val="0"/>
                        </a:spcAft>
                      </a:pPr>
                      <a:r>
                        <a:rPr lang="en-GB" sz="800" dirty="0">
                          <a:solidFill>
                            <a:schemeClr val="accent2">
                              <a:lumMod val="75000"/>
                            </a:schemeClr>
                          </a:solidFill>
                          <a:latin typeface="Gill Sans"/>
                        </a:rPr>
                        <a:t>POL-29</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Entertainment Expenses and Corporate Credit Cards</a:t>
                      </a:r>
                    </a:p>
                  </a:txBody>
                  <a:tcPr marL="33124" marR="33124" marT="0" marB="0" anchor="ctr"/>
                </a:tc>
                <a:extLst>
                  <a:ext uri="{0D108BD9-81ED-4DB2-BD59-A6C34878D82A}">
                    <a16:rowId xmlns:a16="http://schemas.microsoft.com/office/drawing/2014/main" xmlns="" val="10006"/>
                  </a:ext>
                </a:extLst>
              </a:tr>
              <a:tr h="370840">
                <a:tc>
                  <a:txBody>
                    <a:bodyPr/>
                    <a:lstStyle/>
                    <a:p>
                      <a:pPr algn="ctr">
                        <a:lnSpc>
                          <a:spcPct val="107000"/>
                        </a:lnSpc>
                        <a:spcAft>
                          <a:spcPts val="0"/>
                        </a:spcAft>
                      </a:pPr>
                      <a:r>
                        <a:rPr lang="en-GB" sz="800" dirty="0">
                          <a:solidFill>
                            <a:schemeClr val="accent2">
                              <a:lumMod val="75000"/>
                            </a:schemeClr>
                          </a:solidFill>
                          <a:latin typeface="Gill Sans"/>
                        </a:rPr>
                        <a:t>POL-30</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Internal control functions</a:t>
                      </a:r>
                      <a:endParaRPr lang="en-GB" sz="800" kern="1200" dirty="0">
                        <a:solidFill>
                          <a:schemeClr val="accent2">
                            <a:lumMod val="75000"/>
                          </a:schemeClr>
                        </a:solidFill>
                        <a:latin typeface="Gill Sans"/>
                        <a:ea typeface="+mn-ea"/>
                        <a:cs typeface="+mn-cs"/>
                      </a:endParaRPr>
                    </a:p>
                  </a:txBody>
                  <a:tcPr marL="33124" marR="33124" marT="0" marB="0" anchor="ctr"/>
                </a:tc>
                <a:extLst>
                  <a:ext uri="{0D108BD9-81ED-4DB2-BD59-A6C34878D82A}">
                    <a16:rowId xmlns:a16="http://schemas.microsoft.com/office/drawing/2014/main" xmlns="" val="10007"/>
                  </a:ext>
                </a:extLst>
              </a:tr>
              <a:tr h="370840">
                <a:tc>
                  <a:txBody>
                    <a:bodyPr/>
                    <a:lstStyle/>
                    <a:p>
                      <a:pPr algn="ctr">
                        <a:lnSpc>
                          <a:spcPct val="107000"/>
                        </a:lnSpc>
                        <a:spcAft>
                          <a:spcPts val="0"/>
                        </a:spcAft>
                      </a:pPr>
                      <a:r>
                        <a:rPr lang="en-GB" sz="800" dirty="0">
                          <a:solidFill>
                            <a:schemeClr val="accent2">
                              <a:lumMod val="75000"/>
                            </a:schemeClr>
                          </a:solidFill>
                          <a:latin typeface="Gill Sans"/>
                        </a:rPr>
                        <a:t>POL-31</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Control of ICO's prices in Direct and Second-floor Operations</a:t>
                      </a:r>
                      <a:endParaRPr lang="en-GB" sz="800" kern="1200" dirty="0">
                        <a:solidFill>
                          <a:schemeClr val="accent2">
                            <a:lumMod val="75000"/>
                          </a:schemeClr>
                        </a:solidFill>
                        <a:latin typeface="Gill Sans"/>
                        <a:ea typeface="+mn-ea"/>
                        <a:cs typeface="+mn-cs"/>
                      </a:endParaRPr>
                    </a:p>
                  </a:txBody>
                  <a:tcPr marL="33124" marR="33124" marT="0" marB="0" anchor="ctr"/>
                </a:tc>
                <a:extLst>
                  <a:ext uri="{0D108BD9-81ED-4DB2-BD59-A6C34878D82A}">
                    <a16:rowId xmlns:a16="http://schemas.microsoft.com/office/drawing/2014/main" xmlns="" val="10008"/>
                  </a:ext>
                </a:extLst>
              </a:tr>
              <a:tr h="370840">
                <a:tc>
                  <a:txBody>
                    <a:bodyPr/>
                    <a:lstStyle/>
                    <a:p>
                      <a:pPr algn="ctr">
                        <a:lnSpc>
                          <a:spcPct val="107000"/>
                        </a:lnSpc>
                        <a:spcAft>
                          <a:spcPts val="0"/>
                        </a:spcAft>
                      </a:pPr>
                      <a:r>
                        <a:rPr lang="en-GB" sz="800" dirty="0">
                          <a:solidFill>
                            <a:schemeClr val="accent2">
                              <a:lumMod val="75000"/>
                            </a:schemeClr>
                          </a:solidFill>
                          <a:latin typeface="Gill Sans"/>
                        </a:rPr>
                        <a:t>POL-32</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Foreclosed Financial Asset Administration, Management and Disposal</a:t>
                      </a:r>
                      <a:endParaRPr lang="en-GB" sz="800" kern="1200" dirty="0">
                        <a:solidFill>
                          <a:schemeClr val="accent2">
                            <a:lumMod val="75000"/>
                          </a:schemeClr>
                        </a:solidFill>
                        <a:latin typeface="Gill Sans"/>
                        <a:ea typeface="+mn-ea"/>
                        <a:cs typeface="+mn-cs"/>
                      </a:endParaRPr>
                    </a:p>
                  </a:txBody>
                  <a:tcPr marL="33124" marR="33124" marT="0" marB="0" anchor="ctr"/>
                </a:tc>
                <a:extLst>
                  <a:ext uri="{0D108BD9-81ED-4DB2-BD59-A6C34878D82A}">
                    <a16:rowId xmlns:a16="http://schemas.microsoft.com/office/drawing/2014/main" xmlns="" val="10009"/>
                  </a:ext>
                </a:extLst>
              </a:tr>
              <a:tr h="370840">
                <a:tc>
                  <a:txBody>
                    <a:bodyPr/>
                    <a:lstStyle/>
                    <a:p>
                      <a:pPr algn="ctr">
                        <a:lnSpc>
                          <a:spcPct val="107000"/>
                        </a:lnSpc>
                        <a:spcAft>
                          <a:spcPts val="0"/>
                        </a:spcAft>
                      </a:pPr>
                      <a:r>
                        <a:rPr lang="en-GB" sz="800" dirty="0">
                          <a:solidFill>
                            <a:schemeClr val="accent2">
                              <a:lumMod val="75000"/>
                            </a:schemeClr>
                          </a:solidFill>
                          <a:latin typeface="Gill Sans"/>
                        </a:rPr>
                        <a:t>POL-XX</a:t>
                      </a:r>
                    </a:p>
                  </a:txBody>
                  <a:tcPr marL="33124" marR="33124" marT="0" marB="0" anchor="ctr"/>
                </a:tc>
                <a:tc>
                  <a:txBody>
                    <a:bodyPr/>
                    <a:lstStyle/>
                    <a:p>
                      <a:pPr>
                        <a:lnSpc>
                          <a:spcPct val="107000"/>
                        </a:lnSpc>
                        <a:spcAft>
                          <a:spcPts val="0"/>
                        </a:spcAft>
                      </a:pPr>
                      <a:r>
                        <a:rPr lang="en-GB" sz="800" dirty="0">
                          <a:solidFill>
                            <a:schemeClr val="accent2">
                              <a:lumMod val="75000"/>
                            </a:schemeClr>
                          </a:solidFill>
                          <a:latin typeface="Gill Sans"/>
                        </a:rPr>
                        <a:t>Internal Regulations on the Securities Market</a:t>
                      </a:r>
                    </a:p>
                  </a:txBody>
                  <a:tcPr marL="33124" marR="33124" marT="0" marB="0" anchor="ctr"/>
                </a:tc>
                <a:extLst>
                  <a:ext uri="{0D108BD9-81ED-4DB2-BD59-A6C34878D82A}">
                    <a16:rowId xmlns:a16="http://schemas.microsoft.com/office/drawing/2014/main" xmlns="" val="10010"/>
                  </a:ext>
                </a:extLst>
              </a:tr>
            </a:tbl>
          </a:graphicData>
        </a:graphic>
      </p:graphicFrame>
      <p:grpSp>
        <p:nvGrpSpPr>
          <p:cNvPr id="17" name="16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952410734"/>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244408" y="6500834"/>
            <a:ext cx="648767"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145</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08720"/>
            <a:ext cx="272448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Internal regulatory framework</a:t>
            </a:r>
          </a:p>
        </p:txBody>
      </p:sp>
      <p:sp>
        <p:nvSpPr>
          <p:cNvPr id="3" name="2 CuadroTexto"/>
          <p:cNvSpPr txBox="1"/>
          <p:nvPr/>
        </p:nvSpPr>
        <p:spPr>
          <a:xfrm>
            <a:off x="803244" y="1340768"/>
            <a:ext cx="7225140" cy="253916"/>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Procedural</a:t>
            </a:r>
          </a:p>
        </p:txBody>
      </p:sp>
      <p:graphicFrame>
        <p:nvGraphicFramePr>
          <p:cNvPr id="14" name="13 Tabla"/>
          <p:cNvGraphicFramePr>
            <a:graphicFrameLocks noGrp="1"/>
          </p:cNvGraphicFramePr>
          <p:nvPr>
            <p:extLst>
              <p:ext uri="{D42A27DB-BD31-4B8C-83A1-F6EECF244321}">
                <p14:modId xmlns:p14="http://schemas.microsoft.com/office/powerpoint/2010/main" val="3613544696"/>
              </p:ext>
            </p:extLst>
          </p:nvPr>
        </p:nvGraphicFramePr>
        <p:xfrm>
          <a:off x="866601" y="1630388"/>
          <a:ext cx="3486150" cy="4551165"/>
        </p:xfrm>
        <a:graphic>
          <a:graphicData uri="http://schemas.openxmlformats.org/drawingml/2006/table">
            <a:tbl>
              <a:tblPr firstRow="1" bandRow="1">
                <a:tableStyleId>{21E4AEA4-8DFA-4A89-87EB-49C32662AFE0}</a:tableStyleId>
              </a:tblPr>
              <a:tblGrid>
                <a:gridCol w="930276">
                  <a:extLst>
                    <a:ext uri="{9D8B030D-6E8A-4147-A177-3AD203B41FA5}">
                      <a16:colId xmlns:a16="http://schemas.microsoft.com/office/drawing/2014/main" xmlns="" val="20000"/>
                    </a:ext>
                  </a:extLst>
                </a:gridCol>
                <a:gridCol w="2555874">
                  <a:extLst>
                    <a:ext uri="{9D8B030D-6E8A-4147-A177-3AD203B41FA5}">
                      <a16:colId xmlns:a16="http://schemas.microsoft.com/office/drawing/2014/main" xmlns="" val="20001"/>
                    </a:ext>
                  </a:extLst>
                </a:gridCol>
              </a:tblGrid>
              <a:tr h="303411">
                <a:tc>
                  <a:txBody>
                    <a:bodyPr/>
                    <a:lstStyle/>
                    <a:p>
                      <a:r>
                        <a:rPr lang="en-GB" sz="800" dirty="0">
                          <a:latin typeface="Gill Sans"/>
                        </a:rPr>
                        <a:t>REFERENCE</a:t>
                      </a:r>
                    </a:p>
                  </a:txBody>
                  <a:tcPr marL="91439" marR="91439" marT="45726" marB="45726" anchor="ctr" anchorCtr="1"/>
                </a:tc>
                <a:tc>
                  <a:txBody>
                    <a:bodyPr/>
                    <a:lstStyle/>
                    <a:p>
                      <a:r>
                        <a:rPr lang="en-GB" sz="800" dirty="0">
                          <a:latin typeface="Gill Sans"/>
                        </a:rPr>
                        <a:t>TITLE</a:t>
                      </a:r>
                    </a:p>
                  </a:txBody>
                  <a:tcPr marL="91439" marR="91439" marT="45726" marB="45726" anchor="ctr" anchorCtr="1"/>
                </a:tc>
                <a:extLst>
                  <a:ext uri="{0D108BD9-81ED-4DB2-BD59-A6C34878D82A}">
                    <a16:rowId xmlns:a16="http://schemas.microsoft.com/office/drawing/2014/main" xmlns="" val="10000"/>
                  </a:ext>
                </a:extLst>
              </a:tr>
              <a:tr h="303411">
                <a:tc>
                  <a:txBody>
                    <a:bodyPr/>
                    <a:lstStyle/>
                    <a:p>
                      <a:pPr algn="ctr">
                        <a:lnSpc>
                          <a:spcPct val="107000"/>
                        </a:lnSpc>
                        <a:spcAft>
                          <a:spcPts val="0"/>
                        </a:spcAft>
                      </a:pPr>
                      <a:r>
                        <a:rPr lang="en-GB" sz="800" dirty="0">
                          <a:solidFill>
                            <a:schemeClr val="accent2">
                              <a:lumMod val="75000"/>
                            </a:schemeClr>
                          </a:solidFill>
                          <a:latin typeface="Gill Sans"/>
                        </a:rPr>
                        <a:t>PE-01</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Classification of a client as dubious</a:t>
                      </a:r>
                    </a:p>
                  </a:txBody>
                  <a:tcPr marL="31063" marR="31063" marT="0" marB="0" anchor="ctr"/>
                </a:tc>
                <a:extLst>
                  <a:ext uri="{0D108BD9-81ED-4DB2-BD59-A6C34878D82A}">
                    <a16:rowId xmlns:a16="http://schemas.microsoft.com/office/drawing/2014/main" xmlns="" val="10001"/>
                  </a:ext>
                </a:extLst>
              </a:tr>
              <a:tr h="303411">
                <a:tc>
                  <a:txBody>
                    <a:bodyPr/>
                    <a:lstStyle/>
                    <a:p>
                      <a:pPr algn="ctr">
                        <a:lnSpc>
                          <a:spcPct val="107000"/>
                        </a:lnSpc>
                        <a:spcAft>
                          <a:spcPts val="0"/>
                        </a:spcAft>
                      </a:pPr>
                      <a:r>
                        <a:rPr lang="en-GB" sz="800" dirty="0">
                          <a:solidFill>
                            <a:schemeClr val="accent2">
                              <a:lumMod val="75000"/>
                            </a:schemeClr>
                          </a:solidFill>
                          <a:latin typeface="Gill Sans"/>
                        </a:rPr>
                        <a:t>PE-06</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Identification and application of due diligence measures to clients</a:t>
                      </a:r>
                    </a:p>
                  </a:txBody>
                  <a:tcPr marL="31063" marR="31063" marT="0" marB="0" anchor="ctr"/>
                </a:tc>
                <a:extLst>
                  <a:ext uri="{0D108BD9-81ED-4DB2-BD59-A6C34878D82A}">
                    <a16:rowId xmlns:a16="http://schemas.microsoft.com/office/drawing/2014/main" xmlns="" val="10002"/>
                  </a:ext>
                </a:extLst>
              </a:tr>
              <a:tr h="303411">
                <a:tc>
                  <a:txBody>
                    <a:bodyPr/>
                    <a:lstStyle/>
                    <a:p>
                      <a:pPr algn="ctr">
                        <a:lnSpc>
                          <a:spcPct val="107000"/>
                        </a:lnSpc>
                        <a:spcAft>
                          <a:spcPts val="0"/>
                        </a:spcAft>
                      </a:pPr>
                      <a:r>
                        <a:rPr lang="en-GB" sz="800" dirty="0">
                          <a:solidFill>
                            <a:schemeClr val="accent2">
                              <a:lumMod val="75000"/>
                            </a:schemeClr>
                          </a:solidFill>
                          <a:latin typeface="Gill Sans"/>
                        </a:rPr>
                        <a:t>PE-02</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Access to IT applications</a:t>
                      </a:r>
                    </a:p>
                  </a:txBody>
                  <a:tcPr marL="31063" marR="31063" marT="0" marB="0" anchor="ctr"/>
                </a:tc>
                <a:extLst>
                  <a:ext uri="{0D108BD9-81ED-4DB2-BD59-A6C34878D82A}">
                    <a16:rowId xmlns:a16="http://schemas.microsoft.com/office/drawing/2014/main" xmlns="" val="10003"/>
                  </a:ext>
                </a:extLst>
              </a:tr>
              <a:tr h="303411">
                <a:tc>
                  <a:txBody>
                    <a:bodyPr/>
                    <a:lstStyle/>
                    <a:p>
                      <a:pPr algn="ctr">
                        <a:lnSpc>
                          <a:spcPct val="107000"/>
                        </a:lnSpc>
                        <a:spcAft>
                          <a:spcPts val="0"/>
                        </a:spcAft>
                      </a:pPr>
                      <a:r>
                        <a:rPr lang="en-GB" sz="800" dirty="0">
                          <a:solidFill>
                            <a:schemeClr val="accent2">
                              <a:lumMod val="75000"/>
                            </a:schemeClr>
                          </a:solidFill>
                          <a:latin typeface="Gill Sans"/>
                        </a:rPr>
                        <a:t>PE-03</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General Archive</a:t>
                      </a:r>
                    </a:p>
                  </a:txBody>
                  <a:tcPr marL="31063" marR="31063" marT="0" marB="0" anchor="ctr"/>
                </a:tc>
                <a:extLst>
                  <a:ext uri="{0D108BD9-81ED-4DB2-BD59-A6C34878D82A}">
                    <a16:rowId xmlns:a16="http://schemas.microsoft.com/office/drawing/2014/main" xmlns="" val="10004"/>
                  </a:ext>
                </a:extLst>
              </a:tr>
              <a:tr h="303411">
                <a:tc>
                  <a:txBody>
                    <a:bodyPr/>
                    <a:lstStyle/>
                    <a:p>
                      <a:pPr algn="ctr">
                        <a:lnSpc>
                          <a:spcPct val="107000"/>
                        </a:lnSpc>
                        <a:spcAft>
                          <a:spcPts val="0"/>
                        </a:spcAft>
                      </a:pPr>
                      <a:r>
                        <a:rPr lang="en-GB" sz="800" dirty="0">
                          <a:solidFill>
                            <a:schemeClr val="accent2">
                              <a:lumMod val="75000"/>
                            </a:schemeClr>
                          </a:solidFill>
                          <a:latin typeface="Gill Sans"/>
                        </a:rPr>
                        <a:t>PE-04</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Rights of Access, Rectification, Erasure and Blocking </a:t>
                      </a:r>
                    </a:p>
                  </a:txBody>
                  <a:tcPr marL="31063" marR="31063" marT="0" marB="0" anchor="ctr"/>
                </a:tc>
                <a:extLst>
                  <a:ext uri="{0D108BD9-81ED-4DB2-BD59-A6C34878D82A}">
                    <a16:rowId xmlns:a16="http://schemas.microsoft.com/office/drawing/2014/main" xmlns="" val="10005"/>
                  </a:ext>
                </a:extLst>
              </a:tr>
              <a:tr h="303411">
                <a:tc>
                  <a:txBody>
                    <a:bodyPr/>
                    <a:lstStyle/>
                    <a:p>
                      <a:pPr algn="ctr">
                        <a:lnSpc>
                          <a:spcPct val="107000"/>
                        </a:lnSpc>
                        <a:spcAft>
                          <a:spcPts val="0"/>
                        </a:spcAft>
                      </a:pPr>
                      <a:r>
                        <a:rPr lang="en-GB" sz="800" dirty="0">
                          <a:solidFill>
                            <a:schemeClr val="accent2">
                              <a:lumMod val="75000"/>
                            </a:schemeClr>
                          </a:solidFill>
                          <a:latin typeface="Gill Sans"/>
                        </a:rPr>
                        <a:t>PE-05</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Handling complaints and suggestions</a:t>
                      </a:r>
                    </a:p>
                  </a:txBody>
                  <a:tcPr marL="31063" marR="31063" marT="0" marB="0" anchor="ctr"/>
                </a:tc>
                <a:extLst>
                  <a:ext uri="{0D108BD9-81ED-4DB2-BD59-A6C34878D82A}">
                    <a16:rowId xmlns:a16="http://schemas.microsoft.com/office/drawing/2014/main" xmlns="" val="10006"/>
                  </a:ext>
                </a:extLst>
              </a:tr>
              <a:tr h="303411">
                <a:tc>
                  <a:txBody>
                    <a:bodyPr/>
                    <a:lstStyle/>
                    <a:p>
                      <a:pPr algn="ctr">
                        <a:lnSpc>
                          <a:spcPct val="107000"/>
                        </a:lnSpc>
                        <a:spcAft>
                          <a:spcPts val="0"/>
                        </a:spcAft>
                      </a:pPr>
                      <a:r>
                        <a:rPr lang="en-GB" sz="800" dirty="0">
                          <a:solidFill>
                            <a:schemeClr val="accent2">
                              <a:lumMod val="75000"/>
                            </a:schemeClr>
                          </a:solidFill>
                          <a:latin typeface="Gill Sans"/>
                        </a:rPr>
                        <a:t>PE-08</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Income Tax. Deductions and Payments on Account</a:t>
                      </a:r>
                    </a:p>
                  </a:txBody>
                  <a:tcPr marL="31063" marR="31063" marT="0" marB="0" anchor="ctr"/>
                </a:tc>
                <a:extLst>
                  <a:ext uri="{0D108BD9-81ED-4DB2-BD59-A6C34878D82A}">
                    <a16:rowId xmlns:a16="http://schemas.microsoft.com/office/drawing/2014/main" xmlns="" val="10007"/>
                  </a:ext>
                </a:extLst>
              </a:tr>
              <a:tr h="303411">
                <a:tc>
                  <a:txBody>
                    <a:bodyPr/>
                    <a:lstStyle/>
                    <a:p>
                      <a:pPr algn="ctr">
                        <a:lnSpc>
                          <a:spcPct val="107000"/>
                        </a:lnSpc>
                        <a:spcAft>
                          <a:spcPts val="0"/>
                        </a:spcAft>
                      </a:pPr>
                      <a:r>
                        <a:rPr lang="en-GB" sz="800" dirty="0">
                          <a:solidFill>
                            <a:schemeClr val="accent2">
                              <a:lumMod val="75000"/>
                            </a:schemeClr>
                          </a:solidFill>
                          <a:latin typeface="Gill Sans"/>
                        </a:rPr>
                        <a:t>PE-09</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Capital. Deductions and Payments on Account</a:t>
                      </a:r>
                    </a:p>
                  </a:txBody>
                  <a:tcPr marL="31063" marR="31063" marT="0" marB="0" anchor="ctr"/>
                </a:tc>
                <a:extLst>
                  <a:ext uri="{0D108BD9-81ED-4DB2-BD59-A6C34878D82A}">
                    <a16:rowId xmlns:a16="http://schemas.microsoft.com/office/drawing/2014/main" xmlns="" val="10008"/>
                  </a:ext>
                </a:extLst>
              </a:tr>
              <a:tr h="303411">
                <a:tc>
                  <a:txBody>
                    <a:bodyPr/>
                    <a:lstStyle/>
                    <a:p>
                      <a:pPr algn="ctr">
                        <a:lnSpc>
                          <a:spcPct val="107000"/>
                        </a:lnSpc>
                        <a:spcAft>
                          <a:spcPts val="0"/>
                        </a:spcAft>
                      </a:pPr>
                      <a:r>
                        <a:rPr lang="en-GB" sz="800" dirty="0">
                          <a:solidFill>
                            <a:schemeClr val="accent2">
                              <a:lumMod val="75000"/>
                            </a:schemeClr>
                          </a:solidFill>
                          <a:latin typeface="Gill Sans"/>
                        </a:rPr>
                        <a:t>PE-10</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Capital. Income</a:t>
                      </a:r>
                    </a:p>
                  </a:txBody>
                  <a:tcPr marL="31063" marR="31063" marT="0" marB="0" anchor="ctr"/>
                </a:tc>
                <a:extLst>
                  <a:ext uri="{0D108BD9-81ED-4DB2-BD59-A6C34878D82A}">
                    <a16:rowId xmlns:a16="http://schemas.microsoft.com/office/drawing/2014/main" xmlns="" val="10009"/>
                  </a:ext>
                </a:extLst>
              </a:tr>
              <a:tr h="303411">
                <a:tc>
                  <a:txBody>
                    <a:bodyPr/>
                    <a:lstStyle/>
                    <a:p>
                      <a:pPr algn="ctr">
                        <a:lnSpc>
                          <a:spcPct val="107000"/>
                        </a:lnSpc>
                        <a:spcAft>
                          <a:spcPts val="0"/>
                        </a:spcAft>
                      </a:pPr>
                      <a:r>
                        <a:rPr lang="en-GB" sz="800" dirty="0">
                          <a:solidFill>
                            <a:schemeClr val="accent2">
                              <a:lumMod val="75000"/>
                            </a:schemeClr>
                          </a:solidFill>
                          <a:latin typeface="Gill Sans"/>
                        </a:rPr>
                        <a:t>PE-11</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Corporate Tax</a:t>
                      </a:r>
                    </a:p>
                  </a:txBody>
                  <a:tcPr marL="31063" marR="31063" marT="0" marB="0" anchor="ctr"/>
                </a:tc>
                <a:extLst>
                  <a:ext uri="{0D108BD9-81ED-4DB2-BD59-A6C34878D82A}">
                    <a16:rowId xmlns:a16="http://schemas.microsoft.com/office/drawing/2014/main" xmlns="" val="10010"/>
                  </a:ext>
                </a:extLst>
              </a:tr>
              <a:tr h="303411">
                <a:tc>
                  <a:txBody>
                    <a:bodyPr/>
                    <a:lstStyle/>
                    <a:p>
                      <a:pPr algn="ctr">
                        <a:lnSpc>
                          <a:spcPct val="107000"/>
                        </a:lnSpc>
                        <a:spcAft>
                          <a:spcPts val="0"/>
                        </a:spcAft>
                      </a:pPr>
                      <a:r>
                        <a:rPr lang="en-GB" sz="800" dirty="0">
                          <a:solidFill>
                            <a:schemeClr val="accent2">
                              <a:lumMod val="75000"/>
                            </a:schemeClr>
                          </a:solidFill>
                          <a:latin typeface="Gill Sans"/>
                        </a:rPr>
                        <a:t>PE-12</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Value-added Tax</a:t>
                      </a:r>
                    </a:p>
                  </a:txBody>
                  <a:tcPr marL="31063" marR="31063" marT="0" marB="0" anchor="ctr"/>
                </a:tc>
                <a:extLst>
                  <a:ext uri="{0D108BD9-81ED-4DB2-BD59-A6C34878D82A}">
                    <a16:rowId xmlns:a16="http://schemas.microsoft.com/office/drawing/2014/main" xmlns="" val="10011"/>
                  </a:ext>
                </a:extLst>
              </a:tr>
              <a:tr h="303411">
                <a:tc>
                  <a:txBody>
                    <a:bodyPr/>
                    <a:lstStyle/>
                    <a:p>
                      <a:pPr algn="ctr">
                        <a:lnSpc>
                          <a:spcPct val="107000"/>
                        </a:lnSpc>
                        <a:spcAft>
                          <a:spcPts val="0"/>
                        </a:spcAft>
                      </a:pPr>
                      <a:r>
                        <a:rPr lang="en-GB" sz="800" dirty="0">
                          <a:solidFill>
                            <a:schemeClr val="accent2">
                              <a:lumMod val="75000"/>
                            </a:schemeClr>
                          </a:solidFill>
                          <a:latin typeface="Gill Sans"/>
                        </a:rPr>
                        <a:t>PE-15</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Operations Suspected of Involving Money Laundering</a:t>
                      </a:r>
                    </a:p>
                  </a:txBody>
                  <a:tcPr marL="31063" marR="31063" marT="0" marB="0" anchor="ctr"/>
                </a:tc>
                <a:extLst>
                  <a:ext uri="{0D108BD9-81ED-4DB2-BD59-A6C34878D82A}">
                    <a16:rowId xmlns:a16="http://schemas.microsoft.com/office/drawing/2014/main" xmlns="" val="10012"/>
                  </a:ext>
                </a:extLst>
              </a:tr>
              <a:tr h="303411">
                <a:tc>
                  <a:txBody>
                    <a:bodyPr/>
                    <a:lstStyle/>
                    <a:p>
                      <a:pPr algn="ctr">
                        <a:lnSpc>
                          <a:spcPct val="107000"/>
                        </a:lnSpc>
                        <a:spcAft>
                          <a:spcPts val="0"/>
                        </a:spcAft>
                      </a:pPr>
                      <a:r>
                        <a:rPr lang="en-GB" sz="800" dirty="0">
                          <a:solidFill>
                            <a:schemeClr val="accent2">
                              <a:lumMod val="75000"/>
                            </a:schemeClr>
                          </a:solidFill>
                          <a:latin typeface="Gill Sans"/>
                        </a:rPr>
                        <a:t>PE-19</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Handling authorisations</a:t>
                      </a:r>
                    </a:p>
                  </a:txBody>
                  <a:tcPr marL="31063" marR="31063" marT="0" marB="0" anchor="ctr"/>
                </a:tc>
                <a:extLst>
                  <a:ext uri="{0D108BD9-81ED-4DB2-BD59-A6C34878D82A}">
                    <a16:rowId xmlns:a16="http://schemas.microsoft.com/office/drawing/2014/main" xmlns="" val="10013"/>
                  </a:ext>
                </a:extLst>
              </a:tr>
              <a:tr h="303411">
                <a:tc>
                  <a:txBody>
                    <a:bodyPr/>
                    <a:lstStyle/>
                    <a:p>
                      <a:pPr algn="ctr">
                        <a:lnSpc>
                          <a:spcPct val="107000"/>
                        </a:lnSpc>
                        <a:spcAft>
                          <a:spcPts val="0"/>
                        </a:spcAft>
                      </a:pPr>
                      <a:r>
                        <a:rPr lang="en-GB" sz="800" dirty="0">
                          <a:solidFill>
                            <a:schemeClr val="accent2">
                              <a:lumMod val="75000"/>
                            </a:schemeClr>
                          </a:solidFill>
                          <a:latin typeface="Gill Sans"/>
                        </a:rPr>
                        <a:t>PE-20</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Donating computer hardware</a:t>
                      </a:r>
                    </a:p>
                  </a:txBody>
                  <a:tcPr marL="31063" marR="31063" marT="0" marB="0" anchor="ctr"/>
                </a:tc>
                <a:extLst>
                  <a:ext uri="{0D108BD9-81ED-4DB2-BD59-A6C34878D82A}">
                    <a16:rowId xmlns:a16="http://schemas.microsoft.com/office/drawing/2014/main" xmlns="" val="10014"/>
                  </a:ext>
                </a:extLst>
              </a:tr>
            </a:tbl>
          </a:graphicData>
        </a:graphic>
      </p:graphicFrame>
      <p:graphicFrame>
        <p:nvGraphicFramePr>
          <p:cNvPr id="15" name="14 Tabla"/>
          <p:cNvGraphicFramePr>
            <a:graphicFrameLocks noGrp="1"/>
          </p:cNvGraphicFramePr>
          <p:nvPr>
            <p:extLst>
              <p:ext uri="{D42A27DB-BD31-4B8C-83A1-F6EECF244321}">
                <p14:modId xmlns:p14="http://schemas.microsoft.com/office/powerpoint/2010/main" val="960210990"/>
              </p:ext>
            </p:extLst>
          </p:nvPr>
        </p:nvGraphicFramePr>
        <p:xfrm>
          <a:off x="4470226" y="1628800"/>
          <a:ext cx="3486150" cy="4551360"/>
        </p:xfrm>
        <a:graphic>
          <a:graphicData uri="http://schemas.openxmlformats.org/drawingml/2006/table">
            <a:tbl>
              <a:tblPr firstRow="1" bandRow="1">
                <a:tableStyleId>{21E4AEA4-8DFA-4A89-87EB-49C32662AFE0}</a:tableStyleId>
              </a:tblPr>
              <a:tblGrid>
                <a:gridCol w="930276">
                  <a:extLst>
                    <a:ext uri="{9D8B030D-6E8A-4147-A177-3AD203B41FA5}">
                      <a16:colId xmlns:a16="http://schemas.microsoft.com/office/drawing/2014/main" xmlns="" val="20000"/>
                    </a:ext>
                  </a:extLst>
                </a:gridCol>
                <a:gridCol w="2555874">
                  <a:extLst>
                    <a:ext uri="{9D8B030D-6E8A-4147-A177-3AD203B41FA5}">
                      <a16:colId xmlns:a16="http://schemas.microsoft.com/office/drawing/2014/main" xmlns="" val="20001"/>
                    </a:ext>
                  </a:extLst>
                </a:gridCol>
              </a:tblGrid>
              <a:tr h="303424">
                <a:tc>
                  <a:txBody>
                    <a:bodyPr/>
                    <a:lstStyle/>
                    <a:p>
                      <a:r>
                        <a:rPr lang="en-GB" sz="800" dirty="0">
                          <a:latin typeface="Gill Sans"/>
                        </a:rPr>
                        <a:t>REFERENCE</a:t>
                      </a:r>
                    </a:p>
                  </a:txBody>
                  <a:tcPr marL="91439" marR="91439" marT="45728" marB="45728" anchor="ctr" anchorCtr="1"/>
                </a:tc>
                <a:tc>
                  <a:txBody>
                    <a:bodyPr/>
                    <a:lstStyle/>
                    <a:p>
                      <a:r>
                        <a:rPr lang="en-GB" sz="800" dirty="0">
                          <a:latin typeface="Gill Sans"/>
                        </a:rPr>
                        <a:t>TITLE</a:t>
                      </a:r>
                    </a:p>
                  </a:txBody>
                  <a:tcPr marL="91439" marR="91439" marT="45728" marB="45728" anchor="ctr" anchorCtr="1"/>
                </a:tc>
                <a:extLst>
                  <a:ext uri="{0D108BD9-81ED-4DB2-BD59-A6C34878D82A}">
                    <a16:rowId xmlns:a16="http://schemas.microsoft.com/office/drawing/2014/main" xmlns="" val="10000"/>
                  </a:ext>
                </a:extLst>
              </a:tr>
              <a:tr h="303424">
                <a:tc>
                  <a:txBody>
                    <a:bodyPr/>
                    <a:lstStyle/>
                    <a:p>
                      <a:pPr algn="ctr">
                        <a:lnSpc>
                          <a:spcPct val="107000"/>
                        </a:lnSpc>
                        <a:spcAft>
                          <a:spcPts val="0"/>
                        </a:spcAft>
                      </a:pPr>
                      <a:r>
                        <a:rPr lang="en-GB" sz="800" dirty="0">
                          <a:solidFill>
                            <a:schemeClr val="accent2">
                              <a:lumMod val="75000"/>
                            </a:schemeClr>
                          </a:solidFill>
                          <a:latin typeface="Gill Sans"/>
                        </a:rPr>
                        <a:t>PE-23</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Travel requests, authorisation and payment</a:t>
                      </a:r>
                    </a:p>
                  </a:txBody>
                  <a:tcPr marL="31063" marR="31063" marT="0" marB="0" anchor="ctr"/>
                </a:tc>
                <a:extLst>
                  <a:ext uri="{0D108BD9-81ED-4DB2-BD59-A6C34878D82A}">
                    <a16:rowId xmlns:a16="http://schemas.microsoft.com/office/drawing/2014/main" xmlns="" val="10001"/>
                  </a:ext>
                </a:extLst>
              </a:tr>
              <a:tr h="303424">
                <a:tc>
                  <a:txBody>
                    <a:bodyPr/>
                    <a:lstStyle/>
                    <a:p>
                      <a:pPr algn="ctr">
                        <a:lnSpc>
                          <a:spcPct val="107000"/>
                        </a:lnSpc>
                        <a:spcAft>
                          <a:spcPts val="0"/>
                        </a:spcAft>
                      </a:pPr>
                      <a:r>
                        <a:rPr lang="en-GB" sz="800" dirty="0">
                          <a:solidFill>
                            <a:schemeClr val="accent2">
                              <a:lumMod val="75000"/>
                            </a:schemeClr>
                          </a:solidFill>
                          <a:latin typeface="Gill Sans"/>
                        </a:rPr>
                        <a:t>PE-24</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Due diligence for exchanging codes</a:t>
                      </a:r>
                    </a:p>
                  </a:txBody>
                  <a:tcPr marL="31063" marR="31063" marT="0" marB="0" anchor="ctr"/>
                </a:tc>
                <a:extLst>
                  <a:ext uri="{0D108BD9-81ED-4DB2-BD59-A6C34878D82A}">
                    <a16:rowId xmlns:a16="http://schemas.microsoft.com/office/drawing/2014/main" xmlns="" val="10002"/>
                  </a:ext>
                </a:extLst>
              </a:tr>
              <a:tr h="303424">
                <a:tc>
                  <a:txBody>
                    <a:bodyPr/>
                    <a:lstStyle/>
                    <a:p>
                      <a:pPr algn="ctr">
                        <a:lnSpc>
                          <a:spcPct val="107000"/>
                        </a:lnSpc>
                        <a:spcAft>
                          <a:spcPts val="0"/>
                        </a:spcAft>
                      </a:pPr>
                      <a:r>
                        <a:rPr lang="en-GB" sz="800" dirty="0">
                          <a:solidFill>
                            <a:schemeClr val="accent2">
                              <a:lumMod val="75000"/>
                            </a:schemeClr>
                          </a:solidFill>
                          <a:latin typeface="Gill Sans"/>
                        </a:rPr>
                        <a:t>PE-25</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Outsourcing Activities or Services</a:t>
                      </a:r>
                    </a:p>
                  </a:txBody>
                  <a:tcPr marL="31063" marR="31063" marT="0" marB="0" anchor="ctr"/>
                </a:tc>
                <a:extLst>
                  <a:ext uri="{0D108BD9-81ED-4DB2-BD59-A6C34878D82A}">
                    <a16:rowId xmlns:a16="http://schemas.microsoft.com/office/drawing/2014/main" xmlns="" val="10003"/>
                  </a:ext>
                </a:extLst>
              </a:tr>
              <a:tr h="303424">
                <a:tc>
                  <a:txBody>
                    <a:bodyPr/>
                    <a:lstStyle/>
                    <a:p>
                      <a:pPr algn="ctr">
                        <a:lnSpc>
                          <a:spcPct val="107000"/>
                        </a:lnSpc>
                        <a:spcAft>
                          <a:spcPts val="0"/>
                        </a:spcAft>
                      </a:pPr>
                      <a:r>
                        <a:rPr lang="en-GB" sz="800" dirty="0">
                          <a:solidFill>
                            <a:schemeClr val="accent2">
                              <a:lumMod val="75000"/>
                            </a:schemeClr>
                          </a:solidFill>
                          <a:latin typeface="Gill Sans"/>
                        </a:rPr>
                        <a:t>PE-26</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Secured Transactions Portfolio Management</a:t>
                      </a:r>
                    </a:p>
                  </a:txBody>
                  <a:tcPr marL="31063" marR="31063" marT="0" marB="0" anchor="ctr"/>
                </a:tc>
                <a:extLst>
                  <a:ext uri="{0D108BD9-81ED-4DB2-BD59-A6C34878D82A}">
                    <a16:rowId xmlns:a16="http://schemas.microsoft.com/office/drawing/2014/main" xmlns="" val="10004"/>
                  </a:ext>
                </a:extLst>
              </a:tr>
              <a:tr h="303424">
                <a:tc>
                  <a:txBody>
                    <a:bodyPr/>
                    <a:lstStyle/>
                    <a:p>
                      <a:pPr algn="ctr">
                        <a:lnSpc>
                          <a:spcPct val="107000"/>
                        </a:lnSpc>
                        <a:spcAft>
                          <a:spcPts val="0"/>
                        </a:spcAft>
                      </a:pPr>
                      <a:r>
                        <a:rPr lang="en-GB" sz="800" dirty="0">
                          <a:solidFill>
                            <a:schemeClr val="accent2">
                              <a:lumMod val="75000"/>
                            </a:schemeClr>
                          </a:solidFill>
                          <a:latin typeface="Gill Sans"/>
                        </a:rPr>
                        <a:t>PE-27</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Risk Management Map</a:t>
                      </a:r>
                    </a:p>
                  </a:txBody>
                  <a:tcPr marL="31063" marR="31063" marT="0" marB="0" anchor="ctr"/>
                </a:tc>
                <a:extLst>
                  <a:ext uri="{0D108BD9-81ED-4DB2-BD59-A6C34878D82A}">
                    <a16:rowId xmlns:a16="http://schemas.microsoft.com/office/drawing/2014/main" xmlns="" val="10005"/>
                  </a:ext>
                </a:extLst>
              </a:tr>
              <a:tr h="303424">
                <a:tc>
                  <a:txBody>
                    <a:bodyPr/>
                    <a:lstStyle/>
                    <a:p>
                      <a:pPr algn="ctr">
                        <a:lnSpc>
                          <a:spcPct val="107000"/>
                        </a:lnSpc>
                        <a:spcAft>
                          <a:spcPts val="0"/>
                        </a:spcAft>
                      </a:pPr>
                      <a:r>
                        <a:rPr lang="en-GB" sz="800" dirty="0">
                          <a:solidFill>
                            <a:schemeClr val="accent2">
                              <a:lumMod val="75000"/>
                            </a:schemeClr>
                          </a:solidFill>
                          <a:latin typeface="Gill Sans"/>
                        </a:rPr>
                        <a:t>PE-28</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Effectiveness of contractual compensation agreements</a:t>
                      </a:r>
                    </a:p>
                  </a:txBody>
                  <a:tcPr marL="31063" marR="31063" marT="0" marB="0" anchor="ctr"/>
                </a:tc>
                <a:extLst>
                  <a:ext uri="{0D108BD9-81ED-4DB2-BD59-A6C34878D82A}">
                    <a16:rowId xmlns:a16="http://schemas.microsoft.com/office/drawing/2014/main" xmlns="" val="10006"/>
                  </a:ext>
                </a:extLst>
              </a:tr>
              <a:tr h="303424">
                <a:tc>
                  <a:txBody>
                    <a:bodyPr/>
                    <a:lstStyle/>
                    <a:p>
                      <a:pPr algn="ctr">
                        <a:lnSpc>
                          <a:spcPct val="107000"/>
                        </a:lnSpc>
                        <a:spcAft>
                          <a:spcPts val="0"/>
                        </a:spcAft>
                      </a:pPr>
                      <a:r>
                        <a:rPr lang="en-GB" sz="800" dirty="0">
                          <a:solidFill>
                            <a:schemeClr val="accent2">
                              <a:lumMod val="75000"/>
                            </a:schemeClr>
                          </a:solidFill>
                          <a:latin typeface="Gill Sans"/>
                        </a:rPr>
                        <a:t>PE-30</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Maintaining the Database of Individuals</a:t>
                      </a:r>
                    </a:p>
                  </a:txBody>
                  <a:tcPr marL="31063" marR="31063" marT="0" marB="0" anchor="ctr"/>
                </a:tc>
                <a:extLst>
                  <a:ext uri="{0D108BD9-81ED-4DB2-BD59-A6C34878D82A}">
                    <a16:rowId xmlns:a16="http://schemas.microsoft.com/office/drawing/2014/main" xmlns="" val="10007"/>
                  </a:ext>
                </a:extLst>
              </a:tr>
              <a:tr h="303424">
                <a:tc>
                  <a:txBody>
                    <a:bodyPr/>
                    <a:lstStyle/>
                    <a:p>
                      <a:pPr algn="ctr">
                        <a:lnSpc>
                          <a:spcPct val="107000"/>
                        </a:lnSpc>
                        <a:spcAft>
                          <a:spcPts val="0"/>
                        </a:spcAft>
                      </a:pPr>
                      <a:r>
                        <a:rPr lang="en-GB" sz="800" dirty="0">
                          <a:solidFill>
                            <a:schemeClr val="accent2">
                              <a:lumMod val="75000"/>
                            </a:schemeClr>
                          </a:solidFill>
                          <a:latin typeface="Gill Sans"/>
                        </a:rPr>
                        <a:t>PE-31</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Information classification</a:t>
                      </a:r>
                    </a:p>
                  </a:txBody>
                  <a:tcPr marL="31063" marR="31063" marT="0" marB="0" anchor="ctr"/>
                </a:tc>
                <a:extLst>
                  <a:ext uri="{0D108BD9-81ED-4DB2-BD59-A6C34878D82A}">
                    <a16:rowId xmlns:a16="http://schemas.microsoft.com/office/drawing/2014/main" xmlns="" val="10008"/>
                  </a:ext>
                </a:extLst>
              </a:tr>
              <a:tr h="303424">
                <a:tc>
                  <a:txBody>
                    <a:bodyPr/>
                    <a:lstStyle/>
                    <a:p>
                      <a:pPr algn="ctr">
                        <a:lnSpc>
                          <a:spcPct val="107000"/>
                        </a:lnSpc>
                        <a:spcAft>
                          <a:spcPts val="0"/>
                        </a:spcAft>
                      </a:pPr>
                      <a:r>
                        <a:rPr lang="en-GB" sz="800" dirty="0">
                          <a:solidFill>
                            <a:schemeClr val="accent2">
                              <a:lumMod val="75000"/>
                            </a:schemeClr>
                          </a:solidFill>
                          <a:latin typeface="Gill Sans"/>
                        </a:rPr>
                        <a:t>PE-32</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FRC Standard Procedure for Managing Work-Life Balance and Equality</a:t>
                      </a:r>
                    </a:p>
                  </a:txBody>
                  <a:tcPr marL="31063" marR="31063" marT="0" marB="0" anchor="ctr"/>
                </a:tc>
                <a:extLst>
                  <a:ext uri="{0D108BD9-81ED-4DB2-BD59-A6C34878D82A}">
                    <a16:rowId xmlns:a16="http://schemas.microsoft.com/office/drawing/2014/main" xmlns="" val="10009"/>
                  </a:ext>
                </a:extLst>
              </a:tr>
              <a:tr h="303424">
                <a:tc>
                  <a:txBody>
                    <a:bodyPr/>
                    <a:lstStyle/>
                    <a:p>
                      <a:pPr algn="ctr">
                        <a:lnSpc>
                          <a:spcPct val="107000"/>
                        </a:lnSpc>
                        <a:spcAft>
                          <a:spcPts val="0"/>
                        </a:spcAft>
                      </a:pPr>
                      <a:r>
                        <a:rPr lang="en-GB" sz="800" dirty="0">
                          <a:solidFill>
                            <a:schemeClr val="accent2">
                              <a:lumMod val="75000"/>
                            </a:schemeClr>
                          </a:solidFill>
                          <a:latin typeface="Gill Sans"/>
                        </a:rPr>
                        <a:t>PE-33</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Maintenance of the transactions database</a:t>
                      </a:r>
                    </a:p>
                  </a:txBody>
                  <a:tcPr marL="31063" marR="31063" marT="0" marB="0" anchor="ctr"/>
                </a:tc>
                <a:extLst>
                  <a:ext uri="{0D108BD9-81ED-4DB2-BD59-A6C34878D82A}">
                    <a16:rowId xmlns:a16="http://schemas.microsoft.com/office/drawing/2014/main" xmlns="" val="10010"/>
                  </a:ext>
                </a:extLst>
              </a:tr>
              <a:tr h="303424">
                <a:tc>
                  <a:txBody>
                    <a:bodyPr/>
                    <a:lstStyle/>
                    <a:p>
                      <a:pPr algn="ctr">
                        <a:lnSpc>
                          <a:spcPct val="107000"/>
                        </a:lnSpc>
                        <a:spcAft>
                          <a:spcPts val="0"/>
                        </a:spcAft>
                      </a:pPr>
                      <a:r>
                        <a:rPr lang="en-GB" sz="800" dirty="0">
                          <a:solidFill>
                            <a:schemeClr val="accent2">
                              <a:lumMod val="75000"/>
                            </a:schemeClr>
                          </a:solidFill>
                          <a:latin typeface="Gill Sans"/>
                        </a:rPr>
                        <a:t>PE-34</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ICO settlements - Ministries/Bodies</a:t>
                      </a:r>
                    </a:p>
                  </a:txBody>
                  <a:tcPr marL="31063" marR="31063" marT="0" marB="0" anchor="ctr"/>
                </a:tc>
                <a:extLst>
                  <a:ext uri="{0D108BD9-81ED-4DB2-BD59-A6C34878D82A}">
                    <a16:rowId xmlns:a16="http://schemas.microsoft.com/office/drawing/2014/main" xmlns="" val="10011"/>
                  </a:ext>
                </a:extLst>
              </a:tr>
              <a:tr h="303424">
                <a:tc>
                  <a:txBody>
                    <a:bodyPr/>
                    <a:lstStyle/>
                    <a:p>
                      <a:pPr algn="ctr">
                        <a:lnSpc>
                          <a:spcPct val="107000"/>
                        </a:lnSpc>
                        <a:spcAft>
                          <a:spcPts val="0"/>
                        </a:spcAft>
                      </a:pPr>
                      <a:r>
                        <a:rPr lang="en-GB" sz="800" dirty="0">
                          <a:solidFill>
                            <a:schemeClr val="accent2">
                              <a:lumMod val="75000"/>
                            </a:schemeClr>
                          </a:solidFill>
                          <a:latin typeface="Gill Sans"/>
                        </a:rPr>
                        <a:t>PE-35</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Action on workplace harassment</a:t>
                      </a:r>
                    </a:p>
                  </a:txBody>
                  <a:tcPr marL="31063" marR="31063" marT="0" marB="0" anchor="ctr"/>
                </a:tc>
                <a:extLst>
                  <a:ext uri="{0D108BD9-81ED-4DB2-BD59-A6C34878D82A}">
                    <a16:rowId xmlns:a16="http://schemas.microsoft.com/office/drawing/2014/main" xmlns="" val="10012"/>
                  </a:ext>
                </a:extLst>
              </a:tr>
              <a:tr h="303424">
                <a:tc>
                  <a:txBody>
                    <a:bodyPr/>
                    <a:lstStyle/>
                    <a:p>
                      <a:pPr algn="ctr">
                        <a:lnSpc>
                          <a:spcPct val="107000"/>
                        </a:lnSpc>
                        <a:spcAft>
                          <a:spcPts val="0"/>
                        </a:spcAft>
                      </a:pPr>
                      <a:r>
                        <a:rPr lang="en-GB" sz="800" dirty="0">
                          <a:solidFill>
                            <a:schemeClr val="accent2">
                              <a:lumMod val="75000"/>
                            </a:schemeClr>
                          </a:solidFill>
                          <a:latin typeface="Gill Sans"/>
                        </a:rPr>
                        <a:t>PE-36</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Requesting, authorising and paying entertainment expenses not associated with international travel</a:t>
                      </a:r>
                    </a:p>
                  </a:txBody>
                  <a:tcPr marL="31063" marR="31063" marT="0" marB="0" anchor="ctr"/>
                </a:tc>
                <a:extLst>
                  <a:ext uri="{0D108BD9-81ED-4DB2-BD59-A6C34878D82A}">
                    <a16:rowId xmlns:a16="http://schemas.microsoft.com/office/drawing/2014/main" xmlns="" val="10013"/>
                  </a:ext>
                </a:extLst>
              </a:tr>
              <a:tr h="303424">
                <a:tc>
                  <a:txBody>
                    <a:bodyPr/>
                    <a:lstStyle/>
                    <a:p>
                      <a:pPr algn="ctr">
                        <a:lnSpc>
                          <a:spcPct val="107000"/>
                        </a:lnSpc>
                        <a:spcAft>
                          <a:spcPts val="0"/>
                        </a:spcAft>
                      </a:pPr>
                      <a:r>
                        <a:rPr lang="en-GB" sz="800" dirty="0">
                          <a:solidFill>
                            <a:schemeClr val="accent2">
                              <a:lumMod val="75000"/>
                            </a:schemeClr>
                          </a:solidFill>
                          <a:latin typeface="Gill Sans"/>
                        </a:rPr>
                        <a:t>PE-37</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Management of reputational risk reporting</a:t>
                      </a:r>
                      <a:endParaRPr lang="en-GB" sz="800" kern="1200" dirty="0">
                        <a:solidFill>
                          <a:schemeClr val="accent2">
                            <a:lumMod val="75000"/>
                          </a:schemeClr>
                        </a:solidFill>
                        <a:latin typeface="Gill Sans"/>
                        <a:ea typeface="+mn-ea"/>
                        <a:cs typeface="+mn-cs"/>
                      </a:endParaRPr>
                    </a:p>
                  </a:txBody>
                  <a:tcPr marL="31063" marR="31063" marT="0" marB="0" anchor="ctr"/>
                </a:tc>
                <a:extLst>
                  <a:ext uri="{0D108BD9-81ED-4DB2-BD59-A6C34878D82A}">
                    <a16:rowId xmlns:a16="http://schemas.microsoft.com/office/drawing/2014/main" xmlns="" val="10014"/>
                  </a:ext>
                </a:extLst>
              </a:tr>
            </a:tbl>
          </a:graphicData>
        </a:graphic>
      </p:graphicFrame>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252104478"/>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146</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08720"/>
            <a:ext cx="272448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Internal regulatory framework</a:t>
            </a:r>
          </a:p>
        </p:txBody>
      </p:sp>
      <p:sp>
        <p:nvSpPr>
          <p:cNvPr id="3" name="2 CuadroTexto"/>
          <p:cNvSpPr txBox="1"/>
          <p:nvPr/>
        </p:nvSpPr>
        <p:spPr>
          <a:xfrm>
            <a:off x="803244" y="1340768"/>
            <a:ext cx="7225140" cy="253916"/>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Procedural</a:t>
            </a:r>
          </a:p>
        </p:txBody>
      </p:sp>
      <p:graphicFrame>
        <p:nvGraphicFramePr>
          <p:cNvPr id="14" name="13 Tabla"/>
          <p:cNvGraphicFramePr>
            <a:graphicFrameLocks noGrp="1"/>
          </p:cNvGraphicFramePr>
          <p:nvPr>
            <p:extLst>
              <p:ext uri="{D42A27DB-BD31-4B8C-83A1-F6EECF244321}">
                <p14:modId xmlns:p14="http://schemas.microsoft.com/office/powerpoint/2010/main" val="1065181755"/>
              </p:ext>
            </p:extLst>
          </p:nvPr>
        </p:nvGraphicFramePr>
        <p:xfrm>
          <a:off x="866601" y="1630388"/>
          <a:ext cx="3486150" cy="1820466"/>
        </p:xfrm>
        <a:graphic>
          <a:graphicData uri="http://schemas.openxmlformats.org/drawingml/2006/table">
            <a:tbl>
              <a:tblPr firstRow="1" bandRow="1">
                <a:tableStyleId>{21E4AEA4-8DFA-4A89-87EB-49C32662AFE0}</a:tableStyleId>
              </a:tblPr>
              <a:tblGrid>
                <a:gridCol w="930276">
                  <a:extLst>
                    <a:ext uri="{9D8B030D-6E8A-4147-A177-3AD203B41FA5}">
                      <a16:colId xmlns:a16="http://schemas.microsoft.com/office/drawing/2014/main" xmlns="" val="20000"/>
                    </a:ext>
                  </a:extLst>
                </a:gridCol>
                <a:gridCol w="2555874">
                  <a:extLst>
                    <a:ext uri="{9D8B030D-6E8A-4147-A177-3AD203B41FA5}">
                      <a16:colId xmlns:a16="http://schemas.microsoft.com/office/drawing/2014/main" xmlns="" val="20001"/>
                    </a:ext>
                  </a:extLst>
                </a:gridCol>
              </a:tblGrid>
              <a:tr h="303411">
                <a:tc>
                  <a:txBody>
                    <a:bodyPr/>
                    <a:lstStyle/>
                    <a:p>
                      <a:r>
                        <a:rPr lang="en-GB" sz="800" dirty="0">
                          <a:latin typeface="Gill Sans"/>
                        </a:rPr>
                        <a:t>REFERENCE</a:t>
                      </a:r>
                    </a:p>
                  </a:txBody>
                  <a:tcPr marL="91439" marR="91439" marT="45726" marB="45726" anchor="ctr" anchorCtr="1"/>
                </a:tc>
                <a:tc>
                  <a:txBody>
                    <a:bodyPr/>
                    <a:lstStyle/>
                    <a:p>
                      <a:r>
                        <a:rPr lang="en-GB" sz="800" dirty="0">
                          <a:latin typeface="Gill Sans"/>
                        </a:rPr>
                        <a:t>TITLE</a:t>
                      </a:r>
                    </a:p>
                  </a:txBody>
                  <a:tcPr marL="91439" marR="91439" marT="45726" marB="45726" anchor="ctr" anchorCtr="1"/>
                </a:tc>
                <a:extLst>
                  <a:ext uri="{0D108BD9-81ED-4DB2-BD59-A6C34878D82A}">
                    <a16:rowId xmlns:a16="http://schemas.microsoft.com/office/drawing/2014/main" xmlns="" val="10000"/>
                  </a:ext>
                </a:extLst>
              </a:tr>
              <a:tr h="303411">
                <a:tc>
                  <a:txBody>
                    <a:bodyPr/>
                    <a:lstStyle/>
                    <a:p>
                      <a:pPr algn="ctr">
                        <a:lnSpc>
                          <a:spcPct val="107000"/>
                        </a:lnSpc>
                        <a:spcAft>
                          <a:spcPts val="0"/>
                        </a:spcAft>
                      </a:pPr>
                      <a:r>
                        <a:rPr lang="en-GB" sz="800" dirty="0">
                          <a:solidFill>
                            <a:schemeClr val="accent2">
                              <a:lumMod val="75000"/>
                            </a:schemeClr>
                          </a:solidFill>
                          <a:latin typeface="Gill Sans"/>
                        </a:rPr>
                        <a:t>PE-38</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ERDF Innovation Technology Fund Procedure Manual</a:t>
                      </a:r>
                    </a:p>
                  </a:txBody>
                  <a:tcPr marL="31063" marR="31063" marT="0" marB="0" anchor="ctr"/>
                </a:tc>
                <a:extLst>
                  <a:ext uri="{0D108BD9-81ED-4DB2-BD59-A6C34878D82A}">
                    <a16:rowId xmlns:a16="http://schemas.microsoft.com/office/drawing/2014/main" xmlns="" val="10001"/>
                  </a:ext>
                </a:extLst>
              </a:tr>
              <a:tr h="303411">
                <a:tc>
                  <a:txBody>
                    <a:bodyPr/>
                    <a:lstStyle/>
                    <a:p>
                      <a:pPr algn="ctr">
                        <a:lnSpc>
                          <a:spcPct val="107000"/>
                        </a:lnSpc>
                        <a:spcAft>
                          <a:spcPts val="0"/>
                        </a:spcAft>
                      </a:pPr>
                      <a:r>
                        <a:rPr lang="en-GB" sz="800" dirty="0">
                          <a:solidFill>
                            <a:schemeClr val="accent2">
                              <a:lumMod val="75000"/>
                            </a:schemeClr>
                          </a:solidFill>
                          <a:latin typeface="Gill Sans"/>
                        </a:rPr>
                        <a:t>PE- 39</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Building access control</a:t>
                      </a:r>
                    </a:p>
                  </a:txBody>
                  <a:tcPr marL="31063" marR="31063" marT="0" marB="0" anchor="ctr"/>
                </a:tc>
                <a:extLst>
                  <a:ext uri="{0D108BD9-81ED-4DB2-BD59-A6C34878D82A}">
                    <a16:rowId xmlns:a16="http://schemas.microsoft.com/office/drawing/2014/main" xmlns="" val="10002"/>
                  </a:ext>
                </a:extLst>
              </a:tr>
              <a:tr h="303411">
                <a:tc>
                  <a:txBody>
                    <a:bodyPr/>
                    <a:lstStyle/>
                    <a:p>
                      <a:pPr algn="ctr">
                        <a:lnSpc>
                          <a:spcPct val="107000"/>
                        </a:lnSpc>
                        <a:spcAft>
                          <a:spcPts val="0"/>
                        </a:spcAft>
                      </a:pPr>
                      <a:r>
                        <a:rPr lang="en-GB" sz="800" dirty="0">
                          <a:solidFill>
                            <a:schemeClr val="accent2">
                              <a:lumMod val="75000"/>
                            </a:schemeClr>
                          </a:solidFill>
                          <a:latin typeface="Gill Sans"/>
                        </a:rPr>
                        <a:t>PE- 40</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Monitoring of VPO securitisation funds</a:t>
                      </a:r>
                    </a:p>
                  </a:txBody>
                  <a:tcPr marL="31063" marR="31063" marT="0" marB="0" anchor="ctr"/>
                </a:tc>
                <a:extLst>
                  <a:ext uri="{0D108BD9-81ED-4DB2-BD59-A6C34878D82A}">
                    <a16:rowId xmlns:a16="http://schemas.microsoft.com/office/drawing/2014/main" xmlns="" val="10003"/>
                  </a:ext>
                </a:extLst>
              </a:tr>
              <a:tr h="303411">
                <a:tc>
                  <a:txBody>
                    <a:bodyPr/>
                    <a:lstStyle/>
                    <a:p>
                      <a:pPr algn="ctr">
                        <a:lnSpc>
                          <a:spcPct val="107000"/>
                        </a:lnSpc>
                        <a:spcAft>
                          <a:spcPts val="0"/>
                        </a:spcAft>
                      </a:pPr>
                      <a:r>
                        <a:rPr lang="en-GB" sz="800" dirty="0">
                          <a:solidFill>
                            <a:schemeClr val="accent2">
                              <a:lumMod val="75000"/>
                            </a:schemeClr>
                          </a:solidFill>
                          <a:latin typeface="Gill Sans"/>
                        </a:rPr>
                        <a:t>PE-41</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ICO IDEA Energy Efficiency 2017-2018 facility</a:t>
                      </a:r>
                      <a:endParaRPr lang="en-GB" sz="800" kern="1200" dirty="0">
                        <a:solidFill>
                          <a:schemeClr val="accent2">
                            <a:lumMod val="75000"/>
                          </a:schemeClr>
                        </a:solidFill>
                        <a:latin typeface="Gill Sans"/>
                        <a:ea typeface="+mn-ea"/>
                        <a:cs typeface="+mn-cs"/>
                      </a:endParaRPr>
                    </a:p>
                  </a:txBody>
                  <a:tcPr marL="31063" marR="31063" marT="0" marB="0" anchor="ctr"/>
                </a:tc>
                <a:extLst>
                  <a:ext uri="{0D108BD9-81ED-4DB2-BD59-A6C34878D82A}">
                    <a16:rowId xmlns:a16="http://schemas.microsoft.com/office/drawing/2014/main" xmlns="" val="10004"/>
                  </a:ext>
                </a:extLst>
              </a:tr>
              <a:tr h="303411">
                <a:tc>
                  <a:txBody>
                    <a:bodyPr/>
                    <a:lstStyle/>
                    <a:p>
                      <a:pPr algn="ctr">
                        <a:lnSpc>
                          <a:spcPct val="107000"/>
                        </a:lnSpc>
                        <a:spcAft>
                          <a:spcPts val="0"/>
                        </a:spcAft>
                      </a:pPr>
                      <a:r>
                        <a:rPr lang="en-GB" sz="800" dirty="0">
                          <a:solidFill>
                            <a:schemeClr val="accent2">
                              <a:lumMod val="75000"/>
                            </a:schemeClr>
                          </a:solidFill>
                          <a:latin typeface="Gill Sans"/>
                        </a:rPr>
                        <a:t>PE-42</a:t>
                      </a:r>
                    </a:p>
                  </a:txBody>
                  <a:tcPr marL="31063" marR="31063" marT="0" marB="0" anchor="ctr"/>
                </a:tc>
                <a:tc>
                  <a:txBody>
                    <a:bodyPr/>
                    <a:lstStyle/>
                    <a:p>
                      <a:pPr>
                        <a:lnSpc>
                          <a:spcPct val="107000"/>
                        </a:lnSpc>
                        <a:spcAft>
                          <a:spcPts val="0"/>
                        </a:spcAft>
                      </a:pPr>
                      <a:r>
                        <a:rPr lang="en-GB" sz="800" dirty="0">
                          <a:solidFill>
                            <a:schemeClr val="accent2">
                              <a:lumMod val="75000"/>
                            </a:schemeClr>
                          </a:solidFill>
                          <a:latin typeface="Gill Sans"/>
                        </a:rPr>
                        <a:t>Business Continuity Governance Policy Framework</a:t>
                      </a:r>
                      <a:endParaRPr lang="en-GB" sz="800" kern="1200" dirty="0">
                        <a:solidFill>
                          <a:schemeClr val="accent2">
                            <a:lumMod val="75000"/>
                          </a:schemeClr>
                        </a:solidFill>
                        <a:latin typeface="Gill Sans"/>
                        <a:ea typeface="+mn-ea"/>
                        <a:cs typeface="+mn-cs"/>
                      </a:endParaRPr>
                    </a:p>
                  </a:txBody>
                  <a:tcPr marL="31063" marR="31063" marT="0" marB="0" anchor="ctr"/>
                </a:tc>
                <a:extLst>
                  <a:ext uri="{0D108BD9-81ED-4DB2-BD59-A6C34878D82A}">
                    <a16:rowId xmlns:a16="http://schemas.microsoft.com/office/drawing/2014/main" xmlns="" val="10005"/>
                  </a:ext>
                </a:extLst>
              </a:tr>
            </a:tbl>
          </a:graphicData>
        </a:graphic>
      </p:graphicFrame>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52817195"/>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88424" y="6500834"/>
            <a:ext cx="504751"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147</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08720"/>
            <a:ext cx="272448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Internal regulatory framework</a:t>
            </a:r>
          </a:p>
        </p:txBody>
      </p:sp>
      <p:sp>
        <p:nvSpPr>
          <p:cNvPr id="3" name="2 CuadroTexto"/>
          <p:cNvSpPr txBox="1"/>
          <p:nvPr/>
        </p:nvSpPr>
        <p:spPr>
          <a:xfrm>
            <a:off x="803244" y="1374884"/>
            <a:ext cx="7225140" cy="253916"/>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Processes</a:t>
            </a:r>
          </a:p>
        </p:txBody>
      </p:sp>
      <p:graphicFrame>
        <p:nvGraphicFramePr>
          <p:cNvPr id="16" name="15 Tabla"/>
          <p:cNvGraphicFramePr>
            <a:graphicFrameLocks noGrp="1"/>
          </p:cNvGraphicFramePr>
          <p:nvPr>
            <p:extLst>
              <p:ext uri="{D42A27DB-BD31-4B8C-83A1-F6EECF244321}">
                <p14:modId xmlns:p14="http://schemas.microsoft.com/office/powerpoint/2010/main" val="4021736440"/>
              </p:ext>
            </p:extLst>
          </p:nvPr>
        </p:nvGraphicFramePr>
        <p:xfrm>
          <a:off x="866601" y="1757960"/>
          <a:ext cx="3486150" cy="4551360"/>
        </p:xfrm>
        <a:graphic>
          <a:graphicData uri="http://schemas.openxmlformats.org/drawingml/2006/table">
            <a:tbl>
              <a:tblPr firstRow="1" bandRow="1">
                <a:tableStyleId>{21E4AEA4-8DFA-4A89-87EB-49C32662AFE0}</a:tableStyleId>
              </a:tblPr>
              <a:tblGrid>
                <a:gridCol w="930276">
                  <a:extLst>
                    <a:ext uri="{9D8B030D-6E8A-4147-A177-3AD203B41FA5}">
                      <a16:colId xmlns:a16="http://schemas.microsoft.com/office/drawing/2014/main" xmlns="" val="20000"/>
                    </a:ext>
                  </a:extLst>
                </a:gridCol>
                <a:gridCol w="2555874">
                  <a:extLst>
                    <a:ext uri="{9D8B030D-6E8A-4147-A177-3AD203B41FA5}">
                      <a16:colId xmlns:a16="http://schemas.microsoft.com/office/drawing/2014/main" xmlns="" val="20001"/>
                    </a:ext>
                  </a:extLst>
                </a:gridCol>
              </a:tblGrid>
              <a:tr h="303424">
                <a:tc>
                  <a:txBody>
                    <a:bodyPr/>
                    <a:lstStyle/>
                    <a:p>
                      <a:r>
                        <a:rPr lang="en-GB" sz="800" dirty="0">
                          <a:latin typeface="Gill Sans"/>
                        </a:rPr>
                        <a:t>REFERENCE</a:t>
                      </a:r>
                    </a:p>
                  </a:txBody>
                  <a:tcPr marL="91439" marR="91439" marT="45728" marB="45728" anchor="ctr" anchorCtr="1"/>
                </a:tc>
                <a:tc>
                  <a:txBody>
                    <a:bodyPr/>
                    <a:lstStyle/>
                    <a:p>
                      <a:r>
                        <a:rPr lang="en-GB" sz="800" dirty="0">
                          <a:latin typeface="Gill Sans"/>
                        </a:rPr>
                        <a:t>TITLE</a:t>
                      </a:r>
                    </a:p>
                  </a:txBody>
                  <a:tcPr marL="91439" marR="91439" marT="45728" marB="45728" anchor="ctr" anchorCtr="1"/>
                </a:tc>
                <a:extLst>
                  <a:ext uri="{0D108BD9-81ED-4DB2-BD59-A6C34878D82A}">
                    <a16:rowId xmlns:a16="http://schemas.microsoft.com/office/drawing/2014/main" xmlns="" val="10000"/>
                  </a:ext>
                </a:extLst>
              </a:tr>
              <a:tr h="303424">
                <a:tc>
                  <a:txBody>
                    <a:bodyPr/>
                    <a:lstStyle/>
                    <a:p>
                      <a:pPr algn="ctr">
                        <a:lnSpc>
                          <a:spcPct val="107000"/>
                        </a:lnSpc>
                        <a:spcAft>
                          <a:spcPts val="0"/>
                        </a:spcAft>
                      </a:pPr>
                      <a:r>
                        <a:rPr lang="en-GB" sz="800" dirty="0">
                          <a:solidFill>
                            <a:schemeClr val="accent2">
                              <a:lumMod val="75000"/>
                            </a:schemeClr>
                          </a:solidFill>
                          <a:latin typeface="Gill Sans"/>
                        </a:rPr>
                        <a:t>MP</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Process Mapping</a:t>
                      </a:r>
                    </a:p>
                  </a:txBody>
                  <a:tcPr marL="35198" marR="35198" marT="0" marB="0" anchor="ctr"/>
                </a:tc>
                <a:extLst>
                  <a:ext uri="{0D108BD9-81ED-4DB2-BD59-A6C34878D82A}">
                    <a16:rowId xmlns:a16="http://schemas.microsoft.com/office/drawing/2014/main" xmlns="" val="10001"/>
                  </a:ext>
                </a:extLst>
              </a:tr>
              <a:tr h="303424">
                <a:tc>
                  <a:txBody>
                    <a:bodyPr/>
                    <a:lstStyle/>
                    <a:p>
                      <a:pPr algn="ctr">
                        <a:lnSpc>
                          <a:spcPct val="107000"/>
                        </a:lnSpc>
                        <a:spcAft>
                          <a:spcPts val="0"/>
                        </a:spcAft>
                      </a:pPr>
                      <a:r>
                        <a:rPr lang="en-GB" sz="800" dirty="0">
                          <a:solidFill>
                            <a:schemeClr val="accent2">
                              <a:lumMod val="75000"/>
                            </a:schemeClr>
                          </a:solidFill>
                          <a:latin typeface="Gill Sans"/>
                        </a:rPr>
                        <a:t>PRE-02</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Approval of new asset products</a:t>
                      </a:r>
                    </a:p>
                  </a:txBody>
                  <a:tcPr marL="35198" marR="35198" marT="0" marB="0" anchor="ctr"/>
                </a:tc>
                <a:extLst>
                  <a:ext uri="{0D108BD9-81ED-4DB2-BD59-A6C34878D82A}">
                    <a16:rowId xmlns:a16="http://schemas.microsoft.com/office/drawing/2014/main" xmlns="" val="10002"/>
                  </a:ext>
                </a:extLst>
              </a:tr>
              <a:tr h="303424">
                <a:tc>
                  <a:txBody>
                    <a:bodyPr/>
                    <a:lstStyle/>
                    <a:p>
                      <a:pPr algn="ctr">
                        <a:lnSpc>
                          <a:spcPct val="107000"/>
                        </a:lnSpc>
                        <a:spcAft>
                          <a:spcPts val="0"/>
                        </a:spcAft>
                      </a:pPr>
                      <a:r>
                        <a:rPr lang="en-GB" sz="800" dirty="0">
                          <a:solidFill>
                            <a:schemeClr val="accent2">
                              <a:lumMod val="75000"/>
                            </a:schemeClr>
                          </a:solidFill>
                          <a:latin typeface="Gill Sans"/>
                        </a:rPr>
                        <a:t>PRE-04-01</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Drafting, issuing and updating internal regulations</a:t>
                      </a:r>
                    </a:p>
                  </a:txBody>
                  <a:tcPr marL="35198" marR="35198" marT="0" marB="0" anchor="ctr"/>
                </a:tc>
                <a:extLst>
                  <a:ext uri="{0D108BD9-81ED-4DB2-BD59-A6C34878D82A}">
                    <a16:rowId xmlns:a16="http://schemas.microsoft.com/office/drawing/2014/main" xmlns="" val="10003"/>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PRO-01</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Admission of direct transactions</a:t>
                      </a:r>
                    </a:p>
                  </a:txBody>
                  <a:tcPr marL="35198" marR="35198" marT="0" marB="0" anchor="ctr"/>
                </a:tc>
                <a:extLst>
                  <a:ext uri="{0D108BD9-81ED-4DB2-BD59-A6C34878D82A}">
                    <a16:rowId xmlns:a16="http://schemas.microsoft.com/office/drawing/2014/main" xmlns="" val="10004"/>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PRO-02</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Issues</a:t>
                      </a:r>
                    </a:p>
                  </a:txBody>
                  <a:tcPr marL="35198" marR="35198" marT="0" marB="0" anchor="ctr"/>
                </a:tc>
                <a:extLst>
                  <a:ext uri="{0D108BD9-81ED-4DB2-BD59-A6C34878D82A}">
                    <a16:rowId xmlns:a16="http://schemas.microsoft.com/office/drawing/2014/main" xmlns="" val="10005"/>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PRO-03</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Mediated Transactions</a:t>
                      </a:r>
                    </a:p>
                  </a:txBody>
                  <a:tcPr marL="35198" marR="35198" marT="0" marB="0" anchor="ctr"/>
                </a:tc>
                <a:extLst>
                  <a:ext uri="{0D108BD9-81ED-4DB2-BD59-A6C34878D82A}">
                    <a16:rowId xmlns:a16="http://schemas.microsoft.com/office/drawing/2014/main" xmlns="" val="10006"/>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PRO-04</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Contracts and Administration for Other Sources of Financing</a:t>
                      </a:r>
                    </a:p>
                  </a:txBody>
                  <a:tcPr marL="35198" marR="35198" marT="0" marB="0" anchor="ctr"/>
                </a:tc>
                <a:extLst>
                  <a:ext uri="{0D108BD9-81ED-4DB2-BD59-A6C34878D82A}">
                    <a16:rowId xmlns:a16="http://schemas.microsoft.com/office/drawing/2014/main" xmlns="" val="10007"/>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PRO-05</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Direct Transactions Monitoring</a:t>
                      </a:r>
                    </a:p>
                  </a:txBody>
                  <a:tcPr marL="35198" marR="35198" marT="0" marB="0" anchor="ctr"/>
                </a:tc>
                <a:extLst>
                  <a:ext uri="{0D108BD9-81ED-4DB2-BD59-A6C34878D82A}">
                    <a16:rowId xmlns:a16="http://schemas.microsoft.com/office/drawing/2014/main" xmlns="" val="10008"/>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PRO-05-01</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Handling disposals</a:t>
                      </a:r>
                    </a:p>
                  </a:txBody>
                  <a:tcPr marL="35198" marR="35198" marT="0" marB="0" anchor="ctr"/>
                </a:tc>
                <a:extLst>
                  <a:ext uri="{0D108BD9-81ED-4DB2-BD59-A6C34878D82A}">
                    <a16:rowId xmlns:a16="http://schemas.microsoft.com/office/drawing/2014/main" xmlns="" val="10009"/>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PRO-06</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FAD</a:t>
                      </a:r>
                    </a:p>
                  </a:txBody>
                  <a:tcPr marL="35198" marR="35198" marT="0" marB="0" anchor="ctr"/>
                </a:tc>
                <a:extLst>
                  <a:ext uri="{0D108BD9-81ED-4DB2-BD59-A6C34878D82A}">
                    <a16:rowId xmlns:a16="http://schemas.microsoft.com/office/drawing/2014/main" xmlns="" val="10010"/>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PRO-07</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CARI</a:t>
                      </a:r>
                    </a:p>
                  </a:txBody>
                  <a:tcPr marL="35198" marR="35198" marT="0" marB="0" anchor="ctr"/>
                </a:tc>
                <a:extLst>
                  <a:ext uri="{0D108BD9-81ED-4DB2-BD59-A6C34878D82A}">
                    <a16:rowId xmlns:a16="http://schemas.microsoft.com/office/drawing/2014/main" xmlns="" val="10011"/>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PRO-08</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Economic Policy Operations</a:t>
                      </a:r>
                    </a:p>
                  </a:txBody>
                  <a:tcPr marL="35198" marR="35198" marT="0" marB="0" anchor="ctr"/>
                </a:tc>
                <a:extLst>
                  <a:ext uri="{0D108BD9-81ED-4DB2-BD59-A6C34878D82A}">
                    <a16:rowId xmlns:a16="http://schemas.microsoft.com/office/drawing/2014/main" xmlns="" val="10012"/>
                  </a:ext>
                </a:extLst>
              </a:tr>
              <a:tr h="303424">
                <a:tc>
                  <a:txBody>
                    <a:bodyPr/>
                    <a:lstStyle/>
                    <a:p>
                      <a:pPr algn="ctr">
                        <a:lnSpc>
                          <a:spcPct val="107000"/>
                        </a:lnSpc>
                        <a:spcAft>
                          <a:spcPts val="0"/>
                        </a:spcAft>
                      </a:pPr>
                      <a:r>
                        <a:rPr lang="en-GB" sz="800" dirty="0">
                          <a:solidFill>
                            <a:schemeClr val="accent2">
                              <a:lumMod val="75000"/>
                            </a:schemeClr>
                          </a:solidFill>
                          <a:latin typeface="Gill Sans"/>
                        </a:rPr>
                        <a:t>PRO-09</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Mediated Transactions. Supervision</a:t>
                      </a:r>
                    </a:p>
                  </a:txBody>
                  <a:tcPr marL="35198" marR="35198" marT="0" marB="0" anchor="ctr"/>
                </a:tc>
                <a:extLst>
                  <a:ext uri="{0D108BD9-81ED-4DB2-BD59-A6C34878D82A}">
                    <a16:rowId xmlns:a16="http://schemas.microsoft.com/office/drawing/2014/main" xmlns="" val="10013"/>
                  </a:ext>
                </a:extLst>
              </a:tr>
              <a:tr h="303424">
                <a:tc>
                  <a:txBody>
                    <a:bodyPr/>
                    <a:lstStyle/>
                    <a:p>
                      <a:pPr algn="ctr">
                        <a:lnSpc>
                          <a:spcPct val="107000"/>
                        </a:lnSpc>
                        <a:spcAft>
                          <a:spcPts val="0"/>
                        </a:spcAft>
                      </a:pPr>
                      <a:r>
                        <a:rPr lang="en-GB" sz="800" dirty="0">
                          <a:solidFill>
                            <a:schemeClr val="accent2">
                              <a:lumMod val="75000"/>
                            </a:schemeClr>
                          </a:solidFill>
                          <a:latin typeface="Gill Sans"/>
                        </a:rPr>
                        <a:t>PRO-10</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Treasury</a:t>
                      </a:r>
                    </a:p>
                  </a:txBody>
                  <a:tcPr marL="35198" marR="35198" marT="0" marB="0" anchor="ctr"/>
                </a:tc>
                <a:extLst>
                  <a:ext uri="{0D108BD9-81ED-4DB2-BD59-A6C34878D82A}">
                    <a16:rowId xmlns:a16="http://schemas.microsoft.com/office/drawing/2014/main" xmlns="" val="10014"/>
                  </a:ext>
                </a:extLst>
              </a:tr>
            </a:tbl>
          </a:graphicData>
        </a:graphic>
      </p:graphicFrame>
      <p:graphicFrame>
        <p:nvGraphicFramePr>
          <p:cNvPr id="17" name="16 Tabla"/>
          <p:cNvGraphicFramePr>
            <a:graphicFrameLocks noGrp="1"/>
          </p:cNvGraphicFramePr>
          <p:nvPr>
            <p:extLst>
              <p:ext uri="{D42A27DB-BD31-4B8C-83A1-F6EECF244321}">
                <p14:modId xmlns:p14="http://schemas.microsoft.com/office/powerpoint/2010/main" val="1595561074"/>
              </p:ext>
            </p:extLst>
          </p:nvPr>
        </p:nvGraphicFramePr>
        <p:xfrm>
          <a:off x="4470226" y="1756372"/>
          <a:ext cx="3486150" cy="3943238"/>
        </p:xfrm>
        <a:graphic>
          <a:graphicData uri="http://schemas.openxmlformats.org/drawingml/2006/table">
            <a:tbl>
              <a:tblPr firstRow="1" bandRow="1">
                <a:tableStyleId>{21E4AEA4-8DFA-4A89-87EB-49C32662AFE0}</a:tableStyleId>
              </a:tblPr>
              <a:tblGrid>
                <a:gridCol w="930276">
                  <a:extLst>
                    <a:ext uri="{9D8B030D-6E8A-4147-A177-3AD203B41FA5}">
                      <a16:colId xmlns:a16="http://schemas.microsoft.com/office/drawing/2014/main" xmlns="" val="20000"/>
                    </a:ext>
                  </a:extLst>
                </a:gridCol>
                <a:gridCol w="2555874">
                  <a:extLst>
                    <a:ext uri="{9D8B030D-6E8A-4147-A177-3AD203B41FA5}">
                      <a16:colId xmlns:a16="http://schemas.microsoft.com/office/drawing/2014/main" xmlns="" val="20001"/>
                    </a:ext>
                  </a:extLst>
                </a:gridCol>
              </a:tblGrid>
              <a:tr h="303326">
                <a:tc>
                  <a:txBody>
                    <a:bodyPr/>
                    <a:lstStyle/>
                    <a:p>
                      <a:r>
                        <a:rPr lang="en-GB" sz="800" dirty="0">
                          <a:latin typeface="Gill Sans"/>
                        </a:rPr>
                        <a:t>REFERENCE</a:t>
                      </a:r>
                    </a:p>
                  </a:txBody>
                  <a:tcPr marL="91439" marR="91439" marT="45713" marB="45713" anchor="ctr" anchorCtr="1"/>
                </a:tc>
                <a:tc>
                  <a:txBody>
                    <a:bodyPr/>
                    <a:lstStyle/>
                    <a:p>
                      <a:r>
                        <a:rPr lang="en-GB" sz="800" dirty="0">
                          <a:latin typeface="Gill Sans"/>
                        </a:rPr>
                        <a:t>TITLE</a:t>
                      </a:r>
                    </a:p>
                  </a:txBody>
                  <a:tcPr marL="91439" marR="91439" marT="45713" marB="45713" anchor="ctr" anchorCtr="1"/>
                </a:tc>
                <a:extLst>
                  <a:ext uri="{0D108BD9-81ED-4DB2-BD59-A6C34878D82A}">
                    <a16:rowId xmlns:a16="http://schemas.microsoft.com/office/drawing/2014/main" xmlns="" val="10000"/>
                  </a:ext>
                </a:extLst>
              </a:tr>
              <a:tr h="303326">
                <a:tc>
                  <a:txBody>
                    <a:bodyPr/>
                    <a:lstStyle/>
                    <a:p>
                      <a:pPr algn="ctr">
                        <a:lnSpc>
                          <a:spcPct val="107000"/>
                        </a:lnSpc>
                        <a:spcAft>
                          <a:spcPts val="0"/>
                        </a:spcAft>
                      </a:pPr>
                      <a:r>
                        <a:rPr lang="en-GB" sz="800" dirty="0">
                          <a:solidFill>
                            <a:schemeClr val="accent2">
                              <a:lumMod val="75000"/>
                            </a:schemeClr>
                          </a:solidFill>
                          <a:latin typeface="Gill Sans"/>
                        </a:rPr>
                        <a:t>PRO-11</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Operations management and recovery</a:t>
                      </a:r>
                    </a:p>
                  </a:txBody>
                  <a:tcPr marL="35198" marR="35198" marT="0" marB="0" anchor="ctr"/>
                </a:tc>
                <a:extLst>
                  <a:ext uri="{0D108BD9-81ED-4DB2-BD59-A6C34878D82A}">
                    <a16:rowId xmlns:a16="http://schemas.microsoft.com/office/drawing/2014/main" xmlns="" val="10001"/>
                  </a:ext>
                </a:extLst>
              </a:tr>
              <a:tr h="303326">
                <a:tc>
                  <a:txBody>
                    <a:bodyPr/>
                    <a:lstStyle/>
                    <a:p>
                      <a:pPr algn="ctr">
                        <a:lnSpc>
                          <a:spcPct val="107000"/>
                        </a:lnSpc>
                        <a:spcAft>
                          <a:spcPts val="0"/>
                        </a:spcAft>
                      </a:pPr>
                      <a:r>
                        <a:rPr lang="en-GB" sz="800" dirty="0">
                          <a:solidFill>
                            <a:schemeClr val="accent2">
                              <a:lumMod val="75000"/>
                            </a:schemeClr>
                          </a:solidFill>
                          <a:latin typeface="Gill Sans"/>
                        </a:rPr>
                        <a:t>PRO-12</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Formalising and Administering International Microcredits</a:t>
                      </a:r>
                    </a:p>
                  </a:txBody>
                  <a:tcPr marL="35198" marR="35198" marT="0" marB="0" anchor="ctr"/>
                </a:tc>
                <a:extLst>
                  <a:ext uri="{0D108BD9-81ED-4DB2-BD59-A6C34878D82A}">
                    <a16:rowId xmlns:a16="http://schemas.microsoft.com/office/drawing/2014/main" xmlns="" val="10002"/>
                  </a:ext>
                </a:extLst>
              </a:tr>
              <a:tr h="303326">
                <a:tc>
                  <a:txBody>
                    <a:bodyPr/>
                    <a:lstStyle/>
                    <a:p>
                      <a:pPr algn="ctr">
                        <a:lnSpc>
                          <a:spcPct val="107000"/>
                        </a:lnSpc>
                        <a:spcAft>
                          <a:spcPts val="0"/>
                        </a:spcAft>
                      </a:pPr>
                      <a:r>
                        <a:rPr lang="en-GB" sz="800" dirty="0">
                          <a:solidFill>
                            <a:schemeClr val="accent2">
                              <a:lumMod val="75000"/>
                            </a:schemeClr>
                          </a:solidFill>
                          <a:latin typeface="Gill Sans"/>
                        </a:rPr>
                        <a:t>PRS-01</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Accounting</a:t>
                      </a:r>
                    </a:p>
                  </a:txBody>
                  <a:tcPr marL="35198" marR="35198" marT="0" marB="0" anchor="ctr"/>
                </a:tc>
                <a:extLst>
                  <a:ext uri="{0D108BD9-81ED-4DB2-BD59-A6C34878D82A}">
                    <a16:rowId xmlns:a16="http://schemas.microsoft.com/office/drawing/2014/main" xmlns="" val="10003"/>
                  </a:ext>
                </a:extLst>
              </a:tr>
              <a:tr h="303326">
                <a:tc>
                  <a:txBody>
                    <a:bodyPr/>
                    <a:lstStyle/>
                    <a:p>
                      <a:pPr algn="ctr">
                        <a:lnSpc>
                          <a:spcPct val="107000"/>
                        </a:lnSpc>
                        <a:spcAft>
                          <a:spcPts val="0"/>
                        </a:spcAft>
                      </a:pPr>
                      <a:r>
                        <a:rPr lang="en-GB" sz="800" dirty="0">
                          <a:solidFill>
                            <a:schemeClr val="accent2">
                              <a:lumMod val="75000"/>
                            </a:schemeClr>
                          </a:solidFill>
                          <a:latin typeface="Gill Sans"/>
                        </a:rPr>
                        <a:t>PRS-02</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Managing requests for technology services</a:t>
                      </a:r>
                    </a:p>
                  </a:txBody>
                  <a:tcPr marL="35198" marR="35198" marT="0" marB="0" anchor="ctr"/>
                </a:tc>
                <a:extLst>
                  <a:ext uri="{0D108BD9-81ED-4DB2-BD59-A6C34878D82A}">
                    <a16:rowId xmlns:a16="http://schemas.microsoft.com/office/drawing/2014/main" xmlns="" val="10004"/>
                  </a:ext>
                </a:extLst>
              </a:tr>
              <a:tr h="303326">
                <a:tc>
                  <a:txBody>
                    <a:bodyPr/>
                    <a:lstStyle/>
                    <a:p>
                      <a:pPr algn="ctr">
                        <a:lnSpc>
                          <a:spcPct val="107000"/>
                        </a:lnSpc>
                        <a:spcAft>
                          <a:spcPts val="0"/>
                        </a:spcAft>
                      </a:pPr>
                      <a:r>
                        <a:rPr lang="en-GB" sz="800" dirty="0">
                          <a:solidFill>
                            <a:schemeClr val="accent2">
                              <a:lumMod val="75000"/>
                            </a:schemeClr>
                          </a:solidFill>
                          <a:latin typeface="Gill Sans"/>
                        </a:rPr>
                        <a:t>PRS-12</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Training planning, management and monitoring</a:t>
                      </a:r>
                    </a:p>
                  </a:txBody>
                  <a:tcPr marL="35198" marR="35198" marT="0" marB="0" anchor="ctr"/>
                </a:tc>
                <a:extLst>
                  <a:ext uri="{0D108BD9-81ED-4DB2-BD59-A6C34878D82A}">
                    <a16:rowId xmlns:a16="http://schemas.microsoft.com/office/drawing/2014/main" xmlns="" val="10005"/>
                  </a:ext>
                </a:extLst>
              </a:tr>
              <a:tr h="303326">
                <a:tc>
                  <a:txBody>
                    <a:bodyPr/>
                    <a:lstStyle/>
                    <a:p>
                      <a:pPr algn="ctr">
                        <a:lnSpc>
                          <a:spcPct val="107000"/>
                        </a:lnSpc>
                        <a:spcAft>
                          <a:spcPts val="0"/>
                        </a:spcAft>
                      </a:pPr>
                      <a:r>
                        <a:rPr lang="en-GB" sz="800" dirty="0">
                          <a:solidFill>
                            <a:schemeClr val="accent2">
                              <a:lumMod val="75000"/>
                            </a:schemeClr>
                          </a:solidFill>
                          <a:latin typeface="Gill Sans"/>
                        </a:rPr>
                        <a:t>PRS-05</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Purchasing</a:t>
                      </a:r>
                    </a:p>
                  </a:txBody>
                  <a:tcPr marL="35198" marR="35198" marT="0" marB="0" anchor="ctr"/>
                </a:tc>
                <a:extLst>
                  <a:ext uri="{0D108BD9-81ED-4DB2-BD59-A6C34878D82A}">
                    <a16:rowId xmlns:a16="http://schemas.microsoft.com/office/drawing/2014/main" xmlns="" val="10006"/>
                  </a:ext>
                </a:extLst>
              </a:tr>
              <a:tr h="303326">
                <a:tc>
                  <a:txBody>
                    <a:bodyPr/>
                    <a:lstStyle/>
                    <a:p>
                      <a:pPr algn="ctr">
                        <a:lnSpc>
                          <a:spcPct val="107000"/>
                        </a:lnSpc>
                        <a:spcAft>
                          <a:spcPts val="0"/>
                        </a:spcAft>
                      </a:pPr>
                      <a:r>
                        <a:rPr lang="en-GB" sz="800" dirty="0">
                          <a:solidFill>
                            <a:schemeClr val="accent2">
                              <a:lumMod val="75000"/>
                            </a:schemeClr>
                          </a:solidFill>
                          <a:latin typeface="Gill Sans"/>
                        </a:rPr>
                        <a:t>PRS-08</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Risk definition, measurement and control</a:t>
                      </a:r>
                    </a:p>
                  </a:txBody>
                  <a:tcPr marL="35198" marR="35198" marT="0" marB="0" anchor="ctr"/>
                </a:tc>
                <a:extLst>
                  <a:ext uri="{0D108BD9-81ED-4DB2-BD59-A6C34878D82A}">
                    <a16:rowId xmlns:a16="http://schemas.microsoft.com/office/drawing/2014/main" xmlns="" val="10007"/>
                  </a:ext>
                </a:extLst>
              </a:tr>
              <a:tr h="303326">
                <a:tc>
                  <a:txBody>
                    <a:bodyPr/>
                    <a:lstStyle/>
                    <a:p>
                      <a:pPr algn="ctr">
                        <a:lnSpc>
                          <a:spcPct val="107000"/>
                        </a:lnSpc>
                        <a:spcAft>
                          <a:spcPts val="0"/>
                        </a:spcAft>
                      </a:pPr>
                      <a:r>
                        <a:rPr lang="en-GB" sz="800" dirty="0">
                          <a:solidFill>
                            <a:schemeClr val="accent2">
                              <a:lumMod val="75000"/>
                            </a:schemeClr>
                          </a:solidFill>
                          <a:latin typeface="Gill Sans"/>
                        </a:rPr>
                        <a:t>PRS-14</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Inventory</a:t>
                      </a:r>
                    </a:p>
                  </a:txBody>
                  <a:tcPr marL="35198" marR="35198" marT="0" marB="0" anchor="ctr"/>
                </a:tc>
                <a:extLst>
                  <a:ext uri="{0D108BD9-81ED-4DB2-BD59-A6C34878D82A}">
                    <a16:rowId xmlns:a16="http://schemas.microsoft.com/office/drawing/2014/main" xmlns="" val="10008"/>
                  </a:ext>
                </a:extLst>
              </a:tr>
              <a:tr h="303326">
                <a:tc>
                  <a:txBody>
                    <a:bodyPr/>
                    <a:lstStyle/>
                    <a:p>
                      <a:pPr algn="ctr">
                        <a:lnSpc>
                          <a:spcPct val="107000"/>
                        </a:lnSpc>
                        <a:spcAft>
                          <a:spcPts val="0"/>
                        </a:spcAft>
                      </a:pPr>
                      <a:r>
                        <a:rPr lang="en-GB" sz="800" dirty="0">
                          <a:solidFill>
                            <a:schemeClr val="accent2">
                              <a:lumMod val="75000"/>
                            </a:schemeClr>
                          </a:solidFill>
                          <a:latin typeface="Gill Sans"/>
                        </a:rPr>
                        <a:t>PRS-16</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Payroll management</a:t>
                      </a:r>
                    </a:p>
                  </a:txBody>
                  <a:tcPr marL="35198" marR="35198" marT="0" marB="0" anchor="ctr"/>
                </a:tc>
                <a:extLst>
                  <a:ext uri="{0D108BD9-81ED-4DB2-BD59-A6C34878D82A}">
                    <a16:rowId xmlns:a16="http://schemas.microsoft.com/office/drawing/2014/main" xmlns="" val="10009"/>
                  </a:ext>
                </a:extLst>
              </a:tr>
              <a:tr h="303326">
                <a:tc>
                  <a:txBody>
                    <a:bodyPr/>
                    <a:lstStyle/>
                    <a:p>
                      <a:pPr algn="ctr">
                        <a:lnSpc>
                          <a:spcPct val="107000"/>
                        </a:lnSpc>
                        <a:spcAft>
                          <a:spcPts val="0"/>
                        </a:spcAft>
                      </a:pPr>
                      <a:r>
                        <a:rPr lang="en-GB" sz="800" dirty="0">
                          <a:solidFill>
                            <a:schemeClr val="accent2">
                              <a:lumMod val="75000"/>
                            </a:schemeClr>
                          </a:solidFill>
                          <a:latin typeface="Gill Sans"/>
                        </a:rPr>
                        <a:t>PRS-18</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New employees/employees leaving/changing jobs</a:t>
                      </a:r>
                    </a:p>
                  </a:txBody>
                  <a:tcPr marL="35198" marR="35198" marT="0" marB="0" anchor="ctr"/>
                </a:tc>
                <a:extLst>
                  <a:ext uri="{0D108BD9-81ED-4DB2-BD59-A6C34878D82A}">
                    <a16:rowId xmlns:a16="http://schemas.microsoft.com/office/drawing/2014/main" xmlns="" val="10010"/>
                  </a:ext>
                </a:extLst>
              </a:tr>
              <a:tr h="303326">
                <a:tc>
                  <a:txBody>
                    <a:bodyPr/>
                    <a:lstStyle/>
                    <a:p>
                      <a:pPr algn="ctr">
                        <a:lnSpc>
                          <a:spcPct val="107000"/>
                        </a:lnSpc>
                        <a:spcAft>
                          <a:spcPts val="0"/>
                        </a:spcAft>
                      </a:pPr>
                      <a:r>
                        <a:rPr lang="en-GB" sz="800" dirty="0">
                          <a:solidFill>
                            <a:schemeClr val="accent2">
                              <a:lumMod val="75000"/>
                            </a:schemeClr>
                          </a:solidFill>
                          <a:latin typeface="Gill Sans"/>
                        </a:rPr>
                        <a:t>PRS-20</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Creating, Amending and Removing Personal Files</a:t>
                      </a:r>
                    </a:p>
                  </a:txBody>
                  <a:tcPr marL="35198" marR="35198" marT="0" marB="0" anchor="ctr"/>
                </a:tc>
                <a:extLst>
                  <a:ext uri="{0D108BD9-81ED-4DB2-BD59-A6C34878D82A}">
                    <a16:rowId xmlns:a16="http://schemas.microsoft.com/office/drawing/2014/main" xmlns="" val="10011"/>
                  </a:ext>
                </a:extLst>
              </a:tr>
              <a:tr h="303326">
                <a:tc>
                  <a:txBody>
                    <a:bodyPr/>
                    <a:lstStyle/>
                    <a:p>
                      <a:pPr algn="ctr">
                        <a:lnSpc>
                          <a:spcPct val="107000"/>
                        </a:lnSpc>
                        <a:spcAft>
                          <a:spcPts val="0"/>
                        </a:spcAft>
                      </a:pPr>
                      <a:r>
                        <a:rPr lang="en-GB" sz="800" dirty="0">
                          <a:solidFill>
                            <a:schemeClr val="accent2">
                              <a:lumMod val="75000"/>
                            </a:schemeClr>
                          </a:solidFill>
                          <a:latin typeface="Gill Sans"/>
                        </a:rPr>
                        <a:t>PRS-21</a:t>
                      </a:r>
                    </a:p>
                  </a:txBody>
                  <a:tcPr marL="35198" marR="35198" marT="0" marB="0" anchor="ctr"/>
                </a:tc>
                <a:tc>
                  <a:txBody>
                    <a:bodyPr/>
                    <a:lstStyle/>
                    <a:p>
                      <a:pPr>
                        <a:lnSpc>
                          <a:spcPct val="107000"/>
                        </a:lnSpc>
                        <a:spcAft>
                          <a:spcPts val="0"/>
                        </a:spcAft>
                      </a:pPr>
                      <a:r>
                        <a:rPr lang="en-GB" sz="800" dirty="0">
                          <a:solidFill>
                            <a:schemeClr val="accent2">
                              <a:lumMod val="75000"/>
                            </a:schemeClr>
                          </a:solidFill>
                          <a:latin typeface="Gill Sans"/>
                        </a:rPr>
                        <a:t>Transferring/Accessing information on solvency and credit</a:t>
                      </a:r>
                    </a:p>
                  </a:txBody>
                  <a:tcPr marL="35198" marR="35198" marT="0" marB="0" anchor="ctr"/>
                </a:tc>
                <a:extLst>
                  <a:ext uri="{0D108BD9-81ED-4DB2-BD59-A6C34878D82A}">
                    <a16:rowId xmlns:a16="http://schemas.microsoft.com/office/drawing/2014/main" xmlns="" val="10012"/>
                  </a:ext>
                </a:extLst>
              </a:tr>
            </a:tbl>
          </a:graphicData>
        </a:graphic>
      </p:graphicFrame>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239007724"/>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148</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Annex 2. Basic regulatory framework</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ortar rectángulo de esquina sencilla"/>
          <p:cNvSpPr/>
          <p:nvPr/>
        </p:nvSpPr>
        <p:spPr>
          <a:xfrm>
            <a:off x="479366" y="908720"/>
            <a:ext cx="272448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Internal regulatory framework</a:t>
            </a:r>
          </a:p>
        </p:txBody>
      </p:sp>
      <p:sp>
        <p:nvSpPr>
          <p:cNvPr id="3" name="2 CuadroTexto"/>
          <p:cNvSpPr txBox="1"/>
          <p:nvPr/>
        </p:nvSpPr>
        <p:spPr>
          <a:xfrm>
            <a:off x="803244" y="1374884"/>
            <a:ext cx="7225140" cy="253916"/>
          </a:xfrm>
          <a:prstGeom prst="rect">
            <a:avLst/>
          </a:prstGeom>
          <a:noFill/>
        </p:spPr>
        <p:txBody>
          <a:bodyPr wrap="square" rtlCol="0">
            <a:spAutoFit/>
          </a:bodyPr>
          <a:lstStyle/>
          <a:p>
            <a:pPr marL="285750" indent="-285750">
              <a:buFont typeface="Wingdings" panose="05000000000000000000" pitchFamily="2" charset="2"/>
              <a:buChar char="Ø"/>
            </a:pPr>
            <a:r>
              <a:rPr lang="en-GB" sz="1050" b="1" dirty="0">
                <a:solidFill>
                  <a:schemeClr val="accent2">
                    <a:lumMod val="75000"/>
                  </a:schemeClr>
                </a:solidFill>
                <a:latin typeface="Gill Sans"/>
              </a:rPr>
              <a:t>Instructions</a:t>
            </a:r>
          </a:p>
        </p:txBody>
      </p:sp>
      <p:graphicFrame>
        <p:nvGraphicFramePr>
          <p:cNvPr id="14" name="13 Tabla"/>
          <p:cNvGraphicFramePr>
            <a:graphicFrameLocks noGrp="1"/>
          </p:cNvGraphicFramePr>
          <p:nvPr>
            <p:extLst>
              <p:ext uri="{D42A27DB-BD31-4B8C-83A1-F6EECF244321}">
                <p14:modId xmlns:p14="http://schemas.microsoft.com/office/powerpoint/2010/main" val="1903812686"/>
              </p:ext>
            </p:extLst>
          </p:nvPr>
        </p:nvGraphicFramePr>
        <p:xfrm>
          <a:off x="899592" y="1820265"/>
          <a:ext cx="3486150" cy="3336927"/>
        </p:xfrm>
        <a:graphic>
          <a:graphicData uri="http://schemas.openxmlformats.org/drawingml/2006/table">
            <a:tbl>
              <a:tblPr firstRow="1" bandRow="1">
                <a:tableStyleId>{21E4AEA4-8DFA-4A89-87EB-49C32662AFE0}</a:tableStyleId>
              </a:tblPr>
              <a:tblGrid>
                <a:gridCol w="930276">
                  <a:extLst>
                    <a:ext uri="{9D8B030D-6E8A-4147-A177-3AD203B41FA5}">
                      <a16:colId xmlns:a16="http://schemas.microsoft.com/office/drawing/2014/main" xmlns="" val="20000"/>
                    </a:ext>
                  </a:extLst>
                </a:gridCol>
                <a:gridCol w="2555874">
                  <a:extLst>
                    <a:ext uri="{9D8B030D-6E8A-4147-A177-3AD203B41FA5}">
                      <a16:colId xmlns:a16="http://schemas.microsoft.com/office/drawing/2014/main" xmlns="" val="20001"/>
                    </a:ext>
                  </a:extLst>
                </a:gridCol>
              </a:tblGrid>
              <a:tr h="303357">
                <a:tc>
                  <a:txBody>
                    <a:bodyPr/>
                    <a:lstStyle/>
                    <a:p>
                      <a:r>
                        <a:rPr lang="en-GB" sz="800" dirty="0">
                          <a:latin typeface="Gill Sans"/>
                        </a:rPr>
                        <a:t>REFERENCE</a:t>
                      </a:r>
                    </a:p>
                  </a:txBody>
                  <a:tcPr marL="91439" marR="91439" marT="45717" marB="45717" anchor="ctr" anchorCtr="1"/>
                </a:tc>
                <a:tc>
                  <a:txBody>
                    <a:bodyPr/>
                    <a:lstStyle/>
                    <a:p>
                      <a:r>
                        <a:rPr lang="en-GB" sz="800" dirty="0">
                          <a:latin typeface="Gill Sans"/>
                        </a:rPr>
                        <a:t>TITLE</a:t>
                      </a:r>
                    </a:p>
                  </a:txBody>
                  <a:tcPr marL="91439" marR="91439" marT="45717" marB="45717" anchor="ctr" anchorCtr="1"/>
                </a:tc>
                <a:extLst>
                  <a:ext uri="{0D108BD9-81ED-4DB2-BD59-A6C34878D82A}">
                    <a16:rowId xmlns:a16="http://schemas.microsoft.com/office/drawing/2014/main" xmlns="" val="10000"/>
                  </a:ext>
                </a:extLst>
              </a:tr>
              <a:tr h="303357">
                <a:tc>
                  <a:txBody>
                    <a:bodyPr/>
                    <a:lstStyle/>
                    <a:p>
                      <a:pPr algn="ctr">
                        <a:lnSpc>
                          <a:spcPct val="107000"/>
                        </a:lnSpc>
                        <a:spcAft>
                          <a:spcPts val="0"/>
                        </a:spcAft>
                      </a:pPr>
                      <a:r>
                        <a:rPr lang="en-GB" sz="800" dirty="0">
                          <a:solidFill>
                            <a:schemeClr val="accent2">
                              <a:lumMod val="75000"/>
                            </a:schemeClr>
                          </a:solidFill>
                          <a:latin typeface="Gill Sans"/>
                        </a:rPr>
                        <a:t>INS-01</a:t>
                      </a:r>
                    </a:p>
                  </a:txBody>
                  <a:tcPr marL="43998" marR="43998" marT="0" marB="0" anchor="ctr"/>
                </a:tc>
                <a:tc>
                  <a:txBody>
                    <a:bodyPr/>
                    <a:lstStyle/>
                    <a:p>
                      <a:pPr>
                        <a:lnSpc>
                          <a:spcPct val="107000"/>
                        </a:lnSpc>
                        <a:spcAft>
                          <a:spcPts val="0"/>
                        </a:spcAft>
                      </a:pPr>
                      <a:r>
                        <a:rPr lang="en-GB" sz="800">
                          <a:solidFill>
                            <a:schemeClr val="accent2">
                              <a:lumMod val="75000"/>
                            </a:schemeClr>
                          </a:solidFill>
                          <a:latin typeface="Gill Sans"/>
                        </a:rPr>
                        <a:t>Formats applicable to written documents</a:t>
                      </a:r>
                    </a:p>
                  </a:txBody>
                  <a:tcPr marL="43998" marR="43998" marT="0" marB="0" anchor="ctr"/>
                </a:tc>
                <a:extLst>
                  <a:ext uri="{0D108BD9-81ED-4DB2-BD59-A6C34878D82A}">
                    <a16:rowId xmlns:a16="http://schemas.microsoft.com/office/drawing/2014/main" xmlns="" val="10001"/>
                  </a:ext>
                </a:extLst>
              </a:tr>
              <a:tr h="303357">
                <a:tc>
                  <a:txBody>
                    <a:bodyPr/>
                    <a:lstStyle/>
                    <a:p>
                      <a:pPr algn="ctr">
                        <a:lnSpc>
                          <a:spcPct val="107000"/>
                        </a:lnSpc>
                        <a:spcAft>
                          <a:spcPts val="0"/>
                        </a:spcAft>
                      </a:pPr>
                      <a:r>
                        <a:rPr lang="en-GB" sz="800" dirty="0">
                          <a:solidFill>
                            <a:schemeClr val="accent2">
                              <a:lumMod val="75000"/>
                            </a:schemeClr>
                          </a:solidFill>
                          <a:latin typeface="Gill Sans"/>
                        </a:rPr>
                        <a:t>INS-02</a:t>
                      </a:r>
                    </a:p>
                  </a:txBody>
                  <a:tcPr marL="43998" marR="43998" marT="0" marB="0" anchor="ctr"/>
                </a:tc>
                <a:tc>
                  <a:txBody>
                    <a:bodyPr/>
                    <a:lstStyle/>
                    <a:p>
                      <a:pPr>
                        <a:lnSpc>
                          <a:spcPct val="107000"/>
                        </a:lnSpc>
                        <a:spcAft>
                          <a:spcPts val="0"/>
                        </a:spcAft>
                      </a:pPr>
                      <a:r>
                        <a:rPr lang="en-GB" sz="800">
                          <a:solidFill>
                            <a:schemeClr val="accent2">
                              <a:lumMod val="75000"/>
                            </a:schemeClr>
                          </a:solidFill>
                          <a:latin typeface="Gill Sans"/>
                        </a:rPr>
                        <a:t>Parking spaces</a:t>
                      </a:r>
                    </a:p>
                  </a:txBody>
                  <a:tcPr marL="43998" marR="43998" marT="0" marB="0" anchor="ctr"/>
                </a:tc>
                <a:extLst>
                  <a:ext uri="{0D108BD9-81ED-4DB2-BD59-A6C34878D82A}">
                    <a16:rowId xmlns:a16="http://schemas.microsoft.com/office/drawing/2014/main" xmlns="" val="10002"/>
                  </a:ext>
                </a:extLst>
              </a:tr>
              <a:tr h="303357">
                <a:tc>
                  <a:txBody>
                    <a:bodyPr/>
                    <a:lstStyle/>
                    <a:p>
                      <a:pPr algn="ctr">
                        <a:lnSpc>
                          <a:spcPct val="107000"/>
                        </a:lnSpc>
                        <a:spcAft>
                          <a:spcPts val="0"/>
                        </a:spcAft>
                      </a:pPr>
                      <a:r>
                        <a:rPr lang="en-GB" sz="800" dirty="0">
                          <a:solidFill>
                            <a:schemeClr val="accent2">
                              <a:lumMod val="75000"/>
                            </a:schemeClr>
                          </a:solidFill>
                          <a:latin typeface="Gill Sans"/>
                        </a:rPr>
                        <a:t>INS-03</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Emergency Plan</a:t>
                      </a:r>
                    </a:p>
                  </a:txBody>
                  <a:tcPr marL="43998" marR="43998" marT="0" marB="0" anchor="ctr"/>
                </a:tc>
                <a:extLst>
                  <a:ext uri="{0D108BD9-81ED-4DB2-BD59-A6C34878D82A}">
                    <a16:rowId xmlns:a16="http://schemas.microsoft.com/office/drawing/2014/main" xmlns="" val="10003"/>
                  </a:ext>
                </a:extLst>
              </a:tr>
              <a:tr h="303357">
                <a:tc>
                  <a:txBody>
                    <a:bodyPr/>
                    <a:lstStyle/>
                    <a:p>
                      <a:pPr algn="ctr">
                        <a:lnSpc>
                          <a:spcPct val="107000"/>
                        </a:lnSpc>
                        <a:spcAft>
                          <a:spcPts val="0"/>
                        </a:spcAft>
                      </a:pPr>
                      <a:r>
                        <a:rPr lang="en-GB" sz="800" dirty="0">
                          <a:solidFill>
                            <a:schemeClr val="accent2">
                              <a:lumMod val="75000"/>
                            </a:schemeClr>
                          </a:solidFill>
                          <a:latin typeface="Gill Sans"/>
                        </a:rPr>
                        <a:t>INS-04</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Burofaxes</a:t>
                      </a:r>
                      <a:endParaRPr lang="en-GB" sz="800" kern="1200" dirty="0">
                        <a:solidFill>
                          <a:schemeClr val="accent2">
                            <a:lumMod val="75000"/>
                          </a:schemeClr>
                        </a:solidFill>
                        <a:latin typeface="Gill Sans"/>
                        <a:ea typeface="+mn-ea"/>
                        <a:cs typeface="+mn-cs"/>
                      </a:endParaRPr>
                    </a:p>
                  </a:txBody>
                  <a:tcPr marL="43998" marR="43998" marT="0" marB="0" anchor="ctr"/>
                </a:tc>
                <a:extLst>
                  <a:ext uri="{0D108BD9-81ED-4DB2-BD59-A6C34878D82A}">
                    <a16:rowId xmlns:a16="http://schemas.microsoft.com/office/drawing/2014/main" xmlns="" val="10004"/>
                  </a:ext>
                </a:extLst>
              </a:tr>
              <a:tr h="303357">
                <a:tc>
                  <a:txBody>
                    <a:bodyPr/>
                    <a:lstStyle/>
                    <a:p>
                      <a:pPr algn="ctr">
                        <a:lnSpc>
                          <a:spcPct val="107000"/>
                        </a:lnSpc>
                        <a:spcAft>
                          <a:spcPts val="0"/>
                        </a:spcAft>
                      </a:pPr>
                      <a:r>
                        <a:rPr lang="en-GB" sz="800" dirty="0">
                          <a:solidFill>
                            <a:schemeClr val="accent2">
                              <a:lumMod val="75000"/>
                            </a:schemeClr>
                          </a:solidFill>
                          <a:latin typeface="Gill Sans"/>
                        </a:rPr>
                        <a:t>INS-07</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Cash instructions</a:t>
                      </a:r>
                    </a:p>
                  </a:txBody>
                  <a:tcPr marL="43998" marR="43998" marT="0" marB="0" anchor="ctr"/>
                </a:tc>
                <a:extLst>
                  <a:ext uri="{0D108BD9-81ED-4DB2-BD59-A6C34878D82A}">
                    <a16:rowId xmlns:a16="http://schemas.microsoft.com/office/drawing/2014/main" xmlns="" val="10005"/>
                  </a:ext>
                </a:extLst>
              </a:tr>
              <a:tr h="303357">
                <a:tc>
                  <a:txBody>
                    <a:bodyPr/>
                    <a:lstStyle/>
                    <a:p>
                      <a:pPr algn="ctr">
                        <a:lnSpc>
                          <a:spcPct val="107000"/>
                        </a:lnSpc>
                        <a:spcAft>
                          <a:spcPts val="0"/>
                        </a:spcAft>
                      </a:pPr>
                      <a:r>
                        <a:rPr lang="en-GB" sz="800" dirty="0">
                          <a:solidFill>
                            <a:schemeClr val="accent2">
                              <a:lumMod val="75000"/>
                            </a:schemeClr>
                          </a:solidFill>
                          <a:latin typeface="Gill Sans"/>
                        </a:rPr>
                        <a:t>INS-10</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Backup copies</a:t>
                      </a:r>
                    </a:p>
                  </a:txBody>
                  <a:tcPr marL="43998" marR="43998" marT="0" marB="0" anchor="ctr"/>
                </a:tc>
                <a:extLst>
                  <a:ext uri="{0D108BD9-81ED-4DB2-BD59-A6C34878D82A}">
                    <a16:rowId xmlns:a16="http://schemas.microsoft.com/office/drawing/2014/main" xmlns="" val="10006"/>
                  </a:ext>
                </a:extLst>
              </a:tr>
              <a:tr h="303357">
                <a:tc>
                  <a:txBody>
                    <a:bodyPr/>
                    <a:lstStyle/>
                    <a:p>
                      <a:pPr algn="ctr">
                        <a:lnSpc>
                          <a:spcPct val="107000"/>
                        </a:lnSpc>
                        <a:spcAft>
                          <a:spcPts val="0"/>
                        </a:spcAft>
                      </a:pPr>
                      <a:r>
                        <a:rPr lang="en-GB" sz="800" dirty="0">
                          <a:solidFill>
                            <a:schemeClr val="accent2">
                              <a:lumMod val="75000"/>
                            </a:schemeClr>
                          </a:solidFill>
                          <a:latin typeface="Gill Sans"/>
                        </a:rPr>
                        <a:t>INS-12</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Couriers</a:t>
                      </a:r>
                    </a:p>
                  </a:txBody>
                  <a:tcPr marL="43998" marR="43998" marT="0" marB="0" anchor="ctr"/>
                </a:tc>
                <a:extLst>
                  <a:ext uri="{0D108BD9-81ED-4DB2-BD59-A6C34878D82A}">
                    <a16:rowId xmlns:a16="http://schemas.microsoft.com/office/drawing/2014/main" xmlns="" val="10007"/>
                  </a:ext>
                </a:extLst>
              </a:tr>
              <a:tr h="303357">
                <a:tc>
                  <a:txBody>
                    <a:bodyPr/>
                    <a:lstStyle/>
                    <a:p>
                      <a:pPr algn="ctr">
                        <a:lnSpc>
                          <a:spcPct val="107000"/>
                        </a:lnSpc>
                        <a:spcAft>
                          <a:spcPts val="0"/>
                        </a:spcAft>
                      </a:pPr>
                      <a:r>
                        <a:rPr lang="en-GB" sz="800" dirty="0">
                          <a:solidFill>
                            <a:schemeClr val="accent2">
                              <a:lumMod val="75000"/>
                            </a:schemeClr>
                          </a:solidFill>
                          <a:latin typeface="Gill Sans"/>
                        </a:rPr>
                        <a:t>INS-15</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Annual Training Plan</a:t>
                      </a:r>
                    </a:p>
                  </a:txBody>
                  <a:tcPr marL="43998" marR="43998" marT="0" marB="0" anchor="ctr"/>
                </a:tc>
                <a:extLst>
                  <a:ext uri="{0D108BD9-81ED-4DB2-BD59-A6C34878D82A}">
                    <a16:rowId xmlns:a16="http://schemas.microsoft.com/office/drawing/2014/main" xmlns="" val="10008"/>
                  </a:ext>
                </a:extLst>
              </a:tr>
              <a:tr h="303357">
                <a:tc>
                  <a:txBody>
                    <a:bodyPr/>
                    <a:lstStyle/>
                    <a:p>
                      <a:pPr algn="ctr">
                        <a:lnSpc>
                          <a:spcPct val="107000"/>
                        </a:lnSpc>
                        <a:spcAft>
                          <a:spcPts val="0"/>
                        </a:spcAft>
                      </a:pPr>
                      <a:r>
                        <a:rPr lang="en-GB" sz="800" dirty="0">
                          <a:solidFill>
                            <a:schemeClr val="accent2">
                              <a:lumMod val="75000"/>
                            </a:schemeClr>
                          </a:solidFill>
                          <a:latin typeface="Gill Sans"/>
                        </a:rPr>
                        <a:t>INS-16</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Using photocopiers</a:t>
                      </a:r>
                    </a:p>
                  </a:txBody>
                  <a:tcPr marL="43998" marR="43998" marT="0" marB="0" anchor="ctr"/>
                </a:tc>
                <a:extLst>
                  <a:ext uri="{0D108BD9-81ED-4DB2-BD59-A6C34878D82A}">
                    <a16:rowId xmlns:a16="http://schemas.microsoft.com/office/drawing/2014/main" xmlns="" val="10009"/>
                  </a:ext>
                </a:extLst>
              </a:tr>
              <a:tr h="303357">
                <a:tc>
                  <a:txBody>
                    <a:bodyPr/>
                    <a:lstStyle/>
                    <a:p>
                      <a:pPr algn="ctr">
                        <a:lnSpc>
                          <a:spcPct val="107000"/>
                        </a:lnSpc>
                        <a:spcAft>
                          <a:spcPts val="0"/>
                        </a:spcAft>
                      </a:pPr>
                      <a:r>
                        <a:rPr lang="en-GB" sz="800" dirty="0">
                          <a:solidFill>
                            <a:schemeClr val="accent2">
                              <a:lumMod val="75000"/>
                            </a:schemeClr>
                          </a:solidFill>
                          <a:latin typeface="Gill Sans"/>
                        </a:rPr>
                        <a:t>INS-19</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Using the ICO auditorium</a:t>
                      </a:r>
                    </a:p>
                  </a:txBody>
                  <a:tcPr marL="43998" marR="43998" marT="0" marB="0" anchor="ctr"/>
                </a:tc>
                <a:extLst>
                  <a:ext uri="{0D108BD9-81ED-4DB2-BD59-A6C34878D82A}">
                    <a16:rowId xmlns:a16="http://schemas.microsoft.com/office/drawing/2014/main" xmlns="" val="10010"/>
                  </a:ext>
                </a:extLst>
              </a:tr>
            </a:tbl>
          </a:graphicData>
        </a:graphic>
      </p:graphicFrame>
      <p:graphicFrame>
        <p:nvGraphicFramePr>
          <p:cNvPr id="15" name="14 Tabla"/>
          <p:cNvGraphicFramePr>
            <a:graphicFrameLocks noGrp="1"/>
          </p:cNvGraphicFramePr>
          <p:nvPr>
            <p:extLst>
              <p:ext uri="{D42A27DB-BD31-4B8C-83A1-F6EECF244321}">
                <p14:modId xmlns:p14="http://schemas.microsoft.com/office/powerpoint/2010/main" val="169488788"/>
              </p:ext>
            </p:extLst>
          </p:nvPr>
        </p:nvGraphicFramePr>
        <p:xfrm>
          <a:off x="4503217" y="1818677"/>
          <a:ext cx="3486150" cy="3033570"/>
        </p:xfrm>
        <a:graphic>
          <a:graphicData uri="http://schemas.openxmlformats.org/drawingml/2006/table">
            <a:tbl>
              <a:tblPr firstRow="1" bandRow="1">
                <a:tableStyleId>{21E4AEA4-8DFA-4A89-87EB-49C32662AFE0}</a:tableStyleId>
              </a:tblPr>
              <a:tblGrid>
                <a:gridCol w="930276">
                  <a:extLst>
                    <a:ext uri="{9D8B030D-6E8A-4147-A177-3AD203B41FA5}">
                      <a16:colId xmlns:a16="http://schemas.microsoft.com/office/drawing/2014/main" xmlns="" val="20000"/>
                    </a:ext>
                  </a:extLst>
                </a:gridCol>
                <a:gridCol w="2555874">
                  <a:extLst>
                    <a:ext uri="{9D8B030D-6E8A-4147-A177-3AD203B41FA5}">
                      <a16:colId xmlns:a16="http://schemas.microsoft.com/office/drawing/2014/main" xmlns="" val="20001"/>
                    </a:ext>
                  </a:extLst>
                </a:gridCol>
              </a:tblGrid>
              <a:tr h="303357">
                <a:tc>
                  <a:txBody>
                    <a:bodyPr/>
                    <a:lstStyle/>
                    <a:p>
                      <a:r>
                        <a:rPr lang="en-GB" sz="800" dirty="0">
                          <a:latin typeface="Gill Sans"/>
                        </a:rPr>
                        <a:t>REFERENCE</a:t>
                      </a:r>
                    </a:p>
                  </a:txBody>
                  <a:tcPr marL="91439" marR="91439" marT="45717" marB="45717" anchor="ctr" anchorCtr="1"/>
                </a:tc>
                <a:tc>
                  <a:txBody>
                    <a:bodyPr/>
                    <a:lstStyle/>
                    <a:p>
                      <a:r>
                        <a:rPr lang="en-GB" sz="800" dirty="0">
                          <a:latin typeface="Gill Sans"/>
                        </a:rPr>
                        <a:t>TITLE</a:t>
                      </a:r>
                    </a:p>
                  </a:txBody>
                  <a:tcPr marL="91439" marR="91439" marT="45717" marB="45717" anchor="ctr" anchorCtr="1"/>
                </a:tc>
                <a:extLst>
                  <a:ext uri="{0D108BD9-81ED-4DB2-BD59-A6C34878D82A}">
                    <a16:rowId xmlns:a16="http://schemas.microsoft.com/office/drawing/2014/main" xmlns="" val="10000"/>
                  </a:ext>
                </a:extLst>
              </a:tr>
              <a:tr h="303357">
                <a:tc>
                  <a:txBody>
                    <a:bodyPr/>
                    <a:lstStyle/>
                    <a:p>
                      <a:pPr algn="ctr">
                        <a:lnSpc>
                          <a:spcPct val="107000"/>
                        </a:lnSpc>
                        <a:spcAft>
                          <a:spcPts val="0"/>
                        </a:spcAft>
                      </a:pPr>
                      <a:r>
                        <a:rPr lang="en-GB" sz="800" dirty="0">
                          <a:solidFill>
                            <a:schemeClr val="accent2">
                              <a:lumMod val="75000"/>
                            </a:schemeClr>
                          </a:solidFill>
                          <a:latin typeface="Gill Sans"/>
                        </a:rPr>
                        <a:t>INS-22</a:t>
                      </a:r>
                    </a:p>
                  </a:txBody>
                  <a:tcPr marL="43998" marR="43998" marT="0" marB="0" anchor="ctr"/>
                </a:tc>
                <a:tc>
                  <a:txBody>
                    <a:bodyPr/>
                    <a:lstStyle/>
                    <a:p>
                      <a:pPr>
                        <a:lnSpc>
                          <a:spcPct val="107000"/>
                        </a:lnSpc>
                        <a:spcAft>
                          <a:spcPts val="0"/>
                        </a:spcAft>
                      </a:pPr>
                      <a:r>
                        <a:rPr lang="en-GB" sz="800">
                          <a:solidFill>
                            <a:schemeClr val="accent2">
                              <a:lumMod val="75000"/>
                            </a:schemeClr>
                          </a:solidFill>
                          <a:latin typeface="Gill Sans"/>
                        </a:rPr>
                        <a:t>Austerity measures</a:t>
                      </a:r>
                    </a:p>
                  </a:txBody>
                  <a:tcPr marL="43998" marR="43998" marT="0" marB="0" anchor="ctr"/>
                </a:tc>
                <a:extLst>
                  <a:ext uri="{0D108BD9-81ED-4DB2-BD59-A6C34878D82A}">
                    <a16:rowId xmlns:a16="http://schemas.microsoft.com/office/drawing/2014/main" xmlns="" val="10001"/>
                  </a:ext>
                </a:extLst>
              </a:tr>
              <a:tr h="303357">
                <a:tc>
                  <a:txBody>
                    <a:bodyPr/>
                    <a:lstStyle/>
                    <a:p>
                      <a:pPr algn="ctr">
                        <a:lnSpc>
                          <a:spcPct val="107000"/>
                        </a:lnSpc>
                        <a:spcAft>
                          <a:spcPts val="0"/>
                        </a:spcAft>
                      </a:pPr>
                      <a:r>
                        <a:rPr lang="en-GB" sz="800" dirty="0">
                          <a:solidFill>
                            <a:schemeClr val="accent2">
                              <a:lumMod val="75000"/>
                            </a:schemeClr>
                          </a:solidFill>
                          <a:latin typeface="Gill Sans"/>
                        </a:rPr>
                        <a:t>INS-23</a:t>
                      </a:r>
                    </a:p>
                  </a:txBody>
                  <a:tcPr marL="43998" marR="43998" marT="0" marB="0" anchor="ctr"/>
                </a:tc>
                <a:tc>
                  <a:txBody>
                    <a:bodyPr/>
                    <a:lstStyle/>
                    <a:p>
                      <a:pPr>
                        <a:lnSpc>
                          <a:spcPct val="107000"/>
                        </a:lnSpc>
                        <a:spcAft>
                          <a:spcPts val="0"/>
                        </a:spcAft>
                      </a:pPr>
                      <a:r>
                        <a:rPr lang="en-GB" sz="800">
                          <a:solidFill>
                            <a:schemeClr val="accent2">
                              <a:lumMod val="75000"/>
                            </a:schemeClr>
                          </a:solidFill>
                          <a:latin typeface="Gill Sans"/>
                        </a:rPr>
                        <a:t>Functional structure sheets</a:t>
                      </a:r>
                    </a:p>
                  </a:txBody>
                  <a:tcPr marL="43998" marR="43998" marT="0" marB="0" anchor="ctr"/>
                </a:tc>
                <a:extLst>
                  <a:ext uri="{0D108BD9-81ED-4DB2-BD59-A6C34878D82A}">
                    <a16:rowId xmlns:a16="http://schemas.microsoft.com/office/drawing/2014/main" xmlns="" val="10002"/>
                  </a:ext>
                </a:extLst>
              </a:tr>
              <a:tr h="303357">
                <a:tc>
                  <a:txBody>
                    <a:bodyPr/>
                    <a:lstStyle/>
                    <a:p>
                      <a:pPr algn="ctr">
                        <a:lnSpc>
                          <a:spcPct val="107000"/>
                        </a:lnSpc>
                        <a:spcAft>
                          <a:spcPts val="0"/>
                        </a:spcAft>
                      </a:pPr>
                      <a:r>
                        <a:rPr lang="en-GB" sz="800" dirty="0">
                          <a:solidFill>
                            <a:schemeClr val="accent2">
                              <a:lumMod val="75000"/>
                            </a:schemeClr>
                          </a:solidFill>
                          <a:latin typeface="Gill Sans"/>
                        </a:rPr>
                        <a:t>INS-24</a:t>
                      </a:r>
                    </a:p>
                  </a:txBody>
                  <a:tcPr marL="43998" marR="43998" marT="0" marB="0" anchor="ctr"/>
                </a:tc>
                <a:tc>
                  <a:txBody>
                    <a:bodyPr/>
                    <a:lstStyle/>
                    <a:p>
                      <a:pPr>
                        <a:lnSpc>
                          <a:spcPct val="107000"/>
                        </a:lnSpc>
                        <a:spcAft>
                          <a:spcPts val="0"/>
                        </a:spcAft>
                      </a:pPr>
                      <a:r>
                        <a:rPr lang="en-GB" sz="800">
                          <a:solidFill>
                            <a:schemeClr val="accent2">
                              <a:lumMod val="75000"/>
                            </a:schemeClr>
                          </a:solidFill>
                          <a:latin typeface="Gill Sans"/>
                        </a:rPr>
                        <a:t>Using mobile phones</a:t>
                      </a:r>
                    </a:p>
                  </a:txBody>
                  <a:tcPr marL="43998" marR="43998" marT="0" marB="0" anchor="ctr"/>
                </a:tc>
                <a:extLst>
                  <a:ext uri="{0D108BD9-81ED-4DB2-BD59-A6C34878D82A}">
                    <a16:rowId xmlns:a16="http://schemas.microsoft.com/office/drawing/2014/main" xmlns="" val="10003"/>
                  </a:ext>
                </a:extLst>
              </a:tr>
              <a:tr h="303357">
                <a:tc>
                  <a:txBody>
                    <a:bodyPr/>
                    <a:lstStyle/>
                    <a:p>
                      <a:pPr algn="ctr">
                        <a:lnSpc>
                          <a:spcPct val="107000"/>
                        </a:lnSpc>
                        <a:spcAft>
                          <a:spcPts val="0"/>
                        </a:spcAft>
                      </a:pPr>
                      <a:r>
                        <a:rPr lang="en-GB" sz="800" dirty="0">
                          <a:solidFill>
                            <a:schemeClr val="accent2">
                              <a:lumMod val="75000"/>
                            </a:schemeClr>
                          </a:solidFill>
                          <a:latin typeface="Gill Sans"/>
                        </a:rPr>
                        <a:t>INS-25</a:t>
                      </a:r>
                    </a:p>
                  </a:txBody>
                  <a:tcPr marL="43998" marR="43998" marT="0" marB="0" anchor="ctr"/>
                </a:tc>
                <a:tc>
                  <a:txBody>
                    <a:bodyPr/>
                    <a:lstStyle/>
                    <a:p>
                      <a:pPr>
                        <a:lnSpc>
                          <a:spcPct val="107000"/>
                        </a:lnSpc>
                        <a:spcAft>
                          <a:spcPts val="0"/>
                        </a:spcAft>
                      </a:pPr>
                      <a:r>
                        <a:rPr lang="en-GB" sz="800">
                          <a:solidFill>
                            <a:schemeClr val="accent2">
                              <a:lumMod val="75000"/>
                            </a:schemeClr>
                          </a:solidFill>
                          <a:latin typeface="Gill Sans"/>
                        </a:rPr>
                        <a:t>Ethics Channel</a:t>
                      </a:r>
                    </a:p>
                  </a:txBody>
                  <a:tcPr marL="43998" marR="43998" marT="0" marB="0" anchor="ctr"/>
                </a:tc>
                <a:extLst>
                  <a:ext uri="{0D108BD9-81ED-4DB2-BD59-A6C34878D82A}">
                    <a16:rowId xmlns:a16="http://schemas.microsoft.com/office/drawing/2014/main" xmlns="" val="10004"/>
                  </a:ext>
                </a:extLst>
              </a:tr>
              <a:tr h="303357">
                <a:tc>
                  <a:txBody>
                    <a:bodyPr/>
                    <a:lstStyle/>
                    <a:p>
                      <a:pPr algn="ctr">
                        <a:lnSpc>
                          <a:spcPct val="107000"/>
                        </a:lnSpc>
                        <a:spcAft>
                          <a:spcPts val="0"/>
                        </a:spcAft>
                      </a:pPr>
                      <a:r>
                        <a:rPr lang="en-GB" sz="800">
                          <a:solidFill>
                            <a:schemeClr val="accent2">
                              <a:lumMod val="75000"/>
                            </a:schemeClr>
                          </a:solidFill>
                          <a:latin typeface="Gill Sans"/>
                        </a:rPr>
                        <a:t>INS-26</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Coordinating business activities</a:t>
                      </a:r>
                    </a:p>
                  </a:txBody>
                  <a:tcPr marL="43998" marR="43998" marT="0" marB="0" anchor="ctr"/>
                </a:tc>
                <a:extLst>
                  <a:ext uri="{0D108BD9-81ED-4DB2-BD59-A6C34878D82A}">
                    <a16:rowId xmlns:a16="http://schemas.microsoft.com/office/drawing/2014/main" xmlns="" val="10005"/>
                  </a:ext>
                </a:extLst>
              </a:tr>
              <a:tr h="303357">
                <a:tc>
                  <a:txBody>
                    <a:bodyPr/>
                    <a:lstStyle/>
                    <a:p>
                      <a:pPr algn="ctr">
                        <a:lnSpc>
                          <a:spcPct val="107000"/>
                        </a:lnSpc>
                        <a:spcAft>
                          <a:spcPts val="0"/>
                        </a:spcAft>
                      </a:pPr>
                      <a:r>
                        <a:rPr lang="en-GB" sz="800">
                          <a:solidFill>
                            <a:schemeClr val="accent2">
                              <a:lumMod val="75000"/>
                            </a:schemeClr>
                          </a:solidFill>
                          <a:latin typeface="Gill Sans"/>
                        </a:rPr>
                        <a:t>INS-27</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Correct implementation measures for services procured externally by ICO</a:t>
                      </a:r>
                    </a:p>
                  </a:txBody>
                  <a:tcPr marL="43998" marR="43998" marT="0" marB="0" anchor="ctr"/>
                </a:tc>
                <a:extLst>
                  <a:ext uri="{0D108BD9-81ED-4DB2-BD59-A6C34878D82A}">
                    <a16:rowId xmlns:a16="http://schemas.microsoft.com/office/drawing/2014/main" xmlns="" val="10006"/>
                  </a:ext>
                </a:extLst>
              </a:tr>
              <a:tr h="303357">
                <a:tc>
                  <a:txBody>
                    <a:bodyPr/>
                    <a:lstStyle/>
                    <a:p>
                      <a:pPr algn="ctr">
                        <a:lnSpc>
                          <a:spcPct val="107000"/>
                        </a:lnSpc>
                        <a:spcAft>
                          <a:spcPts val="0"/>
                        </a:spcAft>
                      </a:pPr>
                      <a:r>
                        <a:rPr lang="en-GB" sz="800">
                          <a:solidFill>
                            <a:schemeClr val="accent2">
                              <a:lumMod val="75000"/>
                            </a:schemeClr>
                          </a:solidFill>
                          <a:latin typeface="Gill Sans"/>
                        </a:rPr>
                        <a:t>INS-28</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Backup and recovery</a:t>
                      </a:r>
                    </a:p>
                  </a:txBody>
                  <a:tcPr marL="43998" marR="43998" marT="0" marB="0" anchor="ctr"/>
                </a:tc>
                <a:extLst>
                  <a:ext uri="{0D108BD9-81ED-4DB2-BD59-A6C34878D82A}">
                    <a16:rowId xmlns:a16="http://schemas.microsoft.com/office/drawing/2014/main" xmlns="" val="10007"/>
                  </a:ext>
                </a:extLst>
              </a:tr>
              <a:tr h="303357">
                <a:tc>
                  <a:txBody>
                    <a:bodyPr/>
                    <a:lstStyle/>
                    <a:p>
                      <a:pPr algn="ctr">
                        <a:lnSpc>
                          <a:spcPct val="107000"/>
                        </a:lnSpc>
                        <a:spcAft>
                          <a:spcPts val="0"/>
                        </a:spcAft>
                      </a:pPr>
                      <a:r>
                        <a:rPr lang="en-GB" sz="800" dirty="0">
                          <a:solidFill>
                            <a:schemeClr val="accent2">
                              <a:lumMod val="75000"/>
                            </a:schemeClr>
                          </a:solidFill>
                          <a:latin typeface="Gill Sans"/>
                        </a:rPr>
                        <a:t>INS-29</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Use of Information Systems</a:t>
                      </a:r>
                    </a:p>
                  </a:txBody>
                  <a:tcPr marL="43998" marR="43998" marT="0" marB="0" anchor="ctr"/>
                </a:tc>
                <a:extLst>
                  <a:ext uri="{0D108BD9-81ED-4DB2-BD59-A6C34878D82A}">
                    <a16:rowId xmlns:a16="http://schemas.microsoft.com/office/drawing/2014/main" xmlns="" val="10008"/>
                  </a:ext>
                </a:extLst>
              </a:tr>
              <a:tr h="303357">
                <a:tc>
                  <a:txBody>
                    <a:bodyPr/>
                    <a:lstStyle/>
                    <a:p>
                      <a:pPr algn="ctr">
                        <a:lnSpc>
                          <a:spcPct val="107000"/>
                        </a:lnSpc>
                        <a:spcAft>
                          <a:spcPts val="0"/>
                        </a:spcAft>
                      </a:pPr>
                      <a:r>
                        <a:rPr lang="en-GB" sz="800" dirty="0">
                          <a:solidFill>
                            <a:schemeClr val="accent2">
                              <a:lumMod val="75000"/>
                            </a:schemeClr>
                          </a:solidFill>
                          <a:latin typeface="Gill Sans"/>
                        </a:rPr>
                        <a:t>INS-30</a:t>
                      </a:r>
                    </a:p>
                  </a:txBody>
                  <a:tcPr marL="43998" marR="43998" marT="0" marB="0" anchor="ctr"/>
                </a:tc>
                <a:tc>
                  <a:txBody>
                    <a:bodyPr/>
                    <a:lstStyle/>
                    <a:p>
                      <a:pPr>
                        <a:lnSpc>
                          <a:spcPct val="107000"/>
                        </a:lnSpc>
                        <a:spcAft>
                          <a:spcPts val="0"/>
                        </a:spcAft>
                      </a:pPr>
                      <a:r>
                        <a:rPr lang="en-GB" sz="800" dirty="0">
                          <a:solidFill>
                            <a:schemeClr val="accent2">
                              <a:lumMod val="75000"/>
                            </a:schemeClr>
                          </a:solidFill>
                          <a:latin typeface="Gill Sans"/>
                        </a:rPr>
                        <a:t>Use of Electronic Signature</a:t>
                      </a:r>
                    </a:p>
                  </a:txBody>
                  <a:tcPr marL="43998" marR="43998" marT="0" marB="0" anchor="ctr"/>
                </a:tc>
                <a:extLst>
                  <a:ext uri="{0D108BD9-81ED-4DB2-BD59-A6C34878D82A}">
                    <a16:rowId xmlns:a16="http://schemas.microsoft.com/office/drawing/2014/main" xmlns="" val="10009"/>
                  </a:ext>
                </a:extLst>
              </a:tr>
            </a:tbl>
          </a:graphicData>
        </a:graphic>
      </p:graphicFrame>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4163784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Executive summary</a:t>
            </a:r>
          </a:p>
          <a:p>
            <a:pPr fontAlgn="auto">
              <a:spcBef>
                <a:spcPts val="0"/>
              </a:spcBef>
              <a:spcAft>
                <a:spcPts val="0"/>
              </a:spcAft>
              <a:defRPr/>
            </a:pPr>
            <a:endParaRPr lang="en-GB" sz="1600" b="1" dirty="0">
              <a:solidFill>
                <a:srgbClr val="9E1B34"/>
              </a:solidFill>
              <a:latin typeface="Gill Sans"/>
            </a:endParaRPr>
          </a:p>
        </p:txBody>
      </p:sp>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15</a:t>
            </a:fld>
            <a:endParaRPr lang="en-GB" sz="1600" b="1" dirty="0">
              <a:solidFill>
                <a:srgbClr val="C00000"/>
              </a:solidFill>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4 Rectángulo"/>
          <p:cNvSpPr/>
          <p:nvPr/>
        </p:nvSpPr>
        <p:spPr>
          <a:xfrm>
            <a:off x="428596" y="92867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Corporate governance</a:t>
            </a:r>
          </a:p>
        </p:txBody>
      </p:sp>
      <p:sp>
        <p:nvSpPr>
          <p:cNvPr id="12" name="11 Rectángulo"/>
          <p:cNvSpPr/>
          <p:nvPr/>
        </p:nvSpPr>
        <p:spPr>
          <a:xfrm>
            <a:off x="357158" y="1585933"/>
            <a:ext cx="8286808" cy="1862048"/>
          </a:xfrm>
          <a:prstGeom prst="rect">
            <a:avLst/>
          </a:prstGeom>
        </p:spPr>
        <p:txBody>
          <a:bodyPr wrap="square">
            <a:spAutoFit/>
          </a:bodyPr>
          <a:lstStyle/>
          <a:p>
            <a:pPr algn="just">
              <a:defRPr/>
            </a:pPr>
            <a:r>
              <a:rPr lang="en-GB" sz="1000" dirty="0">
                <a:solidFill>
                  <a:schemeClr val="accent2">
                    <a:lumMod val="75000"/>
                  </a:schemeClr>
                </a:solidFill>
                <a:latin typeface="Gill Sans"/>
              </a:rPr>
              <a:t>Instituto de Crédito Oficial is a public business entity attached to the Ministry of Economy, Industry and Competitiveness. Its legal form is that of a credit institution and it is regarded as a state financial agency. It has its own legal personality, assets and treasury, as well as management autonomy in carrying out its functions.</a:t>
            </a:r>
          </a:p>
          <a:p>
            <a:pPr algn="just">
              <a:defRPr/>
            </a:pPr>
            <a:endParaRPr lang="en-GB" sz="500" dirty="0">
              <a:solidFill>
                <a:schemeClr val="accent2">
                  <a:lumMod val="75000"/>
                </a:schemeClr>
              </a:solidFill>
              <a:latin typeface="Gill Sans"/>
              <a:cs typeface="Arial" charset="0"/>
            </a:endParaRPr>
          </a:p>
          <a:p>
            <a:pPr algn="just">
              <a:defRPr/>
            </a:pPr>
            <a:r>
              <a:rPr lang="en-GB" altLang="es-ES" sz="1000" dirty="0">
                <a:solidFill>
                  <a:srgbClr val="953735"/>
                </a:solidFill>
                <a:latin typeface="Gill Sans" charset="0"/>
              </a:rPr>
              <a:t>The governance structure of the Instituto de Crédito Oficial is set out in its articles of association, approved by Royal Decree 706/1999, of 30 April (BOE No. 114, of 13 May 1999), with the amendments set out in Law 40/2015, of 1 October, on the legal regime applicable to the public sector (BOE No. 236, of 2 October 2015), in Royal Decree 1149/2015, of 18 December (BOE No. 1, of 1 January 2016), and in Royal Decree 390/2011, of 18 March (BOE No. 77, of 31 March 2011). It is complemented by internal control and organisation bodies, approved by the ICO Chairman within the scope of the powers conferred on him by the articles of association. The internal regulation in effect in 2017 is the organisational Circular 1/2017, of 27 March, which defines the Institute's collegiate bodies and, along with Circular 2/2016 on organisational structure, of 16 December 2016, forms ICO's sole organisational instrument.</a:t>
            </a:r>
          </a:p>
          <a:p>
            <a:pPr algn="just">
              <a:defRPr/>
            </a:pPr>
            <a:endParaRPr lang="en-GB" sz="1000" dirty="0">
              <a:solidFill>
                <a:schemeClr val="accent2">
                  <a:lumMod val="75000"/>
                </a:schemeClr>
              </a:solidFill>
              <a:latin typeface="Gill Sans"/>
              <a:cs typeface="Arial" charset="0"/>
            </a:endParaRPr>
          </a:p>
        </p:txBody>
      </p:sp>
      <p:sp>
        <p:nvSpPr>
          <p:cNvPr id="14" name="38 Rectángulo"/>
          <p:cNvSpPr>
            <a:spLocks noChangeArrowheads="1"/>
          </p:cNvSpPr>
          <p:nvPr/>
        </p:nvSpPr>
        <p:spPr bwMode="auto">
          <a:xfrm>
            <a:off x="5952430" y="3716808"/>
            <a:ext cx="2832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dirty="0">
                <a:solidFill>
                  <a:srgbClr val="953735"/>
                </a:solidFill>
                <a:latin typeface="Gill Sans"/>
              </a:rPr>
              <a:t>General Board</a:t>
            </a:r>
            <a:endParaRPr lang="en-GB" altLang="es-ES" sz="1000" dirty="0">
              <a:solidFill>
                <a:srgbClr val="953735"/>
              </a:solidFill>
              <a:latin typeface="Gill Sans"/>
            </a:endParaRPr>
          </a:p>
          <a:p>
            <a:pPr algn="just" eaLnBrk="1" hangingPunct="1">
              <a:spcBef>
                <a:spcPct val="0"/>
              </a:spcBef>
              <a:buFont typeface="Wingdings" pitchFamily="2" charset="2"/>
              <a:buChar char="§"/>
            </a:pPr>
            <a:r>
              <a:rPr lang="en-GB" altLang="es-ES" sz="1000" b="1" dirty="0">
                <a:solidFill>
                  <a:srgbClr val="953735"/>
                </a:solidFill>
                <a:latin typeface="Gill Sans"/>
              </a:rPr>
              <a:t>Chairman</a:t>
            </a:r>
            <a:endParaRPr lang="en-GB" altLang="es-ES" sz="800" i="1" dirty="0">
              <a:solidFill>
                <a:srgbClr val="953735"/>
              </a:solidFill>
              <a:latin typeface="Gill Sans"/>
            </a:endParaRPr>
          </a:p>
        </p:txBody>
      </p:sp>
      <p:sp>
        <p:nvSpPr>
          <p:cNvPr id="16" name="40 Rectángulo"/>
          <p:cNvSpPr>
            <a:spLocks noChangeArrowheads="1"/>
          </p:cNvSpPr>
          <p:nvPr/>
        </p:nvSpPr>
        <p:spPr bwMode="auto">
          <a:xfrm>
            <a:off x="5952430" y="4578547"/>
            <a:ext cx="2940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dirty="0">
                <a:solidFill>
                  <a:srgbClr val="953735"/>
                </a:solidFill>
                <a:latin typeface="Gill Sans"/>
              </a:rPr>
              <a:t>Management Committee</a:t>
            </a:r>
            <a:endParaRPr lang="en-GB" altLang="es-ES" sz="1000" dirty="0">
              <a:solidFill>
                <a:srgbClr val="953735"/>
              </a:solidFill>
              <a:latin typeface="Gill Sans"/>
            </a:endParaRPr>
          </a:p>
          <a:p>
            <a:pPr algn="just" eaLnBrk="1" hangingPunct="1">
              <a:spcBef>
                <a:spcPct val="0"/>
              </a:spcBef>
              <a:buFont typeface="Wingdings" pitchFamily="2" charset="2"/>
              <a:buChar char="§"/>
            </a:pPr>
            <a:r>
              <a:rPr lang="en-GB" altLang="es-ES" sz="1000" b="1" dirty="0">
                <a:solidFill>
                  <a:srgbClr val="953735"/>
                </a:solidFill>
                <a:latin typeface="Gill Sans"/>
              </a:rPr>
              <a:t>Operations Committee</a:t>
            </a:r>
            <a:endParaRPr lang="en-GB" altLang="es-ES" sz="800" b="1" dirty="0">
              <a:solidFill>
                <a:srgbClr val="953735"/>
              </a:solidFill>
              <a:latin typeface="Gill Sans"/>
            </a:endParaRPr>
          </a:p>
        </p:txBody>
      </p:sp>
      <p:sp>
        <p:nvSpPr>
          <p:cNvPr id="17" name="41 Rectángulo"/>
          <p:cNvSpPr>
            <a:spLocks noChangeArrowheads="1"/>
          </p:cNvSpPr>
          <p:nvPr/>
        </p:nvSpPr>
        <p:spPr bwMode="auto">
          <a:xfrm>
            <a:off x="3479576" y="3789040"/>
            <a:ext cx="2039937" cy="252412"/>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EXECUTIVE BODIES</a:t>
            </a:r>
          </a:p>
        </p:txBody>
      </p:sp>
      <p:sp>
        <p:nvSpPr>
          <p:cNvPr id="19" name="42 Rectángulo"/>
          <p:cNvSpPr>
            <a:spLocks noChangeArrowheads="1"/>
          </p:cNvSpPr>
          <p:nvPr/>
        </p:nvSpPr>
        <p:spPr bwMode="auto">
          <a:xfrm>
            <a:off x="3479576" y="4651474"/>
            <a:ext cx="2076450"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MANAGEMENT BODIES</a:t>
            </a:r>
          </a:p>
        </p:txBody>
      </p:sp>
      <p:sp>
        <p:nvSpPr>
          <p:cNvPr id="20" name="42 Rectángulo"/>
          <p:cNvSpPr>
            <a:spLocks noChangeArrowheads="1"/>
          </p:cNvSpPr>
          <p:nvPr/>
        </p:nvSpPr>
        <p:spPr bwMode="auto">
          <a:xfrm>
            <a:off x="1012601" y="5685085"/>
            <a:ext cx="3097212"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None/>
            </a:pPr>
            <a:r>
              <a:rPr lang="en-GB" altLang="es-ES" sz="1000" b="1" dirty="0">
                <a:solidFill>
                  <a:srgbClr val="9E1B34"/>
                </a:solidFill>
                <a:latin typeface="Gill Sans"/>
              </a:rPr>
              <a:t>INTERNAL OPERATING BODIES</a:t>
            </a:r>
          </a:p>
        </p:txBody>
      </p:sp>
      <p:sp>
        <p:nvSpPr>
          <p:cNvPr id="21" name="42 Rectángulo"/>
          <p:cNvSpPr>
            <a:spLocks noChangeArrowheads="1"/>
          </p:cNvSpPr>
          <p:nvPr/>
        </p:nvSpPr>
        <p:spPr bwMode="auto">
          <a:xfrm>
            <a:off x="4440411" y="7351464"/>
            <a:ext cx="2795588"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a:solidFill>
                  <a:srgbClr val="9E1B34"/>
                </a:solidFill>
                <a:latin typeface="Gill Sans"/>
              </a:rPr>
              <a:t>REGULATORY BODIES</a:t>
            </a:r>
          </a:p>
        </p:txBody>
      </p:sp>
      <p:sp>
        <p:nvSpPr>
          <p:cNvPr id="22" name="42 Rectángulo"/>
          <p:cNvSpPr>
            <a:spLocks noChangeArrowheads="1"/>
          </p:cNvSpPr>
          <p:nvPr/>
        </p:nvSpPr>
        <p:spPr bwMode="auto">
          <a:xfrm>
            <a:off x="1187624" y="7351464"/>
            <a:ext cx="2795587"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a:solidFill>
                  <a:srgbClr val="9E1B34"/>
                </a:solidFill>
                <a:latin typeface="Gill Sans"/>
              </a:rPr>
              <a:t>OPERATING BODIES</a:t>
            </a:r>
          </a:p>
        </p:txBody>
      </p:sp>
      <p:sp>
        <p:nvSpPr>
          <p:cNvPr id="23" name="42 Rectángulo"/>
          <p:cNvSpPr>
            <a:spLocks noChangeArrowheads="1"/>
          </p:cNvSpPr>
          <p:nvPr/>
        </p:nvSpPr>
        <p:spPr bwMode="auto">
          <a:xfrm>
            <a:off x="1012601" y="4221088"/>
            <a:ext cx="2089150"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 typeface="Wingdings" pitchFamily="2" charset="2"/>
              <a:buNone/>
            </a:pPr>
            <a:r>
              <a:rPr lang="en-GB" altLang="es-ES" sz="1000" b="1" dirty="0">
                <a:solidFill>
                  <a:srgbClr val="9E1B34"/>
                </a:solidFill>
                <a:latin typeface="Gill Sans"/>
              </a:rPr>
              <a:t>GOVERNING BODIES</a:t>
            </a:r>
          </a:p>
        </p:txBody>
      </p:sp>
      <p:sp>
        <p:nvSpPr>
          <p:cNvPr id="3" name="2 Abrir llave"/>
          <p:cNvSpPr/>
          <p:nvPr/>
        </p:nvSpPr>
        <p:spPr>
          <a:xfrm>
            <a:off x="3288134" y="3645024"/>
            <a:ext cx="45719" cy="1440160"/>
          </a:xfrm>
          <a:prstGeom prst="leftBrace">
            <a:avLst/>
          </a:prstGeom>
          <a:ln w="254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4" name="23 Abrir llave"/>
          <p:cNvSpPr/>
          <p:nvPr/>
        </p:nvSpPr>
        <p:spPr>
          <a:xfrm>
            <a:off x="5785553" y="3663106"/>
            <a:ext cx="45719" cy="504280"/>
          </a:xfrm>
          <a:prstGeom prst="leftBrace">
            <a:avLst/>
          </a:prstGeom>
          <a:ln w="127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5" name="24 Abrir llave"/>
          <p:cNvSpPr/>
          <p:nvPr/>
        </p:nvSpPr>
        <p:spPr>
          <a:xfrm>
            <a:off x="5782874" y="4524844"/>
            <a:ext cx="45719" cy="504280"/>
          </a:xfrm>
          <a:prstGeom prst="leftBrace">
            <a:avLst/>
          </a:prstGeom>
          <a:ln w="127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grpSp>
        <p:nvGrpSpPr>
          <p:cNvPr id="29" name="28 Grupo"/>
          <p:cNvGrpSpPr/>
          <p:nvPr/>
        </p:nvGrpSpPr>
        <p:grpSpPr>
          <a:xfrm>
            <a:off x="142844" y="6525376"/>
            <a:ext cx="2750146" cy="216737"/>
            <a:chOff x="142844" y="6525376"/>
            <a:chExt cx="2750146" cy="216737"/>
          </a:xfrm>
        </p:grpSpPr>
        <p:grpSp>
          <p:nvGrpSpPr>
            <p:cNvPr id="30" name="8 Grupo"/>
            <p:cNvGrpSpPr/>
            <p:nvPr/>
          </p:nvGrpSpPr>
          <p:grpSpPr>
            <a:xfrm>
              <a:off x="142844" y="6544781"/>
              <a:ext cx="2750145" cy="181706"/>
              <a:chOff x="93663" y="6277125"/>
              <a:chExt cx="2750145" cy="224103"/>
            </a:xfrm>
          </p:grpSpPr>
          <p:sp>
            <p:nvSpPr>
              <p:cNvPr id="3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3"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31" name="30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367273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Executive summary</a:t>
            </a:r>
          </a:p>
          <a:p>
            <a:pPr fontAlgn="auto">
              <a:spcBef>
                <a:spcPts val="0"/>
              </a:spcBef>
              <a:spcAft>
                <a:spcPts val="0"/>
              </a:spcAft>
              <a:defRPr/>
            </a:pPr>
            <a:endParaRPr lang="en-GB" sz="1600" b="1" dirty="0">
              <a:solidFill>
                <a:srgbClr val="9E1B34"/>
              </a:solidFill>
              <a:latin typeface="Gill Sans"/>
            </a:endParaRPr>
          </a:p>
        </p:txBody>
      </p:sp>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16</a:t>
            </a:fld>
            <a:endParaRPr lang="en-GB" sz="1600" b="1" dirty="0">
              <a:solidFill>
                <a:srgbClr val="C00000"/>
              </a:solidFill>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tángulo"/>
          <p:cNvSpPr/>
          <p:nvPr/>
        </p:nvSpPr>
        <p:spPr>
          <a:xfrm>
            <a:off x="357158" y="1538783"/>
            <a:ext cx="8031266" cy="4770537"/>
          </a:xfrm>
          <a:prstGeom prst="rect">
            <a:avLst/>
          </a:prstGeom>
        </p:spPr>
        <p:txBody>
          <a:bodyPr wrap="square">
            <a:spAutoFit/>
          </a:bodyPr>
          <a:lstStyle/>
          <a:p>
            <a:pPr algn="just"/>
            <a:r>
              <a:rPr lang="en-GB" altLang="es-ES" sz="1000" b="1" i="1" dirty="0">
                <a:solidFill>
                  <a:srgbClr val="953735"/>
                </a:solidFill>
                <a:latin typeface="Gill Sans" charset="0"/>
              </a:rPr>
              <a:t>Transfer of properties to Local Authorities for social purposes</a:t>
            </a:r>
          </a:p>
          <a:p>
            <a:pPr algn="just"/>
            <a:endParaRPr lang="en-GB" altLang="es-ES" sz="600" dirty="0">
              <a:solidFill>
                <a:srgbClr val="953735"/>
              </a:solidFill>
              <a:latin typeface="Gill Sans" charset="0"/>
            </a:endParaRPr>
          </a:p>
          <a:p>
            <a:pPr algn="just"/>
            <a:r>
              <a:rPr lang="en-GB" altLang="es-ES" sz="1000" dirty="0">
                <a:solidFill>
                  <a:srgbClr val="953735"/>
                </a:solidFill>
                <a:latin typeface="Gill Sans" charset="0"/>
              </a:rPr>
              <a:t>Within ICO's Corporate Social Responsibility Policy, an initiative was created to make some of the Institute's properties available to different Local Authorities and other non-profit organisations for social purposes.</a:t>
            </a:r>
          </a:p>
          <a:p>
            <a:pPr algn="just"/>
            <a:endParaRPr lang="en-GB" altLang="es-ES" sz="1000" dirty="0">
              <a:solidFill>
                <a:srgbClr val="953735"/>
              </a:solidFill>
              <a:latin typeface="Gill Sans" charset="0"/>
            </a:endParaRPr>
          </a:p>
          <a:p>
            <a:pPr algn="just"/>
            <a:r>
              <a:rPr lang="en-GB" altLang="es-ES" sz="1000" dirty="0">
                <a:solidFill>
                  <a:srgbClr val="953735"/>
                </a:solidFill>
                <a:latin typeface="Gill Sans" charset="0"/>
              </a:rPr>
              <a:t>For this initiative, ICO has 12 properties available, of which two were transferred in 2017: the first to the Local Authority of Alicante to be included into the network of social rent housing for women, and the second, to the Local Authority of Xàtiva (Valencia) to be included into a specific support programme of sheltered housing for people with functional diversity.</a:t>
            </a: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dirty="0">
              <a:solidFill>
                <a:srgbClr val="953735"/>
              </a:solidFill>
              <a:latin typeface="Gill Sans" charset="0"/>
            </a:endParaRPr>
          </a:p>
          <a:p>
            <a:pPr algn="just"/>
            <a:endParaRPr lang="en-GB" altLang="es-ES" sz="1000" b="1" i="1" dirty="0">
              <a:solidFill>
                <a:srgbClr val="953735"/>
              </a:solidFill>
              <a:latin typeface="Gill Sans" charset="0"/>
            </a:endParaRPr>
          </a:p>
          <a:p>
            <a:pPr algn="just"/>
            <a:endParaRPr lang="en-GB" altLang="es-ES" sz="1000" b="1" i="1" dirty="0">
              <a:solidFill>
                <a:srgbClr val="953735"/>
              </a:solidFill>
              <a:latin typeface="Gill Sans" charset="0"/>
            </a:endParaRPr>
          </a:p>
          <a:p>
            <a:pPr algn="just"/>
            <a:r>
              <a:rPr lang="en-GB" altLang="es-ES" sz="1000" b="1" i="1" dirty="0">
                <a:solidFill>
                  <a:srgbClr val="953735"/>
                </a:solidFill>
                <a:latin typeface="Gill Sans" charset="0"/>
              </a:rPr>
              <a:t>Contribution to the effective integration of disabilities into the labour market.</a:t>
            </a:r>
          </a:p>
          <a:p>
            <a:pPr algn="just"/>
            <a:endParaRPr lang="en-GB" altLang="es-ES" sz="1000" b="1" i="1" dirty="0">
              <a:solidFill>
                <a:srgbClr val="953735"/>
              </a:solidFill>
              <a:latin typeface="Gill Sans" charset="0"/>
            </a:endParaRPr>
          </a:p>
          <a:p>
            <a:pPr algn="just"/>
            <a:r>
              <a:rPr lang="en-GB" altLang="es-ES" sz="1000" dirty="0">
                <a:solidFill>
                  <a:srgbClr val="953735"/>
                </a:solidFill>
                <a:latin typeface="Gill Sans" charset="0"/>
              </a:rPr>
              <a:t>ICO is committed to the social-labour integration of groups at risk of exclusion, as established in the Corporate Social Responsibility policy, with a special emphasis on the supply chain. Here, the Institute has contracted three services with Special Employment Centres.</a:t>
            </a:r>
          </a:p>
          <a:p>
            <a:pPr algn="just"/>
            <a:endParaRPr lang="en-GB" altLang="es-ES" sz="1000" dirty="0">
              <a:solidFill>
                <a:schemeClr val="accent2">
                  <a:lumMod val="75000"/>
                </a:schemeClr>
              </a:solidFill>
              <a:latin typeface="Gill Sans" charset="0"/>
            </a:endParaRPr>
          </a:p>
          <a:p>
            <a:pPr algn="just"/>
            <a:r>
              <a:rPr lang="en-GB" altLang="es-ES" sz="800" i="1" dirty="0">
                <a:solidFill>
                  <a:schemeClr val="accent2">
                    <a:lumMod val="75000"/>
                  </a:schemeClr>
                </a:solidFill>
                <a:latin typeface="Gill Sans" charset="0"/>
              </a:rPr>
              <a:t>* More information on page </a:t>
            </a:r>
            <a:r>
              <a:rPr lang="en-GB" altLang="es-ES" sz="800" i="1" dirty="0" smtClean="0">
                <a:solidFill>
                  <a:schemeClr val="accent2">
                    <a:lumMod val="75000"/>
                  </a:schemeClr>
                </a:solidFill>
                <a:latin typeface="Gill Sans" charset="0"/>
              </a:rPr>
              <a:t>112</a:t>
            </a:r>
            <a:endParaRPr lang="en-GB" altLang="es-ES" sz="800" i="1" dirty="0">
              <a:solidFill>
                <a:schemeClr val="accent2">
                  <a:lumMod val="75000"/>
                </a:schemeClr>
              </a:solidFill>
              <a:latin typeface="Gill Sans" charset="0"/>
            </a:endParaRPr>
          </a:p>
          <a:p>
            <a:pPr algn="just"/>
            <a:endParaRPr lang="en-GB" altLang="es-ES" sz="1000" dirty="0">
              <a:solidFill>
                <a:schemeClr val="accent2">
                  <a:lumMod val="75000"/>
                </a:schemeClr>
              </a:solidFill>
              <a:latin typeface="Gill Sans" charset="0"/>
            </a:endParaRPr>
          </a:p>
          <a:p>
            <a:pPr algn="just"/>
            <a:endParaRPr lang="en-GB" altLang="es-ES" sz="1000" dirty="0">
              <a:solidFill>
                <a:srgbClr val="953735"/>
              </a:solidFill>
              <a:latin typeface="Gill Sans" charset="0"/>
            </a:endParaRPr>
          </a:p>
        </p:txBody>
      </p:sp>
      <p:sp>
        <p:nvSpPr>
          <p:cNvPr id="15" name="14 Rectángulo"/>
          <p:cNvSpPr/>
          <p:nvPr/>
        </p:nvSpPr>
        <p:spPr>
          <a:xfrm>
            <a:off x="428596" y="92867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Society</a:t>
            </a:r>
          </a:p>
        </p:txBody>
      </p:sp>
      <p:pic>
        <p:nvPicPr>
          <p:cNvPr id="3"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42383" t="45475" r="33945" b="31354"/>
          <a:stretch/>
        </p:blipFill>
        <p:spPr bwMode="auto">
          <a:xfrm>
            <a:off x="1914463" y="3068960"/>
            <a:ext cx="1793441" cy="1404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45078" t="41113" r="30859" b="36133"/>
          <a:stretch/>
        </p:blipFill>
        <p:spPr bwMode="auto">
          <a:xfrm>
            <a:off x="5163871" y="3068960"/>
            <a:ext cx="1856401" cy="1404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989868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Executive summary</a:t>
            </a:r>
          </a:p>
          <a:p>
            <a:pPr fontAlgn="auto">
              <a:spcBef>
                <a:spcPts val="0"/>
              </a:spcBef>
              <a:spcAft>
                <a:spcPts val="0"/>
              </a:spcAft>
              <a:defRPr/>
            </a:pPr>
            <a:endParaRPr lang="en-GB" sz="1600" b="1" dirty="0">
              <a:solidFill>
                <a:srgbClr val="9E1B34"/>
              </a:solidFill>
              <a:latin typeface="Gill Sans"/>
            </a:endParaRPr>
          </a:p>
        </p:txBody>
      </p:sp>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17</a:t>
            </a:fld>
            <a:endParaRPr lang="en-GB" sz="1600" b="1" dirty="0">
              <a:solidFill>
                <a:srgbClr val="C00000"/>
              </a:solidFill>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tángulo"/>
          <p:cNvSpPr/>
          <p:nvPr/>
        </p:nvSpPr>
        <p:spPr>
          <a:xfrm>
            <a:off x="357158" y="1397094"/>
            <a:ext cx="6375082" cy="1815882"/>
          </a:xfrm>
          <a:prstGeom prst="rect">
            <a:avLst/>
          </a:prstGeom>
        </p:spPr>
        <p:txBody>
          <a:bodyPr wrap="square">
            <a:spAutoFit/>
          </a:bodyPr>
          <a:lstStyle/>
          <a:p>
            <a:pPr algn="just"/>
            <a:r>
              <a:rPr lang="en-GB" altLang="es-ES" sz="1000" b="1" i="1" dirty="0">
                <a:solidFill>
                  <a:srgbClr val="953735"/>
                </a:solidFill>
                <a:latin typeface="Gill Sans" charset="0"/>
              </a:rPr>
              <a:t>“Data Center Market” award in the most innovative DPC category.</a:t>
            </a:r>
          </a:p>
          <a:p>
            <a:pPr algn="just"/>
            <a:endParaRPr lang="en-GB" altLang="es-ES" sz="600" dirty="0">
              <a:solidFill>
                <a:srgbClr val="953735"/>
              </a:solidFill>
              <a:latin typeface="Gill Sans" charset="0"/>
            </a:endParaRPr>
          </a:p>
          <a:p>
            <a:pPr algn="just"/>
            <a:r>
              <a:rPr lang="en-GB" altLang="es-ES" sz="1000" dirty="0">
                <a:solidFill>
                  <a:srgbClr val="953735"/>
                </a:solidFill>
                <a:latin typeface="Gill Sans" charset="0"/>
              </a:rPr>
              <a:t>ICO won one of the Data Center Market prizes, awarded by the magazine of the same name, for being one of the organisations opting for Data Centre innovation throughout 2017. Specifically, the award was granted in the most innovative DPC category, for having established the fibre optic connection (dark fibre double route) between ICO's main DPC in Paseo del Prado 4 and the Support Centre located in Tres Cantos, encrypted end-to-end, which allows secure data transmission.</a:t>
            </a:r>
          </a:p>
          <a:p>
            <a:pPr algn="just"/>
            <a:endParaRPr lang="en-GB" altLang="es-ES" sz="600" dirty="0">
              <a:solidFill>
                <a:srgbClr val="953735"/>
              </a:solidFill>
              <a:latin typeface="Gill Sans" charset="0"/>
            </a:endParaRPr>
          </a:p>
          <a:p>
            <a:pPr algn="just"/>
            <a:r>
              <a:rPr lang="en-GB" altLang="es-ES" sz="1000" dirty="0">
                <a:solidFill>
                  <a:srgbClr val="953735"/>
                </a:solidFill>
                <a:latin typeface="Gill Sans" charset="0"/>
              </a:rPr>
              <a:t>ICO, bringing GDPR (General Data Protection</a:t>
            </a:r>
            <a:r>
              <a:rPr lang="en-GB"/>
              <a:t> </a:t>
            </a:r>
            <a:r>
              <a:rPr lang="en-GB" altLang="es-ES" sz="1000" dirty="0">
                <a:solidFill>
                  <a:srgbClr val="953735"/>
                </a:solidFill>
                <a:latin typeface="Gill Sans" charset="0"/>
              </a:rPr>
              <a:t>Regulation) one year forward, installed security in the data transmission with Fibernet systems and technology, and it is this anticipation which is recognised by this award.</a:t>
            </a:r>
          </a:p>
        </p:txBody>
      </p:sp>
      <p:sp>
        <p:nvSpPr>
          <p:cNvPr id="15" name="14 Rectángulo"/>
          <p:cNvSpPr/>
          <p:nvPr/>
        </p:nvSpPr>
        <p:spPr>
          <a:xfrm>
            <a:off x="428596" y="92867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Acknowledgements</a:t>
            </a:r>
          </a:p>
        </p:txBody>
      </p:sp>
      <p:pic>
        <p:nvPicPr>
          <p:cNvPr id="102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8281" t="13321" r="4688" b="40626"/>
          <a:stretch/>
        </p:blipFill>
        <p:spPr bwMode="auto">
          <a:xfrm>
            <a:off x="6948264" y="1412776"/>
            <a:ext cx="1330802" cy="1813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18 Rectángulo"/>
          <p:cNvSpPr/>
          <p:nvPr/>
        </p:nvSpPr>
        <p:spPr>
          <a:xfrm>
            <a:off x="357158" y="3284984"/>
            <a:ext cx="8164688" cy="1046440"/>
          </a:xfrm>
          <a:prstGeom prst="rect">
            <a:avLst/>
          </a:prstGeom>
        </p:spPr>
        <p:txBody>
          <a:bodyPr wrap="square">
            <a:spAutoFit/>
          </a:bodyPr>
          <a:lstStyle/>
          <a:p>
            <a:pPr algn="just"/>
            <a:r>
              <a:rPr lang="en-GB" altLang="es-ES" sz="1000" b="1" i="1" dirty="0">
                <a:solidFill>
                  <a:srgbClr val="953735"/>
                </a:solidFill>
                <a:latin typeface="Gill Sans" charset="0"/>
              </a:rPr>
              <a:t>"Global Capital" Award for the best MTN issue made by a financial or supranational agency.</a:t>
            </a:r>
          </a:p>
          <a:p>
            <a:pPr algn="just"/>
            <a:endParaRPr lang="en-GB" altLang="es-ES" sz="600" dirty="0">
              <a:solidFill>
                <a:srgbClr val="953735"/>
              </a:solidFill>
              <a:latin typeface="Gill Sans" charset="0"/>
            </a:endParaRPr>
          </a:p>
          <a:p>
            <a:pPr algn="just"/>
            <a:r>
              <a:rPr lang="en-GB" altLang="es-ES" sz="1000" dirty="0">
                <a:solidFill>
                  <a:srgbClr val="953735"/>
                </a:solidFill>
                <a:latin typeface="Gill Sans" charset="0"/>
              </a:rPr>
              <a:t>The international magazine Global Capital, a publication specialising in the analysis of financial markets, awarded ICO the prize for the best private issue of the year by a financial or supranational agency.</a:t>
            </a:r>
          </a:p>
          <a:p>
            <a:pPr algn="just"/>
            <a:endParaRPr lang="en-GB" altLang="es-ES" sz="600" dirty="0">
              <a:solidFill>
                <a:srgbClr val="953735"/>
              </a:solidFill>
              <a:latin typeface="Gill Sans" charset="0"/>
            </a:endParaRPr>
          </a:p>
          <a:p>
            <a:pPr algn="just"/>
            <a:r>
              <a:rPr lang="en-GB" altLang="es-ES" sz="1000" dirty="0">
                <a:solidFill>
                  <a:srgbClr val="953735"/>
                </a:solidFill>
                <a:latin typeface="Gill Sans" charset="0"/>
              </a:rPr>
              <a:t>With this award, Global Capital demonstrates the Institute's significance as one of Europe's benchmark issuers. It also highlights that ICO has been one of the first European institutions to carry out issues with a negative yield.</a:t>
            </a:r>
          </a:p>
        </p:txBody>
      </p:sp>
      <p:sp>
        <p:nvSpPr>
          <p:cNvPr id="20" name="19 Rectángulo"/>
          <p:cNvSpPr/>
          <p:nvPr/>
        </p:nvSpPr>
        <p:spPr>
          <a:xfrm>
            <a:off x="357158" y="4365104"/>
            <a:ext cx="5150946" cy="2062103"/>
          </a:xfrm>
          <a:prstGeom prst="rect">
            <a:avLst/>
          </a:prstGeom>
        </p:spPr>
        <p:txBody>
          <a:bodyPr wrap="square">
            <a:spAutoFit/>
          </a:bodyPr>
          <a:lstStyle/>
          <a:p>
            <a:pPr algn="just"/>
            <a:r>
              <a:rPr lang="en-GB" altLang="es-ES" sz="1000" b="1" i="1" dirty="0">
                <a:solidFill>
                  <a:srgbClr val="953735"/>
                </a:solidFill>
                <a:latin typeface="Gill Sans" charset="0"/>
              </a:rPr>
              <a:t>Clover award for solidarity from Down Spain, for participating in the XTUMIRADA campaign.</a:t>
            </a:r>
          </a:p>
          <a:p>
            <a:pPr algn="just"/>
            <a:endParaRPr lang="en-GB" altLang="es-ES" sz="600" b="1" i="1" dirty="0">
              <a:solidFill>
                <a:srgbClr val="953735"/>
              </a:solidFill>
              <a:latin typeface="Gill Sans" charset="0"/>
            </a:endParaRPr>
          </a:p>
          <a:p>
            <a:pPr algn="just"/>
            <a:r>
              <a:rPr lang="en-GB" altLang="es-ES" sz="1000" dirty="0">
                <a:solidFill>
                  <a:srgbClr val="953735"/>
                </a:solidFill>
                <a:latin typeface="Gill Sans" charset="0"/>
              </a:rPr>
              <a:t>ICO received the "Clover Award for Solidarity" from Down Spain for its participation, along with other public companies, in the "XTUMIRADA" campaign.</a:t>
            </a:r>
          </a:p>
          <a:p>
            <a:pPr algn="just"/>
            <a:endParaRPr lang="en-GB" altLang="es-ES" sz="600" dirty="0">
              <a:solidFill>
                <a:srgbClr val="953735"/>
              </a:solidFill>
              <a:latin typeface="Gill Sans" charset="0"/>
            </a:endParaRPr>
          </a:p>
          <a:p>
            <a:pPr algn="just"/>
            <a:r>
              <a:rPr lang="en-GB" altLang="es-ES" sz="1000" dirty="0">
                <a:solidFill>
                  <a:srgbClr val="953735"/>
                </a:solidFill>
                <a:latin typeface="Gill Sans" charset="0"/>
              </a:rPr>
              <a:t>This campaign was realised through a photographic exhibition in which famous faces of our country changed their look to that of people with Down's syndrome to encourage real change in the way society views this group. </a:t>
            </a:r>
          </a:p>
          <a:p>
            <a:pPr algn="just"/>
            <a:endParaRPr lang="en-GB" altLang="es-ES" sz="600" dirty="0">
              <a:solidFill>
                <a:srgbClr val="953735"/>
              </a:solidFill>
              <a:latin typeface="Gill Sans" charset="0"/>
            </a:endParaRPr>
          </a:p>
          <a:p>
            <a:pPr algn="just"/>
            <a:r>
              <a:rPr lang="en-GB" altLang="es-ES" sz="1000" dirty="0">
                <a:solidFill>
                  <a:srgbClr val="953735"/>
                </a:solidFill>
                <a:latin typeface="Gill Sans" charset="0"/>
              </a:rPr>
              <a:t>This exhibition could be visited at ICO's facilities between 1-15 June 2017 and it contributed to raising awareness about people with Down's syndrome in Spain.</a:t>
            </a:r>
          </a:p>
        </p:txBody>
      </p:sp>
      <p:pic>
        <p:nvPicPr>
          <p:cNvPr id="1027"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67656" t="16260" r="4531" b="66113"/>
          <a:stretch/>
        </p:blipFill>
        <p:spPr bwMode="auto">
          <a:xfrm>
            <a:off x="5724128" y="4725144"/>
            <a:ext cx="3021041" cy="1531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2" name="21 Grupo"/>
          <p:cNvGrpSpPr/>
          <p:nvPr/>
        </p:nvGrpSpPr>
        <p:grpSpPr>
          <a:xfrm>
            <a:off x="142844" y="6525376"/>
            <a:ext cx="2750146" cy="216737"/>
            <a:chOff x="142844" y="6525376"/>
            <a:chExt cx="2750146" cy="216737"/>
          </a:xfrm>
        </p:grpSpPr>
        <p:grpSp>
          <p:nvGrpSpPr>
            <p:cNvPr id="23" name="8 Grupo"/>
            <p:cNvGrpSpPr/>
            <p:nvPr/>
          </p:nvGrpSpPr>
          <p:grpSpPr>
            <a:xfrm>
              <a:off x="142844" y="6544781"/>
              <a:ext cx="2750145" cy="181706"/>
              <a:chOff x="93663" y="6277125"/>
              <a:chExt cx="2750145" cy="224103"/>
            </a:xfrm>
          </p:grpSpPr>
          <p:sp>
            <p:nvSpPr>
              <p:cNvPr id="25"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6"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4" name="23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9521372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18</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3059832" y="3933815"/>
            <a:ext cx="5400600"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Development of the main indicators</a:t>
            </a:r>
          </a:p>
        </p:txBody>
      </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19</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Development of the main indicators</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ortar rectángulo de esquina sencilla"/>
          <p:cNvSpPr/>
          <p:nvPr/>
        </p:nvSpPr>
        <p:spPr>
          <a:xfrm>
            <a:off x="479367" y="1009848"/>
            <a:ext cx="3306815"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Economic-financial indicators</a:t>
            </a:r>
          </a:p>
        </p:txBody>
      </p:sp>
      <p:graphicFrame>
        <p:nvGraphicFramePr>
          <p:cNvPr id="16" name="Group 170"/>
          <p:cNvGraphicFramePr>
            <a:graphicFrameLocks noGrp="1"/>
          </p:cNvGraphicFramePr>
          <p:nvPr>
            <p:extLst>
              <p:ext uri="{D42A27DB-BD31-4B8C-83A1-F6EECF244321}">
                <p14:modId xmlns:p14="http://schemas.microsoft.com/office/powerpoint/2010/main" val="3056452183"/>
              </p:ext>
            </p:extLst>
          </p:nvPr>
        </p:nvGraphicFramePr>
        <p:xfrm>
          <a:off x="857223" y="1706681"/>
          <a:ext cx="7286677" cy="4169487"/>
        </p:xfrm>
        <a:graphic>
          <a:graphicData uri="http://schemas.openxmlformats.org/drawingml/2006/table">
            <a:tbl>
              <a:tblPr/>
              <a:tblGrid>
                <a:gridCol w="3310397">
                  <a:extLst>
                    <a:ext uri="{9D8B030D-6E8A-4147-A177-3AD203B41FA5}">
                      <a16:colId xmlns:a16="http://schemas.microsoft.com/office/drawing/2014/main" xmlns="" val="20000"/>
                    </a:ext>
                  </a:extLst>
                </a:gridCol>
                <a:gridCol w="773694">
                  <a:extLst>
                    <a:ext uri="{9D8B030D-6E8A-4147-A177-3AD203B41FA5}">
                      <a16:colId xmlns:a16="http://schemas.microsoft.com/office/drawing/2014/main" xmlns="" val="20001"/>
                    </a:ext>
                  </a:extLst>
                </a:gridCol>
                <a:gridCol w="739873">
                  <a:extLst>
                    <a:ext uri="{9D8B030D-6E8A-4147-A177-3AD203B41FA5}">
                      <a16:colId xmlns:a16="http://schemas.microsoft.com/office/drawing/2014/main" xmlns="" val="20002"/>
                    </a:ext>
                  </a:extLst>
                </a:gridCol>
                <a:gridCol w="820200">
                  <a:extLst>
                    <a:ext uri="{9D8B030D-6E8A-4147-A177-3AD203B41FA5}">
                      <a16:colId xmlns:a16="http://schemas.microsoft.com/office/drawing/2014/main" xmlns="" val="20003"/>
                    </a:ext>
                  </a:extLst>
                </a:gridCol>
                <a:gridCol w="769466">
                  <a:extLst>
                    <a:ext uri="{9D8B030D-6E8A-4147-A177-3AD203B41FA5}">
                      <a16:colId xmlns:a16="http://schemas.microsoft.com/office/drawing/2014/main" xmlns="" val="20004"/>
                    </a:ext>
                  </a:extLst>
                </a:gridCol>
                <a:gridCol w="873047">
                  <a:extLst>
                    <a:ext uri="{9D8B030D-6E8A-4147-A177-3AD203B41FA5}">
                      <a16:colId xmlns:a16="http://schemas.microsoft.com/office/drawing/2014/main" xmlns="" val="20005"/>
                    </a:ext>
                  </a:extLst>
                </a:gridCol>
              </a:tblGrid>
              <a:tr h="550216">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(data in millions of euros / %)</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2017</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2015</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2014</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a:ln>
                            <a:noFill/>
                          </a:ln>
                          <a:solidFill>
                            <a:srgbClr val="FFFFFF"/>
                          </a:solidFill>
                          <a:effectLst/>
                          <a:latin typeface="Gill Sans" charset="0"/>
                        </a:rPr>
                        <a:t>2013</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extLst>
                  <a:ext uri="{0D108BD9-81ED-4DB2-BD59-A6C34878D82A}">
                    <a16:rowId xmlns:a16="http://schemas.microsoft.com/office/drawing/2014/main" xmlns="" val="10000"/>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Total assets</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42,186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48,851</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62,173</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83,999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102,230</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Mediated loans </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14,042</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18,117</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 26,819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39,136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42,448</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28754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Direct loans to clients</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10,935</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13,848</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 17,654</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23.3901</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34,452</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External resources</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35,003</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41,168</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 54,243</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75,348</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93,638</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Equity</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5,280</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5,674</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5,320</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4,896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4,466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Interest margin</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-69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99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579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727</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Gross margin</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-69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86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551</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817</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Pre-tax profit </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448</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59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105</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101</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Net profit</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102</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315</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42</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74</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71</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Mediated activity</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4,570</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4,953</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9,671</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21,469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13,884</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256287">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Funds managed by third parties</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180,086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163,437</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141,016</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104,463</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81,162</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Solvency ratio (%)</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32.9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29.4</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32.8</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23.9</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19.8</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2"/>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Provision coverage ratio (%)</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121</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114</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134</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141</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132</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3"/>
                  </a:ext>
                </a:extLst>
              </a:tr>
              <a:tr h="25628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Default (%)</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9.0</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10.5</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8.8</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7.0</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5.3</a:t>
                      </a:r>
                    </a:p>
                  </a:txBody>
                  <a:tcPr marL="7653" marR="7653"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4"/>
                  </a:ext>
                </a:extLst>
              </a:tr>
            </a:tbl>
          </a:graphicData>
        </a:graphic>
      </p:graphicFrame>
      <p:grpSp>
        <p:nvGrpSpPr>
          <p:cNvPr id="15" name="14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51" name="15 Rectángulo"/>
          <p:cNvSpPr>
            <a:spLocks noChangeArrowheads="1"/>
          </p:cNvSpPr>
          <p:nvPr/>
        </p:nvSpPr>
        <p:spPr bwMode="auto">
          <a:xfrm>
            <a:off x="3491880" y="3092204"/>
            <a:ext cx="5096986"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q"/>
            </a:pPr>
            <a:r>
              <a:rPr lang="en-GB" altLang="es-ES" sz="1600" b="1" dirty="0">
                <a:solidFill>
                  <a:srgbClr val="953735"/>
                </a:solidFill>
                <a:latin typeface="Gill Sans"/>
              </a:rPr>
              <a:t>Letter from the Chairman</a:t>
            </a:r>
          </a:p>
          <a:p>
            <a:pPr eaLnBrk="1" hangingPunct="1">
              <a:spcBef>
                <a:spcPct val="0"/>
              </a:spcBef>
              <a:buFont typeface="Wingdings" pitchFamily="2" charset="2"/>
              <a:buChar char="q"/>
            </a:pPr>
            <a:r>
              <a:rPr lang="en-GB" altLang="es-ES" sz="1600" b="1" dirty="0">
                <a:solidFill>
                  <a:srgbClr val="953735"/>
                </a:solidFill>
                <a:latin typeface="Gill Sans"/>
              </a:rPr>
              <a:t>Scope, coverage and preparation of this Report</a:t>
            </a:r>
          </a:p>
          <a:p>
            <a:pPr eaLnBrk="1" hangingPunct="1">
              <a:spcBef>
                <a:spcPct val="0"/>
              </a:spcBef>
              <a:buFont typeface="Wingdings" pitchFamily="2" charset="2"/>
              <a:buChar char="q"/>
            </a:pPr>
            <a:r>
              <a:rPr lang="en-GB" altLang="es-ES" sz="1600" b="1" dirty="0">
                <a:solidFill>
                  <a:srgbClr val="953735"/>
                </a:solidFill>
                <a:latin typeface="Gill Sans"/>
              </a:rPr>
              <a:t>Executive summary</a:t>
            </a:r>
          </a:p>
          <a:p>
            <a:pPr eaLnBrk="1" hangingPunct="1">
              <a:spcBef>
                <a:spcPct val="0"/>
              </a:spcBef>
              <a:buFont typeface="Wingdings" pitchFamily="2" charset="2"/>
              <a:buChar char="q"/>
            </a:pPr>
            <a:r>
              <a:rPr lang="en-GB" altLang="es-ES" sz="1600" b="1" dirty="0">
                <a:solidFill>
                  <a:srgbClr val="953735"/>
                </a:solidFill>
                <a:latin typeface="Gill Sans"/>
              </a:rPr>
              <a:t>Development of the main indicators</a:t>
            </a:r>
          </a:p>
          <a:p>
            <a:pPr eaLnBrk="1" hangingPunct="1">
              <a:spcBef>
                <a:spcPct val="0"/>
              </a:spcBef>
              <a:buFont typeface="Wingdings" pitchFamily="2" charset="2"/>
              <a:buChar char="q"/>
            </a:pPr>
            <a:r>
              <a:rPr lang="en-GB" altLang="es-ES" sz="1600" b="1" dirty="0">
                <a:solidFill>
                  <a:srgbClr val="953735"/>
                </a:solidFill>
                <a:latin typeface="Gill Sans"/>
              </a:rPr>
              <a:t>General information about ICO</a:t>
            </a:r>
          </a:p>
          <a:p>
            <a:pPr eaLnBrk="1" hangingPunct="1">
              <a:spcBef>
                <a:spcPct val="0"/>
              </a:spcBef>
              <a:buFont typeface="Wingdings" pitchFamily="2" charset="2"/>
              <a:buChar char="q"/>
            </a:pPr>
            <a:r>
              <a:rPr lang="en-GB" altLang="es-ES" sz="1600" b="1" dirty="0">
                <a:solidFill>
                  <a:srgbClr val="953735"/>
                </a:solidFill>
                <a:latin typeface="Gill Sans"/>
              </a:rPr>
              <a:t>Corporate governance</a:t>
            </a:r>
          </a:p>
          <a:p>
            <a:pPr eaLnBrk="1" hangingPunct="1">
              <a:spcBef>
                <a:spcPct val="0"/>
              </a:spcBef>
              <a:buFont typeface="Wingdings" pitchFamily="2" charset="2"/>
              <a:buChar char="q"/>
            </a:pPr>
            <a:r>
              <a:rPr lang="en-GB" altLang="es-ES" sz="1600" b="1" dirty="0">
                <a:solidFill>
                  <a:srgbClr val="953735"/>
                </a:solidFill>
                <a:latin typeface="Gill Sans"/>
              </a:rPr>
              <a:t>Economic performance</a:t>
            </a:r>
          </a:p>
          <a:p>
            <a:pPr eaLnBrk="1" hangingPunct="1">
              <a:spcBef>
                <a:spcPct val="0"/>
              </a:spcBef>
              <a:buFont typeface="Wingdings" pitchFamily="2" charset="2"/>
              <a:buChar char="q"/>
            </a:pPr>
            <a:r>
              <a:rPr lang="en-GB" altLang="es-ES" sz="1600" b="1" dirty="0">
                <a:solidFill>
                  <a:srgbClr val="953735"/>
                </a:solidFill>
                <a:latin typeface="Gill Sans"/>
              </a:rPr>
              <a:t>Environmental management</a:t>
            </a:r>
          </a:p>
          <a:p>
            <a:pPr eaLnBrk="1" hangingPunct="1">
              <a:spcBef>
                <a:spcPct val="0"/>
              </a:spcBef>
              <a:buFont typeface="Wingdings" pitchFamily="2" charset="2"/>
              <a:buChar char="q"/>
            </a:pPr>
            <a:r>
              <a:rPr lang="en-GB" altLang="es-ES" sz="1600" b="1" dirty="0">
                <a:solidFill>
                  <a:srgbClr val="953735"/>
                </a:solidFill>
                <a:latin typeface="Gill Sans"/>
              </a:rPr>
              <a:t>Labour relations</a:t>
            </a:r>
          </a:p>
          <a:p>
            <a:pPr eaLnBrk="1" hangingPunct="1">
              <a:spcBef>
                <a:spcPct val="0"/>
              </a:spcBef>
              <a:buFont typeface="Wingdings" pitchFamily="2" charset="2"/>
              <a:buChar char="q"/>
            </a:pPr>
            <a:r>
              <a:rPr lang="en-GB" altLang="es-ES" sz="1600" b="1" dirty="0">
                <a:solidFill>
                  <a:srgbClr val="953735"/>
                </a:solidFill>
                <a:latin typeface="Gill Sans"/>
              </a:rPr>
              <a:t>Annex 1. Table of contents</a:t>
            </a:r>
          </a:p>
          <a:p>
            <a:pPr eaLnBrk="1" hangingPunct="1">
              <a:spcBef>
                <a:spcPct val="0"/>
              </a:spcBef>
              <a:buFont typeface="Wingdings" pitchFamily="2" charset="2"/>
              <a:buChar char="q"/>
            </a:pPr>
            <a:r>
              <a:rPr lang="en-GB" altLang="es-ES" sz="1600" b="1" dirty="0">
                <a:solidFill>
                  <a:srgbClr val="953735"/>
                </a:solidFill>
                <a:latin typeface="Gill Sans"/>
              </a:rPr>
              <a:t>Annex 2. Basic regulatory framework</a:t>
            </a:r>
          </a:p>
        </p:txBody>
      </p:sp>
      <p:sp>
        <p:nvSpPr>
          <p:cNvPr id="13" name="12 Recortar rectángulo de esquina sencilla"/>
          <p:cNvSpPr/>
          <p:nvPr/>
        </p:nvSpPr>
        <p:spPr>
          <a:xfrm>
            <a:off x="3492252" y="2492896"/>
            <a:ext cx="3786214"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Table of contents</a:t>
            </a:r>
          </a:p>
        </p:txBody>
      </p:sp>
      <p:sp>
        <p:nvSpPr>
          <p:cNvPr id="9" name="8 Rectángulo">
            <a:hlinkClick r:id="rId5" action="ppaction://hlinksldjump"/>
          </p:cNvPr>
          <p:cNvSpPr/>
          <p:nvPr/>
        </p:nvSpPr>
        <p:spPr>
          <a:xfrm>
            <a:off x="3779912" y="3140968"/>
            <a:ext cx="2520280"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Rectángulo">
            <a:hlinkClick r:id="rId6" action="ppaction://hlinksldjump"/>
          </p:cNvPr>
          <p:cNvSpPr/>
          <p:nvPr/>
        </p:nvSpPr>
        <p:spPr>
          <a:xfrm>
            <a:off x="3779912" y="3368452"/>
            <a:ext cx="4808954" cy="246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Rectángulo">
            <a:hlinkClick r:id="rId7" action="ppaction://hlinksldjump"/>
          </p:cNvPr>
          <p:cNvSpPr/>
          <p:nvPr/>
        </p:nvSpPr>
        <p:spPr>
          <a:xfrm>
            <a:off x="3779912" y="3645024"/>
            <a:ext cx="20882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Rectángulo">
            <a:hlinkClick r:id="rId8" action="ppaction://hlinksldjump"/>
          </p:cNvPr>
          <p:cNvSpPr/>
          <p:nvPr/>
        </p:nvSpPr>
        <p:spPr>
          <a:xfrm>
            <a:off x="3815916" y="3869040"/>
            <a:ext cx="4104456"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Rectángulo">
            <a:hlinkClick r:id="rId9" action="ppaction://hlinksldjump"/>
          </p:cNvPr>
          <p:cNvSpPr/>
          <p:nvPr/>
        </p:nvSpPr>
        <p:spPr>
          <a:xfrm>
            <a:off x="3792488" y="4077072"/>
            <a:ext cx="3371800" cy="2505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Rectángulo">
            <a:hlinkClick r:id="rId10" action="ppaction://hlinksldjump"/>
          </p:cNvPr>
          <p:cNvSpPr/>
          <p:nvPr/>
        </p:nvSpPr>
        <p:spPr>
          <a:xfrm>
            <a:off x="3792859" y="4365104"/>
            <a:ext cx="2247513"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Rectángulo">
            <a:hlinkClick r:id="rId11" action="ppaction://hlinksldjump"/>
          </p:cNvPr>
          <p:cNvSpPr/>
          <p:nvPr/>
        </p:nvSpPr>
        <p:spPr>
          <a:xfrm>
            <a:off x="3817613" y="4642445"/>
            <a:ext cx="2366775" cy="22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16 Rectángulo">
            <a:hlinkClick r:id="rId12" action="ppaction://hlinksldjump"/>
          </p:cNvPr>
          <p:cNvSpPr/>
          <p:nvPr/>
        </p:nvSpPr>
        <p:spPr>
          <a:xfrm>
            <a:off x="3817612" y="4869160"/>
            <a:ext cx="2914627"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Rectángulo">
            <a:hlinkClick r:id="rId13" action="ppaction://hlinksldjump"/>
          </p:cNvPr>
          <p:cNvSpPr/>
          <p:nvPr/>
        </p:nvSpPr>
        <p:spPr>
          <a:xfrm>
            <a:off x="3872499" y="5085184"/>
            <a:ext cx="1707613"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Rectángulo">
            <a:hlinkClick r:id="rId14" action="ppaction://hlinksldjump"/>
          </p:cNvPr>
          <p:cNvSpPr/>
          <p:nvPr/>
        </p:nvSpPr>
        <p:spPr>
          <a:xfrm>
            <a:off x="3817613" y="5373216"/>
            <a:ext cx="2698604"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Rectángulo">
            <a:hlinkClick r:id="rId15" action="ppaction://hlinksldjump"/>
          </p:cNvPr>
          <p:cNvSpPr/>
          <p:nvPr/>
        </p:nvSpPr>
        <p:spPr>
          <a:xfrm>
            <a:off x="3817612" y="5589240"/>
            <a:ext cx="3778724"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20</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Development of the main indicators</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ortar rectángulo de esquina sencilla"/>
          <p:cNvSpPr/>
          <p:nvPr/>
        </p:nvSpPr>
        <p:spPr>
          <a:xfrm>
            <a:off x="479367" y="1142985"/>
            <a:ext cx="3306815"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Economic-financial indicators</a:t>
            </a:r>
          </a:p>
        </p:txBody>
      </p:sp>
      <p:graphicFrame>
        <p:nvGraphicFramePr>
          <p:cNvPr id="12" name="Group 170"/>
          <p:cNvGraphicFramePr>
            <a:graphicFrameLocks noGrp="1"/>
          </p:cNvGraphicFramePr>
          <p:nvPr>
            <p:extLst>
              <p:ext uri="{D42A27DB-BD31-4B8C-83A1-F6EECF244321}">
                <p14:modId xmlns:p14="http://schemas.microsoft.com/office/powerpoint/2010/main" val="1685076422"/>
              </p:ext>
            </p:extLst>
          </p:nvPr>
        </p:nvGraphicFramePr>
        <p:xfrm>
          <a:off x="857225" y="1785927"/>
          <a:ext cx="7286677" cy="4248457"/>
        </p:xfrm>
        <a:graphic>
          <a:graphicData uri="http://schemas.openxmlformats.org/drawingml/2006/table">
            <a:tbl>
              <a:tblPr/>
              <a:tblGrid>
                <a:gridCol w="3310398">
                  <a:extLst>
                    <a:ext uri="{9D8B030D-6E8A-4147-A177-3AD203B41FA5}">
                      <a16:colId xmlns:a16="http://schemas.microsoft.com/office/drawing/2014/main" xmlns="" val="20000"/>
                    </a:ext>
                  </a:extLst>
                </a:gridCol>
                <a:gridCol w="773694">
                  <a:extLst>
                    <a:ext uri="{9D8B030D-6E8A-4147-A177-3AD203B41FA5}">
                      <a16:colId xmlns:a16="http://schemas.microsoft.com/office/drawing/2014/main" xmlns="" val="20001"/>
                    </a:ext>
                  </a:extLst>
                </a:gridCol>
                <a:gridCol w="739872">
                  <a:extLst>
                    <a:ext uri="{9D8B030D-6E8A-4147-A177-3AD203B41FA5}">
                      <a16:colId xmlns:a16="http://schemas.microsoft.com/office/drawing/2014/main" xmlns="" val="20002"/>
                    </a:ext>
                  </a:extLst>
                </a:gridCol>
                <a:gridCol w="820199">
                  <a:extLst>
                    <a:ext uri="{9D8B030D-6E8A-4147-A177-3AD203B41FA5}">
                      <a16:colId xmlns:a16="http://schemas.microsoft.com/office/drawing/2014/main" xmlns="" val="20003"/>
                    </a:ext>
                  </a:extLst>
                </a:gridCol>
                <a:gridCol w="769465">
                  <a:extLst>
                    <a:ext uri="{9D8B030D-6E8A-4147-A177-3AD203B41FA5}">
                      <a16:colId xmlns:a16="http://schemas.microsoft.com/office/drawing/2014/main" xmlns="" val="20004"/>
                    </a:ext>
                  </a:extLst>
                </a:gridCol>
                <a:gridCol w="873049">
                  <a:extLst>
                    <a:ext uri="{9D8B030D-6E8A-4147-A177-3AD203B41FA5}">
                      <a16:colId xmlns:a16="http://schemas.microsoft.com/office/drawing/2014/main" xmlns="" val="20005"/>
                    </a:ext>
                  </a:extLst>
                </a:gridCol>
              </a:tblGrid>
              <a:tr h="53569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(data in millions of euros / %)</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2017</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2016</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2015</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2014</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a:ln>
                            <a:noFill/>
                          </a:ln>
                          <a:solidFill>
                            <a:srgbClr val="FFFFFF"/>
                          </a:solidFill>
                          <a:effectLst/>
                          <a:latin typeface="Gill Sans" charset="0"/>
                        </a:rPr>
                        <a:t>2013</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extLst>
                  <a:ext uri="{0D108BD9-81ED-4DB2-BD59-A6C34878D82A}">
                    <a16:rowId xmlns:a16="http://schemas.microsoft.com/office/drawing/2014/main" xmlns="" val="10000"/>
                  </a:ext>
                </a:extLst>
              </a:tr>
              <a:tr h="249524">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Impact of second-floor activities on GDP (%)</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1.5</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1.6</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49524">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Impact of second-floor activities on GFCF (%)</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430572">
                <a:tc>
                  <a:txBody>
                    <a:bodyPr/>
                    <a:lstStyle/>
                    <a:p>
                      <a:pPr marL="85725" marR="0" lvl="0" indent="-85725"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Impact of second-floor activities on volume of exports (%)</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0.8</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457873">
                <a:tc>
                  <a:txBody>
                    <a:bodyPr/>
                    <a:lstStyle/>
                    <a:p>
                      <a:pPr marL="85725" marR="0" lvl="0" indent="0" algn="l" defTabSz="914400" rtl="0" eaLnBrk="1" fontAlgn="ctr" latinLnBrk="0" hangingPunct="1">
                        <a:lnSpc>
                          <a:spcPct val="100000"/>
                        </a:lnSpc>
                        <a:spcBef>
                          <a:spcPct val="0"/>
                        </a:spcBef>
                        <a:spcAft>
                          <a:spcPct val="0"/>
                        </a:spcAft>
                        <a:buClrTx/>
                        <a:buSzTx/>
                        <a:buFontTx/>
                        <a:buNone/>
                        <a:tabLst/>
                        <a:defRPr/>
                      </a:pPr>
                      <a:r>
                        <a:rPr kumimoji="0" lang="en-GB" altLang="es-ES" sz="1000" b="0" i="0" u="none" strike="noStrike" cap="none" baseline="0" dirty="0">
                          <a:ln>
                            <a:noFill/>
                          </a:ln>
                          <a:solidFill>
                            <a:schemeClr val="bg1"/>
                          </a:solidFill>
                          <a:effectLst/>
                          <a:latin typeface="Gill Sans" charset="0"/>
                        </a:rPr>
                        <a:t>Impact of second-floor activities on full-time equivalent employment (%)</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1.8</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249524">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ICO weight in stock of lending to companies (%)</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6</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7</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9.2</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11.5</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11.5</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49524">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Transactions involving micro-enterprises and the self-employed (%)</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66.5</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68.5</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66.1</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62.1</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68.6</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249524">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Microcredits (up to €25,000) (%)</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53</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54</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54</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51</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52</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249524">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Salary expenses (€ thousand)</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14,354</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14,364</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14,490</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13,743</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13,531</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249524">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Average salary (€ thousand)</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44</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47</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46</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43</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44</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249524">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Supplier expenditure (€ million)</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13.59</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13</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12</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11</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33066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Average supplier payment period</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 week</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 week</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 week </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 week</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r h="249524">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t>   </a:t>
                      </a:r>
                      <a:r>
                        <a:rPr kumimoji="0" lang="en-GB" altLang="es-ES" sz="1000" b="0" i="0" u="none" strike="noStrike" cap="none" baseline="0">
                          <a:ln>
                            <a:noFill/>
                          </a:ln>
                          <a:solidFill>
                            <a:schemeClr val="bg1"/>
                          </a:solidFill>
                          <a:effectLst/>
                          <a:latin typeface="Gill Sans" charset="0"/>
                        </a:rPr>
                        <a:t>Contribution to Fundación ICO (€ thousand)</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kumimoji="0" lang="en-GB" altLang="es-ES" sz="1000" b="0" i="0" u="none" strike="noStrike" cap="none" baseline="0" dirty="0">
                          <a:ln>
                            <a:noFill/>
                          </a:ln>
                          <a:solidFill>
                            <a:srgbClr val="953735"/>
                          </a:solidFill>
                          <a:effectLst/>
                          <a:latin typeface="Gill Sans" charset="0"/>
                        </a:rPr>
                        <a:t>2,700</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2,700</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2,600</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2,200</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1,200</a:t>
                      </a:r>
                    </a:p>
                  </a:txBody>
                  <a:tcPr marL="7648" marR="7648" marT="7729"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2"/>
                  </a:ext>
                </a:extLst>
              </a:tr>
            </a:tbl>
          </a:graphicData>
        </a:graphic>
      </p:graphicFrame>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21</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Development of the main indicators</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ortar rectángulo de esquina sencilla"/>
          <p:cNvSpPr/>
          <p:nvPr/>
        </p:nvSpPr>
        <p:spPr>
          <a:xfrm>
            <a:off x="479367" y="1428737"/>
            <a:ext cx="3306815"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Environmental indicators</a:t>
            </a:r>
          </a:p>
        </p:txBody>
      </p:sp>
      <p:graphicFrame>
        <p:nvGraphicFramePr>
          <p:cNvPr id="13" name="Group 344"/>
          <p:cNvGraphicFramePr>
            <a:graphicFrameLocks noGrp="1"/>
          </p:cNvGraphicFramePr>
          <p:nvPr>
            <p:extLst>
              <p:ext uri="{D42A27DB-BD31-4B8C-83A1-F6EECF244321}">
                <p14:modId xmlns:p14="http://schemas.microsoft.com/office/powerpoint/2010/main" val="2692595134"/>
              </p:ext>
            </p:extLst>
          </p:nvPr>
        </p:nvGraphicFramePr>
        <p:xfrm>
          <a:off x="857224" y="2143116"/>
          <a:ext cx="7286675" cy="3858774"/>
        </p:xfrm>
        <a:graphic>
          <a:graphicData uri="http://schemas.openxmlformats.org/drawingml/2006/table">
            <a:tbl>
              <a:tblPr/>
              <a:tblGrid>
                <a:gridCol w="3310608">
                  <a:extLst>
                    <a:ext uri="{9D8B030D-6E8A-4147-A177-3AD203B41FA5}">
                      <a16:colId xmlns:a16="http://schemas.microsoft.com/office/drawing/2014/main" xmlns="" val="20000"/>
                    </a:ext>
                  </a:extLst>
                </a:gridCol>
                <a:gridCol w="773935">
                  <a:extLst>
                    <a:ext uri="{9D8B030D-6E8A-4147-A177-3AD203B41FA5}">
                      <a16:colId xmlns:a16="http://schemas.microsoft.com/office/drawing/2014/main" xmlns="" val="20001"/>
                    </a:ext>
                  </a:extLst>
                </a:gridCol>
                <a:gridCol w="740560">
                  <a:extLst>
                    <a:ext uri="{9D8B030D-6E8A-4147-A177-3AD203B41FA5}">
                      <a16:colId xmlns:a16="http://schemas.microsoft.com/office/drawing/2014/main" xmlns="" val="20002"/>
                    </a:ext>
                  </a:extLst>
                </a:gridCol>
                <a:gridCol w="817743">
                  <a:extLst>
                    <a:ext uri="{9D8B030D-6E8A-4147-A177-3AD203B41FA5}">
                      <a16:colId xmlns:a16="http://schemas.microsoft.com/office/drawing/2014/main" xmlns="" val="20003"/>
                    </a:ext>
                  </a:extLst>
                </a:gridCol>
                <a:gridCol w="771849">
                  <a:extLst>
                    <a:ext uri="{9D8B030D-6E8A-4147-A177-3AD203B41FA5}">
                      <a16:colId xmlns:a16="http://schemas.microsoft.com/office/drawing/2014/main" xmlns="" val="20004"/>
                    </a:ext>
                  </a:extLst>
                </a:gridCol>
                <a:gridCol w="871980">
                  <a:extLst>
                    <a:ext uri="{9D8B030D-6E8A-4147-A177-3AD203B41FA5}">
                      <a16:colId xmlns:a16="http://schemas.microsoft.com/office/drawing/2014/main" xmlns="" val="20005"/>
                    </a:ext>
                  </a:extLst>
                </a:gridCol>
              </a:tblGrid>
              <a:tr h="400516">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s-ES" altLang="es-ES" sz="1000" b="1" i="0" u="none" strike="noStrike" cap="none" normalizeH="0" baseline="0" dirty="0">
                        <a:ln>
                          <a:noFill/>
                        </a:ln>
                        <a:solidFill>
                          <a:srgbClr val="FFFFFF"/>
                        </a:solidFill>
                        <a:effectLst/>
                        <a:latin typeface="Gill Sans" charset="0"/>
                        <a:cs typeface="Arial" pitchFamily="34" charset="0"/>
                      </a:endParaRP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2017</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2016</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2015</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a:ln>
                            <a:noFill/>
                          </a:ln>
                          <a:solidFill>
                            <a:srgbClr val="FFFFFF"/>
                          </a:solidFill>
                          <a:effectLst/>
                          <a:latin typeface="Gill Sans" charset="0"/>
                        </a:rPr>
                        <a:t>2014</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a:ln>
                            <a:noFill/>
                          </a:ln>
                          <a:solidFill>
                            <a:srgbClr val="FFFFFF"/>
                          </a:solidFill>
                          <a:effectLst/>
                          <a:latin typeface="Gill Sans" charset="0"/>
                        </a:rPr>
                        <a:t>2013</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extLst>
                  <a:ext uri="{0D108BD9-81ED-4DB2-BD59-A6C34878D82A}">
                    <a16:rowId xmlns:a16="http://schemas.microsoft.com/office/drawing/2014/main" xmlns="" val="10000"/>
                  </a:ext>
                </a:extLst>
              </a:tr>
              <a:tr h="31373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chemeClr val="bg1"/>
                          </a:solidFill>
                          <a:effectLst/>
                          <a:latin typeface="Gill Sans" charset="0"/>
                        </a:rPr>
                        <a:t>   Electricity consumption (KWh)</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2,127,138</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2,141,312</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2,302,863</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2,248,051</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2,356,615</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1"/>
                  </a:ext>
                </a:extLst>
              </a:tr>
              <a:tr h="329868">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Electricity consumption per employee (kWh/employee)</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5,317.85</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5,981.32</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6,173.90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6,010.83</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6,334.99</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2"/>
                  </a:ext>
                </a:extLst>
              </a:tr>
              <a:tr h="30983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Paper consumption (kg)</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9,492</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8,756</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10,590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11,738</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11,014</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3"/>
                  </a:ext>
                </a:extLst>
              </a:tr>
              <a:tr h="30983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Waste paper recycled (kg)</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4,500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4,500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5,000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5,000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5,000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4"/>
                  </a:ext>
                </a:extLst>
              </a:tr>
              <a:tr h="30983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t>   </a:t>
                      </a:r>
                      <a:r>
                        <a:rPr kumimoji="0" lang="en-GB" altLang="es-ES" sz="1000" b="0" i="0" u="none" strike="noStrike" cap="none" baseline="0" dirty="0">
                          <a:ln>
                            <a:noFill/>
                          </a:ln>
                          <a:solidFill>
                            <a:schemeClr val="bg1"/>
                          </a:solidFill>
                          <a:effectLst/>
                          <a:latin typeface="Gill Sans" charset="0"/>
                        </a:rPr>
                        <a:t>Toner and cartridges removed (unit)</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162</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142</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155</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190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156</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5"/>
                  </a:ext>
                </a:extLst>
              </a:tr>
              <a:tr h="30983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chemeClr val="bg1"/>
                          </a:solidFill>
                          <a:effectLst/>
                          <a:latin typeface="Gill Sans" charset="0"/>
                        </a:rPr>
                        <a:t>   Fluorescent lights recycled</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490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469</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699</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500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790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6"/>
                  </a:ext>
                </a:extLst>
              </a:tr>
              <a:tr h="30983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chemeClr val="bg1"/>
                          </a:solidFill>
                          <a:effectLst/>
                          <a:latin typeface="Gill Sans" charset="0"/>
                        </a:rPr>
                        <a:t>   Water consumption (m</a:t>
                      </a:r>
                      <a:r>
                        <a:rPr kumimoji="0" lang="en-GB" altLang="es-ES" sz="1000" b="0" i="0" u="none" strike="noStrike" cap="none" baseline="30000">
                          <a:ln>
                            <a:noFill/>
                          </a:ln>
                          <a:solidFill>
                            <a:schemeClr val="bg1"/>
                          </a:solidFill>
                          <a:effectLst/>
                          <a:latin typeface="Gill Sans" charset="0"/>
                        </a:rPr>
                        <a:t>3</a:t>
                      </a:r>
                      <a:r>
                        <a:rPr kumimoji="0" lang="en-GB" altLang="es-ES" sz="1000" b="0" i="0" u="none" strike="noStrike" cap="none" baseline="0">
                          <a:ln>
                            <a:noFill/>
                          </a:ln>
                          <a:solidFill>
                            <a:schemeClr val="bg1"/>
                          </a:solidFill>
                          <a:effectLst/>
                          <a:latin typeface="Gill Sans" charset="0"/>
                        </a:rPr>
                        <a:t>)</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3,223</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3,368</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2,716</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2,594</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2,513</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7"/>
                  </a:ext>
                </a:extLst>
              </a:tr>
              <a:tr h="324944">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Water consumption per employee (m</a:t>
                      </a:r>
                      <a:r>
                        <a:rPr kumimoji="0" lang="en-GB" altLang="es-ES" sz="1000" b="0" i="0" u="none" strike="noStrike" cap="none" baseline="30000" dirty="0">
                          <a:ln>
                            <a:noFill/>
                          </a:ln>
                          <a:solidFill>
                            <a:schemeClr val="bg1"/>
                          </a:solidFill>
                          <a:effectLst/>
                          <a:latin typeface="Gill Sans" charset="0"/>
                        </a:rPr>
                        <a:t>3</a:t>
                      </a:r>
                      <a:r>
                        <a:rPr kumimoji="0" lang="en-GB" altLang="es-ES" sz="1000" b="0" i="0" u="none" strike="noStrike" cap="none" baseline="0" dirty="0">
                          <a:ln>
                            <a:noFill/>
                          </a:ln>
                          <a:solidFill>
                            <a:schemeClr val="bg1"/>
                          </a:solidFill>
                          <a:effectLst/>
                          <a:latin typeface="Gill Sans" charset="0"/>
                        </a:rPr>
                        <a:t>/employee)</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8.06</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8.46</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7.28</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E1B34"/>
                          </a:solidFill>
                          <a:effectLst/>
                          <a:latin typeface="Gill Sans" charset="0"/>
                        </a:rPr>
                        <a:t>6.94</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6.76</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8"/>
                  </a:ext>
                </a:extLst>
              </a:tr>
              <a:tr h="383895">
                <a:tc>
                  <a:txBody>
                    <a:bodyPr/>
                    <a:lstStyle/>
                    <a:p>
                      <a:pPr marL="85725" marR="0" lvl="0" indent="-85725"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Direct emissions of greenhouse gases (GHG scope 1) (Tonnes of CO</a:t>
                      </a:r>
                      <a:r>
                        <a:rPr kumimoji="0" lang="en-GB" altLang="es-ES" sz="1000" b="0" i="0" u="none" strike="noStrike" cap="none" baseline="-25000" dirty="0">
                          <a:ln>
                            <a:noFill/>
                          </a:ln>
                          <a:solidFill>
                            <a:schemeClr val="bg1"/>
                          </a:solidFill>
                          <a:effectLst/>
                          <a:latin typeface="Gill Sans" charset="0"/>
                        </a:rPr>
                        <a:t>2</a:t>
                      </a:r>
                      <a:r>
                        <a:rPr kumimoji="0" lang="en-GB" altLang="es-ES" sz="1000" b="0" i="0" u="none" strike="noStrike" cap="none" baseline="0" dirty="0">
                          <a:ln>
                            <a:noFill/>
                          </a:ln>
                          <a:solidFill>
                            <a:schemeClr val="bg1"/>
                          </a:solidFill>
                          <a:effectLst/>
                          <a:latin typeface="Gill Sans" charset="0"/>
                        </a:rPr>
                        <a:t> equivalent)</a:t>
                      </a:r>
                      <a:endParaRPr kumimoji="0" lang="en-GB" altLang="es-ES" sz="1000" b="0" i="0" u="none" strike="noStrike" cap="none" normalizeH="0" baseline="-25000" dirty="0">
                        <a:ln>
                          <a:noFill/>
                        </a:ln>
                        <a:solidFill>
                          <a:schemeClr val="bg1"/>
                        </a:solidFill>
                        <a:effectLst/>
                        <a:latin typeface="Gill Sans" charset="0"/>
                        <a:cs typeface="Arial" pitchFamily="34" charset="0"/>
                      </a:endParaRP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748</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882</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1,064</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654</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685</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432048">
                <a:tc>
                  <a:txBody>
                    <a:bodyPr/>
                    <a:lstStyle/>
                    <a:p>
                      <a:pPr marL="85725" marR="0" lvl="0" indent="0" algn="l" defTabSz="914400" rtl="0" eaLnBrk="1" fontAlgn="ctr" latinLnBrk="0" hangingPunct="1">
                        <a:lnSpc>
                          <a:spcPct val="100000"/>
                        </a:lnSpc>
                        <a:spcBef>
                          <a:spcPct val="0"/>
                        </a:spcBef>
                        <a:spcAft>
                          <a:spcPct val="0"/>
                        </a:spcAft>
                        <a:buClrTx/>
                        <a:buSzTx/>
                        <a:buFontTx/>
                        <a:buNone/>
                        <a:tabLst/>
                        <a:defRPr/>
                      </a:pPr>
                      <a:r>
                        <a:rPr kumimoji="0" lang="en-GB" altLang="es-ES" sz="1000" b="0" i="0" u="none" strike="noStrike" cap="none" baseline="0" dirty="0">
                          <a:ln>
                            <a:noFill/>
                          </a:ln>
                          <a:solidFill>
                            <a:schemeClr val="bg1"/>
                          </a:solidFill>
                          <a:effectLst/>
                          <a:latin typeface="Gill Sans" charset="0"/>
                        </a:rPr>
                        <a:t>Indirect emissions of greenhouse gases (GHG scope 3) (Tonnes of CO</a:t>
                      </a:r>
                      <a:r>
                        <a:rPr kumimoji="0" lang="en-GB" altLang="es-ES" sz="1000" b="0" i="0" u="none" strike="noStrike" cap="none" baseline="-25000" dirty="0">
                          <a:ln>
                            <a:noFill/>
                          </a:ln>
                          <a:solidFill>
                            <a:schemeClr val="bg1"/>
                          </a:solidFill>
                          <a:effectLst/>
                          <a:latin typeface="Gill Sans" charset="0"/>
                        </a:rPr>
                        <a:t>2</a:t>
                      </a:r>
                      <a:r>
                        <a:rPr kumimoji="0" lang="en-GB" altLang="es-ES" sz="1000" b="0" i="0" u="none" strike="noStrike" cap="none" baseline="0" dirty="0">
                          <a:ln>
                            <a:noFill/>
                          </a:ln>
                          <a:solidFill>
                            <a:schemeClr val="bg1"/>
                          </a:solidFill>
                          <a:effectLst/>
                          <a:latin typeface="Gill Sans" charset="0"/>
                        </a:rPr>
                        <a:t> equivalent)</a:t>
                      </a:r>
                      <a:endParaRPr kumimoji="0" lang="en-GB" altLang="es-ES" sz="1000" b="0" i="0" u="none" strike="noStrike" cap="none" normalizeH="0" baseline="-25000" dirty="0">
                        <a:ln>
                          <a:noFill/>
                        </a:ln>
                        <a:solidFill>
                          <a:schemeClr val="bg1"/>
                        </a:solidFill>
                        <a:effectLst/>
                        <a:latin typeface="Gill Sans" charset="0"/>
                        <a:cs typeface="Arial" pitchFamily="34" charset="0"/>
                      </a:endParaRP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201</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150</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175</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136</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E1B34"/>
                          </a:solidFill>
                          <a:effectLst/>
                          <a:latin typeface="Gill Sans" charset="0"/>
                        </a:rPr>
                        <a:t>8</a:t>
                      </a:r>
                    </a:p>
                  </a:txBody>
                  <a:tcPr marL="7647" marR="7647" marT="7728"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bl>
          </a:graphicData>
        </a:graphic>
      </p:graphicFrame>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22</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Development of the main indicators</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ortar rectángulo de esquina sencilla"/>
          <p:cNvSpPr/>
          <p:nvPr/>
        </p:nvSpPr>
        <p:spPr>
          <a:xfrm>
            <a:off x="479367" y="1071546"/>
            <a:ext cx="3306815"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Social indicators</a:t>
            </a:r>
          </a:p>
        </p:txBody>
      </p:sp>
      <p:graphicFrame>
        <p:nvGraphicFramePr>
          <p:cNvPr id="12" name="Group 251"/>
          <p:cNvGraphicFramePr>
            <a:graphicFrameLocks noGrp="1"/>
          </p:cNvGraphicFramePr>
          <p:nvPr>
            <p:extLst>
              <p:ext uri="{D42A27DB-BD31-4B8C-83A1-F6EECF244321}">
                <p14:modId xmlns:p14="http://schemas.microsoft.com/office/powerpoint/2010/main" val="3645029734"/>
              </p:ext>
            </p:extLst>
          </p:nvPr>
        </p:nvGraphicFramePr>
        <p:xfrm>
          <a:off x="857224" y="1714488"/>
          <a:ext cx="7358115" cy="4434717"/>
        </p:xfrm>
        <a:graphic>
          <a:graphicData uri="http://schemas.openxmlformats.org/drawingml/2006/table">
            <a:tbl>
              <a:tblPr/>
              <a:tblGrid>
                <a:gridCol w="3745980">
                  <a:extLst>
                    <a:ext uri="{9D8B030D-6E8A-4147-A177-3AD203B41FA5}">
                      <a16:colId xmlns:a16="http://schemas.microsoft.com/office/drawing/2014/main" xmlns="" val="20000"/>
                    </a:ext>
                  </a:extLst>
                </a:gridCol>
                <a:gridCol w="738826">
                  <a:extLst>
                    <a:ext uri="{9D8B030D-6E8A-4147-A177-3AD203B41FA5}">
                      <a16:colId xmlns:a16="http://schemas.microsoft.com/office/drawing/2014/main" xmlns="" val="20001"/>
                    </a:ext>
                  </a:extLst>
                </a:gridCol>
                <a:gridCol w="804695">
                  <a:extLst>
                    <a:ext uri="{9D8B030D-6E8A-4147-A177-3AD203B41FA5}">
                      <a16:colId xmlns:a16="http://schemas.microsoft.com/office/drawing/2014/main" xmlns="" val="20002"/>
                    </a:ext>
                  </a:extLst>
                </a:gridCol>
                <a:gridCol w="688835">
                  <a:extLst>
                    <a:ext uri="{9D8B030D-6E8A-4147-A177-3AD203B41FA5}">
                      <a16:colId xmlns:a16="http://schemas.microsoft.com/office/drawing/2014/main" xmlns="" val="20003"/>
                    </a:ext>
                  </a:extLst>
                </a:gridCol>
                <a:gridCol w="690943">
                  <a:extLst>
                    <a:ext uri="{9D8B030D-6E8A-4147-A177-3AD203B41FA5}">
                      <a16:colId xmlns:a16="http://schemas.microsoft.com/office/drawing/2014/main" xmlns="" val="20004"/>
                    </a:ext>
                  </a:extLst>
                </a:gridCol>
                <a:gridCol w="688836">
                  <a:extLst>
                    <a:ext uri="{9D8B030D-6E8A-4147-A177-3AD203B41FA5}">
                      <a16:colId xmlns:a16="http://schemas.microsoft.com/office/drawing/2014/main" xmlns="" val="20005"/>
                    </a:ext>
                  </a:extLst>
                </a:gridCol>
              </a:tblGrid>
              <a:tr h="40795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s-ES" altLang="es-ES" sz="1000" b="1" i="0" u="none" strike="noStrike" cap="none" normalizeH="0" baseline="0" dirty="0">
                        <a:ln>
                          <a:noFill/>
                        </a:ln>
                        <a:solidFill>
                          <a:srgbClr val="FFFFFF"/>
                        </a:solidFill>
                        <a:effectLst/>
                        <a:latin typeface="Gill Sans" charset="0"/>
                        <a:cs typeface="Arial" pitchFamily="34" charset="0"/>
                      </a:endParaRPr>
                    </a:p>
                  </a:txBody>
                  <a:tcPr marL="8049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2017</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dirty="0">
                          <a:ln>
                            <a:noFill/>
                          </a:ln>
                          <a:solidFill>
                            <a:srgbClr val="FFFFFF"/>
                          </a:solidFill>
                          <a:effectLst/>
                          <a:latin typeface="Gill Sans" charset="0"/>
                        </a:rPr>
                        <a:t>2015</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a:ln>
                            <a:noFill/>
                          </a:ln>
                          <a:solidFill>
                            <a:srgbClr val="FFFFFF"/>
                          </a:solidFill>
                          <a:effectLst/>
                          <a:latin typeface="Gill Sans" charset="0"/>
                        </a:rPr>
                        <a:t>2014</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1" i="0" u="none" strike="noStrike" cap="none" baseline="0">
                          <a:ln>
                            <a:noFill/>
                          </a:ln>
                          <a:solidFill>
                            <a:srgbClr val="FFFFFF"/>
                          </a:solidFill>
                          <a:effectLst/>
                          <a:latin typeface="Gill Sans" charset="0"/>
                        </a:rPr>
                        <a:t>2013</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9E1B34"/>
                    </a:solidFill>
                  </a:tcPr>
                </a:tc>
                <a:extLst>
                  <a:ext uri="{0D108BD9-81ED-4DB2-BD59-A6C34878D82A}">
                    <a16:rowId xmlns:a16="http://schemas.microsoft.com/office/drawing/2014/main" xmlns="" val="10000"/>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chemeClr val="bg1"/>
                          </a:solidFill>
                          <a:effectLst/>
                          <a:latin typeface="Gill Sans" charset="0"/>
                        </a:rPr>
                        <a:t>   Total number of employees</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324</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308</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317</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321</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310</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chemeClr val="bg1"/>
                          </a:solidFill>
                          <a:effectLst/>
                          <a:latin typeface="Gill Sans" charset="0"/>
                        </a:rPr>
                        <a:t>   Number of employees with permanent employment contracts</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304</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295</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299</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305</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293</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Number of women</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200</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186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194</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193</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190</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27756">
                <a:tc>
                  <a:txBody>
                    <a:bodyPr/>
                    <a:lstStyle>
                      <a:lvl1pPr marL="85725" indent="-85725"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85725"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Women as a percentage of total number of directors and middle managers</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44.06%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43.63%</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47.45%</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49.20%</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50.80%</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9363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85725" marR="0" lvl="0" indent="-85725"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Number of employees working reduced hours for family reasons</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29</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38</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41</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48</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52</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chemeClr val="bg1"/>
                          </a:solidFill>
                          <a:effectLst/>
                          <a:latin typeface="Gill Sans" charset="0"/>
                        </a:rPr>
                        <a:t>   Average age of the workforce</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47.21</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47.24</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46.74</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45.7</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45.6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chemeClr val="bg1"/>
                          </a:solidFill>
                          <a:effectLst/>
                          <a:latin typeface="Gill Sans" charset="0"/>
                        </a:rPr>
                        <a:t>   Minimum entry level salary (Technical Staff) (€)</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27,346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27,075</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26,807</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26,807</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26,807</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chemeClr val="bg1"/>
                          </a:solidFill>
                          <a:effectLst/>
                          <a:latin typeface="Gill Sans" charset="0"/>
                        </a:rPr>
                        <a:t>   Minimum entry level salary (Clerical Staff) (€)</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18,613</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18,428</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18,246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18,246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18,246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Number of calendar days lost due to illness</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2,030</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3,216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3,700</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3,312</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2,305</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Accidents at work</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13</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7</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7</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6</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Rate of absenteeism</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4.77%</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6.68%</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6.72%</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6.30%</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No data</a:t>
                      </a:r>
                    </a:p>
                  </a:txBody>
                  <a:tcPr marL="8944" marR="8944" marT="8942"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Investment in training (€)</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191,567</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199,718</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213,669</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230,522</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306,740</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2"/>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Number of training hours</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14,173</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15,164</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15,045</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18,958</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21,829</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3"/>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Number of employees trained</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323</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266</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291</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a:ln>
                            <a:noFill/>
                          </a:ln>
                          <a:solidFill>
                            <a:srgbClr val="953735"/>
                          </a:solidFill>
                          <a:effectLst/>
                          <a:latin typeface="Gill Sans" charset="0"/>
                        </a:rPr>
                        <a:t>310</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311</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4"/>
                  </a:ext>
                </a:extLst>
              </a:tr>
              <a:tr h="25425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chemeClr val="bg1"/>
                          </a:solidFill>
                          <a:effectLst/>
                          <a:latin typeface="Gill Sans" charset="0"/>
                        </a:rPr>
                        <a:t>   Number of employees promoted</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solidFill>
                      <a:srgbClr val="EBAB00"/>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0</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0</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0</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0</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altLang="es-ES" sz="1000" b="0" i="0" u="none" strike="noStrike" cap="none" baseline="0" dirty="0">
                          <a:ln>
                            <a:noFill/>
                          </a:ln>
                          <a:solidFill>
                            <a:srgbClr val="953735"/>
                          </a:solidFill>
                          <a:effectLst/>
                          <a:latin typeface="Gill Sans" charset="0"/>
                        </a:rPr>
                        <a:t>53</a:t>
                      </a:r>
                    </a:p>
                  </a:txBody>
                  <a:tcPr marL="8944" marR="8944" marT="8941" marB="0" anchor="ctr" horzOverflow="overflow">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5"/>
                  </a:ext>
                </a:extLst>
              </a:tr>
            </a:tbl>
          </a:graphicData>
        </a:graphic>
      </p:graphicFrame>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23</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3203848" y="3714752"/>
            <a:ext cx="5154366"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General information about ICO</a:t>
            </a:r>
          </a:p>
        </p:txBody>
      </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24</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ortar rectángulo de esquina sencilla"/>
          <p:cNvSpPr/>
          <p:nvPr/>
        </p:nvSpPr>
        <p:spPr>
          <a:xfrm>
            <a:off x="479367" y="1071546"/>
            <a:ext cx="3306815"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Identification data</a:t>
            </a:r>
          </a:p>
        </p:txBody>
      </p:sp>
      <p:sp>
        <p:nvSpPr>
          <p:cNvPr id="13" name="7 Rectángulo"/>
          <p:cNvSpPr>
            <a:spLocks noChangeArrowheads="1"/>
          </p:cNvSpPr>
          <p:nvPr/>
        </p:nvSpPr>
        <p:spPr bwMode="auto">
          <a:xfrm>
            <a:off x="4143372" y="1944753"/>
            <a:ext cx="4548178" cy="3770263"/>
          </a:xfrm>
          <a:prstGeom prst="rect">
            <a:avLst/>
          </a:prstGeom>
          <a:noFill/>
          <a:ln>
            <a:noFill/>
          </a:ln>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171450" indent="-171450" algn="just" eaLnBrk="1" hangingPunct="1">
              <a:buFont typeface="Wingdings" panose="05000000000000000000" pitchFamily="2" charset="2"/>
              <a:buChar char="Ø"/>
              <a:defRPr/>
            </a:pPr>
            <a:r>
              <a:rPr lang="en-GB" altLang="es-ES" sz="1100" b="1" dirty="0">
                <a:solidFill>
                  <a:srgbClr val="9E1B34"/>
                </a:solidFill>
                <a:latin typeface="Gill Sans"/>
              </a:rPr>
              <a:t>Company name</a:t>
            </a:r>
          </a:p>
          <a:p>
            <a:pPr algn="just" eaLnBrk="1" hangingPunct="1">
              <a:defRPr/>
            </a:pPr>
            <a:endParaRPr lang="en-GB" altLang="es-ES" sz="500" dirty="0">
              <a:solidFill>
                <a:srgbClr val="9E1B34"/>
              </a:solidFill>
              <a:latin typeface="Gill Sans"/>
            </a:endParaRPr>
          </a:p>
          <a:p>
            <a:pPr marL="361950" algn="just" eaLnBrk="1" hangingPunct="1">
              <a:defRPr/>
            </a:pPr>
            <a:r>
              <a:rPr lang="en-GB" altLang="es-ES" sz="1100" dirty="0">
                <a:solidFill>
                  <a:srgbClr val="9E1B34"/>
                </a:solidFill>
                <a:latin typeface="Gill Sans"/>
              </a:rPr>
              <a:t>INSTITUTO DE CRÉDITO OFICIAL, ENTIDAD PÚBLICA EMPRESARIAL (ICO)</a:t>
            </a:r>
          </a:p>
          <a:p>
            <a:pPr marL="180975" algn="just" eaLnBrk="1" hangingPunct="1">
              <a:defRPr/>
            </a:pPr>
            <a:endParaRPr lang="en-GB" altLang="es-ES" sz="1100" dirty="0">
              <a:solidFill>
                <a:srgbClr val="9E1B34"/>
              </a:solidFill>
              <a:latin typeface="Gill Sans"/>
            </a:endParaRPr>
          </a:p>
          <a:p>
            <a:pPr marL="171450" indent="-171450" algn="just" eaLnBrk="1" hangingPunct="1">
              <a:buFont typeface="Wingdings" panose="05000000000000000000" pitchFamily="2" charset="2"/>
              <a:buChar char="Ø"/>
              <a:defRPr/>
            </a:pPr>
            <a:r>
              <a:rPr lang="en-GB" altLang="es-ES" sz="1100" b="1" dirty="0">
                <a:solidFill>
                  <a:srgbClr val="9E1B34"/>
                </a:solidFill>
                <a:latin typeface="Gill Sans"/>
              </a:rPr>
              <a:t>Tax ID (CIF)</a:t>
            </a:r>
          </a:p>
          <a:p>
            <a:pPr algn="just" eaLnBrk="1" hangingPunct="1">
              <a:defRPr/>
            </a:pPr>
            <a:endParaRPr lang="en-GB" altLang="es-ES" sz="500" dirty="0">
              <a:solidFill>
                <a:srgbClr val="9E1B34"/>
              </a:solidFill>
              <a:latin typeface="Gill Sans"/>
            </a:endParaRPr>
          </a:p>
          <a:p>
            <a:pPr marL="361950" algn="just" eaLnBrk="1" hangingPunct="1">
              <a:defRPr/>
            </a:pPr>
            <a:r>
              <a:rPr lang="en-GB" altLang="es-ES" sz="1100" dirty="0">
                <a:solidFill>
                  <a:srgbClr val="9E1B34"/>
                </a:solidFill>
                <a:latin typeface="Gill Sans"/>
              </a:rPr>
              <a:t>Q-2876002-C</a:t>
            </a:r>
          </a:p>
          <a:p>
            <a:pPr marL="361950" algn="just" eaLnBrk="1" hangingPunct="1">
              <a:defRPr/>
            </a:pPr>
            <a:endParaRPr lang="en-GB" altLang="es-ES" sz="1100" dirty="0">
              <a:solidFill>
                <a:srgbClr val="9E1B34"/>
              </a:solidFill>
              <a:latin typeface="Gill Sans"/>
            </a:endParaRPr>
          </a:p>
          <a:p>
            <a:pPr marL="171450" indent="-171450" algn="just" eaLnBrk="1" hangingPunct="1">
              <a:buFont typeface="Wingdings" panose="05000000000000000000" pitchFamily="2" charset="2"/>
              <a:buChar char="Ø"/>
              <a:defRPr/>
            </a:pPr>
            <a:r>
              <a:rPr lang="en-GB" altLang="es-ES" sz="1100" b="1" dirty="0">
                <a:solidFill>
                  <a:srgbClr val="9E1B34"/>
                </a:solidFill>
                <a:latin typeface="Gill Sans"/>
              </a:rPr>
              <a:t>Registered address</a:t>
            </a:r>
          </a:p>
          <a:p>
            <a:pPr algn="just" eaLnBrk="1" hangingPunct="1">
              <a:defRPr/>
            </a:pPr>
            <a:endParaRPr lang="en-GB" altLang="es-ES" sz="500" dirty="0">
              <a:solidFill>
                <a:srgbClr val="9E1B34"/>
              </a:solidFill>
              <a:latin typeface="Gill Sans"/>
            </a:endParaRPr>
          </a:p>
          <a:p>
            <a:pPr marL="361950" algn="just" eaLnBrk="1" hangingPunct="1">
              <a:defRPr/>
            </a:pPr>
            <a:r>
              <a:rPr lang="en-GB" altLang="es-ES" sz="1100" dirty="0">
                <a:solidFill>
                  <a:srgbClr val="9E1B34"/>
                </a:solidFill>
                <a:latin typeface="Gill Sans"/>
              </a:rPr>
              <a:t>Paseo del Prado, 4. 28014 – MADRID</a:t>
            </a:r>
          </a:p>
          <a:p>
            <a:pPr marL="361950" algn="just" eaLnBrk="1" hangingPunct="1">
              <a:defRPr/>
            </a:pPr>
            <a:endParaRPr lang="en-GB" altLang="es-ES" sz="1100" dirty="0">
              <a:solidFill>
                <a:srgbClr val="9E1B34"/>
              </a:solidFill>
              <a:latin typeface="Gill Sans"/>
            </a:endParaRPr>
          </a:p>
          <a:p>
            <a:pPr marL="171450" indent="-171450" algn="just" eaLnBrk="1" hangingPunct="1">
              <a:buFont typeface="Wingdings" panose="05000000000000000000" pitchFamily="2" charset="2"/>
              <a:buChar char="Ø"/>
              <a:defRPr/>
            </a:pPr>
            <a:r>
              <a:rPr lang="en-GB" altLang="es-ES" sz="1100" b="1" dirty="0">
                <a:solidFill>
                  <a:srgbClr val="9E1B34"/>
                </a:solidFill>
                <a:latin typeface="Gill Sans"/>
              </a:rPr>
              <a:t>Website</a:t>
            </a:r>
          </a:p>
          <a:p>
            <a:pPr algn="just" eaLnBrk="1" hangingPunct="1">
              <a:defRPr/>
            </a:pPr>
            <a:endParaRPr lang="en-GB" altLang="es-ES" sz="500" dirty="0">
              <a:solidFill>
                <a:srgbClr val="9E1B34"/>
              </a:solidFill>
              <a:latin typeface="Gill Sans"/>
            </a:endParaRPr>
          </a:p>
          <a:p>
            <a:pPr marL="361950" algn="just" eaLnBrk="1" hangingPunct="1">
              <a:defRPr/>
            </a:pPr>
            <a:r>
              <a:rPr lang="en-GB" altLang="es-ES" sz="1100" dirty="0">
                <a:solidFill>
                  <a:srgbClr val="9E1B34"/>
                </a:solidFill>
                <a:latin typeface="Gill Sans"/>
                <a:hlinkClick r:id="rId5"/>
              </a:rPr>
              <a:t>www.ico.es</a:t>
            </a:r>
            <a:endParaRPr lang="en-GB" altLang="es-ES" sz="1100" dirty="0">
              <a:solidFill>
                <a:srgbClr val="9E1B34"/>
              </a:solidFill>
              <a:latin typeface="Gill Sans"/>
            </a:endParaRPr>
          </a:p>
          <a:p>
            <a:pPr marL="361950" algn="just" eaLnBrk="1" hangingPunct="1">
              <a:defRPr/>
            </a:pPr>
            <a:endParaRPr lang="en-GB" altLang="es-ES" sz="1100" dirty="0">
              <a:solidFill>
                <a:srgbClr val="9E1B34"/>
              </a:solidFill>
              <a:latin typeface="Gill Sans"/>
            </a:endParaRPr>
          </a:p>
          <a:p>
            <a:pPr marL="171450" indent="-171450" algn="just" eaLnBrk="1" hangingPunct="1">
              <a:buFont typeface="Wingdings" panose="05000000000000000000" pitchFamily="2" charset="2"/>
              <a:buChar char="Ø"/>
              <a:defRPr/>
            </a:pPr>
            <a:r>
              <a:rPr lang="en-GB" altLang="es-ES" sz="1100" b="1" dirty="0">
                <a:solidFill>
                  <a:srgbClr val="9E1B34"/>
                </a:solidFill>
                <a:latin typeface="Gill Sans"/>
              </a:rPr>
              <a:t>Social networks</a:t>
            </a:r>
          </a:p>
          <a:p>
            <a:pPr algn="just" eaLnBrk="1" hangingPunct="1">
              <a:defRPr/>
            </a:pPr>
            <a:endParaRPr lang="en-GB" altLang="es-ES" sz="500" dirty="0">
              <a:solidFill>
                <a:srgbClr val="9E1B34"/>
              </a:solidFill>
              <a:latin typeface="Gill Sans"/>
            </a:endParaRPr>
          </a:p>
          <a:p>
            <a:pPr marL="361950" algn="just" eaLnBrk="1" hangingPunct="1">
              <a:defRPr/>
            </a:pPr>
            <a:r>
              <a:rPr lang="en-GB" altLang="es-ES" sz="1100" dirty="0">
                <a:solidFill>
                  <a:srgbClr val="9E1B34"/>
                </a:solidFill>
                <a:latin typeface="Gill Sans"/>
              </a:rPr>
              <a:t>LinkedIn</a:t>
            </a:r>
          </a:p>
          <a:p>
            <a:pPr marL="361950" algn="just" eaLnBrk="1" hangingPunct="1">
              <a:defRPr/>
            </a:pPr>
            <a:r>
              <a:rPr lang="en-GB" altLang="es-ES" sz="1100" dirty="0">
                <a:solidFill>
                  <a:srgbClr val="9E1B34"/>
                </a:solidFill>
                <a:latin typeface="Gill Sans"/>
              </a:rPr>
              <a:t>Twitter (@Icogob)</a:t>
            </a:r>
          </a:p>
          <a:p>
            <a:pPr marL="361950" algn="just" eaLnBrk="1" hangingPunct="1">
              <a:defRPr/>
            </a:pPr>
            <a:endParaRPr lang="en-GB" altLang="es-ES" sz="1100" dirty="0">
              <a:solidFill>
                <a:srgbClr val="9E1B34"/>
              </a:solidFill>
              <a:latin typeface="Gill Sans"/>
            </a:endParaRPr>
          </a:p>
          <a:p>
            <a:pPr marL="171450" indent="-171450" algn="just" eaLnBrk="1" hangingPunct="1">
              <a:buFont typeface="Wingdings" panose="05000000000000000000" pitchFamily="2" charset="2"/>
              <a:buChar char="Ø"/>
              <a:defRPr/>
            </a:pPr>
            <a:r>
              <a:rPr lang="en-GB" altLang="es-ES" sz="1100" b="1" dirty="0">
                <a:solidFill>
                  <a:srgbClr val="9E1B34"/>
                </a:solidFill>
                <a:latin typeface="Gill Sans"/>
              </a:rPr>
              <a:t>Point of contact for matters relating to this report</a:t>
            </a:r>
          </a:p>
          <a:p>
            <a:pPr algn="just" eaLnBrk="1" hangingPunct="1">
              <a:defRPr/>
            </a:pPr>
            <a:endParaRPr lang="en-GB" altLang="es-ES" sz="500" dirty="0">
              <a:solidFill>
                <a:srgbClr val="9E1B34"/>
              </a:solidFill>
              <a:latin typeface="Gill Sans"/>
            </a:endParaRPr>
          </a:p>
          <a:p>
            <a:pPr marL="361950" algn="just" eaLnBrk="1" hangingPunct="1">
              <a:defRPr/>
            </a:pPr>
            <a:r>
              <a:rPr lang="en-GB" altLang="es-ES" sz="1100" dirty="0">
                <a:solidFill>
                  <a:srgbClr val="9E1B34"/>
                </a:solidFill>
                <a:latin typeface="Gill Sans"/>
              </a:rPr>
              <a:t>rse@ico.es</a:t>
            </a:r>
          </a:p>
        </p:txBody>
      </p:sp>
      <p:pic>
        <p:nvPicPr>
          <p:cNvPr id="2049" name="Picture 1"/>
          <p:cNvPicPr>
            <a:picLocks noChangeAspect="1" noChangeArrowheads="1"/>
          </p:cNvPicPr>
          <p:nvPr/>
        </p:nvPicPr>
        <p:blipFill>
          <a:blip r:embed="rId6"/>
          <a:srcRect/>
          <a:stretch>
            <a:fillRect/>
          </a:stretch>
        </p:blipFill>
        <p:spPr bwMode="auto">
          <a:xfrm>
            <a:off x="357158" y="2714620"/>
            <a:ext cx="3571900" cy="2143140"/>
          </a:xfrm>
          <a:prstGeom prst="rect">
            <a:avLst/>
          </a:prstGeom>
          <a:noFill/>
          <a:ln w="9525">
            <a:noFill/>
            <a:miter lim="800000"/>
            <a:headEnd/>
            <a:tailEnd/>
          </a:ln>
          <a:effectLst/>
        </p:spPr>
      </p:pic>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25</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ortar rectángulo de esquina sencilla"/>
          <p:cNvSpPr/>
          <p:nvPr/>
        </p:nvSpPr>
        <p:spPr>
          <a:xfrm>
            <a:off x="479367" y="1418570"/>
            <a:ext cx="3949757"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Legal form and applicable regime</a:t>
            </a:r>
          </a:p>
        </p:txBody>
      </p:sp>
      <p:sp>
        <p:nvSpPr>
          <p:cNvPr id="14" name="7 Rectángulo"/>
          <p:cNvSpPr>
            <a:spLocks noChangeArrowheads="1"/>
          </p:cNvSpPr>
          <p:nvPr/>
        </p:nvSpPr>
        <p:spPr bwMode="auto">
          <a:xfrm>
            <a:off x="428596" y="2199870"/>
            <a:ext cx="8143932" cy="861774"/>
          </a:xfrm>
          <a:prstGeom prst="rect">
            <a:avLst/>
          </a:prstGeom>
          <a:noFill/>
          <a:ln>
            <a:noFill/>
          </a:ln>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just">
              <a:defRPr/>
            </a:pPr>
            <a:r>
              <a:rPr lang="en-GB" sz="1000" dirty="0">
                <a:solidFill>
                  <a:schemeClr val="accent2">
                    <a:lumMod val="75000"/>
                  </a:schemeClr>
                </a:solidFill>
                <a:latin typeface="Gill Sans"/>
              </a:rPr>
              <a:t>The legal form and the legal regime applicable to ICO, as well as its purposes and functions, are defined in articles 1 to 4 of its articles of association, approved by Royal Decree 706/1999, of 30 April (BOE (official gazette of the Spanish state) No. 114, of 13 May 1999). The original version of this provision has undergone changes and the consolidated text includes amendments set out in Law 40/2015, of 1 October, on the legal regime applicable to the public sector (BOE No. 236, of 2 October 2015), Royal Decree 1149/2015, of 18 December (BOE No. 1, of 1 January 2016), and Royal Decree 390/2011, of 18 March (BOE No. 77, of 31 March 2011).</a:t>
            </a:r>
          </a:p>
        </p:txBody>
      </p:sp>
      <p:sp>
        <p:nvSpPr>
          <p:cNvPr id="15" name="7 Rectángulo"/>
          <p:cNvSpPr>
            <a:spLocks noChangeArrowheads="1"/>
          </p:cNvSpPr>
          <p:nvPr/>
        </p:nvSpPr>
        <p:spPr bwMode="auto">
          <a:xfrm>
            <a:off x="428596" y="3490272"/>
            <a:ext cx="8143932" cy="1938992"/>
          </a:xfrm>
          <a:prstGeom prst="rect">
            <a:avLst/>
          </a:prstGeom>
          <a:noFill/>
          <a:ln>
            <a:noFill/>
          </a:ln>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171450" indent="-171450" algn="just">
              <a:buFont typeface="Wingdings" panose="05000000000000000000" pitchFamily="2" charset="2"/>
              <a:buChar char="§"/>
              <a:defRPr/>
            </a:pPr>
            <a:r>
              <a:rPr lang="en-GB" sz="1000" b="1" dirty="0">
                <a:solidFill>
                  <a:schemeClr val="accent2">
                    <a:lumMod val="75000"/>
                  </a:schemeClr>
                </a:solidFill>
                <a:latin typeface="Gill Sans"/>
              </a:rPr>
              <a:t>Legal form and applicable regime</a:t>
            </a:r>
          </a:p>
          <a:p>
            <a:pPr algn="just">
              <a:defRPr/>
            </a:pPr>
            <a:endParaRPr lang="en-GB" sz="10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Instituto de Crédito Oficial is a public business entity attached to the Ministry of Economy, Industry and Competitiveness through the State Secretariat for the Economy and Business Support. Its legal form is that of a credit institution and it is regarded as a state financial agency. It has its own legal personality, assets and treasury, as well as management autonomy in carrying out its functions.</a:t>
            </a:r>
          </a:p>
          <a:p>
            <a:pPr algn="just">
              <a:defRPr/>
            </a:pPr>
            <a:endParaRPr lang="en-GB" sz="10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The State Secretariat for the Economy and Business Support is responsible for strategic management at Instituto de Crédito Oficial, as well as assessing and controlling the results of its activities.</a:t>
            </a:r>
          </a:p>
          <a:p>
            <a:pPr algn="just">
              <a:defRPr/>
            </a:pPr>
            <a:endParaRPr lang="en-GB" sz="10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ICO is not financed through the general state budget, but in the capital markets and through loans. The Spanish government guarantees the debts and obligations it contracts in order to raise such funds.</a:t>
            </a:r>
          </a:p>
        </p:txBody>
      </p:sp>
      <p:grpSp>
        <p:nvGrpSpPr>
          <p:cNvPr id="18" name="17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26</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ortar rectángulo de esquina sencilla"/>
          <p:cNvSpPr/>
          <p:nvPr/>
        </p:nvSpPr>
        <p:spPr>
          <a:xfrm>
            <a:off x="479367" y="1142984"/>
            <a:ext cx="344969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Mission, vision and functions</a:t>
            </a:r>
          </a:p>
        </p:txBody>
      </p:sp>
      <p:sp>
        <p:nvSpPr>
          <p:cNvPr id="13" name="7 Rectángulo"/>
          <p:cNvSpPr>
            <a:spLocks noChangeArrowheads="1"/>
          </p:cNvSpPr>
          <p:nvPr/>
        </p:nvSpPr>
        <p:spPr bwMode="auto">
          <a:xfrm>
            <a:off x="500035" y="1919927"/>
            <a:ext cx="8072494" cy="4401205"/>
          </a:xfrm>
          <a:prstGeom prst="rect">
            <a:avLst/>
          </a:prstGeom>
          <a:noFill/>
          <a:ln>
            <a:noFill/>
          </a:ln>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171450" indent="-171450" algn="just">
              <a:buFont typeface="Wingdings" panose="05000000000000000000" pitchFamily="2" charset="2"/>
              <a:buChar char="§"/>
              <a:defRPr/>
            </a:pPr>
            <a:r>
              <a:rPr lang="en-GB" sz="1000" b="1" dirty="0">
                <a:solidFill>
                  <a:schemeClr val="accent2">
                    <a:lumMod val="75000"/>
                  </a:schemeClr>
                </a:solidFill>
                <a:latin typeface="Gill Sans"/>
              </a:rPr>
              <a:t> Mission</a:t>
            </a:r>
          </a:p>
          <a:p>
            <a:pPr algn="just">
              <a:defRPr/>
            </a:pPr>
            <a:endParaRPr lang="en-GB" sz="10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The purpose of the Instituto de Crédito Oficial is to sustain and promote economic activities that contribute to growth and to improving the distribution of the nation's wealth and, in particular, those which should be promoted due to their social, cultural, innovative or environmental importance. </a:t>
            </a:r>
            <a:endParaRPr lang="en-GB" sz="1000" b="1" dirty="0">
              <a:solidFill>
                <a:schemeClr val="accent2">
                  <a:lumMod val="75000"/>
                </a:schemeClr>
              </a:solidFill>
              <a:latin typeface="Gill Sans"/>
              <a:cs typeface="Arial" charset="0"/>
            </a:endParaRPr>
          </a:p>
          <a:p>
            <a:pPr marL="171450" indent="-171450" algn="just">
              <a:buFont typeface="Wingdings" panose="05000000000000000000" pitchFamily="2" charset="2"/>
              <a:buChar char="§"/>
              <a:defRPr/>
            </a:pPr>
            <a:endParaRPr lang="en-GB" sz="1000" b="1" dirty="0">
              <a:solidFill>
                <a:schemeClr val="accent2">
                  <a:lumMod val="75000"/>
                </a:schemeClr>
              </a:solidFill>
              <a:latin typeface="Gill Sans"/>
              <a:cs typeface="Arial" charset="0"/>
            </a:endParaRPr>
          </a:p>
          <a:p>
            <a:pPr marL="171450" indent="-171450" algn="just">
              <a:buFont typeface="Wingdings" panose="05000000000000000000" pitchFamily="2" charset="2"/>
              <a:buChar char="§"/>
              <a:defRPr/>
            </a:pPr>
            <a:r>
              <a:rPr lang="en-GB" sz="1000" b="1" dirty="0">
                <a:solidFill>
                  <a:schemeClr val="accent2">
                    <a:lumMod val="75000"/>
                  </a:schemeClr>
                </a:solidFill>
                <a:latin typeface="Gill Sans"/>
              </a:rPr>
              <a:t> Vision</a:t>
            </a:r>
          </a:p>
          <a:p>
            <a:pPr algn="just">
              <a:defRPr/>
            </a:pPr>
            <a:endParaRPr lang="en-GB" sz="10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These objectives are accomplished by ICO in its dual role as a specialised credit institution and a state financial agency.</a:t>
            </a:r>
          </a:p>
          <a:p>
            <a:pPr algn="just">
              <a:defRPr/>
            </a:pPr>
            <a:endParaRPr lang="en-GB" sz="10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ICO's goal is to be a top-tier international organisation and a benchmark national institution in terms of transparency, solvency and credibility, to be acknowledged by SMEs and financial institutions in particular as an ally for increasing wealth and employment and as having a highly qualified, motivated, efficient and committed team that carries out its functions in an environment of trust and cooperation.</a:t>
            </a:r>
          </a:p>
          <a:p>
            <a:pPr algn="just">
              <a:defRPr/>
            </a:pPr>
            <a:endParaRPr lang="en-GB" sz="1000" dirty="0">
              <a:solidFill>
                <a:schemeClr val="accent2">
                  <a:lumMod val="75000"/>
                </a:schemeClr>
              </a:solidFill>
              <a:latin typeface="Gill Sans"/>
              <a:cs typeface="Arial" charset="0"/>
            </a:endParaRPr>
          </a:p>
          <a:p>
            <a:pPr marL="171450" indent="-171450" algn="just">
              <a:buFont typeface="Wingdings" panose="05000000000000000000" pitchFamily="2" charset="2"/>
              <a:buChar char="§"/>
              <a:defRPr/>
            </a:pPr>
            <a:r>
              <a:rPr lang="en-GB" sz="1000" b="1" dirty="0">
                <a:solidFill>
                  <a:schemeClr val="accent2">
                    <a:lumMod val="75000"/>
                  </a:schemeClr>
                </a:solidFill>
                <a:latin typeface="Gill Sans"/>
              </a:rPr>
              <a:t>Functions</a:t>
            </a:r>
          </a:p>
          <a:p>
            <a:pPr algn="just">
              <a:defRPr/>
            </a:pPr>
            <a:endParaRPr lang="en-GB" sz="10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The functions of Instituto de Crédito Oficial are to:</a:t>
            </a:r>
          </a:p>
          <a:p>
            <a:pPr algn="just">
              <a:defRPr/>
            </a:pPr>
            <a:endParaRPr lang="en-GB" sz="1000" dirty="0">
              <a:solidFill>
                <a:schemeClr val="accent2">
                  <a:lumMod val="75000"/>
                </a:schemeClr>
              </a:solidFill>
              <a:latin typeface="Gill Sans"/>
              <a:cs typeface="Arial" charset="0"/>
            </a:endParaRPr>
          </a:p>
          <a:p>
            <a:pPr marL="180975" indent="-180975" algn="just">
              <a:buFontTx/>
              <a:buAutoNum type="arabicPeriod"/>
              <a:defRPr/>
            </a:pPr>
            <a:r>
              <a:rPr lang="en-GB" sz="1000" dirty="0">
                <a:solidFill>
                  <a:schemeClr val="accent2">
                    <a:lumMod val="75000"/>
                  </a:schemeClr>
                </a:solidFill>
                <a:latin typeface="Gill Sans"/>
              </a:rPr>
              <a:t>Contribute to mitigating the economic effects resulting from serious economic crises, natural disasters or other similar circumstances, in line with guidance from the Council of Ministers or the government's Executive Committee for Economic Affairs.</a:t>
            </a:r>
          </a:p>
          <a:p>
            <a:pPr marL="180975" indent="-180975" algn="just">
              <a:buFontTx/>
              <a:buAutoNum type="arabicPeriod"/>
              <a:defRPr/>
            </a:pPr>
            <a:endParaRPr lang="en-GB" sz="1000" dirty="0">
              <a:solidFill>
                <a:schemeClr val="accent2">
                  <a:lumMod val="75000"/>
                </a:schemeClr>
              </a:solidFill>
              <a:latin typeface="Gill Sans"/>
              <a:cs typeface="Arial" charset="0"/>
            </a:endParaRPr>
          </a:p>
          <a:p>
            <a:pPr marL="180975" indent="-180975" algn="just">
              <a:defRPr/>
            </a:pPr>
            <a:r>
              <a:rPr lang="en-GB" sz="1000" dirty="0">
                <a:solidFill>
                  <a:schemeClr val="accent2">
                    <a:lumMod val="75000"/>
                  </a:schemeClr>
                </a:solidFill>
                <a:latin typeface="Gill Sans"/>
              </a:rPr>
              <a:t>2.</a:t>
            </a:r>
            <a:r>
              <a:rPr lang="en-US" sz="1000" dirty="0">
                <a:solidFill>
                  <a:schemeClr val="accent2">
                    <a:lumMod val="75000"/>
                  </a:schemeClr>
                </a:solidFill>
                <a:latin typeface="Gill Sans"/>
              </a:rPr>
              <a:t>	</a:t>
            </a:r>
            <a:r>
              <a:rPr lang="en-GB" sz="1000" dirty="0">
                <a:solidFill>
                  <a:schemeClr val="accent2">
                    <a:lumMod val="75000"/>
                  </a:schemeClr>
                </a:solidFill>
                <a:latin typeface="Gill Sans"/>
              </a:rPr>
              <a:t>Act as an instrument to implement certain economic policy measures following the fundamental lines established by the Council of Ministers, the government's Executive Committee for Economic Affairs or the Ministry of Economy, Industry and Competitiveness, subject to the rules and decisions set out in that regard by the General Board.</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27</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ortar rectángulo de esquina sencilla"/>
          <p:cNvSpPr/>
          <p:nvPr/>
        </p:nvSpPr>
        <p:spPr>
          <a:xfrm>
            <a:off x="479367" y="1052736"/>
            <a:ext cx="344969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Business model. Products</a:t>
            </a:r>
          </a:p>
        </p:txBody>
      </p:sp>
      <p:sp>
        <p:nvSpPr>
          <p:cNvPr id="12" name="11 Rectángulo"/>
          <p:cNvSpPr/>
          <p:nvPr/>
        </p:nvSpPr>
        <p:spPr>
          <a:xfrm>
            <a:off x="428596" y="2380343"/>
            <a:ext cx="400052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fontAlgn="auto">
              <a:spcBef>
                <a:spcPct val="0"/>
              </a:spcBef>
              <a:spcAft>
                <a:spcPts val="0"/>
              </a:spcAft>
              <a:buFont typeface="Wingdings" pitchFamily="2" charset="2"/>
              <a:buChar char="q"/>
              <a:defRPr/>
            </a:pPr>
            <a:r>
              <a:rPr lang="en-GB" altLang="es-ES" sz="1400" b="1" dirty="0">
                <a:solidFill>
                  <a:srgbClr val="9E1B34"/>
                </a:solidFill>
                <a:latin typeface="Gill Sans"/>
              </a:rPr>
              <a:t> State financial agency</a:t>
            </a:r>
          </a:p>
        </p:txBody>
      </p:sp>
      <p:sp>
        <p:nvSpPr>
          <p:cNvPr id="14" name="13 Rectángulo"/>
          <p:cNvSpPr/>
          <p:nvPr/>
        </p:nvSpPr>
        <p:spPr>
          <a:xfrm>
            <a:off x="428596" y="1552802"/>
            <a:ext cx="8072494" cy="400110"/>
          </a:xfrm>
          <a:prstGeom prst="rect">
            <a:avLst/>
          </a:prstGeom>
        </p:spPr>
        <p:txBody>
          <a:bodyPr wrap="square">
            <a:spAutoFit/>
          </a:bodyPr>
          <a:lstStyle/>
          <a:p>
            <a:pPr algn="just">
              <a:defRPr/>
            </a:pPr>
            <a:r>
              <a:rPr lang="en-GB" sz="1000" dirty="0">
                <a:solidFill>
                  <a:schemeClr val="accent2">
                    <a:lumMod val="75000"/>
                  </a:schemeClr>
                </a:solidFill>
                <a:latin typeface="Gill Sans"/>
              </a:rPr>
              <a:t>As part its activities, ICO acts as a State Financial Agency and as a Specialised Credit Institution (National Promotional Bank).</a:t>
            </a:r>
          </a:p>
        </p:txBody>
      </p:sp>
      <p:sp>
        <p:nvSpPr>
          <p:cNvPr id="15" name="14 Rectángulo"/>
          <p:cNvSpPr/>
          <p:nvPr/>
        </p:nvSpPr>
        <p:spPr>
          <a:xfrm>
            <a:off x="415896" y="4418872"/>
            <a:ext cx="8087255" cy="323165"/>
          </a:xfrm>
          <a:prstGeom prst="rect">
            <a:avLst/>
          </a:prstGeom>
        </p:spPr>
        <p:txBody>
          <a:bodyPr wrap="square">
            <a:spAutoFit/>
          </a:bodyPr>
          <a:lstStyle/>
          <a:p>
            <a:pPr algn="just">
              <a:defRPr/>
            </a:pPr>
            <a:r>
              <a:rPr lang="en-GB" sz="1000" b="1" u="sng" dirty="0">
                <a:solidFill>
                  <a:schemeClr val="accent2">
                    <a:lumMod val="75000"/>
                  </a:schemeClr>
                </a:solidFill>
                <a:latin typeface="Gill Sans"/>
              </a:rPr>
              <a:t>NATIONAL SCOPE OF ACTION</a:t>
            </a:r>
          </a:p>
          <a:p>
            <a:pPr algn="just">
              <a:defRPr/>
            </a:pPr>
            <a:endParaRPr lang="en-GB" sz="500" b="1" dirty="0">
              <a:solidFill>
                <a:srgbClr val="00B050"/>
              </a:solidFill>
              <a:latin typeface="Gill Sans"/>
              <a:cs typeface="Arial" charset="0"/>
            </a:endParaRPr>
          </a:p>
        </p:txBody>
      </p:sp>
      <p:sp>
        <p:nvSpPr>
          <p:cNvPr id="16" name="24 Rectángulo"/>
          <p:cNvSpPr>
            <a:spLocks noChangeArrowheads="1"/>
          </p:cNvSpPr>
          <p:nvPr/>
        </p:nvSpPr>
        <p:spPr bwMode="auto">
          <a:xfrm>
            <a:off x="554009" y="4814740"/>
            <a:ext cx="4456016" cy="246221"/>
          </a:xfrm>
          <a:prstGeom prst="rect">
            <a:avLst/>
          </a:prstGeom>
          <a:noFill/>
          <a:ln w="1587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Ø"/>
            </a:pPr>
            <a:r>
              <a:rPr lang="en-GB" altLang="es-ES" sz="1000" b="1">
                <a:solidFill>
                  <a:srgbClr val="9E1B34"/>
                </a:solidFill>
                <a:latin typeface="Gill Sans"/>
              </a:rPr>
              <a:t>Regional Financing Fund (FFCCAA)</a:t>
            </a:r>
            <a:endParaRPr lang="en-GB" altLang="es-ES" sz="1000">
              <a:solidFill>
                <a:srgbClr val="9E1B34"/>
              </a:solidFill>
              <a:latin typeface="Gill Sans"/>
            </a:endParaRPr>
          </a:p>
        </p:txBody>
      </p:sp>
      <p:sp>
        <p:nvSpPr>
          <p:cNvPr id="17" name="16 Rectángulo"/>
          <p:cNvSpPr/>
          <p:nvPr/>
        </p:nvSpPr>
        <p:spPr>
          <a:xfrm>
            <a:off x="558770" y="5135572"/>
            <a:ext cx="7919347" cy="1169551"/>
          </a:xfrm>
          <a:prstGeom prst="rect">
            <a:avLst/>
          </a:prstGeom>
        </p:spPr>
        <p:txBody>
          <a:bodyPr wrap="square">
            <a:spAutoFit/>
          </a:bodyPr>
          <a:lstStyle/>
          <a:p>
            <a:pPr marL="171450" indent="-171450" algn="just">
              <a:buFont typeface="Wingdings" pitchFamily="2" charset="2"/>
              <a:buChar char="§"/>
              <a:defRPr/>
            </a:pPr>
            <a:r>
              <a:rPr lang="en-GB" sz="1000" b="1" u="sng" dirty="0">
                <a:solidFill>
                  <a:schemeClr val="accent2">
                    <a:lumMod val="75000"/>
                  </a:schemeClr>
                </a:solidFill>
                <a:latin typeface="Gill Sans"/>
              </a:rPr>
              <a:t>Purpose</a:t>
            </a:r>
            <a:r>
              <a:rPr lang="en-GB" sz="1000" dirty="0">
                <a:solidFill>
                  <a:schemeClr val="accent2">
                    <a:lumMod val="75000"/>
                  </a:schemeClr>
                </a:solidFill>
                <a:latin typeface="Gill Sans"/>
              </a:rPr>
              <a:t>: To provide Spain's autonomous regions with liquidity.</a:t>
            </a:r>
          </a:p>
          <a:p>
            <a:pPr marL="171450" indent="-171450"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ICO's function</a:t>
            </a:r>
            <a:r>
              <a:rPr lang="en-GB" sz="1000" dirty="0">
                <a:solidFill>
                  <a:schemeClr val="accent2">
                    <a:lumMod val="75000"/>
                  </a:schemeClr>
                </a:solidFill>
                <a:latin typeface="Gill Sans"/>
              </a:rPr>
              <a:t>: ICO is the financial manager of the fund, responsible, among other functions, for arranging financial transactions with Spain's autonomous regions and providing technical instrumentation, accounting, cash, paying agent and monitoring services, in addition to all other financial services relating to authorised transactions charged to the fund.</a:t>
            </a:r>
          </a:p>
          <a:p>
            <a:pPr marL="171450" indent="-171450"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Other information of interest</a:t>
            </a:r>
            <a:r>
              <a:rPr lang="en-GB" sz="1000" dirty="0">
                <a:solidFill>
                  <a:schemeClr val="accent2">
                    <a:lumMod val="75000"/>
                  </a:schemeClr>
                </a:solidFill>
                <a:latin typeface="Gill Sans"/>
              </a:rPr>
              <a:t>: This fund inherits the rights and obligations of the now defunct Fund for Financing Payments to Suppliers (FFPP) and the Regional Liquidity Fund (FLA).</a:t>
            </a:r>
          </a:p>
        </p:txBody>
      </p:sp>
      <p:sp>
        <p:nvSpPr>
          <p:cNvPr id="18" name="17 Rectángulo"/>
          <p:cNvSpPr/>
          <p:nvPr/>
        </p:nvSpPr>
        <p:spPr>
          <a:xfrm>
            <a:off x="428596" y="1889300"/>
            <a:ext cx="8085409" cy="230832"/>
          </a:xfrm>
          <a:prstGeom prst="rect">
            <a:avLst/>
          </a:prstGeom>
        </p:spPr>
        <p:txBody>
          <a:bodyPr wrap="square">
            <a:spAutoFit/>
          </a:bodyPr>
          <a:lstStyle/>
          <a:p>
            <a:pPr algn="just">
              <a:defRPr/>
            </a:pPr>
            <a:r>
              <a:rPr lang="en-GB" sz="900" i="1" dirty="0">
                <a:solidFill>
                  <a:schemeClr val="accent2">
                    <a:lumMod val="75000"/>
                  </a:schemeClr>
                </a:solidFill>
                <a:latin typeface="Gill Sans"/>
              </a:rPr>
              <a:t>Note: The information regarding the activity of these products for 2017 can be found in the “Economic performance” section (pages </a:t>
            </a:r>
            <a:r>
              <a:rPr lang="en-GB" sz="900" i="1" dirty="0" smtClean="0">
                <a:solidFill>
                  <a:schemeClr val="accent2">
                    <a:lumMod val="75000"/>
                  </a:schemeClr>
                </a:solidFill>
                <a:latin typeface="Gill Sans"/>
              </a:rPr>
              <a:t>73 </a:t>
            </a:r>
            <a:r>
              <a:rPr lang="en-GB" sz="900" i="1" dirty="0">
                <a:solidFill>
                  <a:schemeClr val="accent2">
                    <a:lumMod val="75000"/>
                  </a:schemeClr>
                </a:solidFill>
                <a:latin typeface="Gill Sans"/>
              </a:rPr>
              <a:t>to </a:t>
            </a:r>
            <a:r>
              <a:rPr lang="en-GB" sz="900" i="1" dirty="0" smtClean="0">
                <a:solidFill>
                  <a:schemeClr val="accent2">
                    <a:lumMod val="75000"/>
                  </a:schemeClr>
                </a:solidFill>
                <a:latin typeface="Gill Sans"/>
              </a:rPr>
              <a:t>103)</a:t>
            </a:r>
            <a:endParaRPr lang="en-GB" sz="900" i="1" dirty="0">
              <a:solidFill>
                <a:schemeClr val="accent2">
                  <a:lumMod val="75000"/>
                </a:schemeClr>
              </a:solidFill>
              <a:latin typeface="Gill Sans"/>
            </a:endParaRPr>
          </a:p>
        </p:txBody>
      </p:sp>
      <p:sp>
        <p:nvSpPr>
          <p:cNvPr id="19" name="18 Rectángulo"/>
          <p:cNvSpPr/>
          <p:nvPr/>
        </p:nvSpPr>
        <p:spPr>
          <a:xfrm>
            <a:off x="415896" y="2804452"/>
            <a:ext cx="8087255" cy="1554272"/>
          </a:xfrm>
          <a:prstGeom prst="rect">
            <a:avLst/>
          </a:prstGeom>
        </p:spPr>
        <p:txBody>
          <a:bodyPr wrap="square">
            <a:spAutoFit/>
          </a:bodyPr>
          <a:lstStyle/>
          <a:p>
            <a:pPr algn="just">
              <a:defRPr/>
            </a:pPr>
            <a:r>
              <a:rPr lang="en-GB" sz="1000" dirty="0">
                <a:solidFill>
                  <a:schemeClr val="accent2">
                    <a:lumMod val="75000"/>
                  </a:schemeClr>
                </a:solidFill>
                <a:latin typeface="Gill Sans"/>
              </a:rPr>
              <a:t>As a state financial agency, ICO manages the official funding instruments that the Spanish state provides for encouraging exports and supporting development, with the state compensating ICO for any costs these processes may entail. This modality also includes ICO funding, on express instructions from the government, for those affected by natural disasters, environmental disasters and other circumstances of public interest. For these types of operations, ICO does not take on the risk and therefore acts only after public funds have been provided and/or through offsetting of interest rate differentials or any other breakdown.</a:t>
            </a: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In this arena, ICO finances those affected by exceptional situations (natural disasters or similar cases), and on the other hand, is responsible for the formalisation, management and administration of different public funds on behalf of the State aimed at the financial sustainability of the regions and local authorities, promoting the internationalisation of Spanish companies, and development aid. These operations on behalf of the State do not form part of the Institute's balance sheet.</a:t>
            </a:r>
          </a:p>
        </p:txBody>
      </p:sp>
      <p:grpSp>
        <p:nvGrpSpPr>
          <p:cNvPr id="23" name="22 Grupo"/>
          <p:cNvGrpSpPr/>
          <p:nvPr/>
        </p:nvGrpSpPr>
        <p:grpSpPr>
          <a:xfrm>
            <a:off x="142844" y="6525376"/>
            <a:ext cx="2750146" cy="216737"/>
            <a:chOff x="142844" y="6525376"/>
            <a:chExt cx="2750146" cy="216737"/>
          </a:xfrm>
        </p:grpSpPr>
        <p:grpSp>
          <p:nvGrpSpPr>
            <p:cNvPr id="25" name="8 Grupo"/>
            <p:cNvGrpSpPr/>
            <p:nvPr/>
          </p:nvGrpSpPr>
          <p:grpSpPr>
            <a:xfrm>
              <a:off x="142844" y="6544781"/>
              <a:ext cx="2750145" cy="181706"/>
              <a:chOff x="93663" y="6277125"/>
              <a:chExt cx="2750145" cy="224103"/>
            </a:xfrm>
          </p:grpSpPr>
          <p:sp>
            <p:nvSpPr>
              <p:cNvPr id="27"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8"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6" name="25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28</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1071546"/>
            <a:ext cx="400052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fontAlgn="auto">
              <a:spcBef>
                <a:spcPct val="0"/>
              </a:spcBef>
              <a:spcAft>
                <a:spcPts val="0"/>
              </a:spcAft>
              <a:buFont typeface="Wingdings" pitchFamily="2" charset="2"/>
              <a:buChar char="q"/>
              <a:defRPr/>
            </a:pPr>
            <a:r>
              <a:rPr lang="en-GB" altLang="es-ES" sz="1400" b="1" dirty="0">
                <a:solidFill>
                  <a:srgbClr val="9E1B34"/>
                </a:solidFill>
                <a:latin typeface="Gill Sans"/>
              </a:rPr>
              <a:t> State financial agency</a:t>
            </a:r>
          </a:p>
        </p:txBody>
      </p:sp>
      <p:sp>
        <p:nvSpPr>
          <p:cNvPr id="15" name="14 Rectángulo"/>
          <p:cNvSpPr/>
          <p:nvPr/>
        </p:nvSpPr>
        <p:spPr>
          <a:xfrm>
            <a:off x="415896" y="1500174"/>
            <a:ext cx="8087255" cy="246221"/>
          </a:xfrm>
          <a:prstGeom prst="rect">
            <a:avLst/>
          </a:prstGeom>
        </p:spPr>
        <p:txBody>
          <a:bodyPr wrap="square">
            <a:spAutoFit/>
          </a:bodyPr>
          <a:lstStyle/>
          <a:p>
            <a:pPr algn="just">
              <a:defRPr/>
            </a:pPr>
            <a:r>
              <a:rPr lang="en-GB" sz="1000" b="1" u="sng" dirty="0">
                <a:solidFill>
                  <a:schemeClr val="accent2">
                    <a:lumMod val="75000"/>
                  </a:schemeClr>
                </a:solidFill>
                <a:latin typeface="Gill Sans"/>
              </a:rPr>
              <a:t>NATIONAL SCOPE OF ACTION</a:t>
            </a:r>
          </a:p>
        </p:txBody>
      </p:sp>
      <p:sp>
        <p:nvSpPr>
          <p:cNvPr id="20" name="26 Rectángulo"/>
          <p:cNvSpPr>
            <a:spLocks noChangeArrowheads="1"/>
          </p:cNvSpPr>
          <p:nvPr/>
        </p:nvSpPr>
        <p:spPr bwMode="auto">
          <a:xfrm>
            <a:off x="428596" y="1857364"/>
            <a:ext cx="4095312" cy="246221"/>
          </a:xfrm>
          <a:prstGeom prst="rect">
            <a:avLst/>
          </a:prstGeom>
          <a:noFill/>
          <a:ln w="1587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Ø"/>
            </a:pPr>
            <a:r>
              <a:rPr lang="en-GB" altLang="es-ES" sz="1000" b="1" dirty="0">
                <a:solidFill>
                  <a:srgbClr val="9E1B34"/>
                </a:solidFill>
                <a:latin typeface="Gill Sans"/>
              </a:rPr>
              <a:t>Local Authority Financing Fund (FFEELL)</a:t>
            </a:r>
            <a:endParaRPr lang="en-GB" altLang="es-ES" sz="1000" dirty="0">
              <a:solidFill>
                <a:srgbClr val="9E1B34"/>
              </a:solidFill>
              <a:latin typeface="Gill Sans"/>
            </a:endParaRPr>
          </a:p>
        </p:txBody>
      </p:sp>
      <p:sp>
        <p:nvSpPr>
          <p:cNvPr id="21" name="20 Rectángulo"/>
          <p:cNvSpPr/>
          <p:nvPr/>
        </p:nvSpPr>
        <p:spPr>
          <a:xfrm>
            <a:off x="404782" y="2119301"/>
            <a:ext cx="8239184" cy="1169551"/>
          </a:xfrm>
          <a:prstGeom prst="rect">
            <a:avLst/>
          </a:prstGeom>
        </p:spPr>
        <p:txBody>
          <a:bodyPr wrap="square">
            <a:spAutoFit/>
          </a:bodyPr>
          <a:lstStyle/>
          <a:p>
            <a:pPr marL="171450" indent="-171450" algn="just">
              <a:buFont typeface="Wingdings" pitchFamily="2" charset="2"/>
              <a:buChar char="§"/>
              <a:defRPr/>
            </a:pPr>
            <a:r>
              <a:rPr lang="en-GB" sz="1000" b="1" u="sng" dirty="0">
                <a:solidFill>
                  <a:schemeClr val="accent2">
                    <a:lumMod val="75000"/>
                  </a:schemeClr>
                </a:solidFill>
                <a:latin typeface="Gill Sans"/>
              </a:rPr>
              <a:t>Purpose</a:t>
            </a:r>
            <a:r>
              <a:rPr lang="en-GB" sz="1000" dirty="0">
                <a:solidFill>
                  <a:schemeClr val="accent2">
                    <a:lumMod val="75000"/>
                  </a:schemeClr>
                </a:solidFill>
                <a:latin typeface="Gill Sans"/>
              </a:rPr>
              <a:t>: To provide liquidity to and ensure the financial sustainability of town councils by assisting them with their financial needs.</a:t>
            </a:r>
          </a:p>
          <a:p>
            <a:pPr marL="171450" indent="-171450" algn="just">
              <a:defRPr/>
            </a:pPr>
            <a:endParaRPr lang="en-GB" sz="500" b="1" u="sng"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ICO's function</a:t>
            </a:r>
            <a:r>
              <a:rPr lang="en-GB" sz="1000" dirty="0">
                <a:solidFill>
                  <a:schemeClr val="accent2">
                    <a:lumMod val="75000"/>
                  </a:schemeClr>
                </a:solidFill>
                <a:latin typeface="Gill Sans"/>
              </a:rPr>
              <a:t>: ICO is the financial manager of the fund, responsible, among other functions, for arranging financial transactions with Spain's autonomous regions and providing technical instrumentation, accounting, cash, paying agent and monitoring services, in addition to all other financial services relating to authorised transactions charged to the fund.</a:t>
            </a:r>
          </a:p>
          <a:p>
            <a:pPr marL="171450" indent="-171450"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Other information of interest</a:t>
            </a:r>
            <a:r>
              <a:rPr lang="en-GB" sz="1000" dirty="0">
                <a:solidFill>
                  <a:schemeClr val="accent2">
                    <a:lumMod val="75000"/>
                  </a:schemeClr>
                </a:solidFill>
                <a:latin typeface="Gill Sans"/>
              </a:rPr>
              <a:t>: This fund has been endowed with the assets relating to local authorities from the now defunct Fund for Financing Payments to Suppliers (FFPP).</a:t>
            </a:r>
          </a:p>
        </p:txBody>
      </p:sp>
      <p:sp>
        <p:nvSpPr>
          <p:cNvPr id="17" name="28 Rectángulo"/>
          <p:cNvSpPr>
            <a:spLocks noChangeArrowheads="1"/>
          </p:cNvSpPr>
          <p:nvPr/>
        </p:nvSpPr>
        <p:spPr bwMode="auto">
          <a:xfrm>
            <a:off x="428596" y="4221088"/>
            <a:ext cx="4143404" cy="246221"/>
          </a:xfrm>
          <a:prstGeom prst="rect">
            <a:avLst/>
          </a:prstGeom>
          <a:noFill/>
          <a:ln w="1587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Ø"/>
            </a:pPr>
            <a:r>
              <a:rPr lang="en-GB" altLang="es-ES" sz="1000" b="1" dirty="0">
                <a:solidFill>
                  <a:srgbClr val="9E1B34"/>
                </a:solidFill>
                <a:latin typeface="Gill Sans"/>
              </a:rPr>
              <a:t>Companies Internationalisation Fund (FIEM)</a:t>
            </a:r>
          </a:p>
        </p:txBody>
      </p:sp>
      <p:sp>
        <p:nvSpPr>
          <p:cNvPr id="18" name="17 Rectángulo"/>
          <p:cNvSpPr/>
          <p:nvPr/>
        </p:nvSpPr>
        <p:spPr>
          <a:xfrm>
            <a:off x="404782" y="4524216"/>
            <a:ext cx="8271673" cy="1785104"/>
          </a:xfrm>
          <a:prstGeom prst="rect">
            <a:avLst/>
          </a:prstGeom>
        </p:spPr>
        <p:txBody>
          <a:bodyPr wrap="square">
            <a:spAutoFit/>
          </a:bodyPr>
          <a:lstStyle/>
          <a:p>
            <a:pPr marL="171450" indent="-171450" algn="just">
              <a:buFont typeface="Wingdings" pitchFamily="2" charset="2"/>
              <a:buChar char="§"/>
              <a:defRPr/>
            </a:pPr>
            <a:r>
              <a:rPr lang="en-GB" sz="1000" b="1" u="sng" dirty="0">
                <a:solidFill>
                  <a:schemeClr val="accent2">
                    <a:lumMod val="75000"/>
                  </a:schemeClr>
                </a:solidFill>
                <a:latin typeface="Gill Sans"/>
              </a:rPr>
              <a:t>Purpose</a:t>
            </a:r>
            <a:r>
              <a:rPr lang="en-GB" sz="1000" dirty="0">
                <a:solidFill>
                  <a:schemeClr val="accent2">
                    <a:lumMod val="75000"/>
                  </a:schemeClr>
                </a:solidFill>
                <a:latin typeface="Gill Sans"/>
              </a:rPr>
              <a:t>: To promote the export operations of Spanish companies, in addition to Spanish direct investment abroad.</a:t>
            </a:r>
          </a:p>
          <a:p>
            <a:pPr marL="171450" indent="-171450" algn="just">
              <a:buFont typeface="Wingdings" pitchFamily="2" charset="2"/>
              <a:buChar char="§"/>
              <a:defRPr/>
            </a:pPr>
            <a:r>
              <a:rPr lang="en-GB" sz="1000" b="1" u="sng" dirty="0">
                <a:solidFill>
                  <a:schemeClr val="accent2">
                    <a:lumMod val="75000"/>
                  </a:schemeClr>
                </a:solidFill>
                <a:latin typeface="Gill Sans"/>
              </a:rPr>
              <a:t>Management of the fund</a:t>
            </a:r>
            <a:r>
              <a:rPr lang="en-GB" sz="1000" dirty="0">
                <a:solidFill>
                  <a:schemeClr val="accent2">
                    <a:lumMod val="75000"/>
                  </a:schemeClr>
                </a:solidFill>
                <a:latin typeface="Gill Sans"/>
              </a:rPr>
              <a:t>: State Secretariat for Trade, which reports to the Ministry of </a:t>
            </a:r>
            <a:r>
              <a:rPr lang="en-GB" sz="1000" dirty="0">
                <a:solidFill>
                  <a:srgbClr val="C0504D">
                    <a:lumMod val="75000"/>
                  </a:srgbClr>
                </a:solidFill>
                <a:latin typeface="Gill Sans"/>
              </a:rPr>
              <a:t>Economy, Industry and Competitiveness.</a:t>
            </a:r>
          </a:p>
          <a:p>
            <a:pPr marL="171450" indent="-171450" algn="just">
              <a:buFont typeface="Wingdings" pitchFamily="2" charset="2"/>
              <a:buChar char="§"/>
              <a:defRPr/>
            </a:pPr>
            <a:r>
              <a:rPr lang="en-GB" sz="1000" b="1" u="sng" dirty="0">
                <a:solidFill>
                  <a:schemeClr val="accent2">
                    <a:lumMod val="75000"/>
                  </a:schemeClr>
                </a:solidFill>
                <a:latin typeface="Gill Sans"/>
              </a:rPr>
              <a:t>ICO's function</a:t>
            </a:r>
            <a:r>
              <a:rPr lang="en-GB" sz="1000" dirty="0">
                <a:solidFill>
                  <a:schemeClr val="accent2">
                    <a:lumMod val="75000"/>
                  </a:schemeClr>
                </a:solidFill>
                <a:latin typeface="Gill Sans"/>
              </a:rPr>
              <a:t>: Financial agent, formalising the corresponding credit, loan or donation agreements, in the name of the Spanish government and on behalf of the State. Furthermore, it provides technical instrumentation, accounting, cash, paying agent and control services, in addition to a whole range of financial services linked to authorised transactions charged to the FIEM.</a:t>
            </a:r>
          </a:p>
          <a:p>
            <a:pPr marL="171450" indent="-171450" algn="just">
              <a:buFont typeface="Wingdings" pitchFamily="2" charset="2"/>
              <a:buChar char="§"/>
              <a:defRPr/>
            </a:pPr>
            <a:r>
              <a:rPr lang="en-GB" sz="1000" b="1" u="sng" dirty="0">
                <a:solidFill>
                  <a:schemeClr val="accent2">
                    <a:lumMod val="75000"/>
                  </a:schemeClr>
                </a:solidFill>
                <a:latin typeface="Gill Sans"/>
              </a:rPr>
              <a:t>Beneficiaries</a:t>
            </a:r>
            <a:r>
              <a:rPr lang="en-GB" sz="1000" dirty="0">
                <a:solidFill>
                  <a:schemeClr val="accent2">
                    <a:lumMod val="75000"/>
                  </a:schemeClr>
                </a:solidFill>
                <a:latin typeface="Gill Sans"/>
              </a:rPr>
              <a:t>: States, regional, provincial and local public-sector bodies abroad, foreign public institutions, as well as companies, associations and consortia of public and private foreign companies, both in developed and developing nations. On an exceptional basis, international organisations may benefit from the fund, provided that there is a clear commercial interest in the relevant contribution in terms of the internationalisation of the Spanish economy.</a:t>
            </a:r>
          </a:p>
          <a:p>
            <a:pPr marL="171450" indent="-171450" algn="just">
              <a:buFont typeface="Wingdings" pitchFamily="2" charset="2"/>
              <a:buChar char="§"/>
              <a:defRPr/>
            </a:pPr>
            <a:r>
              <a:rPr lang="en-GB" sz="1000" b="1" u="sng" dirty="0">
                <a:solidFill>
                  <a:schemeClr val="accent2">
                    <a:lumMod val="75000"/>
                  </a:schemeClr>
                </a:solidFill>
                <a:latin typeface="Gill Sans"/>
              </a:rPr>
              <a:t>Actions eligible for financing</a:t>
            </a:r>
            <a:r>
              <a:rPr lang="en-GB" sz="1000" dirty="0">
                <a:solidFill>
                  <a:schemeClr val="accent2">
                    <a:lumMod val="75000"/>
                  </a:schemeClr>
                </a:solidFill>
                <a:latin typeface="Gill Sans"/>
              </a:rPr>
              <a:t>: Transactions and projects that are of special interest to the internationalisation strategy for the Spanish economy, in addition to technical assistance that those transactions and projects may require.</a:t>
            </a:r>
            <a:endParaRPr lang="en-GB" sz="1000" b="1" u="sng" dirty="0">
              <a:solidFill>
                <a:schemeClr val="accent2">
                  <a:lumMod val="75000"/>
                </a:schemeClr>
              </a:solidFill>
              <a:latin typeface="Gill Sans"/>
              <a:cs typeface="Arial" charset="0"/>
            </a:endParaRPr>
          </a:p>
        </p:txBody>
      </p:sp>
      <p:sp>
        <p:nvSpPr>
          <p:cNvPr id="19" name="18 Rectángulo"/>
          <p:cNvSpPr/>
          <p:nvPr/>
        </p:nvSpPr>
        <p:spPr>
          <a:xfrm>
            <a:off x="428596" y="3518138"/>
            <a:ext cx="8247860" cy="630942"/>
          </a:xfrm>
          <a:prstGeom prst="rect">
            <a:avLst/>
          </a:prstGeom>
        </p:spPr>
        <p:txBody>
          <a:bodyPr wrap="square">
            <a:spAutoFit/>
          </a:bodyPr>
          <a:lstStyle/>
          <a:p>
            <a:pPr algn="just">
              <a:defRPr/>
            </a:pPr>
            <a:r>
              <a:rPr lang="en-GB" sz="1000" b="1" u="sng" dirty="0">
                <a:solidFill>
                  <a:schemeClr val="accent2">
                    <a:lumMod val="75000"/>
                  </a:schemeClr>
                </a:solidFill>
                <a:latin typeface="Gill Sans"/>
              </a:rPr>
              <a:t>INTERNATIONAL SCOPE OF ACTION</a:t>
            </a:r>
          </a:p>
          <a:p>
            <a:pPr algn="just">
              <a:defRPr/>
            </a:pPr>
            <a:endParaRPr lang="en-GB" sz="500" b="1" dirty="0">
              <a:solidFill>
                <a:srgbClr val="00B050"/>
              </a:solidFill>
              <a:latin typeface="Gill Sans"/>
              <a:cs typeface="Arial" charset="0"/>
            </a:endParaRPr>
          </a:p>
          <a:p>
            <a:pPr algn="just">
              <a:defRPr/>
            </a:pPr>
            <a:r>
              <a:rPr lang="en-GB" sz="1000" dirty="0">
                <a:solidFill>
                  <a:schemeClr val="accent2">
                    <a:lumMod val="75000"/>
                  </a:schemeClr>
                </a:solidFill>
                <a:latin typeface="Gill Sans"/>
              </a:rPr>
              <a:t>At an international level, ICO officially supports the internationalisation of Spanish companies (FIEM and CARI) and the foreign cooperation system (FONPRODE and FCAS).</a:t>
            </a:r>
          </a:p>
        </p:txBody>
      </p:sp>
      <p:grpSp>
        <p:nvGrpSpPr>
          <p:cNvPr id="25" name="24 Grupo"/>
          <p:cNvGrpSpPr/>
          <p:nvPr/>
        </p:nvGrpSpPr>
        <p:grpSpPr>
          <a:xfrm>
            <a:off x="142844" y="6525376"/>
            <a:ext cx="2750146" cy="216737"/>
            <a:chOff x="142844" y="6525376"/>
            <a:chExt cx="2750146" cy="216737"/>
          </a:xfrm>
        </p:grpSpPr>
        <p:grpSp>
          <p:nvGrpSpPr>
            <p:cNvPr id="26" name="8 Grupo"/>
            <p:cNvGrpSpPr/>
            <p:nvPr/>
          </p:nvGrpSpPr>
          <p:grpSpPr>
            <a:xfrm>
              <a:off x="142844" y="6544781"/>
              <a:ext cx="2750145" cy="181706"/>
              <a:chOff x="93663" y="6277125"/>
              <a:chExt cx="2750145" cy="224103"/>
            </a:xfrm>
          </p:grpSpPr>
          <p:sp>
            <p:nvSpPr>
              <p:cNvPr id="2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9"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7" name="26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29</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1052736"/>
            <a:ext cx="400052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fontAlgn="auto">
              <a:spcBef>
                <a:spcPct val="0"/>
              </a:spcBef>
              <a:spcAft>
                <a:spcPts val="0"/>
              </a:spcAft>
              <a:buFont typeface="Wingdings" pitchFamily="2" charset="2"/>
              <a:buChar char="q"/>
              <a:defRPr/>
            </a:pPr>
            <a:r>
              <a:rPr lang="en-GB" altLang="es-ES" sz="1400" b="1" dirty="0">
                <a:solidFill>
                  <a:srgbClr val="9E1B34"/>
                </a:solidFill>
                <a:latin typeface="Gill Sans"/>
              </a:rPr>
              <a:t> State financial agency</a:t>
            </a:r>
          </a:p>
        </p:txBody>
      </p:sp>
      <p:sp>
        <p:nvSpPr>
          <p:cNvPr id="17" name="28 Rectángulo"/>
          <p:cNvSpPr>
            <a:spLocks noChangeArrowheads="1"/>
          </p:cNvSpPr>
          <p:nvPr/>
        </p:nvSpPr>
        <p:spPr bwMode="auto">
          <a:xfrm>
            <a:off x="428597" y="1556792"/>
            <a:ext cx="3423324" cy="246221"/>
          </a:xfrm>
          <a:prstGeom prst="rect">
            <a:avLst/>
          </a:prstGeom>
          <a:noFill/>
          <a:ln w="1587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Ø"/>
            </a:pPr>
            <a:r>
              <a:rPr lang="en-GB" altLang="es-ES" sz="1000" b="1">
                <a:solidFill>
                  <a:srgbClr val="9E1B34"/>
                </a:solidFill>
                <a:latin typeface="Gill Sans"/>
              </a:rPr>
              <a:t>Reciprocal Interest Adjustment Agreement (CARI)</a:t>
            </a:r>
          </a:p>
        </p:txBody>
      </p:sp>
      <p:sp>
        <p:nvSpPr>
          <p:cNvPr id="18" name="17 Rectángulo"/>
          <p:cNvSpPr/>
          <p:nvPr/>
        </p:nvSpPr>
        <p:spPr>
          <a:xfrm>
            <a:off x="428596" y="1810792"/>
            <a:ext cx="8247860" cy="1938992"/>
          </a:xfrm>
          <a:prstGeom prst="rect">
            <a:avLst/>
          </a:prstGeom>
        </p:spPr>
        <p:txBody>
          <a:bodyPr wrap="square">
            <a:spAutoFit/>
          </a:bodyPr>
          <a:lstStyle/>
          <a:p>
            <a:pPr marL="182563" lvl="1" indent="-182563" algn="just">
              <a:buFont typeface="Wingdings" pitchFamily="2" charset="2"/>
              <a:buChar char="§"/>
              <a:defRPr/>
            </a:pPr>
            <a:r>
              <a:rPr lang="en-GB" sz="1000" b="1" u="sng" dirty="0">
                <a:solidFill>
                  <a:schemeClr val="accent2">
                    <a:lumMod val="75000"/>
                  </a:schemeClr>
                </a:solidFill>
                <a:latin typeface="Gill Sans"/>
              </a:rPr>
              <a:t>Purpose</a:t>
            </a:r>
            <a:r>
              <a:rPr lang="en-GB" sz="1000" dirty="0">
                <a:solidFill>
                  <a:schemeClr val="accent2">
                    <a:lumMod val="75000"/>
                  </a:schemeClr>
                </a:solidFill>
                <a:latin typeface="Gill Sans"/>
              </a:rPr>
              <a:t>: Promote the export operations of Spanish companies, offering incentives in terms of long-term loans granted by financial institutions at a fixed interest rate.</a:t>
            </a:r>
          </a:p>
          <a:p>
            <a:pPr marL="182563" indent="-182563" algn="just">
              <a:buFont typeface="Wingdings" pitchFamily="2" charset="2"/>
              <a:buChar char="§"/>
              <a:defRPr/>
            </a:pPr>
            <a:r>
              <a:rPr lang="en-GB" sz="1000" b="1" u="sng" dirty="0">
                <a:solidFill>
                  <a:schemeClr val="accent2">
                    <a:lumMod val="75000"/>
                  </a:schemeClr>
                </a:solidFill>
                <a:latin typeface="Gill Sans"/>
              </a:rPr>
              <a:t>Management of the fund</a:t>
            </a:r>
            <a:r>
              <a:rPr lang="en-GB" sz="1000" dirty="0">
                <a:solidFill>
                  <a:schemeClr val="accent2">
                    <a:lumMod val="75000"/>
                  </a:schemeClr>
                </a:solidFill>
                <a:latin typeface="Gill Sans"/>
              </a:rPr>
              <a:t>: The State Secretariat for Trade, which reports to the Ministry of </a:t>
            </a:r>
            <a:r>
              <a:rPr lang="en-GB" sz="1000" dirty="0">
                <a:solidFill>
                  <a:srgbClr val="C0504D">
                    <a:lumMod val="75000"/>
                  </a:srgbClr>
                </a:solidFill>
                <a:latin typeface="Gill Sans"/>
              </a:rPr>
              <a:t>Economy, Industry and Competitiveness</a:t>
            </a:r>
            <a:r>
              <a:rPr lang="en-GB" sz="1000" dirty="0">
                <a:solidFill>
                  <a:schemeClr val="accent2">
                    <a:lumMod val="75000"/>
                  </a:schemeClr>
                </a:solidFill>
                <a:latin typeface="Gill Sans"/>
              </a:rPr>
              <a:t>.</a:t>
            </a:r>
          </a:p>
          <a:p>
            <a:pPr marL="182563" indent="-182563" algn="just">
              <a:buFont typeface="Wingdings" pitchFamily="2" charset="2"/>
              <a:buChar char="§"/>
              <a:defRPr/>
            </a:pPr>
            <a:r>
              <a:rPr lang="en-GB" sz="1000" b="1" u="sng" dirty="0">
                <a:solidFill>
                  <a:schemeClr val="accent2">
                    <a:lumMod val="75000"/>
                  </a:schemeClr>
                </a:solidFill>
                <a:latin typeface="Gill Sans"/>
              </a:rPr>
              <a:t>ICO's function</a:t>
            </a:r>
            <a:r>
              <a:rPr lang="en-GB" sz="1000" dirty="0">
                <a:solidFill>
                  <a:schemeClr val="accent2">
                    <a:lumMod val="75000"/>
                  </a:schemeClr>
                </a:solidFill>
                <a:latin typeface="Gill Sans"/>
              </a:rPr>
              <a:t>: Financial agent, formalising the corresponding credit agreements on behalf of the Spanish government and managing the adjustments under the instrument.</a:t>
            </a:r>
          </a:p>
          <a:p>
            <a:pPr marL="182563" indent="-182563" algn="just">
              <a:buFont typeface="Wingdings" pitchFamily="2" charset="2"/>
              <a:buChar char="§"/>
              <a:defRPr/>
            </a:pPr>
            <a:r>
              <a:rPr lang="en-GB" sz="1000" b="1" u="sng" dirty="0">
                <a:solidFill>
                  <a:schemeClr val="accent2">
                    <a:lumMod val="75000"/>
                  </a:schemeClr>
                </a:solidFill>
                <a:latin typeface="Gill Sans"/>
              </a:rPr>
              <a:t>Beneficiaries</a:t>
            </a:r>
            <a:r>
              <a:rPr lang="en-GB" sz="1000" dirty="0">
                <a:solidFill>
                  <a:schemeClr val="accent2">
                    <a:lumMod val="75000"/>
                  </a:schemeClr>
                </a:solidFill>
                <a:latin typeface="Gill Sans"/>
              </a:rPr>
              <a:t>: Spanish exporters and financial institutions, which receive a certain financial margin on the outstanding balance of each loan made under the system, eliminating the risks arising from the difference between the fixed rate of the loan and the cost conventionally attributed to the resources that finance it. This financial instrument offers flexibility to the bank and the exporter, as it adapts to the construction period, the disbursement period, the number of disbursements and the repayment schedules.</a:t>
            </a:r>
          </a:p>
          <a:p>
            <a:pPr marL="182563" indent="-182563" algn="just">
              <a:buFont typeface="Wingdings" pitchFamily="2" charset="2"/>
              <a:buChar char="§"/>
              <a:defRPr/>
            </a:pPr>
            <a:r>
              <a:rPr lang="en-GB" sz="1000" b="1" u="sng" dirty="0">
                <a:solidFill>
                  <a:schemeClr val="accent2">
                    <a:lumMod val="75000"/>
                  </a:schemeClr>
                </a:solidFill>
                <a:latin typeface="Gill Sans"/>
              </a:rPr>
              <a:t>Actions eligible for financing</a:t>
            </a:r>
            <a:r>
              <a:rPr lang="en-GB" sz="1000" dirty="0">
                <a:solidFill>
                  <a:schemeClr val="accent2">
                    <a:lumMod val="75000"/>
                  </a:schemeClr>
                </a:solidFill>
                <a:latin typeface="Gill Sans"/>
              </a:rPr>
              <a:t>: Operations and projects of special interest to the internationalisation strategy for the Spanish economy. As part of CARI, there is always listing, regardless of the currency used or the size of the transaction. It is also covered by CESCE (Spanish export credit insurance company).</a:t>
            </a:r>
          </a:p>
        </p:txBody>
      </p:sp>
      <p:sp>
        <p:nvSpPr>
          <p:cNvPr id="19" name="24 Rectángulo"/>
          <p:cNvSpPr>
            <a:spLocks noChangeArrowheads="1"/>
          </p:cNvSpPr>
          <p:nvPr/>
        </p:nvSpPr>
        <p:spPr bwMode="auto">
          <a:xfrm>
            <a:off x="500034" y="3969186"/>
            <a:ext cx="4193586" cy="246221"/>
          </a:xfrm>
          <a:prstGeom prst="rect">
            <a:avLst/>
          </a:prstGeom>
          <a:noFill/>
          <a:ln w="1587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Ø"/>
            </a:pPr>
            <a:r>
              <a:rPr lang="en-GB" altLang="es-ES" sz="1000" b="1" dirty="0">
                <a:solidFill>
                  <a:srgbClr val="9E1B34"/>
                </a:solidFill>
                <a:latin typeface="Gill Sans"/>
              </a:rPr>
              <a:t>Fund for the Promotion of Development (FONPRODE)</a:t>
            </a:r>
          </a:p>
        </p:txBody>
      </p:sp>
      <p:sp>
        <p:nvSpPr>
          <p:cNvPr id="20" name="19 Rectángulo"/>
          <p:cNvSpPr/>
          <p:nvPr/>
        </p:nvSpPr>
        <p:spPr>
          <a:xfrm>
            <a:off x="428596" y="4283511"/>
            <a:ext cx="8286808" cy="2169825"/>
          </a:xfrm>
          <a:prstGeom prst="rect">
            <a:avLst/>
          </a:prstGeom>
        </p:spPr>
        <p:txBody>
          <a:bodyPr wrap="square">
            <a:spAutoFit/>
          </a:bodyPr>
          <a:lstStyle/>
          <a:p>
            <a:pPr marL="171450" indent="-171450" algn="just">
              <a:buFont typeface="Wingdings" pitchFamily="2" charset="2"/>
              <a:buChar char="§"/>
              <a:defRPr/>
            </a:pPr>
            <a:r>
              <a:rPr lang="en-GB" sz="1000" b="1" u="sng" dirty="0">
                <a:solidFill>
                  <a:schemeClr val="accent2">
                    <a:lumMod val="75000"/>
                  </a:schemeClr>
                </a:solidFill>
                <a:latin typeface="Gill Sans"/>
              </a:rPr>
              <a:t>Purpose</a:t>
            </a:r>
            <a:r>
              <a:rPr lang="en-GB" sz="1000" dirty="0">
                <a:solidFill>
                  <a:schemeClr val="accent2">
                    <a:lumMod val="75000"/>
                  </a:schemeClr>
                </a:solidFill>
                <a:latin typeface="Gill Sans"/>
              </a:rPr>
              <a:t>: Eradication of poverty, reduction of social inequalities among individuals and communities, gender equality, protection of human rights and the promotion of humane and sustainable development in Latin American and the Caribbean.</a:t>
            </a:r>
          </a:p>
          <a:p>
            <a:pPr marL="171450" indent="-171450" algn="just">
              <a:defRPr/>
            </a:pPr>
            <a:endParaRPr lang="en-GB" sz="500" dirty="0">
              <a:solidFill>
                <a:schemeClr val="accent2">
                  <a:lumMod val="75000"/>
                </a:schemeClr>
              </a:solidFill>
              <a:latin typeface="Gill Sans"/>
              <a:cs typeface="Arial" charset="0"/>
            </a:endParaRPr>
          </a:p>
          <a:p>
            <a:pPr marL="180975" indent="-180975" algn="just">
              <a:buFont typeface="Wingdings" pitchFamily="2" charset="2"/>
              <a:buChar char="§"/>
              <a:defRPr/>
            </a:pPr>
            <a:r>
              <a:rPr lang="en-GB" sz="1000" b="1" u="sng" dirty="0">
                <a:solidFill>
                  <a:schemeClr val="accent2">
                    <a:lumMod val="75000"/>
                  </a:schemeClr>
                </a:solidFill>
                <a:latin typeface="Gill Sans"/>
              </a:rPr>
              <a:t>Management of the fund</a:t>
            </a:r>
            <a:r>
              <a:rPr lang="en-GB" sz="1000" dirty="0">
                <a:solidFill>
                  <a:schemeClr val="accent2">
                    <a:lumMod val="75000"/>
                  </a:schemeClr>
                </a:solidFill>
                <a:latin typeface="Gill Sans"/>
              </a:rPr>
              <a:t>: Spanish Agency for International Development Cooperation (AECID) (Ministry of Foreign Affairs and Cooperation).</a:t>
            </a:r>
          </a:p>
          <a:p>
            <a:pPr marL="180975" indent="-180975"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ICO's function</a:t>
            </a:r>
            <a:r>
              <a:rPr lang="en-GB" sz="1000" dirty="0">
                <a:solidFill>
                  <a:schemeClr val="accent2">
                    <a:lumMod val="75000"/>
                  </a:schemeClr>
                </a:solidFill>
                <a:latin typeface="Gill Sans"/>
              </a:rPr>
              <a:t>: Financial agent responsible for formalising in the name of the Spanish government and on behalf of the state, the agreements entered into with beneficiaries. It also provides technical instrumentation, accounting, cash, control and collection and recovery services, in addition to a whole range of financial services related to the fund's activities.</a:t>
            </a:r>
          </a:p>
          <a:p>
            <a:pPr marL="171450" indent="-171450"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Beneficiaries</a:t>
            </a:r>
            <a:r>
              <a:rPr lang="en-GB" sz="1000" dirty="0">
                <a:solidFill>
                  <a:schemeClr val="accent2">
                    <a:lumMod val="75000"/>
                  </a:schemeClr>
                </a:solidFill>
                <a:latin typeface="Gill Sans"/>
              </a:rPr>
              <a:t>: States and the state public sector, non-financial multilateral development organisations, international development financial institutions, microfinance institutions and companies offering technical assistance or carrying out feasibility studies.</a:t>
            </a:r>
          </a:p>
          <a:p>
            <a:pPr marL="171450" indent="-171450"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Actions eligible for financing</a:t>
            </a:r>
            <a:r>
              <a:rPr lang="en-GB" sz="1000" dirty="0">
                <a:solidFill>
                  <a:schemeClr val="accent2">
                    <a:lumMod val="75000"/>
                  </a:schemeClr>
                </a:solidFill>
                <a:latin typeface="Gill Sans"/>
              </a:rPr>
              <a:t>: All actions that support development proposed by the Ministry of Foreign Affairs and Cooperation that align with the Spanish policy on international development cooperation.</a:t>
            </a:r>
            <a:endParaRPr lang="en-GB" sz="1000" b="1" u="sng" dirty="0">
              <a:solidFill>
                <a:schemeClr val="accent2">
                  <a:lumMod val="75000"/>
                </a:schemeClr>
              </a:solidFill>
              <a:latin typeface="Gill Sans"/>
              <a:cs typeface="Arial" charset="0"/>
            </a:endParaRPr>
          </a:p>
        </p:txBody>
      </p:sp>
      <p:grpSp>
        <p:nvGrpSpPr>
          <p:cNvPr id="22" name="21 Grupo"/>
          <p:cNvGrpSpPr/>
          <p:nvPr/>
        </p:nvGrpSpPr>
        <p:grpSpPr>
          <a:xfrm>
            <a:off x="142844" y="6525376"/>
            <a:ext cx="2750146" cy="216737"/>
            <a:chOff x="142844" y="6525376"/>
            <a:chExt cx="2750146" cy="216737"/>
          </a:xfrm>
        </p:grpSpPr>
        <p:grpSp>
          <p:nvGrpSpPr>
            <p:cNvPr id="23" name="8 Grupo"/>
            <p:cNvGrpSpPr/>
            <p:nvPr/>
          </p:nvGrpSpPr>
          <p:grpSpPr>
            <a:xfrm>
              <a:off x="142844" y="6544781"/>
              <a:ext cx="2750145" cy="181706"/>
              <a:chOff x="93663" y="6277125"/>
              <a:chExt cx="2750145" cy="224103"/>
            </a:xfrm>
          </p:grpSpPr>
          <p:sp>
            <p:nvSpPr>
              <p:cNvPr id="25"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6"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4" name="23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4427984" y="3357562"/>
            <a:ext cx="3930230"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Letter from the Chairman</a:t>
            </a:r>
          </a:p>
        </p:txBody>
      </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30</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1153855"/>
            <a:ext cx="400052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fontAlgn="auto">
              <a:spcBef>
                <a:spcPct val="0"/>
              </a:spcBef>
              <a:spcAft>
                <a:spcPts val="0"/>
              </a:spcAft>
              <a:buFont typeface="Wingdings" pitchFamily="2" charset="2"/>
              <a:buChar char="q"/>
              <a:defRPr/>
            </a:pPr>
            <a:r>
              <a:rPr lang="en-GB" altLang="es-ES" sz="1400" b="1" dirty="0">
                <a:solidFill>
                  <a:srgbClr val="9E1B34"/>
                </a:solidFill>
                <a:latin typeface="Gill Sans"/>
              </a:rPr>
              <a:t> State financial agency</a:t>
            </a:r>
          </a:p>
        </p:txBody>
      </p:sp>
      <p:sp>
        <p:nvSpPr>
          <p:cNvPr id="22" name="21 Rectángulo"/>
          <p:cNvSpPr/>
          <p:nvPr/>
        </p:nvSpPr>
        <p:spPr>
          <a:xfrm>
            <a:off x="428596" y="1725359"/>
            <a:ext cx="8103084" cy="246221"/>
          </a:xfrm>
          <a:prstGeom prst="rect">
            <a:avLst/>
          </a:prstGeom>
        </p:spPr>
        <p:txBody>
          <a:bodyPr wrap="square">
            <a:spAutoFit/>
          </a:bodyPr>
          <a:lstStyle/>
          <a:p>
            <a:pPr algn="just">
              <a:defRPr/>
            </a:pPr>
            <a:r>
              <a:rPr lang="en-GB" sz="1000" b="1" u="sng" dirty="0">
                <a:solidFill>
                  <a:schemeClr val="accent2">
                    <a:lumMod val="75000"/>
                  </a:schemeClr>
                </a:solidFill>
                <a:latin typeface="Gill Sans"/>
              </a:rPr>
              <a:t>INTERNATIONAL SCOPE OF ACTION</a:t>
            </a:r>
          </a:p>
        </p:txBody>
      </p:sp>
      <p:sp>
        <p:nvSpPr>
          <p:cNvPr id="23" name="24 Rectángulo"/>
          <p:cNvSpPr>
            <a:spLocks noChangeArrowheads="1"/>
          </p:cNvSpPr>
          <p:nvPr/>
        </p:nvSpPr>
        <p:spPr bwMode="auto">
          <a:xfrm>
            <a:off x="500034" y="2076846"/>
            <a:ext cx="4193586" cy="246221"/>
          </a:xfrm>
          <a:prstGeom prst="rect">
            <a:avLst/>
          </a:prstGeom>
          <a:noFill/>
          <a:ln w="1587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Ø"/>
            </a:pPr>
            <a:r>
              <a:rPr lang="en-GB" altLang="es-ES" sz="1000" b="1" dirty="0">
                <a:solidFill>
                  <a:srgbClr val="9E1B34"/>
                </a:solidFill>
                <a:latin typeface="Gill Sans"/>
              </a:rPr>
              <a:t>Water and Sanitation Cooperation Fund (FCAS)</a:t>
            </a:r>
          </a:p>
        </p:txBody>
      </p:sp>
      <p:sp>
        <p:nvSpPr>
          <p:cNvPr id="25" name="24 Rectángulo"/>
          <p:cNvSpPr/>
          <p:nvPr/>
        </p:nvSpPr>
        <p:spPr>
          <a:xfrm>
            <a:off x="428596" y="2391171"/>
            <a:ext cx="8286808" cy="2323713"/>
          </a:xfrm>
          <a:prstGeom prst="rect">
            <a:avLst/>
          </a:prstGeom>
        </p:spPr>
        <p:txBody>
          <a:bodyPr wrap="square">
            <a:spAutoFit/>
          </a:bodyPr>
          <a:lstStyle/>
          <a:p>
            <a:pPr marL="171450" indent="-171450" algn="just">
              <a:buFont typeface="Wingdings" pitchFamily="2" charset="2"/>
              <a:buChar char="§"/>
              <a:defRPr/>
            </a:pPr>
            <a:r>
              <a:rPr lang="en-GB" sz="1000" b="1" u="sng" dirty="0">
                <a:solidFill>
                  <a:schemeClr val="accent2">
                    <a:lumMod val="75000"/>
                  </a:schemeClr>
                </a:solidFill>
                <a:latin typeface="Gill Sans"/>
              </a:rPr>
              <a:t>Purpose</a:t>
            </a:r>
            <a:r>
              <a:rPr lang="en-GB" sz="1000" dirty="0">
                <a:solidFill>
                  <a:schemeClr val="accent2">
                    <a:lumMod val="75000"/>
                  </a:schemeClr>
                </a:solidFill>
                <a:latin typeface="Gill Sans"/>
              </a:rPr>
              <a:t>: Facilitating access to water and sanitation as an indispensable element for human well-being and development.</a:t>
            </a:r>
          </a:p>
          <a:p>
            <a:pPr marL="171450" indent="-171450"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Management of the fund</a:t>
            </a:r>
            <a:r>
              <a:rPr lang="en-GB" sz="1000" dirty="0">
                <a:solidFill>
                  <a:schemeClr val="accent2">
                    <a:lumMod val="75000"/>
                  </a:schemeClr>
                </a:solidFill>
                <a:latin typeface="Gill Sans"/>
              </a:rPr>
              <a:t>: Spanish Agency for International Development Cooperation (AECID) (Ministry of Foreign Affairs and Cooperation).</a:t>
            </a:r>
          </a:p>
          <a:p>
            <a:pPr marL="171450" indent="-171450"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ICO's function</a:t>
            </a:r>
            <a:r>
              <a:rPr lang="en-GB" sz="1000" dirty="0">
                <a:solidFill>
                  <a:schemeClr val="accent2">
                    <a:lumMod val="75000"/>
                  </a:schemeClr>
                </a:solidFill>
                <a:latin typeface="Gill Sans"/>
              </a:rPr>
              <a:t>: Financial agent responsible for executing, in the name of the Spanish government and on behalf of the state, the corresponding loan agreements. It also provides technical instrumentation, accounting, cash, control and collection and recovery services, in addition to a whole range of financial services related to the fund's activities</a:t>
            </a:r>
          </a:p>
          <a:p>
            <a:pPr marL="171450" indent="-171450"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Beneficiaries</a:t>
            </a:r>
            <a:r>
              <a:rPr lang="en-GB" sz="1000" dirty="0">
                <a:solidFill>
                  <a:schemeClr val="accent2">
                    <a:lumMod val="75000"/>
                  </a:schemeClr>
                </a:solidFill>
                <a:latin typeface="Gill Sans"/>
              </a:rPr>
              <a:t>: Public-sector bodies (national, regional, or local) in the countries receiving financing and civil society organisations, cooperatives or other non-profit associations dedicated to the provision of water and sanitation services or tasks associated with the provision of these public services in the region.</a:t>
            </a:r>
          </a:p>
          <a:p>
            <a:pPr marL="171450" indent="-171450" algn="just">
              <a:defRPr/>
            </a:pPr>
            <a:endParaRPr lang="en-GB" sz="500" dirty="0">
              <a:solidFill>
                <a:schemeClr val="accent2">
                  <a:lumMod val="75000"/>
                </a:schemeClr>
              </a:solidFill>
              <a:latin typeface="Gill Sans"/>
              <a:cs typeface="Arial" charset="0"/>
            </a:endParaRPr>
          </a:p>
          <a:p>
            <a:pPr marL="171450" indent="-171450" algn="just">
              <a:buFont typeface="Wingdings" pitchFamily="2" charset="2"/>
              <a:buChar char="§"/>
              <a:defRPr/>
            </a:pPr>
            <a:r>
              <a:rPr lang="en-GB" sz="1000" b="1" u="sng" dirty="0">
                <a:solidFill>
                  <a:schemeClr val="accent2">
                    <a:lumMod val="75000"/>
                  </a:schemeClr>
                </a:solidFill>
                <a:latin typeface="Gill Sans"/>
              </a:rPr>
              <a:t>Actions eligible for financing</a:t>
            </a:r>
            <a:r>
              <a:rPr lang="en-GB" sz="1000" dirty="0">
                <a:solidFill>
                  <a:schemeClr val="accent2">
                    <a:lumMod val="75000"/>
                  </a:schemeClr>
                </a:solidFill>
                <a:latin typeface="Gill Sans"/>
              </a:rPr>
              <a:t>: Infrastructure to provide access to drinking water, infrastructure to provide access to basic sanitation services, activities that seek to strengthen the institutional system for the management of the water sector and its sustainability, projects that promote the integrated management of water resources.</a:t>
            </a:r>
            <a:endParaRPr lang="en-GB" sz="1000" b="1" u="sng" dirty="0">
              <a:solidFill>
                <a:schemeClr val="accent2">
                  <a:lumMod val="75000"/>
                </a:schemeClr>
              </a:solidFill>
              <a:latin typeface="Gill Sans"/>
              <a:cs typeface="Arial" charset="0"/>
            </a:endParaRPr>
          </a:p>
        </p:txBody>
      </p:sp>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6657818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31</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1142984"/>
            <a:ext cx="450344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Credit institution (national promotional bank)</a:t>
            </a:r>
          </a:p>
        </p:txBody>
      </p:sp>
      <p:sp>
        <p:nvSpPr>
          <p:cNvPr id="14" name="2 Rectángulo"/>
          <p:cNvSpPr>
            <a:spLocks noChangeArrowheads="1"/>
          </p:cNvSpPr>
          <p:nvPr/>
        </p:nvSpPr>
        <p:spPr bwMode="auto">
          <a:xfrm>
            <a:off x="3786182" y="1870839"/>
            <a:ext cx="492922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53735"/>
                </a:solidFill>
                <a:latin typeface="Gill Sans"/>
              </a:rPr>
              <a:t>As a specialised credit institution or promotional bank, ICO provides medium- and long-term financing for productive investments made by companies established in Spain or Spanish companies established abroad. This is done through the following instruments:</a:t>
            </a:r>
          </a:p>
          <a:p>
            <a:pPr algn="just" eaLnBrk="1" hangingPunct="1">
              <a:spcBef>
                <a:spcPct val="0"/>
              </a:spcBef>
              <a:buFontTx/>
              <a:buNone/>
            </a:pPr>
            <a:endParaRPr lang="en-GB" altLang="es-ES" sz="1000" dirty="0">
              <a:solidFill>
                <a:srgbClr val="953735"/>
              </a:solidFill>
              <a:latin typeface="Gill Sans"/>
            </a:endParaRPr>
          </a:p>
          <a:p>
            <a:pPr algn="just" eaLnBrk="1" hangingPunct="1">
              <a:spcBef>
                <a:spcPct val="0"/>
              </a:spcBef>
              <a:buFont typeface="Wingdings" pitchFamily="2" charset="2"/>
              <a:buChar char="Ø"/>
            </a:pPr>
            <a:r>
              <a:rPr lang="en-GB" altLang="es-ES" sz="1000" b="1" i="1" dirty="0">
                <a:solidFill>
                  <a:srgbClr val="953735"/>
                </a:solidFill>
                <a:latin typeface="Gill Sans"/>
              </a:rPr>
              <a:t>Second-floor facilities. Financing aimed at the self-employed, companies and public and private entities. </a:t>
            </a:r>
            <a:r>
              <a:rPr lang="en-GB" altLang="es-ES" sz="1000" dirty="0">
                <a:solidFill>
                  <a:srgbClr val="953735"/>
                </a:solidFill>
                <a:latin typeface="Gill Sans"/>
              </a:rPr>
              <a:t>Second-floor facilities have been confirmed as the most efficient formula for the distribution of ICO financing using the branch network of virtually all the credit institutions operating in Spain, in order to get ICO loans to SMEs and the self-employed nationwide. For this purpose, each year ICO signs the corresponding partnership agreements with these institutions.</a:t>
            </a:r>
          </a:p>
        </p:txBody>
      </p:sp>
      <p:pic>
        <p:nvPicPr>
          <p:cNvPr id="46082" name="Picture 2"/>
          <p:cNvPicPr>
            <a:picLocks noChangeAspect="1" noChangeArrowheads="1"/>
          </p:cNvPicPr>
          <p:nvPr/>
        </p:nvPicPr>
        <p:blipFill>
          <a:blip r:embed="rId5"/>
          <a:srcRect/>
          <a:stretch>
            <a:fillRect/>
          </a:stretch>
        </p:blipFill>
        <p:spPr bwMode="auto">
          <a:xfrm>
            <a:off x="571472" y="2156591"/>
            <a:ext cx="2895597" cy="1373942"/>
          </a:xfrm>
          <a:prstGeom prst="rect">
            <a:avLst/>
          </a:prstGeom>
          <a:noFill/>
          <a:ln w="9525">
            <a:noFill/>
            <a:miter lim="800000"/>
            <a:headEnd/>
            <a:tailEnd/>
          </a:ln>
          <a:effectLst/>
        </p:spPr>
      </p:pic>
      <p:sp>
        <p:nvSpPr>
          <p:cNvPr id="16" name="2 Rectángulo"/>
          <p:cNvSpPr>
            <a:spLocks noChangeArrowheads="1"/>
          </p:cNvSpPr>
          <p:nvPr/>
        </p:nvSpPr>
        <p:spPr bwMode="auto">
          <a:xfrm>
            <a:off x="500034" y="3803413"/>
            <a:ext cx="8215370"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53735"/>
                </a:solidFill>
                <a:latin typeface="Gill Sans"/>
              </a:rPr>
              <a:t>As a specialised credit institution or promotional bank, ICO provides medium- and long-term financing for productive investments made by companies established in Spain or Spanish companies established abroad. This is done through the following instruments:</a:t>
            </a:r>
          </a:p>
          <a:p>
            <a:pPr algn="just" eaLnBrk="1" hangingPunct="1">
              <a:spcBef>
                <a:spcPct val="0"/>
              </a:spcBef>
              <a:buFontTx/>
              <a:buNone/>
            </a:pPr>
            <a:endParaRPr lang="en-GB" altLang="es-ES" sz="1000" dirty="0">
              <a:solidFill>
                <a:srgbClr val="953735"/>
              </a:solidFill>
              <a:latin typeface="Gill Sans"/>
            </a:endParaRPr>
          </a:p>
          <a:p>
            <a:pPr algn="just" eaLnBrk="1" hangingPunct="1">
              <a:spcBef>
                <a:spcPct val="0"/>
              </a:spcBef>
              <a:buFont typeface="Wingdings" pitchFamily="2" charset="2"/>
              <a:buChar char="Ø"/>
            </a:pPr>
            <a:r>
              <a:rPr lang="en-GB" altLang="es-ES" sz="1000" b="1" i="1" dirty="0">
                <a:solidFill>
                  <a:srgbClr val="953735"/>
                </a:solidFill>
                <a:latin typeface="Gill Sans"/>
              </a:rPr>
              <a:t>Financing for large companies, projects and local authorities</a:t>
            </a:r>
            <a:r>
              <a:rPr lang="en-GB" altLang="es-ES" sz="1000" dirty="0">
                <a:solidFill>
                  <a:srgbClr val="953735"/>
                </a:solidFill>
                <a:latin typeface="Gill Sans"/>
              </a:rPr>
              <a:t>: Intended to fund major public or private investment projects which, by their nature, involve high capital requirements and long repayment periods. ICO studies, grants and assumes the risk in the transactions using the standard economic and financial criteria used by commercial banks and assessing the social, economic and environmental impact of the investments it funds. These loans may be bilateral, although it is more common for them to be syndicated with other financial institutions, funded jointly with multilateral financial institutions, or in some cases, when funding Spanish investments abroad, through local financial institutions in the countries receiving the investment.</a:t>
            </a:r>
          </a:p>
        </p:txBody>
      </p:sp>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32</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1357298"/>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Other products</a:t>
            </a:r>
          </a:p>
        </p:txBody>
      </p:sp>
      <p:sp>
        <p:nvSpPr>
          <p:cNvPr id="14" name="2 Rectángulo"/>
          <p:cNvSpPr>
            <a:spLocks noChangeArrowheads="1"/>
          </p:cNvSpPr>
          <p:nvPr/>
        </p:nvSpPr>
        <p:spPr bwMode="auto">
          <a:xfrm>
            <a:off x="500034" y="1896753"/>
            <a:ext cx="4429156"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In 2017, ICO continued to promote the various funds in which it invests, some managed through its wholly-owned investee, AXIS Participaciones Empresariales S.G.E.C.R., S.A.U. and others by the Institute itself or other institutions or companies.</a:t>
            </a:r>
            <a:endParaRPr lang="en-GB" altLang="es-ES" sz="1000" dirty="0">
              <a:solidFill>
                <a:schemeClr val="accent2"/>
              </a:solidFill>
              <a:latin typeface="Gill Sans"/>
            </a:endParaRPr>
          </a:p>
          <a:p>
            <a:pPr algn="just" eaLnBrk="1" hangingPunct="1">
              <a:spcBef>
                <a:spcPct val="0"/>
              </a:spcBef>
              <a:buFontTx/>
              <a:buNone/>
            </a:pPr>
            <a:endParaRPr lang="en-GB" altLang="es-ES" sz="1000" dirty="0">
              <a:solidFill>
                <a:schemeClr val="accent2"/>
              </a:solidFill>
              <a:latin typeface="Gill Sans"/>
            </a:endParaRPr>
          </a:p>
          <a:p>
            <a:pPr algn="just" eaLnBrk="1" hangingPunct="1">
              <a:spcBef>
                <a:spcPct val="0"/>
              </a:spcBef>
              <a:buClr>
                <a:srgbClr val="9D1C34"/>
              </a:buClr>
              <a:buFont typeface="Wingdings" pitchFamily="2" charset="2"/>
              <a:buChar char="Ø"/>
            </a:pPr>
            <a:r>
              <a:rPr lang="en-GB" sz="1000" dirty="0">
                <a:latin typeface="Gill Sans"/>
              </a:rPr>
              <a:t> </a:t>
            </a:r>
            <a:r>
              <a:rPr lang="en-GB" altLang="es-ES" sz="1000" b="1" i="1" u="sng" dirty="0">
                <a:solidFill>
                  <a:srgbClr val="9E1B34"/>
                </a:solidFill>
                <a:latin typeface="Gill Sans"/>
              </a:rPr>
              <a:t>FOND-ICO Global</a:t>
            </a:r>
            <a:r>
              <a:rPr lang="en-GB" altLang="es-ES" sz="1000" b="1" u="sng" dirty="0">
                <a:solidFill>
                  <a:srgbClr val="9E1B34"/>
                </a:solidFill>
                <a:latin typeface="Gill Sans"/>
              </a:rPr>
              <a:t>.</a:t>
            </a:r>
            <a:r>
              <a:rPr lang="en-GB" altLang="es-ES" sz="1000" dirty="0">
                <a:solidFill>
                  <a:srgbClr val="9E1B34"/>
                </a:solidFill>
                <a:latin typeface="Gill Sans"/>
              </a:rPr>
              <a:t> Spain's first publicly held "fund of funds", with assets of €1.5 billion. It responds to one of the main concerns in the venture capital sector, which was asking for greater public-sector involvement in relation to alternative funding channels to bank financing for businesses; it forms part of one of the measures in the “Economic Stimulus and Entrepreneur Support Plan” approved by the Government in February 2013. The purpose of this fund is to promote the creation of privately managed venture capital funds which primarily invest in Spanish companies at all stages of development.</a:t>
            </a:r>
          </a:p>
        </p:txBody>
      </p:sp>
      <p:sp>
        <p:nvSpPr>
          <p:cNvPr id="17" name="2 Rectángulo"/>
          <p:cNvSpPr>
            <a:spLocks noChangeArrowheads="1"/>
          </p:cNvSpPr>
          <p:nvPr/>
        </p:nvSpPr>
        <p:spPr bwMode="auto">
          <a:xfrm>
            <a:off x="500034" y="4182769"/>
            <a:ext cx="821537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Ø"/>
            </a:pPr>
            <a:r>
              <a:rPr lang="en-GB" altLang="es-ES" sz="1000" b="1" i="1" u="sng" dirty="0">
                <a:solidFill>
                  <a:srgbClr val="9E1B34"/>
                </a:solidFill>
                <a:latin typeface="Gill Sans"/>
              </a:rPr>
              <a:t> FOND-ICOpyme, FCR</a:t>
            </a:r>
            <a:r>
              <a:rPr lang="en-GB" altLang="es-ES" sz="1000" dirty="0">
                <a:solidFill>
                  <a:srgbClr val="9E1B34"/>
                </a:solidFill>
                <a:latin typeface="Gill Sans"/>
              </a:rPr>
              <a:t>. Its objective focuses mainly on companies which, having reached a certain degree of maturity, wish to finance their expansion, growth and/or internationalisation and, to a lesser extent, companies in their early stages which, having survived the initial stages, need resources to continue their development.  In both cases the investment is made jointly with other financial, technological or industrial partners.</a:t>
            </a:r>
          </a:p>
          <a:p>
            <a:pPr algn="just" eaLnBrk="1" hangingPunct="1">
              <a:spcBef>
                <a:spcPct val="0"/>
              </a:spcBef>
              <a:buFont typeface="Wingdings" pitchFamily="2" charset="2"/>
              <a:buChar char="Ø"/>
            </a:pPr>
            <a:endParaRPr lang="en-GB" altLang="es-ES" sz="1000" dirty="0">
              <a:solidFill>
                <a:srgbClr val="9E1B34"/>
              </a:solidFill>
              <a:latin typeface="Gill Sans"/>
            </a:endParaRPr>
          </a:p>
          <a:p>
            <a:pPr algn="just" eaLnBrk="1" hangingPunct="1">
              <a:spcBef>
                <a:spcPct val="0"/>
              </a:spcBef>
              <a:buClr>
                <a:srgbClr val="9E1B34"/>
              </a:buClr>
              <a:buFont typeface="Wingdings" pitchFamily="2" charset="2"/>
              <a:buChar char="Ø"/>
            </a:pPr>
            <a:r>
              <a:rPr lang="en-GB" sz="1000" dirty="0">
                <a:latin typeface="Gill Sans"/>
              </a:rPr>
              <a:t> </a:t>
            </a:r>
            <a:r>
              <a:rPr lang="en-GB" altLang="es-ES" sz="1000" b="1" i="1" u="sng" dirty="0">
                <a:solidFill>
                  <a:srgbClr val="9E1B34"/>
                </a:solidFill>
                <a:latin typeface="Gill Sans"/>
              </a:rPr>
              <a:t>FOND-ICOinfraestructuras, FCR</a:t>
            </a:r>
            <a:r>
              <a:rPr lang="en-GB" altLang="es-ES" sz="1000" dirty="0">
                <a:solidFill>
                  <a:srgbClr val="9E1B34"/>
                </a:solidFill>
                <a:latin typeface="Gill Sans"/>
              </a:rPr>
              <a:t>. The objective of this fund is to contribute to the development, construction and co-management of infrastructure projects, focusing on public-private partnership schemes. The objectives of this fund include strengthening the capitalisation of projects, supporting infrastructure management companies by taking minority equity stakes.</a:t>
            </a:r>
            <a:endParaRPr lang="en-GB" altLang="es-ES" sz="600" dirty="0">
              <a:solidFill>
                <a:srgbClr val="9E1B34"/>
              </a:solidFill>
              <a:latin typeface="Gill Sans"/>
            </a:endParaRPr>
          </a:p>
        </p:txBody>
      </p:sp>
      <p:pic>
        <p:nvPicPr>
          <p:cNvPr id="18" name="Picture 2" descr="http://www.axispart.com/wp-content/uploads/2011/04/fes2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2066" y="2325381"/>
            <a:ext cx="3500462" cy="128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 name="19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33</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1357298"/>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Other capital funds</a:t>
            </a:r>
          </a:p>
        </p:txBody>
      </p:sp>
      <p:sp>
        <p:nvSpPr>
          <p:cNvPr id="14" name="2 Rectángulo"/>
          <p:cNvSpPr>
            <a:spLocks noChangeArrowheads="1"/>
          </p:cNvSpPr>
          <p:nvPr/>
        </p:nvSpPr>
        <p:spPr bwMode="auto">
          <a:xfrm>
            <a:off x="500034" y="2017604"/>
            <a:ext cx="5786478"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None/>
              <a:defRPr/>
            </a:pPr>
            <a:r>
              <a:rPr lang="en-GB" altLang="es-ES" sz="1000" dirty="0">
                <a:solidFill>
                  <a:srgbClr val="953735"/>
                </a:solidFill>
                <a:latin typeface="Gill Sans" charset="0"/>
              </a:rPr>
              <a:t>ICO also contributes different amounts to the following capital funds:</a:t>
            </a:r>
          </a:p>
          <a:p>
            <a:pPr algn="just" eaLnBrk="1" hangingPunct="1">
              <a:spcBef>
                <a:spcPct val="0"/>
              </a:spcBef>
              <a:buNone/>
              <a:defRPr/>
            </a:pPr>
            <a:endParaRPr lang="en-GB" altLang="es-ES" sz="1000" dirty="0">
              <a:solidFill>
                <a:srgbClr val="953735"/>
              </a:solidFill>
              <a:latin typeface="Gill Sans" charset="0"/>
            </a:endParaRPr>
          </a:p>
          <a:p>
            <a:pPr algn="just" eaLnBrk="1" hangingPunct="1">
              <a:spcBef>
                <a:spcPct val="0"/>
              </a:spcBef>
              <a:buFont typeface="Wingdings" pitchFamily="2" charset="2"/>
              <a:buChar char="§"/>
              <a:defRPr/>
            </a:pPr>
            <a:r>
              <a:rPr lang="en-GB" altLang="es-ES" sz="1000" b="1" dirty="0">
                <a:solidFill>
                  <a:srgbClr val="953735"/>
                </a:solidFill>
                <a:latin typeface="Gill Sans" charset="0"/>
              </a:rPr>
              <a:t>Fons Mediterrània Capital, </a:t>
            </a:r>
            <a:r>
              <a:rPr lang="en-GB" altLang="es-ES" sz="1000" dirty="0">
                <a:solidFill>
                  <a:srgbClr val="953735"/>
                </a:solidFill>
                <a:latin typeface="Gill Sans" charset="0"/>
              </a:rPr>
              <a:t>venture capital fund created and designed by ICO in collaboration with the Institut Catalá de Finances (ICF) and the European Investment Bank (EIB). It has a broad and diversified investment mission, carrying out investment transactions in Morocco, Tunisia and Algeria. It is currently in the process of divestment.</a:t>
            </a:r>
          </a:p>
          <a:p>
            <a:pPr algn="just" eaLnBrk="1" hangingPunct="1">
              <a:spcBef>
                <a:spcPct val="0"/>
              </a:spcBef>
              <a:buFont typeface="Wingdings" pitchFamily="2" charset="2"/>
              <a:buChar char="§"/>
              <a:defRPr/>
            </a:pPr>
            <a:endParaRPr lang="en-GB" altLang="es-ES" sz="500" dirty="0">
              <a:solidFill>
                <a:srgbClr val="953735"/>
              </a:solidFill>
              <a:latin typeface="Gill Sans" charset="0"/>
            </a:endParaRPr>
          </a:p>
        </p:txBody>
      </p:sp>
      <p:sp>
        <p:nvSpPr>
          <p:cNvPr id="17" name="2 Rectángulo"/>
          <p:cNvSpPr>
            <a:spLocks noChangeArrowheads="1"/>
          </p:cNvSpPr>
          <p:nvPr/>
        </p:nvSpPr>
        <p:spPr bwMode="auto">
          <a:xfrm>
            <a:off x="500034" y="3071810"/>
            <a:ext cx="821537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dirty="0">
                <a:solidFill>
                  <a:srgbClr val="953735"/>
                </a:solidFill>
                <a:latin typeface="Gill Sans" charset="0"/>
              </a:rPr>
              <a:t>FC2E, Carbon Fund for Spanish Companies</a:t>
            </a:r>
            <a:r>
              <a:rPr lang="en-GB" altLang="es-ES" sz="1000" dirty="0">
                <a:solidFill>
                  <a:srgbClr val="953735"/>
                </a:solidFill>
                <a:latin typeface="Gill Sans" charset="0"/>
              </a:rPr>
              <a:t>, promoted by the Instituto de Crédito Oficial and Santander Investment. It is the first mixed-capital carbon fund managed in Spain. It was created to help Spanish companies comply with greenhouse gas emissions regulations. To achieve its objective, the fund supports clean projects carried out in emerging countries under the mechanisms established in the Kyoto Protocol, that is, the Clean Development Mechanism (CDM) and Joint Implementation (JI), by buying the carbon credits generated by those projects.</a:t>
            </a:r>
          </a:p>
          <a:p>
            <a:pPr algn="just" eaLnBrk="1" hangingPunct="1">
              <a:spcBef>
                <a:spcPct val="0"/>
              </a:spcBef>
              <a:buFont typeface="Wingdings" pitchFamily="2" charset="2"/>
              <a:buChar char="§"/>
            </a:pPr>
            <a:endParaRPr lang="en-GB" altLang="es-ES" sz="1000" dirty="0">
              <a:solidFill>
                <a:srgbClr val="953735"/>
              </a:solidFill>
              <a:latin typeface="Gill Sans" charset="0"/>
            </a:endParaRPr>
          </a:p>
          <a:p>
            <a:pPr algn="just" eaLnBrk="1" hangingPunct="1">
              <a:spcBef>
                <a:spcPct val="0"/>
              </a:spcBef>
              <a:buFont typeface="Wingdings" pitchFamily="2" charset="2"/>
              <a:buChar char="§"/>
            </a:pPr>
            <a:r>
              <a:rPr lang="en-GB" altLang="es-ES" sz="1000" b="1" dirty="0">
                <a:solidFill>
                  <a:srgbClr val="953735"/>
                </a:solidFill>
                <a:latin typeface="Gill Sans"/>
              </a:rPr>
              <a:t>Marguerite Fund</a:t>
            </a:r>
            <a:r>
              <a:rPr lang="en-GB" altLang="es-ES" sz="1000" dirty="0">
                <a:solidFill>
                  <a:srgbClr val="953735"/>
                </a:solidFill>
                <a:latin typeface="Gill Sans"/>
              </a:rPr>
              <a:t>, European capital fund designed by ICO in collaboration with the European Investment Bank, KFW Bankengruppe, the European Commission, Cassa Depositi e Prestiti, Caisse des Dépots et Consignations and PKO Bank Polski, S.A. The purpose of the fund is to mitigate the lack of capital in the European infrastructure projects market. Currently, an expansion to the sectors and products covered is being discussed to adapt the fund to current market deficiencies and the “Juncker Plan”. ICO manages the Spanish Treasury's investment in this fund, which is managed by an independent team that identifies and assesses possible investments, preferably in trans-European energy and transport networks, as well as renewable energy.</a:t>
            </a:r>
          </a:p>
        </p:txBody>
      </p:sp>
      <p:grpSp>
        <p:nvGrpSpPr>
          <p:cNvPr id="15" name="8 Grupo"/>
          <p:cNvGrpSpPr>
            <a:grpSpLocks/>
          </p:cNvGrpSpPr>
          <p:nvPr/>
        </p:nvGrpSpPr>
        <p:grpSpPr bwMode="auto">
          <a:xfrm>
            <a:off x="6786578" y="1643050"/>
            <a:ext cx="1179513" cy="1271587"/>
            <a:chOff x="7640572" y="2132855"/>
            <a:chExt cx="919640" cy="1003407"/>
          </a:xfrm>
        </p:grpSpPr>
        <p:pic>
          <p:nvPicPr>
            <p:cNvPr id="16" name="2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646825" y="2370046"/>
              <a:ext cx="879729" cy="766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18 Rectángulo"/>
            <p:cNvSpPr/>
            <p:nvPr/>
          </p:nvSpPr>
          <p:spPr>
            <a:xfrm>
              <a:off x="8459955" y="2177952"/>
              <a:ext cx="100257" cy="7666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0" name="19 Rectángulo"/>
            <p:cNvSpPr/>
            <p:nvPr/>
          </p:nvSpPr>
          <p:spPr>
            <a:xfrm>
              <a:off x="7640572" y="2132855"/>
              <a:ext cx="100257" cy="8117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grpSp>
      <p:grpSp>
        <p:nvGrpSpPr>
          <p:cNvPr id="23" name="22 Grupo"/>
          <p:cNvGrpSpPr/>
          <p:nvPr/>
        </p:nvGrpSpPr>
        <p:grpSpPr>
          <a:xfrm>
            <a:off x="142844" y="6525376"/>
            <a:ext cx="2750146" cy="216737"/>
            <a:chOff x="142844" y="6525376"/>
            <a:chExt cx="2750146" cy="216737"/>
          </a:xfrm>
        </p:grpSpPr>
        <p:grpSp>
          <p:nvGrpSpPr>
            <p:cNvPr id="24" name="8 Grupo"/>
            <p:cNvGrpSpPr/>
            <p:nvPr/>
          </p:nvGrpSpPr>
          <p:grpSpPr>
            <a:xfrm>
              <a:off x="142844" y="6544781"/>
              <a:ext cx="2750145" cy="181706"/>
              <a:chOff x="93663" y="6277125"/>
              <a:chExt cx="2750145" cy="224103"/>
            </a:xfrm>
          </p:grpSpPr>
          <p:sp>
            <p:nvSpPr>
              <p:cNvPr id="26"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7"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5" name="24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34</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0872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defRPr/>
            </a:pPr>
            <a:r>
              <a:rPr lang="en-GB" altLang="es-ES" sz="1400" b="1" dirty="0">
                <a:solidFill>
                  <a:srgbClr val="9E1B34"/>
                </a:solidFill>
                <a:latin typeface="Gill Sans"/>
              </a:rPr>
              <a:t>Stakeholders</a:t>
            </a:r>
          </a:p>
        </p:txBody>
      </p:sp>
      <p:sp>
        <p:nvSpPr>
          <p:cNvPr id="14" name="2 Rectángulo"/>
          <p:cNvSpPr>
            <a:spLocks noChangeArrowheads="1"/>
          </p:cNvSpPr>
          <p:nvPr/>
        </p:nvSpPr>
        <p:spPr bwMode="auto">
          <a:xfrm>
            <a:off x="323528" y="1340768"/>
            <a:ext cx="8424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None/>
              <a:defRPr/>
            </a:pPr>
            <a:r>
              <a:rPr lang="en-GB" altLang="es-ES" sz="1000" dirty="0">
                <a:solidFill>
                  <a:srgbClr val="953735"/>
                </a:solidFill>
                <a:latin typeface="Gill Sans" charset="0"/>
              </a:rPr>
              <a:t>The stakeholder identification process is undertaken by means of ICO's relationship with each of the potential stakeholders. Based on this methodology, ICO has identified the following groups:</a:t>
            </a:r>
          </a:p>
        </p:txBody>
      </p:sp>
      <p:graphicFrame>
        <p:nvGraphicFramePr>
          <p:cNvPr id="18" name="17 Tabla"/>
          <p:cNvGraphicFramePr>
            <a:graphicFrameLocks noGrp="1"/>
          </p:cNvGraphicFramePr>
          <p:nvPr>
            <p:extLst>
              <p:ext uri="{D42A27DB-BD31-4B8C-83A1-F6EECF244321}">
                <p14:modId xmlns:p14="http://schemas.microsoft.com/office/powerpoint/2010/main" val="134420955"/>
              </p:ext>
            </p:extLst>
          </p:nvPr>
        </p:nvGraphicFramePr>
        <p:xfrm>
          <a:off x="428595" y="1916139"/>
          <a:ext cx="8320117" cy="4191792"/>
        </p:xfrm>
        <a:graphic>
          <a:graphicData uri="http://schemas.openxmlformats.org/drawingml/2006/table">
            <a:tbl>
              <a:tblPr firstRow="1" bandRow="1"/>
              <a:tblGrid>
                <a:gridCol w="1422270">
                  <a:extLst>
                    <a:ext uri="{9D8B030D-6E8A-4147-A177-3AD203B41FA5}">
                      <a16:colId xmlns:a16="http://schemas.microsoft.com/office/drawing/2014/main" xmlns="" val="20000"/>
                    </a:ext>
                  </a:extLst>
                </a:gridCol>
                <a:gridCol w="1560163">
                  <a:extLst>
                    <a:ext uri="{9D8B030D-6E8A-4147-A177-3AD203B41FA5}">
                      <a16:colId xmlns:a16="http://schemas.microsoft.com/office/drawing/2014/main" xmlns="" val="20001"/>
                    </a:ext>
                  </a:extLst>
                </a:gridCol>
                <a:gridCol w="2595555">
                  <a:extLst>
                    <a:ext uri="{9D8B030D-6E8A-4147-A177-3AD203B41FA5}">
                      <a16:colId xmlns:a16="http://schemas.microsoft.com/office/drawing/2014/main" xmlns="" val="20002"/>
                    </a:ext>
                  </a:extLst>
                </a:gridCol>
                <a:gridCol w="2742129">
                  <a:extLst>
                    <a:ext uri="{9D8B030D-6E8A-4147-A177-3AD203B41FA5}">
                      <a16:colId xmlns:a16="http://schemas.microsoft.com/office/drawing/2014/main" xmlns="" val="20003"/>
                    </a:ext>
                  </a:extLst>
                </a:gridCol>
              </a:tblGrid>
              <a:tr h="234918">
                <a:tc>
                  <a:txBody>
                    <a:bodyPr/>
                    <a:lstStyle/>
                    <a:p>
                      <a:pPr algn="ctr" rtl="0" fontAlgn="ctr"/>
                      <a:r>
                        <a:rPr lang="en-GB" sz="800" b="1" i="0" u="none" strike="noStrike" dirty="0">
                          <a:solidFill>
                            <a:schemeClr val="bg1"/>
                          </a:solidFill>
                          <a:effectLst/>
                          <a:latin typeface="Gill Sans"/>
                        </a:rPr>
                        <a:t>GROUP</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ctr"/>
                      <a:r>
                        <a:rPr lang="en-GB" sz="800" b="1" i="0" u="none" strike="noStrike" dirty="0">
                          <a:solidFill>
                            <a:schemeClr val="bg1"/>
                          </a:solidFill>
                          <a:effectLst/>
                          <a:latin typeface="Gill Sans"/>
                        </a:rPr>
                        <a:t>SUBGROUP</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ctr"/>
                      <a:r>
                        <a:rPr lang="en-GB" sz="800" b="1" i="0" u="none" strike="noStrike" dirty="0">
                          <a:solidFill>
                            <a:schemeClr val="bg1"/>
                          </a:solidFill>
                          <a:effectLst/>
                          <a:latin typeface="Gill Sans"/>
                        </a:rPr>
                        <a:t>DESCRIPTION</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ctr"/>
                      <a:r>
                        <a:rPr lang="en-GB" sz="800" b="1" i="0" u="none" strike="noStrike" dirty="0">
                          <a:solidFill>
                            <a:schemeClr val="bg1"/>
                          </a:solidFill>
                          <a:effectLst/>
                          <a:latin typeface="Gill Sans"/>
                        </a:rPr>
                        <a:t>AIMS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410682">
                <a:tc rowSpan="5">
                  <a:txBody>
                    <a:bodyPr/>
                    <a:lstStyle/>
                    <a:p>
                      <a:pPr algn="ctr" rtl="0" fontAlgn="ctr"/>
                      <a:r>
                        <a:rPr lang="en-GB" sz="800" b="1" i="0" u="none" strike="noStrike" dirty="0">
                          <a:solidFill>
                            <a:schemeClr val="accent2">
                              <a:lumMod val="75000"/>
                            </a:schemeClr>
                          </a:solidFill>
                          <a:effectLst/>
                          <a:latin typeface="Gill Sans"/>
                        </a:rPr>
                        <a:t>1. CLIENTS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Financial institutions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Financial institutions that act as the mediators of the loans offered by ICO to SMEs and the self-employed</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Offering ICO financing through the financial institutions' branches to facilitate access among SMEs and the self-employed to ICO loans.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1"/>
                  </a:ext>
                </a:extLst>
              </a:tr>
              <a:tr h="277262">
                <a:tc vMerge="1">
                  <a:txBody>
                    <a:bodyPr/>
                    <a:lstStyle/>
                    <a:p>
                      <a:endParaRPr lang="es-ES"/>
                    </a:p>
                  </a:txBody>
                  <a:tcPr/>
                </a:tc>
                <a:tc>
                  <a:txBody>
                    <a:bodyPr/>
                    <a:lstStyle/>
                    <a:p>
                      <a:pPr algn="ctr" rtl="0" fontAlgn="ctr"/>
                      <a:r>
                        <a:rPr lang="en-GB" sz="800" b="0" i="0" u="none" strike="noStrike" dirty="0">
                          <a:solidFill>
                            <a:schemeClr val="accent2">
                              <a:lumMod val="75000"/>
                            </a:schemeClr>
                          </a:solidFill>
                          <a:effectLst/>
                          <a:latin typeface="Gill Sans"/>
                        </a:rPr>
                        <a:t>SMEs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Companies benefiting from ICO's financing facilities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rowSpan="3">
                  <a:txBody>
                    <a:bodyPr/>
                    <a:lstStyle/>
                    <a:p>
                      <a:pPr algn="just" rtl="0" fontAlgn="ctr"/>
                      <a:r>
                        <a:rPr lang="en-GB" sz="800" b="0" i="0" u="none" strike="noStrike" dirty="0">
                          <a:solidFill>
                            <a:schemeClr val="accent2">
                              <a:lumMod val="75000"/>
                            </a:schemeClr>
                          </a:solidFill>
                          <a:effectLst/>
                          <a:latin typeface="Gill Sans"/>
                        </a:rPr>
                        <a:t>Generating/preserving employment and, in particular, in regions with a GDP below the national average; promoting the internationalisation of Spanish companies; financing investment projects that generate wealth and employment and those having a positive environmental and social impact.</a:t>
                      </a:r>
                    </a:p>
                  </a:txBody>
                  <a:tcPr marL="35998" marR="71998" marT="0"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277262">
                <a:tc vMerge="1">
                  <a:txBody>
                    <a:bodyPr/>
                    <a:lstStyle/>
                    <a:p>
                      <a:endParaRPr lang="es-ES"/>
                    </a:p>
                  </a:txBody>
                  <a:tcPr/>
                </a:tc>
                <a:tc>
                  <a:txBody>
                    <a:bodyPr/>
                    <a:lstStyle/>
                    <a:p>
                      <a:pPr algn="ctr" rtl="0" fontAlgn="ctr"/>
                      <a:r>
                        <a:rPr lang="en-GB" sz="800" b="0" i="0" u="none" strike="noStrike" dirty="0">
                          <a:solidFill>
                            <a:schemeClr val="accent2">
                              <a:lumMod val="75000"/>
                            </a:schemeClr>
                          </a:solidFill>
                          <a:effectLst/>
                          <a:latin typeface="Gill Sans"/>
                        </a:rPr>
                        <a:t>Self-employed</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Individual business owners benefiting from ICO's financing facilities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vMerge="1">
                  <a:txBody>
                    <a:bodyPr/>
                    <a:lstStyle/>
                    <a:p>
                      <a:endParaRPr lang="es-ES"/>
                    </a:p>
                  </a:txBody>
                  <a:tcPr/>
                </a:tc>
                <a:extLst>
                  <a:ext uri="{0D108BD9-81ED-4DB2-BD59-A6C34878D82A}">
                    <a16:rowId xmlns:a16="http://schemas.microsoft.com/office/drawing/2014/main" xmlns="" val="10003"/>
                  </a:ext>
                </a:extLst>
              </a:tr>
              <a:tr h="479584">
                <a:tc vMerge="1">
                  <a:txBody>
                    <a:bodyPr/>
                    <a:lstStyle/>
                    <a:p>
                      <a:endParaRPr lang="es-ES"/>
                    </a:p>
                  </a:txBody>
                  <a:tcPr/>
                </a:tc>
                <a:tc>
                  <a:txBody>
                    <a:bodyPr/>
                    <a:lstStyle/>
                    <a:p>
                      <a:pPr algn="ctr" rtl="0" fontAlgn="ctr"/>
                      <a:r>
                        <a:rPr lang="en-GB" sz="800" b="0" i="0" u="none" strike="noStrike" dirty="0">
                          <a:solidFill>
                            <a:schemeClr val="accent2">
                              <a:lumMod val="75000"/>
                            </a:schemeClr>
                          </a:solidFill>
                          <a:effectLst/>
                          <a:latin typeface="Gill Sans"/>
                        </a:rPr>
                        <a:t>Large companies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bg1"/>
                    </a:solidFill>
                  </a:tcPr>
                </a:tc>
                <a:tc>
                  <a:txBody>
                    <a:bodyPr/>
                    <a:lstStyle/>
                    <a:p>
                      <a:pPr algn="just" rtl="0" fontAlgn="ctr"/>
                      <a:r>
                        <a:rPr lang="en-GB" sz="800" b="0" i="0" u="none" strike="noStrike" dirty="0">
                          <a:solidFill>
                            <a:schemeClr val="accent2">
                              <a:lumMod val="75000"/>
                            </a:schemeClr>
                          </a:solidFill>
                          <a:effectLst/>
                          <a:latin typeface="Gill Sans"/>
                        </a:rPr>
                        <a:t>Companies benefiting from ICO's direct loans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bg1"/>
                    </a:solidFill>
                  </a:tcPr>
                </a:tc>
                <a:tc vMerge="1">
                  <a:txBody>
                    <a:bodyPr/>
                    <a:lstStyle/>
                    <a:p>
                      <a:endParaRPr lang="es-ES"/>
                    </a:p>
                  </a:txBody>
                  <a:tcPr/>
                </a:tc>
                <a:extLst>
                  <a:ext uri="{0D108BD9-81ED-4DB2-BD59-A6C34878D82A}">
                    <a16:rowId xmlns:a16="http://schemas.microsoft.com/office/drawing/2014/main" xmlns="" val="10004"/>
                  </a:ext>
                </a:extLst>
              </a:tr>
              <a:tr h="360652">
                <a:tc vMerge="1">
                  <a:txBody>
                    <a:bodyPr/>
                    <a:lstStyle/>
                    <a:p>
                      <a:endParaRPr lang="es-ES"/>
                    </a:p>
                  </a:txBody>
                  <a:tcPr/>
                </a:tc>
                <a:tc>
                  <a:txBody>
                    <a:bodyPr/>
                    <a:lstStyle/>
                    <a:p>
                      <a:pPr algn="ctr" rtl="0" fontAlgn="ctr"/>
                      <a:r>
                        <a:rPr lang="en-GB" sz="800" b="0" i="0" u="none" strike="noStrike" dirty="0">
                          <a:solidFill>
                            <a:schemeClr val="accent2">
                              <a:lumMod val="75000"/>
                            </a:schemeClr>
                          </a:solidFill>
                          <a:effectLst/>
                          <a:latin typeface="Gill Sans"/>
                        </a:rPr>
                        <a:t>State fund managers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bg1"/>
                    </a:solidFill>
                  </a:tcPr>
                </a:tc>
                <a:tc>
                  <a:txBody>
                    <a:bodyPr/>
                    <a:lstStyle/>
                    <a:p>
                      <a:pPr algn="just" rtl="0" fontAlgn="ctr"/>
                      <a:r>
                        <a:rPr lang="en-GB" sz="800" b="0" i="0" u="none" strike="noStrike" dirty="0">
                          <a:solidFill>
                            <a:schemeClr val="accent2">
                              <a:lumMod val="75000"/>
                            </a:schemeClr>
                          </a:solidFill>
                          <a:effectLst/>
                          <a:latin typeface="Gill Sans"/>
                        </a:rPr>
                        <a:t>Ministries that manage the state's funds for internationalisation</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bg1"/>
                    </a:solidFill>
                  </a:tcPr>
                </a:tc>
                <a:tc>
                  <a:txBody>
                    <a:bodyPr/>
                    <a:lstStyle/>
                    <a:p>
                      <a:pPr algn="just" rtl="0" fontAlgn="ctr"/>
                      <a:r>
                        <a:rPr lang="en-GB" sz="800" b="0" i="0" u="none" strike="noStrike" dirty="0">
                          <a:solidFill>
                            <a:schemeClr val="accent2">
                              <a:lumMod val="75000"/>
                            </a:schemeClr>
                          </a:solidFill>
                          <a:effectLst/>
                          <a:latin typeface="Gill Sans"/>
                        </a:rPr>
                        <a:t>Managing the funds made available by ministerial departments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r h="544102">
                <a:tc>
                  <a:txBody>
                    <a:bodyPr/>
                    <a:lstStyle/>
                    <a:p>
                      <a:pPr algn="ctr" rtl="0" fontAlgn="ctr"/>
                      <a:r>
                        <a:rPr lang="en-GB" sz="800" b="1" i="0" u="none" strike="noStrike" dirty="0">
                          <a:solidFill>
                            <a:schemeClr val="accent2">
                              <a:lumMod val="75000"/>
                            </a:schemeClr>
                          </a:solidFill>
                          <a:effectLst/>
                          <a:latin typeface="Gill Sans"/>
                        </a:rPr>
                        <a:t>2. INVESTORS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Investors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Subscribers to bonds issued by ICO to finance their activities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Raising the financial resources needed to undertake ICO activities</a:t>
                      </a:r>
                    </a:p>
                    <a:p>
                      <a:pPr algn="just" rtl="0" fontAlgn="ctr"/>
                      <a:r>
                        <a:rPr lang="en-GB" sz="800" b="0" i="0" u="none" strike="noStrike" dirty="0">
                          <a:solidFill>
                            <a:schemeClr val="accent2">
                              <a:lumMod val="75000"/>
                            </a:schemeClr>
                          </a:solidFill>
                          <a:effectLst/>
                          <a:latin typeface="Gill Sans"/>
                        </a:rPr>
                        <a:t>Development of SRI bonds</a:t>
                      </a:r>
                    </a:p>
                    <a:p>
                      <a:pPr algn="just" rtl="0" fontAlgn="ctr"/>
                      <a:r>
                        <a:rPr lang="en-GB" sz="800" b="0" i="0" u="none" strike="noStrike" baseline="0" dirty="0">
                          <a:solidFill>
                            <a:schemeClr val="accent2">
                              <a:lumMod val="75000"/>
                            </a:schemeClr>
                          </a:solidFill>
                          <a:effectLst/>
                          <a:latin typeface="Gill Sans"/>
                        </a:rPr>
                        <a:t>Platforms for dialogue</a:t>
                      </a:r>
                      <a:endParaRPr lang="en-GB" sz="800" b="0" i="0" u="none" strike="noStrike" dirty="0">
                        <a:solidFill>
                          <a:schemeClr val="accent2">
                            <a:lumMod val="75000"/>
                          </a:schemeClr>
                        </a:solidFill>
                        <a:effectLst/>
                        <a:latin typeface="Gill Sans"/>
                      </a:endParaRP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6"/>
                  </a:ext>
                </a:extLst>
              </a:tr>
              <a:tr h="410682">
                <a:tc rowSpan="3">
                  <a:txBody>
                    <a:bodyPr/>
                    <a:lstStyle/>
                    <a:p>
                      <a:pPr algn="ctr" rtl="0" fontAlgn="ctr"/>
                      <a:r>
                        <a:rPr lang="en-GB" sz="800" b="1" i="0" u="none" strike="noStrike" dirty="0">
                          <a:solidFill>
                            <a:schemeClr val="accent2">
                              <a:lumMod val="75000"/>
                            </a:schemeClr>
                          </a:solidFill>
                          <a:effectLst/>
                          <a:latin typeface="Gill Sans"/>
                        </a:rPr>
                        <a:t>3. INDIVIDUALS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Active employees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Staff on a permanent contract or temporary contract that is currently in effect</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Facilitating the professional development and activities of ICO employees by means of equality, non-discrimination, work-life balance and training policies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7"/>
                  </a:ext>
                </a:extLst>
              </a:tr>
              <a:tr h="277262">
                <a:tc vMerge="1">
                  <a:txBody>
                    <a:bodyPr/>
                    <a:lstStyle/>
                    <a:p>
                      <a:endParaRPr lang="es-ES"/>
                    </a:p>
                  </a:txBody>
                  <a:tcPr/>
                </a:tc>
                <a:tc>
                  <a:txBody>
                    <a:bodyPr/>
                    <a:lstStyle/>
                    <a:p>
                      <a:pPr algn="ctr" rtl="0" fontAlgn="ctr"/>
                      <a:r>
                        <a:rPr lang="en-GB" sz="800" b="0" i="0" u="none" strike="noStrike" dirty="0">
                          <a:solidFill>
                            <a:schemeClr val="accent2">
                              <a:lumMod val="75000"/>
                            </a:schemeClr>
                          </a:solidFill>
                          <a:effectLst/>
                          <a:latin typeface="Gill Sans"/>
                        </a:rPr>
                        <a:t>Interns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Graduates participating in the training programme with Fundación SEPI carrying out their internship at ICO </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Supporting the workplace training of recent graduates to facilitate their insertion in the labour market </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8"/>
                  </a:ext>
                </a:extLst>
              </a:tr>
              <a:tr h="360649">
                <a:tc vMerge="1">
                  <a:txBody>
                    <a:bodyPr/>
                    <a:lstStyle/>
                    <a:p>
                      <a:endParaRPr lang="es-ES"/>
                    </a:p>
                  </a:txBody>
                  <a:tcPr/>
                </a:tc>
                <a:tc>
                  <a:txBody>
                    <a:bodyPr/>
                    <a:lstStyle/>
                    <a:p>
                      <a:pPr algn="ctr" rtl="0" fontAlgn="ctr"/>
                      <a:r>
                        <a:rPr lang="en-GB" sz="800" b="0" i="0" u="none" strike="noStrike" dirty="0">
                          <a:solidFill>
                            <a:schemeClr val="accent2">
                              <a:lumMod val="75000"/>
                            </a:schemeClr>
                          </a:solidFill>
                          <a:effectLst/>
                          <a:latin typeface="Gill Sans"/>
                        </a:rPr>
                        <a:t>Others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Inactive individuals in retirement, on a career break or on other grounds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Facilitating the relationship with ICO in terms of employment rights once the employment contract comes to an end</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9"/>
                  </a:ext>
                </a:extLst>
              </a:tr>
              <a:tr h="544102">
                <a:tc>
                  <a:txBody>
                    <a:bodyPr/>
                    <a:lstStyle/>
                    <a:p>
                      <a:pPr algn="ctr" rtl="0" fontAlgn="ctr"/>
                      <a:r>
                        <a:rPr lang="en-GB" sz="800" b="1" i="0" u="none" strike="noStrike" dirty="0">
                          <a:solidFill>
                            <a:schemeClr val="accent2">
                              <a:lumMod val="75000"/>
                            </a:schemeClr>
                          </a:solidFill>
                          <a:effectLst/>
                          <a:latin typeface="Gill Sans"/>
                        </a:rPr>
                        <a:t>4. SUPPLIERS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Suppliers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Companies that supply goods and services to ICO</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Procurement under the principles of public procurement, including CSR clauses </a:t>
                      </a:r>
                    </a:p>
                    <a:p>
                      <a:pPr algn="just" rtl="0" fontAlgn="ctr"/>
                      <a:r>
                        <a:rPr lang="en-GB" sz="800" b="0" i="0" u="none" strike="noStrike" dirty="0">
                          <a:solidFill>
                            <a:schemeClr val="accent2">
                              <a:lumMod val="75000"/>
                            </a:schemeClr>
                          </a:solidFill>
                          <a:effectLst/>
                          <a:latin typeface="Gill Sans"/>
                        </a:rPr>
                        <a:t>Assessment of supplier CSR performance</a:t>
                      </a:r>
                    </a:p>
                    <a:p>
                      <a:pPr algn="just" rtl="0" fontAlgn="ctr"/>
                      <a:r>
                        <a:rPr lang="en-GB" sz="800" b="0" i="0" u="none" strike="noStrike" dirty="0">
                          <a:solidFill>
                            <a:schemeClr val="accent2">
                              <a:lumMod val="75000"/>
                            </a:schemeClr>
                          </a:solidFill>
                          <a:effectLst/>
                          <a:latin typeface="Gill Sans"/>
                        </a:rPr>
                        <a:t>Minimising invoice payment periods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10"/>
                  </a:ext>
                </a:extLst>
              </a:tr>
            </a:tbl>
          </a:graphicData>
        </a:graphic>
      </p:graphicFrame>
      <p:grpSp>
        <p:nvGrpSpPr>
          <p:cNvPr id="17" name="16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8579012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35</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0872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defRPr/>
            </a:pPr>
            <a:r>
              <a:rPr lang="en-GB" altLang="es-ES" sz="1400" b="1" dirty="0">
                <a:solidFill>
                  <a:srgbClr val="9E1B34"/>
                </a:solidFill>
                <a:latin typeface="Gill Sans"/>
              </a:rPr>
              <a:t>Stakeholders</a:t>
            </a:r>
          </a:p>
        </p:txBody>
      </p:sp>
      <p:graphicFrame>
        <p:nvGraphicFramePr>
          <p:cNvPr id="18" name="17 Tabla"/>
          <p:cNvGraphicFramePr>
            <a:graphicFrameLocks noGrp="1"/>
          </p:cNvGraphicFramePr>
          <p:nvPr>
            <p:extLst>
              <p:ext uri="{D42A27DB-BD31-4B8C-83A1-F6EECF244321}">
                <p14:modId xmlns:p14="http://schemas.microsoft.com/office/powerpoint/2010/main" val="1718268006"/>
              </p:ext>
            </p:extLst>
          </p:nvPr>
        </p:nvGraphicFramePr>
        <p:xfrm>
          <a:off x="428595" y="1340768"/>
          <a:ext cx="8320117" cy="4841225"/>
        </p:xfrm>
        <a:graphic>
          <a:graphicData uri="http://schemas.openxmlformats.org/drawingml/2006/table">
            <a:tbl>
              <a:tblPr firstRow="1" bandRow="1"/>
              <a:tblGrid>
                <a:gridCol w="1422270">
                  <a:extLst>
                    <a:ext uri="{9D8B030D-6E8A-4147-A177-3AD203B41FA5}">
                      <a16:colId xmlns:a16="http://schemas.microsoft.com/office/drawing/2014/main" xmlns="" val="20000"/>
                    </a:ext>
                  </a:extLst>
                </a:gridCol>
                <a:gridCol w="1560163">
                  <a:extLst>
                    <a:ext uri="{9D8B030D-6E8A-4147-A177-3AD203B41FA5}">
                      <a16:colId xmlns:a16="http://schemas.microsoft.com/office/drawing/2014/main" xmlns="" val="20001"/>
                    </a:ext>
                  </a:extLst>
                </a:gridCol>
                <a:gridCol w="2595555">
                  <a:extLst>
                    <a:ext uri="{9D8B030D-6E8A-4147-A177-3AD203B41FA5}">
                      <a16:colId xmlns:a16="http://schemas.microsoft.com/office/drawing/2014/main" xmlns="" val="20002"/>
                    </a:ext>
                  </a:extLst>
                </a:gridCol>
                <a:gridCol w="2742129">
                  <a:extLst>
                    <a:ext uri="{9D8B030D-6E8A-4147-A177-3AD203B41FA5}">
                      <a16:colId xmlns:a16="http://schemas.microsoft.com/office/drawing/2014/main" xmlns="" val="20003"/>
                    </a:ext>
                  </a:extLst>
                </a:gridCol>
              </a:tblGrid>
              <a:tr h="214670">
                <a:tc>
                  <a:txBody>
                    <a:bodyPr/>
                    <a:lstStyle/>
                    <a:p>
                      <a:pPr algn="ctr" rtl="0" fontAlgn="ctr"/>
                      <a:r>
                        <a:rPr lang="en-GB" sz="800" b="1" i="0" u="none" strike="noStrike" dirty="0">
                          <a:solidFill>
                            <a:schemeClr val="bg1"/>
                          </a:solidFill>
                          <a:effectLst/>
                          <a:latin typeface="Gill Sans"/>
                        </a:rPr>
                        <a:t>GROUP</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ctr"/>
                      <a:r>
                        <a:rPr lang="en-GB" sz="800" b="1" i="0" u="none" strike="noStrike" dirty="0">
                          <a:solidFill>
                            <a:schemeClr val="bg1"/>
                          </a:solidFill>
                          <a:effectLst/>
                          <a:latin typeface="Gill Sans"/>
                        </a:rPr>
                        <a:t>SUBGROUP</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ctr"/>
                      <a:r>
                        <a:rPr lang="en-GB" sz="800" b="1" i="0" u="none" strike="noStrike" dirty="0">
                          <a:solidFill>
                            <a:schemeClr val="bg1"/>
                          </a:solidFill>
                          <a:effectLst/>
                          <a:latin typeface="Gill Sans"/>
                        </a:rPr>
                        <a:t>DESCRIPTION</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ctr"/>
                      <a:r>
                        <a:rPr lang="en-GB" sz="800" b="1" i="0" u="none" strike="noStrike" dirty="0">
                          <a:solidFill>
                            <a:schemeClr val="bg1"/>
                          </a:solidFill>
                          <a:effectLst/>
                          <a:latin typeface="Gill Sans"/>
                        </a:rPr>
                        <a:t>AIMS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542923">
                <a:tc rowSpan="4">
                  <a:txBody>
                    <a:bodyPr/>
                    <a:lstStyle/>
                    <a:p>
                      <a:pPr algn="ctr" rtl="0" fontAlgn="ctr"/>
                      <a:r>
                        <a:rPr lang="en-GB" sz="800" b="1" i="0" u="none" strike="noStrike" dirty="0">
                          <a:solidFill>
                            <a:schemeClr val="accent2">
                              <a:lumMod val="75000"/>
                            </a:schemeClr>
                          </a:solidFill>
                          <a:effectLst/>
                          <a:latin typeface="Gill Sans"/>
                        </a:rPr>
                        <a:t>5. ORGANISATIONS AND INSTITUTIONS INVOLVED IN THE ECONOMIC AND FINANCIAL MARKETS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Multilateral organisations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Supranational international organisation, involving a number of countries or Member States, created to fulfil common objectives that benefit the community or regions in which they are active.</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Identifying cooperation frameworks for the development of joint projects and programmes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1"/>
                  </a:ext>
                </a:extLst>
              </a:tr>
              <a:tr h="224892">
                <a:tc vMerge="1">
                  <a:txBody>
                    <a:bodyPr/>
                    <a:lstStyle/>
                    <a:p>
                      <a:endParaRPr lang="es-ES"/>
                    </a:p>
                  </a:txBody>
                  <a:tcPr/>
                </a:tc>
                <a:tc>
                  <a:txBody>
                    <a:bodyPr/>
                    <a:lstStyle/>
                    <a:p>
                      <a:pPr algn="ctr" rtl="0" fontAlgn="ctr"/>
                      <a:r>
                        <a:rPr lang="en-GB" sz="800" b="0" i="0" u="none" strike="noStrike" dirty="0">
                          <a:solidFill>
                            <a:schemeClr val="accent2">
                              <a:lumMod val="75000"/>
                            </a:schemeClr>
                          </a:solidFill>
                          <a:effectLst/>
                          <a:latin typeface="Gill Sans"/>
                        </a:rPr>
                        <a:t>Institutions similar to ICO</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Institutions in EU Member States and other countries with similar functions to those of the Institute</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Collaboration agreements and the exchange of best practice and expertise to generate shared value</a:t>
                      </a:r>
                      <a:endParaRPr lang="en-GB" sz="800" b="0" i="1" u="none" strike="noStrike" dirty="0">
                        <a:solidFill>
                          <a:schemeClr val="accent2">
                            <a:lumMod val="75000"/>
                          </a:schemeClr>
                        </a:solidFill>
                        <a:effectLst/>
                        <a:latin typeface="Gill Sans"/>
                      </a:endParaRP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2"/>
                  </a:ext>
                </a:extLst>
              </a:tr>
              <a:tr h="224892">
                <a:tc vMerge="1">
                  <a:txBody>
                    <a:bodyPr/>
                    <a:lstStyle/>
                    <a:p>
                      <a:endParaRPr lang="es-ES"/>
                    </a:p>
                  </a:txBody>
                  <a:tcPr/>
                </a:tc>
                <a:tc>
                  <a:txBody>
                    <a:bodyPr/>
                    <a:lstStyle/>
                    <a:p>
                      <a:pPr algn="ctr" rtl="0" fontAlgn="ctr"/>
                      <a:r>
                        <a:rPr lang="en-GB" sz="800" b="0" i="0" u="none" strike="noStrike" dirty="0">
                          <a:solidFill>
                            <a:schemeClr val="accent2">
                              <a:lumMod val="75000"/>
                            </a:schemeClr>
                          </a:solidFill>
                          <a:effectLst/>
                          <a:latin typeface="Gill Sans"/>
                        </a:rPr>
                        <a:t>Regulatory and supervisory bodies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Organisations and institutions that regulate and supervise activities</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 Regulatory compliance and transparency</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3"/>
                  </a:ext>
                </a:extLst>
              </a:tr>
              <a:tr h="329564">
                <a:tc vMerge="1">
                  <a:txBody>
                    <a:bodyPr/>
                    <a:lstStyle/>
                    <a:p>
                      <a:endParaRPr lang="es-ES" dirty="0"/>
                    </a:p>
                  </a:txBody>
                  <a:tcPr/>
                </a:tc>
                <a:tc>
                  <a:txBody>
                    <a:bodyPr/>
                    <a:lstStyle/>
                    <a:p>
                      <a:pPr algn="ctr" rtl="0" fontAlgn="ctr"/>
                      <a:r>
                        <a:rPr lang="en-GB" sz="800" b="0" i="0" u="none" strike="noStrike" dirty="0">
                          <a:solidFill>
                            <a:schemeClr val="accent2">
                              <a:lumMod val="75000"/>
                            </a:schemeClr>
                          </a:solidFill>
                          <a:effectLst/>
                          <a:latin typeface="Gill Sans"/>
                        </a:rPr>
                        <a:t>Management and insurance institutions in financial markets</a:t>
                      </a:r>
                    </a:p>
                  </a:txBody>
                  <a:tcPr marL="9525" marR="9525"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Financial institutions that place the bonds issued by ICO for its financing</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 Regulatory compliance and transparency</a:t>
                      </a:r>
                    </a:p>
                  </a:txBody>
                  <a:tcPr marL="35998" marR="71998" marT="9524"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4"/>
                  </a:ext>
                </a:extLst>
              </a:tr>
              <a:tr h="329564">
                <a:tc rowSpan="2">
                  <a:txBody>
                    <a:bodyPr/>
                    <a:lstStyle/>
                    <a:p>
                      <a:pPr algn="ctr" rtl="0" fontAlgn="ctr"/>
                      <a:r>
                        <a:rPr lang="en-GB" sz="800" b="1" i="0" u="none" strike="noStrike" dirty="0">
                          <a:solidFill>
                            <a:schemeClr val="accent2">
                              <a:lumMod val="75000"/>
                            </a:schemeClr>
                          </a:solidFill>
                          <a:effectLst/>
                          <a:latin typeface="Gill Sans"/>
                        </a:rPr>
                        <a:t>6. MEDIA</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Specialist</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Economic information media</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rowSpan="2">
                  <a:txBody>
                    <a:bodyPr/>
                    <a:lstStyle/>
                    <a:p>
                      <a:pPr marL="0" indent="0" algn="just" rtl="0" fontAlgn="ctr"/>
                      <a:r>
                        <a:rPr lang="en-GB" sz="800" b="0" i="0" u="none" strike="noStrike" dirty="0">
                          <a:solidFill>
                            <a:schemeClr val="accent2">
                              <a:lumMod val="75000"/>
                            </a:schemeClr>
                          </a:solidFill>
                          <a:effectLst/>
                          <a:latin typeface="Gill Sans"/>
                        </a:rPr>
                        <a:t>Publicising ICO activities, in addition to ceremonies and events in which the Institute participates</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5"/>
                  </a:ext>
                </a:extLst>
              </a:tr>
              <a:tr h="329564">
                <a:tc vMerge="1">
                  <a:txBody>
                    <a:bodyPr/>
                    <a:lstStyle/>
                    <a:p>
                      <a:endParaRPr lang="es-ES"/>
                    </a:p>
                  </a:txBody>
                  <a:tcP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General</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General information media</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vMerge="1">
                  <a:txBody>
                    <a:bodyPr/>
                    <a:lstStyle/>
                    <a:p>
                      <a:pPr algn="l" rtl="0" fontAlgn="ctr"/>
                      <a:endParaRPr lang="es-ES" sz="800" b="0" i="0" u="none" strike="noStrike" dirty="0">
                        <a:solidFill>
                          <a:srgbClr val="9E1B34"/>
                        </a:solidFill>
                        <a:effectLst/>
                        <a:latin typeface="Gill Sans"/>
                      </a:endParaRPr>
                    </a:p>
                  </a:txBody>
                  <a:tcPr marL="8028" marR="8028" marT="8027"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6"/>
                  </a:ext>
                </a:extLst>
              </a:tr>
              <a:tr h="329564">
                <a:tc rowSpan="2">
                  <a:txBody>
                    <a:bodyPr/>
                    <a:lstStyle/>
                    <a:p>
                      <a:pPr algn="ctr" rtl="0" fontAlgn="ctr"/>
                      <a:r>
                        <a:rPr lang="en-GB" sz="800" b="1" i="0" u="none" strike="noStrike" dirty="0">
                          <a:solidFill>
                            <a:schemeClr val="accent2">
                              <a:lumMod val="75000"/>
                            </a:schemeClr>
                          </a:solidFill>
                          <a:effectLst/>
                          <a:latin typeface="Gill Sans"/>
                        </a:rPr>
                        <a:t>7. ANALYSTS</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Financial</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Financial and economic ratings agencies</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rowSpan="2">
                  <a:txBody>
                    <a:bodyPr/>
                    <a:lstStyle/>
                    <a:p>
                      <a:pPr algn="just" rtl="0" fontAlgn="ctr"/>
                      <a:r>
                        <a:rPr lang="en-GB" sz="800" b="0" i="0" u="none" strike="noStrike" dirty="0">
                          <a:solidFill>
                            <a:schemeClr val="accent2">
                              <a:lumMod val="75000"/>
                            </a:schemeClr>
                          </a:solidFill>
                          <a:effectLst/>
                          <a:latin typeface="Gill Sans"/>
                        </a:rPr>
                        <a:t>Providing information with the utmost transparency to facilitate verification work</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7"/>
                  </a:ext>
                </a:extLst>
              </a:tr>
              <a:tr h="329564">
                <a:tc vMerge="1">
                  <a:txBody>
                    <a:bodyPr/>
                    <a:lstStyle/>
                    <a:p>
                      <a:endParaRPr lang="es-ES"/>
                    </a:p>
                  </a:txBody>
                  <a:tcP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CSR specialists</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Agencies specialising in scoring ESG criteria</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vMerge="1">
                  <a:txBody>
                    <a:bodyPr/>
                    <a:lstStyle/>
                    <a:p>
                      <a:pPr algn="l" rtl="0" fontAlgn="ctr"/>
                      <a:endParaRPr lang="es-ES" sz="800" b="0" i="0" u="none" strike="noStrike" dirty="0">
                        <a:solidFill>
                          <a:schemeClr val="accent2">
                            <a:lumMod val="75000"/>
                          </a:schemeClr>
                        </a:solidFill>
                        <a:effectLst/>
                        <a:latin typeface="Gill Sans"/>
                      </a:endParaRPr>
                    </a:p>
                  </a:txBody>
                  <a:tcPr marL="8028" marR="8028" marT="8027"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8"/>
                  </a:ext>
                </a:extLst>
              </a:tr>
              <a:tr h="329564">
                <a:tc>
                  <a:txBody>
                    <a:bodyPr/>
                    <a:lstStyle/>
                    <a:p>
                      <a:pPr algn="ctr" rtl="0" fontAlgn="ctr"/>
                      <a:r>
                        <a:rPr lang="en-GB" sz="800" b="1" i="0" u="none" strike="noStrike" dirty="0">
                          <a:solidFill>
                            <a:schemeClr val="accent2">
                              <a:lumMod val="75000"/>
                            </a:schemeClr>
                          </a:solidFill>
                          <a:effectLst/>
                          <a:latin typeface="Gill Sans"/>
                        </a:rPr>
                        <a:t>8. MINISTRY OF ECONOMY, INDUSTRY AND COMPETITIVENESS</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State Secretariat for the Economy</a:t>
                      </a:r>
                    </a:p>
                    <a:p>
                      <a:pPr algn="ctr" rtl="0" fontAlgn="ctr"/>
                      <a:r>
                        <a:rPr lang="en-GB" sz="800" b="0" i="0" u="none" strike="noStrike" dirty="0">
                          <a:solidFill>
                            <a:schemeClr val="accent2">
                              <a:lumMod val="75000"/>
                            </a:schemeClr>
                          </a:solidFill>
                          <a:effectLst/>
                          <a:latin typeface="Gill Sans"/>
                        </a:rPr>
                        <a:t> and Business Support </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Ministerial department to which ICO reports</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Responding to requests for information issued by the ministry regarding ICO activities and responding to parliamentary questions.</a:t>
                      </a:r>
                    </a:p>
                    <a:p>
                      <a:pPr algn="just" rtl="0" fontAlgn="ctr"/>
                      <a:endParaRPr lang="en-GB" sz="500" b="0" i="0" u="none" strike="noStrike" baseline="0" dirty="0">
                        <a:solidFill>
                          <a:schemeClr val="accent2">
                            <a:lumMod val="75000"/>
                          </a:schemeClr>
                        </a:solidFill>
                        <a:effectLst/>
                        <a:latin typeface="Gill Sans"/>
                      </a:endParaRPr>
                    </a:p>
                    <a:p>
                      <a:pPr algn="just" rtl="0" fontAlgn="ctr"/>
                      <a:r>
                        <a:rPr lang="en-GB" sz="800" b="0" i="0" u="none" strike="noStrike" baseline="0" dirty="0">
                          <a:solidFill>
                            <a:schemeClr val="accent2">
                              <a:lumMod val="75000"/>
                            </a:schemeClr>
                          </a:solidFill>
                          <a:effectLst/>
                          <a:latin typeface="Gill Sans"/>
                        </a:rPr>
                        <a:t>Revising and potentially commenting, where applicable, on draft regulations and regulatory projects affecting ICO.</a:t>
                      </a:r>
                      <a:endParaRPr lang="en-GB" sz="800" b="0" i="0" u="none" strike="noStrike" dirty="0">
                        <a:solidFill>
                          <a:schemeClr val="accent2">
                            <a:lumMod val="75000"/>
                          </a:schemeClr>
                        </a:solidFill>
                        <a:effectLst/>
                        <a:latin typeface="Gill Sans"/>
                      </a:endParaRP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9"/>
                  </a:ext>
                </a:extLst>
              </a:tr>
              <a:tr h="329564">
                <a:tc rowSpan="2">
                  <a:txBody>
                    <a:bodyPr/>
                    <a:lstStyle/>
                    <a:p>
                      <a:pPr algn="ctr" rtl="0" fontAlgn="ctr"/>
                      <a:r>
                        <a:rPr lang="en-GB" sz="800" b="1" i="0" u="none" strike="noStrike" dirty="0">
                          <a:solidFill>
                            <a:schemeClr val="accent2">
                              <a:lumMod val="75000"/>
                            </a:schemeClr>
                          </a:solidFill>
                          <a:effectLst/>
                          <a:latin typeface="Gill Sans"/>
                        </a:rPr>
                        <a:t>9. SOCIAL ORGANISATIONS</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CSR specialists</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Organisations specialising in CSR of which ICO is a member (Spanish Network of the United Nations Global Compact, Forética, Spainsif)</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Improving the development and implementation of CSR internally; keeping up to date on national and international developments in social responsibility; promoting CSR development initiatives in SMEs </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10"/>
                  </a:ext>
                </a:extLst>
              </a:tr>
              <a:tr h="329564">
                <a:tc vMerge="1">
                  <a:txBody>
                    <a:bodyPr/>
                    <a:lstStyle/>
                    <a:p>
                      <a:endParaRPr lang="es-ES"/>
                    </a:p>
                  </a:txBody>
                  <a:tcP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rtl="0" fontAlgn="ctr"/>
                      <a:r>
                        <a:rPr lang="en-GB" sz="800" b="0" i="0" u="none" strike="noStrike" dirty="0">
                          <a:solidFill>
                            <a:schemeClr val="accent2">
                              <a:lumMod val="75000"/>
                            </a:schemeClr>
                          </a:solidFill>
                          <a:effectLst/>
                          <a:latin typeface="Gill Sans"/>
                        </a:rPr>
                        <a:t>Non-profit organisations and foundations</a:t>
                      </a:r>
                    </a:p>
                  </a:txBody>
                  <a:tcPr marL="8028" marR="8028"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Organisations and foundations with which ICO collaborates in implementing the corporate volunteering plan and as part of the SOCIALLY RESPONSIBLE SMEs initiative</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tc>
                  <a:txBody>
                    <a:bodyPr/>
                    <a:lstStyle/>
                    <a:p>
                      <a:pPr algn="just" rtl="0" fontAlgn="ctr"/>
                      <a:r>
                        <a:rPr lang="en-GB" sz="800" b="0" i="0" u="none" strike="noStrike" dirty="0">
                          <a:solidFill>
                            <a:schemeClr val="accent2">
                              <a:lumMod val="75000"/>
                            </a:schemeClr>
                          </a:solidFill>
                          <a:effectLst/>
                          <a:latin typeface="Gill Sans"/>
                        </a:rPr>
                        <a:t>Promoting commitment among ICO employees and their families to the social integration of groups at risk of exclusion by participating in activities organised by non-profit organisations and foundations through the corporate volunteering plan</a:t>
                      </a:r>
                    </a:p>
                  </a:txBody>
                  <a:tcPr marL="71996" marR="71996" marT="802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11"/>
                  </a:ext>
                </a:extLst>
              </a:tr>
            </a:tbl>
          </a:graphicData>
        </a:graphic>
      </p:graphicFrame>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9280520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36</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08720"/>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defRPr/>
            </a:pPr>
            <a:r>
              <a:rPr lang="en-GB" altLang="es-ES" sz="1400" b="1" dirty="0">
                <a:solidFill>
                  <a:srgbClr val="9E1B34"/>
                </a:solidFill>
                <a:latin typeface="Gill Sans"/>
              </a:rPr>
              <a:t>Materiality</a:t>
            </a:r>
          </a:p>
        </p:txBody>
      </p:sp>
      <p:sp>
        <p:nvSpPr>
          <p:cNvPr id="18" name="2 Rectángulo"/>
          <p:cNvSpPr>
            <a:spLocks noChangeArrowheads="1"/>
          </p:cNvSpPr>
          <p:nvPr/>
        </p:nvSpPr>
        <p:spPr bwMode="auto">
          <a:xfrm>
            <a:off x="323528" y="1340768"/>
            <a:ext cx="8496944" cy="50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buNone/>
              <a:defRPr/>
            </a:pPr>
            <a:r>
              <a:rPr lang="en-GB" altLang="es-ES" sz="1000" dirty="0">
                <a:solidFill>
                  <a:schemeClr val="accent2">
                    <a:lumMod val="75000"/>
                  </a:schemeClr>
                </a:solidFill>
                <a:latin typeface="Gill Sans"/>
              </a:rPr>
              <a:t>The team that defines the stakeholders also identifies the material aspects of each stakeholder. Although dependent to date on the internal vision of the team, information gathered during many years of experience and relationships with stakeholders has been taken into consideration. Based on this methodology, the material aspects identified are as follows:</a:t>
            </a:r>
          </a:p>
          <a:p>
            <a:pPr algn="just" eaLnBrk="1" hangingPunct="1">
              <a:defRPr/>
            </a:pPr>
            <a:endParaRPr lang="en-GB" altLang="es-ES" sz="600" dirty="0">
              <a:solidFill>
                <a:schemeClr val="accent2">
                  <a:lumMod val="75000"/>
                </a:schemeClr>
              </a:solidFill>
              <a:latin typeface="Gill Sans"/>
            </a:endParaRPr>
          </a:p>
          <a:p>
            <a:pPr marL="171450" indent="-171450" algn="just">
              <a:buFont typeface="Wingdings" pitchFamily="2" charset="2"/>
              <a:buChar char="Ø"/>
              <a:defRPr/>
            </a:pPr>
            <a:r>
              <a:rPr lang="en-GB" altLang="es-ES" sz="1000" b="1" u="sng" dirty="0">
                <a:solidFill>
                  <a:schemeClr val="accent2">
                    <a:lumMod val="75000"/>
                  </a:schemeClr>
                </a:solidFill>
                <a:latin typeface="Gill Sans"/>
              </a:rPr>
              <a:t>AM1. Corporate Reputation</a:t>
            </a:r>
            <a:r>
              <a:rPr lang="en-GB" altLang="es-ES" sz="1000" dirty="0">
                <a:solidFill>
                  <a:schemeClr val="accent2">
                    <a:lumMod val="75000"/>
                  </a:schemeClr>
                </a:solidFill>
                <a:latin typeface="Gill Sans"/>
              </a:rPr>
              <a:t>. ICO believes that its corporate reputation is one of its best assets. It shows society its modus operandi and its way of doing things, with a special emphasis on its stakeholders. ICO's mission and the nature of its business call for an ethical and responsible approach that makes it possible to ensure the achievement of its objectives and, as a result, sustainable growth and development in its spheres of action.  </a:t>
            </a:r>
          </a:p>
          <a:p>
            <a:pPr marL="171450" indent="-171450" algn="just">
              <a:buFont typeface="Wingdings" pitchFamily="2" charset="2"/>
              <a:buChar char="Ø"/>
              <a:defRPr/>
            </a:pPr>
            <a:endParaRPr lang="en-GB" sz="600" dirty="0">
              <a:solidFill>
                <a:schemeClr val="accent2">
                  <a:lumMod val="75000"/>
                </a:schemeClr>
              </a:solidFill>
              <a:latin typeface="Gill Sans"/>
            </a:endParaRPr>
          </a:p>
          <a:p>
            <a:pPr marL="180975" algn="just">
              <a:buNone/>
              <a:defRPr/>
            </a:pPr>
            <a:r>
              <a:rPr lang="en-GB" sz="1000" dirty="0">
                <a:solidFill>
                  <a:schemeClr val="accent2">
                    <a:lumMod val="75000"/>
                  </a:schemeClr>
                </a:solidFill>
                <a:latin typeface="Gill Sans"/>
              </a:rPr>
              <a:t>The confidence generated among investors, national and international banks, multilateral development organisations and society in general, is thanks to the Institute's corporate reputation and it represents another of the pillars, or material aspects, that allow ICO to succeed. For ICO, its corporate reputation is essential in order to remain a key operator, committed to a more sustainable business sector, spurning corruption and bad management practices, to maintain the trust of its partners and to finance projects that help to create value for society as a whole.  This also requires appropriate accountability and information tailored to its stakeholders. To this end, ICO also submits its actions to verification by independent experts who can confirm the validity and quality of the information published on the Institute's website (</a:t>
            </a:r>
            <a:r>
              <a:rPr lang="en-GB" sz="1000" dirty="0">
                <a:solidFill>
                  <a:schemeClr val="accent2">
                    <a:lumMod val="75000"/>
                  </a:schemeClr>
                </a:solidFill>
                <a:latin typeface="Gill Sans"/>
                <a:hlinkClick r:id="rId5"/>
              </a:rPr>
              <a:t>www.ico.es</a:t>
            </a:r>
            <a:r>
              <a:rPr lang="en-GB" sz="1000" dirty="0">
                <a:solidFill>
                  <a:schemeClr val="accent2">
                    <a:lumMod val="75000"/>
                  </a:schemeClr>
                </a:solidFill>
                <a:latin typeface="Gill Sans"/>
              </a:rPr>
              <a:t>).</a:t>
            </a:r>
          </a:p>
          <a:p>
            <a:pPr marL="180975" algn="just">
              <a:defRPr/>
            </a:pPr>
            <a:endParaRPr lang="en-GB" sz="600" dirty="0">
              <a:solidFill>
                <a:schemeClr val="accent2">
                  <a:lumMod val="75000"/>
                </a:schemeClr>
              </a:solidFill>
              <a:latin typeface="Gill Sans"/>
            </a:endParaRPr>
          </a:p>
          <a:p>
            <a:pPr marL="180975" algn="just">
              <a:defRPr/>
            </a:pPr>
            <a:r>
              <a:rPr lang="en-GB" altLang="es-ES" sz="1000" dirty="0">
                <a:solidFill>
                  <a:schemeClr val="accent2">
                    <a:lumMod val="75000"/>
                  </a:schemeClr>
                </a:solidFill>
                <a:latin typeface="Gill Sans"/>
              </a:rPr>
              <a:t>In this regard, the following aspects, among others, may be singled out:</a:t>
            </a:r>
            <a:endParaRPr lang="en-GB" sz="1000" dirty="0">
              <a:solidFill>
                <a:schemeClr val="accent2">
                  <a:lumMod val="75000"/>
                </a:schemeClr>
              </a:solidFill>
              <a:latin typeface="Gill Sans"/>
            </a:endParaRPr>
          </a:p>
          <a:p>
            <a:pPr algn="just">
              <a:defRPr/>
            </a:pPr>
            <a:endParaRPr lang="en-GB" sz="600" dirty="0">
              <a:solidFill>
                <a:schemeClr val="accent2">
                  <a:lumMod val="75000"/>
                </a:schemeClr>
              </a:solidFill>
              <a:latin typeface="Gill Sans"/>
            </a:endParaRPr>
          </a:p>
          <a:p>
            <a:pPr marL="361950" indent="-180975" algn="just">
              <a:buFont typeface="Wingdings" pitchFamily="2" charset="2"/>
              <a:buChar char="ü"/>
              <a:defRPr/>
            </a:pPr>
            <a:r>
              <a:rPr lang="en-GB" altLang="es-ES" sz="1000" b="1" dirty="0">
                <a:solidFill>
                  <a:schemeClr val="accent2">
                    <a:lumMod val="75000"/>
                  </a:schemeClr>
                </a:solidFill>
                <a:latin typeface="Gill Sans"/>
              </a:rPr>
              <a:t>Ethical and responsible management</a:t>
            </a:r>
            <a:endParaRPr lang="en-GB" sz="1000" dirty="0">
              <a:solidFill>
                <a:schemeClr val="accent2">
                  <a:lumMod val="75000"/>
                </a:schemeClr>
              </a:solidFill>
              <a:latin typeface="Gill Sans"/>
            </a:endParaRPr>
          </a:p>
          <a:p>
            <a:pPr marL="361950" indent="-180975" algn="just">
              <a:buFont typeface="Wingdings" pitchFamily="2" charset="2"/>
              <a:buChar char="ü"/>
              <a:defRPr/>
            </a:pPr>
            <a:r>
              <a:rPr lang="en-GB" altLang="es-ES" sz="1000" b="1" dirty="0">
                <a:solidFill>
                  <a:schemeClr val="accent2">
                    <a:lumMod val="75000"/>
                  </a:schemeClr>
                </a:solidFill>
                <a:latin typeface="Gill Sans"/>
              </a:rPr>
              <a:t>Corporate image</a:t>
            </a:r>
            <a:endParaRPr lang="en-GB" sz="1000" dirty="0">
              <a:solidFill>
                <a:schemeClr val="accent2">
                  <a:lumMod val="75000"/>
                </a:schemeClr>
              </a:solidFill>
              <a:latin typeface="Gill Sans"/>
            </a:endParaRPr>
          </a:p>
          <a:p>
            <a:pPr marL="361950" indent="-180975" algn="just">
              <a:buFont typeface="Wingdings" pitchFamily="2" charset="2"/>
              <a:buChar char="ü"/>
              <a:defRPr/>
            </a:pPr>
            <a:r>
              <a:rPr lang="en-GB" altLang="es-ES" sz="1000" b="1" dirty="0">
                <a:solidFill>
                  <a:schemeClr val="accent2">
                    <a:lumMod val="75000"/>
                  </a:schemeClr>
                </a:solidFill>
                <a:latin typeface="Gill Sans"/>
              </a:rPr>
              <a:t>Transparency and communication</a:t>
            </a:r>
            <a:endParaRPr lang="en-GB" altLang="es-ES" sz="1000" dirty="0">
              <a:solidFill>
                <a:schemeClr val="accent2">
                  <a:lumMod val="75000"/>
                </a:schemeClr>
              </a:solidFill>
              <a:latin typeface="Gill Sans"/>
            </a:endParaRPr>
          </a:p>
          <a:p>
            <a:pPr algn="just">
              <a:defRPr/>
            </a:pPr>
            <a:endParaRPr lang="en-GB" sz="600" dirty="0">
              <a:solidFill>
                <a:schemeClr val="accent2">
                  <a:lumMod val="75000"/>
                </a:schemeClr>
              </a:solidFill>
              <a:latin typeface="Gill Sans"/>
            </a:endParaRPr>
          </a:p>
          <a:p>
            <a:pPr marL="180975" algn="just">
              <a:buNone/>
              <a:defRPr/>
            </a:pPr>
            <a:r>
              <a:rPr lang="en-GB" sz="1000" dirty="0">
                <a:solidFill>
                  <a:schemeClr val="accent2">
                    <a:lumMod val="75000"/>
                  </a:schemeClr>
                </a:solidFill>
                <a:latin typeface="Gill Sans"/>
              </a:rPr>
              <a:t>Information on this material aspect can be found in the section “Corporate Governance. Principles of good governance.” (pages </a:t>
            </a:r>
            <a:r>
              <a:rPr lang="en-GB" sz="1000" dirty="0" smtClean="0">
                <a:solidFill>
                  <a:schemeClr val="accent2">
                    <a:lumMod val="75000"/>
                  </a:schemeClr>
                </a:solidFill>
                <a:latin typeface="Gill Sans"/>
              </a:rPr>
              <a:t>70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72), </a:t>
            </a:r>
            <a:r>
              <a:rPr lang="en-GB" sz="1000" dirty="0">
                <a:solidFill>
                  <a:schemeClr val="accent2">
                    <a:lumMod val="75000"/>
                  </a:schemeClr>
                </a:solidFill>
                <a:latin typeface="Gill Sans"/>
              </a:rPr>
              <a:t>“Communication” (pages </a:t>
            </a:r>
            <a:r>
              <a:rPr lang="en-GB" sz="1000" dirty="0" smtClean="0">
                <a:solidFill>
                  <a:schemeClr val="accent2">
                    <a:lumMod val="75000"/>
                  </a:schemeClr>
                </a:solidFill>
                <a:latin typeface="Gill Sans"/>
              </a:rPr>
              <a:t>47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49), </a:t>
            </a:r>
            <a:r>
              <a:rPr lang="en-GB" sz="1000" dirty="0">
                <a:solidFill>
                  <a:schemeClr val="accent2">
                    <a:lumMod val="75000"/>
                  </a:schemeClr>
                </a:solidFill>
                <a:latin typeface="Gill Sans"/>
              </a:rPr>
              <a:t>“Risks and opportunities” (pages </a:t>
            </a:r>
            <a:r>
              <a:rPr lang="en-GB" sz="1000" dirty="0" smtClean="0">
                <a:solidFill>
                  <a:schemeClr val="accent2">
                    <a:lumMod val="75000"/>
                  </a:schemeClr>
                </a:solidFill>
                <a:latin typeface="Gill Sans"/>
              </a:rPr>
              <a:t>41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45), </a:t>
            </a:r>
            <a:r>
              <a:rPr lang="en-GB" sz="1000" dirty="0">
                <a:solidFill>
                  <a:schemeClr val="accent2">
                    <a:lumMod val="75000"/>
                  </a:schemeClr>
                </a:solidFill>
                <a:latin typeface="Gill Sans"/>
              </a:rPr>
              <a:t>in GRI standards 102-16 to 102-39 (annex 1, “Table of contents”, pages </a:t>
            </a:r>
            <a:r>
              <a:rPr lang="en-GB" sz="1000" dirty="0" smtClean="0">
                <a:solidFill>
                  <a:schemeClr val="accent2">
                    <a:lumMod val="75000"/>
                  </a:schemeClr>
                </a:solidFill>
                <a:latin typeface="Gill Sans"/>
              </a:rPr>
              <a:t>124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126), </a:t>
            </a:r>
            <a:r>
              <a:rPr lang="en-GB" sz="1000" dirty="0">
                <a:solidFill>
                  <a:schemeClr val="accent2">
                    <a:lumMod val="75000"/>
                  </a:schemeClr>
                </a:solidFill>
                <a:latin typeface="Gill Sans"/>
              </a:rPr>
              <a:t>102-45 to 103-3 (annex 1, “Table of contents”, pages </a:t>
            </a:r>
            <a:r>
              <a:rPr lang="en-GB" sz="1000" dirty="0" smtClean="0">
                <a:solidFill>
                  <a:schemeClr val="accent2">
                    <a:lumMod val="75000"/>
                  </a:schemeClr>
                </a:solidFill>
                <a:latin typeface="Gill Sans"/>
              </a:rPr>
              <a:t>127 </a:t>
            </a:r>
            <a:r>
              <a:rPr lang="en-GB" sz="1000" dirty="0">
                <a:solidFill>
                  <a:schemeClr val="accent2">
                    <a:lumMod val="75000"/>
                  </a:schemeClr>
                </a:solidFill>
                <a:latin typeface="Gill Sans"/>
              </a:rPr>
              <a:t>and </a:t>
            </a:r>
            <a:r>
              <a:rPr lang="en-GB" sz="1000" dirty="0" smtClean="0">
                <a:solidFill>
                  <a:schemeClr val="accent2">
                    <a:lumMod val="75000"/>
                  </a:schemeClr>
                </a:solidFill>
                <a:latin typeface="Gill Sans"/>
              </a:rPr>
              <a:t>128), </a:t>
            </a:r>
            <a:r>
              <a:rPr lang="en-GB" sz="1000" dirty="0">
                <a:solidFill>
                  <a:schemeClr val="accent2">
                    <a:lumMod val="75000"/>
                  </a:schemeClr>
                </a:solidFill>
                <a:latin typeface="Gill Sans"/>
              </a:rPr>
              <a:t>and in “Principles of preparation of the Report” (pages </a:t>
            </a:r>
            <a:r>
              <a:rPr lang="en-GB" sz="1000" dirty="0" smtClean="0">
                <a:solidFill>
                  <a:schemeClr val="accent2">
                    <a:lumMod val="75000"/>
                  </a:schemeClr>
                </a:solidFill>
                <a:latin typeface="Gill Sans"/>
              </a:rPr>
              <a:t>6 </a:t>
            </a:r>
            <a:r>
              <a:rPr lang="en-GB" sz="1000" dirty="0">
                <a:solidFill>
                  <a:schemeClr val="accent2">
                    <a:lumMod val="75000"/>
                  </a:schemeClr>
                </a:solidFill>
                <a:latin typeface="Gill Sans"/>
              </a:rPr>
              <a:t>and </a:t>
            </a:r>
            <a:r>
              <a:rPr lang="en-GB" sz="1000" dirty="0" smtClean="0">
                <a:solidFill>
                  <a:schemeClr val="accent2">
                    <a:lumMod val="75000"/>
                  </a:schemeClr>
                </a:solidFill>
                <a:latin typeface="Gill Sans"/>
              </a:rPr>
              <a:t>7).</a:t>
            </a:r>
            <a:endParaRPr lang="en-GB" sz="1000" dirty="0">
              <a:solidFill>
                <a:schemeClr val="accent2">
                  <a:lumMod val="75000"/>
                </a:schemeClr>
              </a:solidFill>
              <a:latin typeface="Gill Sans"/>
            </a:endParaRPr>
          </a:p>
          <a:p>
            <a:pPr marL="180975" algn="just">
              <a:buNone/>
              <a:defRPr/>
            </a:pPr>
            <a:endParaRPr lang="en-GB" altLang="es-ES" sz="600" dirty="0">
              <a:solidFill>
                <a:schemeClr val="accent2">
                  <a:lumMod val="75000"/>
                </a:schemeClr>
              </a:solidFill>
              <a:latin typeface="Gill Sans"/>
            </a:endParaRPr>
          </a:p>
          <a:p>
            <a:pPr marL="171450" indent="-171450" algn="just">
              <a:buFont typeface="Wingdings" pitchFamily="2" charset="2"/>
              <a:buChar char="Ø"/>
              <a:defRPr/>
            </a:pPr>
            <a:r>
              <a:rPr lang="en-GB" altLang="es-ES" sz="1000" b="1" u="sng" dirty="0">
                <a:solidFill>
                  <a:schemeClr val="accent2">
                    <a:lumMod val="75000"/>
                  </a:schemeClr>
                </a:solidFill>
                <a:latin typeface="Gill Sans"/>
              </a:rPr>
              <a:t>AM2. Sources of funding and the financial balance</a:t>
            </a:r>
            <a:r>
              <a:rPr lang="en-GB" altLang="es-ES" sz="1000" dirty="0">
                <a:solidFill>
                  <a:schemeClr val="accent2">
                    <a:lumMod val="75000"/>
                  </a:schemeClr>
                </a:solidFill>
                <a:latin typeface="Gill Sans"/>
              </a:rPr>
              <a:t>. Solvency and liquidity are key concepts employed by ICO in its dealings on the financial markets and based on which it obtains resources to invest in sustainable development projects. The Institute, despite enjoying the explicit, irrevocable, unconditional and direct guarantee of the Spanish state, applicable to all debts and obligations it contracts with third parties, has always operated generating sufficient own funds and solvency to meet all of its obligations.</a:t>
            </a: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5381967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37</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48550"/>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defRPr/>
            </a:pPr>
            <a:r>
              <a:rPr lang="en-GB" altLang="es-ES" sz="1400" b="1" dirty="0">
                <a:solidFill>
                  <a:srgbClr val="9E1B34"/>
                </a:solidFill>
                <a:latin typeface="Gill Sans"/>
              </a:rPr>
              <a:t>Materiality</a:t>
            </a:r>
          </a:p>
        </p:txBody>
      </p:sp>
      <p:sp>
        <p:nvSpPr>
          <p:cNvPr id="18" name="2 Rectángulo"/>
          <p:cNvSpPr>
            <a:spLocks noChangeArrowheads="1"/>
          </p:cNvSpPr>
          <p:nvPr/>
        </p:nvSpPr>
        <p:spPr bwMode="auto">
          <a:xfrm>
            <a:off x="323528" y="1380598"/>
            <a:ext cx="8424936" cy="439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80975" algn="just">
              <a:buNone/>
              <a:defRPr/>
            </a:pPr>
            <a:r>
              <a:rPr lang="en-GB" sz="1000" dirty="0">
                <a:solidFill>
                  <a:schemeClr val="accent2">
                    <a:lumMod val="75000"/>
                  </a:schemeClr>
                </a:solidFill>
                <a:latin typeface="Gill Sans"/>
              </a:rPr>
              <a:t>This is a main concern in managing the activities of the Institute, which, under the principle of caution, always operates bearing in mind its aim of liquidity and solvency. ICO obtains funding from national and international markets, which represents another of the pillars on which its activities are based. To facilitate fund raising, ICO must also show that it has a balance sheet with the right financial balance.</a:t>
            </a:r>
          </a:p>
          <a:p>
            <a:pPr marL="180975" algn="just">
              <a:buNone/>
              <a:defRPr/>
            </a:pPr>
            <a:endParaRPr lang="en-GB" sz="600" dirty="0">
              <a:solidFill>
                <a:schemeClr val="accent2">
                  <a:lumMod val="75000"/>
                </a:schemeClr>
              </a:solidFill>
              <a:latin typeface="Gill Sans"/>
            </a:endParaRPr>
          </a:p>
          <a:p>
            <a:pPr marL="180975" algn="just">
              <a:buNone/>
              <a:defRPr/>
            </a:pPr>
            <a:r>
              <a:rPr lang="en-GB" sz="1000" dirty="0">
                <a:solidFill>
                  <a:schemeClr val="accent2">
                    <a:lumMod val="75000"/>
                  </a:schemeClr>
                </a:solidFill>
                <a:latin typeface="Gill Sans"/>
              </a:rPr>
              <a:t>Information on this material aspect can be found in the “Economic performance” section (pages </a:t>
            </a:r>
            <a:r>
              <a:rPr lang="en-GB" sz="1000" dirty="0" smtClean="0">
                <a:solidFill>
                  <a:schemeClr val="accent2">
                    <a:lumMod val="75000"/>
                  </a:schemeClr>
                </a:solidFill>
                <a:latin typeface="Gill Sans"/>
              </a:rPr>
              <a:t>73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103) </a:t>
            </a:r>
            <a:r>
              <a:rPr lang="en-GB" sz="1000" dirty="0">
                <a:solidFill>
                  <a:schemeClr val="accent2">
                    <a:lumMod val="75000"/>
                  </a:schemeClr>
                </a:solidFill>
                <a:latin typeface="Gill Sans"/>
              </a:rPr>
              <a:t>and indicators GRI 201 – 1 and GRI 201 – 4 (annex 1, Thematic standards, GRI 201 “Economic performance” page </a:t>
            </a:r>
            <a:r>
              <a:rPr lang="en-GB" sz="1000" dirty="0" smtClean="0">
                <a:solidFill>
                  <a:schemeClr val="accent2">
                    <a:lumMod val="75000"/>
                  </a:schemeClr>
                </a:solidFill>
                <a:latin typeface="Gill Sans"/>
              </a:rPr>
              <a:t>129).</a:t>
            </a:r>
            <a:endParaRPr lang="en-GB" sz="1000" dirty="0">
              <a:solidFill>
                <a:schemeClr val="accent2">
                  <a:lumMod val="75000"/>
                </a:schemeClr>
              </a:solidFill>
              <a:latin typeface="Gill Sans"/>
            </a:endParaRPr>
          </a:p>
          <a:p>
            <a:pPr marL="180975" algn="just">
              <a:defRPr/>
            </a:pPr>
            <a:endParaRPr lang="en-GB" sz="500" dirty="0">
              <a:solidFill>
                <a:schemeClr val="accent2">
                  <a:lumMod val="75000"/>
                </a:schemeClr>
              </a:solidFill>
              <a:latin typeface="Gill Sans"/>
            </a:endParaRPr>
          </a:p>
          <a:p>
            <a:pPr marL="180975" indent="-180975" algn="just">
              <a:buFont typeface="Wingdings" pitchFamily="2" charset="2"/>
              <a:buChar char="Ø"/>
              <a:defRPr/>
            </a:pPr>
            <a:r>
              <a:rPr lang="en-GB" altLang="es-ES" sz="1000" b="1" u="sng" dirty="0">
                <a:solidFill>
                  <a:schemeClr val="accent2">
                    <a:lumMod val="75000"/>
                  </a:schemeClr>
                </a:solidFill>
                <a:latin typeface="Gill Sans"/>
              </a:rPr>
              <a:t>AM3. Support for development in its role as a state financial agency</a:t>
            </a:r>
            <a:r>
              <a:rPr lang="en-GB" altLang="es-ES" sz="1000" dirty="0">
                <a:solidFill>
                  <a:schemeClr val="accent2">
                    <a:lumMod val="75000"/>
                  </a:schemeClr>
                </a:solidFill>
                <a:latin typeface="Gill Sans"/>
              </a:rPr>
              <a:t>. Financing, at the express request of the government, those affected by natural disasters and other situations relating to the public interest, is another of the essential aspects of ICO's activities. In this regard, ICO works on a daily basis to preserve its level of effectiveness as a state financial agency. Its extensive experience as a state-owned bank, as well as its national and international partnerships, make it possible for the Institute to appropriately manage various financial instruments as a state financial agency to promote exports, support for development and the sustainability of the Spanish economy.</a:t>
            </a:r>
          </a:p>
          <a:p>
            <a:pPr algn="just">
              <a:defRPr/>
            </a:pPr>
            <a:endParaRPr lang="en-GB" sz="600" dirty="0">
              <a:solidFill>
                <a:schemeClr val="accent2">
                  <a:lumMod val="75000"/>
                </a:schemeClr>
              </a:solidFill>
              <a:latin typeface="Gill Sans"/>
            </a:endParaRPr>
          </a:p>
          <a:p>
            <a:pPr marL="180975" algn="just">
              <a:buNone/>
              <a:defRPr/>
            </a:pPr>
            <a:r>
              <a:rPr lang="en-GB" sz="1000" dirty="0">
                <a:solidFill>
                  <a:schemeClr val="accent2">
                    <a:lumMod val="75000"/>
                  </a:schemeClr>
                </a:solidFill>
                <a:latin typeface="Gill Sans"/>
              </a:rPr>
              <a:t>Information on this material aspect can be found in the section “General information about ICO's Business model. Products” (pages </a:t>
            </a:r>
            <a:r>
              <a:rPr lang="en-GB" sz="1000" dirty="0" smtClean="0">
                <a:solidFill>
                  <a:schemeClr val="accent2">
                    <a:lumMod val="75000"/>
                  </a:schemeClr>
                </a:solidFill>
                <a:latin typeface="Gill Sans"/>
              </a:rPr>
              <a:t>27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33) </a:t>
            </a:r>
            <a:r>
              <a:rPr lang="en-GB" sz="1000" dirty="0">
                <a:solidFill>
                  <a:schemeClr val="accent2">
                    <a:lumMod val="75000"/>
                  </a:schemeClr>
                </a:solidFill>
                <a:latin typeface="Gill Sans"/>
              </a:rPr>
              <a:t>and in “Economic performance” (pages </a:t>
            </a:r>
            <a:r>
              <a:rPr lang="en-GB" sz="1000" dirty="0" smtClean="0">
                <a:solidFill>
                  <a:schemeClr val="accent2">
                    <a:lumMod val="75000"/>
                  </a:schemeClr>
                </a:solidFill>
                <a:latin typeface="Gill Sans"/>
              </a:rPr>
              <a:t>73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103).</a:t>
            </a:r>
            <a:endParaRPr lang="en-GB" sz="1000" dirty="0">
              <a:solidFill>
                <a:schemeClr val="accent2">
                  <a:lumMod val="75000"/>
                </a:schemeClr>
              </a:solidFill>
              <a:latin typeface="Gill Sans"/>
            </a:endParaRPr>
          </a:p>
          <a:p>
            <a:pPr marL="180975" algn="just">
              <a:defRPr/>
            </a:pPr>
            <a:endParaRPr lang="en-GB" sz="600" dirty="0">
              <a:solidFill>
                <a:schemeClr val="accent2">
                  <a:lumMod val="75000"/>
                </a:schemeClr>
              </a:solidFill>
              <a:latin typeface="Gill Sans"/>
            </a:endParaRPr>
          </a:p>
          <a:p>
            <a:pPr marL="171450" indent="-171450" algn="just">
              <a:buFont typeface="Wingdings" pitchFamily="2" charset="2"/>
              <a:buChar char="Ø"/>
              <a:defRPr/>
            </a:pPr>
            <a:r>
              <a:rPr lang="en-GB" altLang="es-ES" sz="1000" b="1" u="sng" dirty="0">
                <a:solidFill>
                  <a:schemeClr val="accent2">
                    <a:lumMod val="75000"/>
                  </a:schemeClr>
                </a:solidFill>
                <a:latin typeface="Gill Sans"/>
              </a:rPr>
              <a:t>AM4. Sustainable growth, the environment and society</a:t>
            </a:r>
            <a:r>
              <a:rPr lang="en-GB" altLang="es-ES" sz="1000" dirty="0">
                <a:solidFill>
                  <a:schemeClr val="accent2">
                    <a:lumMod val="75000"/>
                  </a:schemeClr>
                </a:solidFill>
                <a:latin typeface="Gill Sans"/>
              </a:rPr>
              <a:t>. As part of this material aspect, on which its operations are dependent, ICO places particular emphasis on the products it develops and the mission that guides its activities. </a:t>
            </a:r>
          </a:p>
          <a:p>
            <a:pPr marL="171450" indent="-171450" algn="just">
              <a:buFont typeface="Wingdings" pitchFamily="2" charset="2"/>
              <a:buChar char="Ø"/>
              <a:defRPr/>
            </a:pPr>
            <a:endParaRPr lang="en-GB" sz="500" dirty="0">
              <a:solidFill>
                <a:schemeClr val="accent2">
                  <a:lumMod val="75000"/>
                </a:schemeClr>
              </a:solidFill>
              <a:latin typeface="Gill Sans"/>
            </a:endParaRPr>
          </a:p>
          <a:p>
            <a:pPr marL="180975" algn="just">
              <a:buNone/>
              <a:defRPr/>
            </a:pPr>
            <a:r>
              <a:rPr lang="en-GB" sz="1000" dirty="0">
                <a:solidFill>
                  <a:schemeClr val="accent2">
                    <a:lumMod val="75000"/>
                  </a:schemeClr>
                </a:solidFill>
                <a:latin typeface="Gill Sans"/>
              </a:rPr>
              <a:t>The design of second-floor facilities or direct financing seeks to contribute to the economy by creating business synergies to facilitate the development of the country. ICO is committed to generating long-term growth in strategic sectors, the development of which, combined with its mission and the SDG or COP21 guidelines, must have a positive impact on the Spanish economy, society and environment.</a:t>
            </a:r>
          </a:p>
          <a:p>
            <a:pPr marL="180975" algn="just">
              <a:defRPr/>
            </a:pPr>
            <a:endParaRPr lang="en-GB" sz="500" dirty="0">
              <a:solidFill>
                <a:schemeClr val="accent2">
                  <a:lumMod val="75000"/>
                </a:schemeClr>
              </a:solidFill>
              <a:latin typeface="Gill Sans"/>
            </a:endParaRPr>
          </a:p>
          <a:p>
            <a:pPr marL="180975" algn="just">
              <a:buNone/>
              <a:defRPr/>
            </a:pPr>
            <a:r>
              <a:rPr lang="en-GB" sz="1000" dirty="0">
                <a:solidFill>
                  <a:schemeClr val="accent2">
                    <a:lumMod val="75000"/>
                  </a:schemeClr>
                </a:solidFill>
                <a:latin typeface="Gill Sans"/>
              </a:rPr>
              <a:t>ICO also seeks out having a positive impact on the development of those closest and most disadvantaged in its surroundings through its annual volunteer plan in which a significant number of employees, family and friends participate, and in the Mutual Collaboration Protocols set up with non-profit organisations.</a:t>
            </a:r>
          </a:p>
          <a:p>
            <a:pPr marL="180975" algn="just">
              <a:defRPr/>
            </a:pPr>
            <a:endParaRPr lang="en-GB" sz="500" dirty="0">
              <a:solidFill>
                <a:schemeClr val="accent2">
                  <a:lumMod val="75000"/>
                </a:schemeClr>
              </a:solidFill>
              <a:latin typeface="Gill Sans"/>
            </a:endParaRPr>
          </a:p>
          <a:p>
            <a:pPr marL="180975" algn="just">
              <a:buNone/>
              <a:defRPr/>
            </a:pPr>
            <a:r>
              <a:rPr lang="en-GB" sz="1000" dirty="0">
                <a:solidFill>
                  <a:schemeClr val="accent2">
                    <a:lumMod val="75000"/>
                  </a:schemeClr>
                </a:solidFill>
                <a:latin typeface="Gill Sans"/>
              </a:rPr>
              <a:t>Information on this material aspect can be found in the “Environmental management” section (pages </a:t>
            </a:r>
            <a:r>
              <a:rPr lang="en-GB" sz="1000" dirty="0" smtClean="0">
                <a:solidFill>
                  <a:schemeClr val="accent2">
                    <a:lumMod val="75000"/>
                  </a:schemeClr>
                </a:solidFill>
                <a:latin typeface="Gill Sans"/>
              </a:rPr>
              <a:t>104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107) </a:t>
            </a:r>
            <a:r>
              <a:rPr lang="en-GB" sz="1000" dirty="0">
                <a:solidFill>
                  <a:schemeClr val="accent2">
                    <a:lumMod val="75000"/>
                  </a:schemeClr>
                </a:solidFill>
                <a:latin typeface="Gill Sans"/>
              </a:rPr>
              <a:t>and in the GRI 300 "Environmental" standards (Pages </a:t>
            </a:r>
            <a:r>
              <a:rPr lang="en-GB" sz="1000" dirty="0" smtClean="0">
                <a:solidFill>
                  <a:schemeClr val="accent2">
                    <a:lumMod val="75000"/>
                  </a:schemeClr>
                </a:solidFill>
                <a:latin typeface="Gill Sans"/>
              </a:rPr>
              <a:t>130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133).</a:t>
            </a:r>
            <a:endParaRPr lang="en-GB" sz="1000" dirty="0">
              <a:solidFill>
                <a:schemeClr val="accent2">
                  <a:lumMod val="75000"/>
                </a:schemeClr>
              </a:solidFill>
              <a:latin typeface="Gill Sans"/>
            </a:endParaRP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7801285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38</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1124744"/>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defRPr/>
            </a:pPr>
            <a:r>
              <a:rPr lang="en-GB" altLang="es-ES" sz="1400" b="1" dirty="0">
                <a:solidFill>
                  <a:srgbClr val="9E1B34"/>
                </a:solidFill>
                <a:latin typeface="Gill Sans"/>
              </a:rPr>
              <a:t>Materiality</a:t>
            </a:r>
          </a:p>
        </p:txBody>
      </p:sp>
      <p:sp>
        <p:nvSpPr>
          <p:cNvPr id="18" name="2 Rectángulo"/>
          <p:cNvSpPr>
            <a:spLocks noChangeArrowheads="1"/>
          </p:cNvSpPr>
          <p:nvPr/>
        </p:nvSpPr>
        <p:spPr bwMode="auto">
          <a:xfrm>
            <a:off x="323528" y="1703297"/>
            <a:ext cx="8424936" cy="4444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algn="just">
              <a:buFont typeface="Wingdings" pitchFamily="2" charset="2"/>
              <a:buChar char="Ø"/>
              <a:defRPr/>
            </a:pPr>
            <a:r>
              <a:rPr lang="en-GB" altLang="es-ES" sz="1000" b="1" u="sng" dirty="0">
                <a:solidFill>
                  <a:schemeClr val="accent2">
                    <a:lumMod val="75000"/>
                  </a:schemeClr>
                </a:solidFill>
                <a:latin typeface="Gill Sans"/>
              </a:rPr>
              <a:t>AM5. Alliances</a:t>
            </a:r>
            <a:r>
              <a:rPr lang="en-GB" altLang="es-ES" sz="1000" b="1" dirty="0">
                <a:solidFill>
                  <a:schemeClr val="accent2">
                    <a:lumMod val="75000"/>
                  </a:schemeClr>
                </a:solidFill>
                <a:latin typeface="Gill Sans"/>
              </a:rPr>
              <a:t>. </a:t>
            </a:r>
            <a:r>
              <a:rPr lang="en-GB" sz="1000" dirty="0">
                <a:solidFill>
                  <a:schemeClr val="accent2">
                    <a:lumMod val="75000"/>
                  </a:schemeClr>
                </a:solidFill>
                <a:latin typeface="Gill Sans"/>
              </a:rPr>
              <a:t>ICO is aware that its internal structure, comprising 308 individuals working in a single location, managing a balance sheet of €48.851 billion without a national and international commercial network to support it, would make it impossible to fulfil its objectives and develop its various business lines without its strategic partnerships. ICO is supported by the commercial network of Spanish banking to make its financing facilities available and to support the internationalisation of Spanish companies; furthermore, it has various international partners as part of collaboration agreements and memorandums of understanding with development banks, similar European institutions, multilateral organisations and other non-government organisations, associations, etc. </a:t>
            </a:r>
            <a:r>
              <a:rPr lang="en-GB" sz="1000" b="1" dirty="0">
                <a:solidFill>
                  <a:schemeClr val="accent2">
                    <a:lumMod val="75000"/>
                  </a:schemeClr>
                </a:solidFill>
                <a:latin typeface="Gill Sans"/>
              </a:rPr>
              <a:t>Partners that support ICO in its activities to drive economic, social and environmental development within the scope of its activities and to achieve its goals</a:t>
            </a:r>
            <a:r>
              <a:rPr lang="en-GB" sz="1000" dirty="0">
                <a:solidFill>
                  <a:schemeClr val="accent2">
                    <a:lumMod val="75000"/>
                  </a:schemeClr>
                </a:solidFill>
                <a:latin typeface="Gill Sans"/>
              </a:rPr>
              <a:t>.</a:t>
            </a:r>
          </a:p>
          <a:p>
            <a:pPr marL="171450" indent="-171450" algn="just">
              <a:buFont typeface="Wingdings" pitchFamily="2" charset="2"/>
              <a:buChar char="Ø"/>
              <a:defRPr/>
            </a:pPr>
            <a:endParaRPr lang="en-GB" sz="600" dirty="0">
              <a:solidFill>
                <a:schemeClr val="accent2">
                  <a:lumMod val="75000"/>
                </a:schemeClr>
              </a:solidFill>
              <a:latin typeface="Gill Sans"/>
            </a:endParaRPr>
          </a:p>
          <a:p>
            <a:pPr marL="180975" algn="just">
              <a:buNone/>
              <a:defRPr/>
            </a:pPr>
            <a:r>
              <a:rPr lang="en-GB" sz="1000" dirty="0">
                <a:solidFill>
                  <a:schemeClr val="accent2">
                    <a:lumMod val="75000"/>
                  </a:schemeClr>
                </a:solidFill>
                <a:latin typeface="Gill Sans"/>
              </a:rPr>
              <a:t>Information on this material aspect can be found in the “Alliances” section (pages </a:t>
            </a:r>
            <a:r>
              <a:rPr lang="en-GB" sz="1000" dirty="0" smtClean="0">
                <a:solidFill>
                  <a:schemeClr val="accent2">
                    <a:lumMod val="75000"/>
                  </a:schemeClr>
                </a:solidFill>
                <a:latin typeface="Gill Sans"/>
              </a:rPr>
              <a:t>51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54) </a:t>
            </a:r>
            <a:r>
              <a:rPr lang="en-GB" sz="1000" dirty="0">
                <a:solidFill>
                  <a:schemeClr val="accent2">
                    <a:lumMod val="75000"/>
                  </a:schemeClr>
                </a:solidFill>
                <a:latin typeface="Gill Sans"/>
              </a:rPr>
              <a:t>and in Annex 1. "Table of contents. Material aspects (Page </a:t>
            </a:r>
            <a:r>
              <a:rPr lang="en-GB" sz="1000" dirty="0" smtClean="0">
                <a:solidFill>
                  <a:schemeClr val="accent2">
                    <a:lumMod val="75000"/>
                  </a:schemeClr>
                </a:solidFill>
                <a:latin typeface="Gill Sans"/>
              </a:rPr>
              <a:t>122), </a:t>
            </a:r>
            <a:r>
              <a:rPr lang="en-GB" sz="1000" dirty="0">
                <a:solidFill>
                  <a:schemeClr val="accent2">
                    <a:lumMod val="75000"/>
                  </a:schemeClr>
                </a:solidFill>
                <a:latin typeface="Gill Sans"/>
              </a:rPr>
              <a:t>and in standards GRI 102 – 12 and 102 – 13 (annex 1, “Table of contents”, page </a:t>
            </a:r>
            <a:r>
              <a:rPr lang="en-GB" sz="1000" dirty="0" smtClean="0">
                <a:solidFill>
                  <a:schemeClr val="accent2">
                    <a:lumMod val="75000"/>
                  </a:schemeClr>
                </a:solidFill>
                <a:latin typeface="Gill Sans"/>
              </a:rPr>
              <a:t>124).</a:t>
            </a:r>
            <a:endParaRPr lang="en-GB" sz="1000" dirty="0">
              <a:solidFill>
                <a:schemeClr val="accent2">
                  <a:lumMod val="75000"/>
                </a:schemeClr>
              </a:solidFill>
              <a:latin typeface="Gill Sans"/>
            </a:endParaRPr>
          </a:p>
          <a:p>
            <a:pPr marL="180975" algn="just">
              <a:buNone/>
              <a:defRPr/>
            </a:pPr>
            <a:endParaRPr lang="en-GB" sz="500" dirty="0">
              <a:solidFill>
                <a:schemeClr val="accent2">
                  <a:lumMod val="75000"/>
                </a:schemeClr>
              </a:solidFill>
              <a:latin typeface="Gill Sans"/>
            </a:endParaRPr>
          </a:p>
          <a:p>
            <a:pPr marL="180975" indent="-180975" algn="just">
              <a:buFont typeface="Wingdings" panose="05000000000000000000" pitchFamily="2" charset="2"/>
              <a:buChar char="Ø"/>
              <a:defRPr/>
            </a:pPr>
            <a:r>
              <a:rPr lang="en-GB" altLang="es-ES" sz="1000" b="1" u="sng" dirty="0">
                <a:solidFill>
                  <a:schemeClr val="accent2">
                    <a:lumMod val="75000"/>
                  </a:schemeClr>
                </a:solidFill>
                <a:latin typeface="Gill Sans"/>
              </a:rPr>
              <a:t>AM6. Human capital</a:t>
            </a:r>
            <a:r>
              <a:rPr lang="en-GB" altLang="es-ES" sz="1000" dirty="0">
                <a:solidFill>
                  <a:schemeClr val="accent2">
                    <a:lumMod val="75000"/>
                  </a:schemeClr>
                </a:solidFill>
                <a:latin typeface="Gill Sans"/>
              </a:rPr>
              <a:t>. ICO's most important asset is its intellectual and human capital. People drive the organisation forwards each day and make the fulfilment of each objective possible. Training plans, equality policies and work-life balance measures, through the implementation of the </a:t>
            </a:r>
            <a:r>
              <a:rPr lang="en-GB" altLang="es-ES" sz="1000" b="1" dirty="0">
                <a:solidFill>
                  <a:schemeClr val="accent2">
                    <a:lumMod val="75000"/>
                  </a:schemeClr>
                </a:solidFill>
                <a:latin typeface="Gill Sans"/>
              </a:rPr>
              <a:t>EFR management model</a:t>
            </a:r>
            <a:r>
              <a:rPr lang="en-GB" altLang="es-ES" sz="1000" dirty="0">
                <a:solidFill>
                  <a:schemeClr val="accent2">
                    <a:lumMod val="75000"/>
                  </a:schemeClr>
                </a:solidFill>
                <a:latin typeface="Gill Sans"/>
              </a:rPr>
              <a:t>, which certifies ICO as a family-responsible company, are one of its most notable characteristics and unique in the field of public sector administration.  In this context, particular emphasis is placed on the following:</a:t>
            </a:r>
          </a:p>
          <a:p>
            <a:pPr marL="171450" indent="-171450" algn="just">
              <a:buFont typeface="Wingdings" pitchFamily="2" charset="2"/>
              <a:buChar char="Ø"/>
              <a:defRPr/>
            </a:pPr>
            <a:endParaRPr lang="en-GB" altLang="es-ES" sz="600" dirty="0">
              <a:solidFill>
                <a:schemeClr val="accent2">
                  <a:lumMod val="75000"/>
                </a:schemeClr>
              </a:solidFill>
              <a:latin typeface="Gill Sans"/>
            </a:endParaRPr>
          </a:p>
          <a:p>
            <a:pPr marL="361950" indent="-180975" algn="just">
              <a:buFont typeface="Wingdings" pitchFamily="2" charset="2"/>
              <a:buChar char="§"/>
              <a:defRPr/>
            </a:pPr>
            <a:r>
              <a:rPr lang="en-GB" altLang="es-ES" sz="1000" b="1" dirty="0">
                <a:solidFill>
                  <a:schemeClr val="accent2">
                    <a:lumMod val="75000"/>
                  </a:schemeClr>
                </a:solidFill>
                <a:latin typeface="Gill Sans"/>
              </a:rPr>
              <a:t>Professionalism and training</a:t>
            </a:r>
            <a:r>
              <a:rPr lang="en-GB" altLang="es-ES" sz="1000" dirty="0">
                <a:solidFill>
                  <a:schemeClr val="accent2">
                    <a:lumMod val="75000"/>
                  </a:schemeClr>
                </a:solidFill>
                <a:latin typeface="Gill Sans"/>
              </a:rPr>
              <a:t>. Responding to the requirements of the main stakeholders requires an organisation to make sure that its employees maintain a high level of knowledge and commitment. In ICO's opinion, continuous training is a strategic element to obtain and maintain an appropriate level of professionalism that is capable of performing the tasks assigned to it.</a:t>
            </a:r>
          </a:p>
          <a:p>
            <a:pPr marL="180975" algn="just">
              <a:buNone/>
              <a:defRPr/>
            </a:pPr>
            <a:endParaRPr lang="en-GB" sz="500" dirty="0">
              <a:solidFill>
                <a:schemeClr val="accent2">
                  <a:lumMod val="75000"/>
                </a:schemeClr>
              </a:solidFill>
              <a:latin typeface="Gill Sans"/>
            </a:endParaRPr>
          </a:p>
          <a:p>
            <a:pPr marL="361950" algn="just">
              <a:buNone/>
              <a:defRPr/>
            </a:pPr>
            <a:r>
              <a:rPr lang="en-GB" sz="1000" dirty="0">
                <a:solidFill>
                  <a:schemeClr val="accent2">
                    <a:lumMod val="75000"/>
                  </a:schemeClr>
                </a:solidFill>
                <a:latin typeface="Gill Sans"/>
              </a:rPr>
              <a:t>Information on this material aspect can be found in the “Labour Relations” section (pages </a:t>
            </a:r>
            <a:r>
              <a:rPr lang="en-GB" sz="1000" dirty="0" smtClean="0">
                <a:solidFill>
                  <a:schemeClr val="accent2">
                    <a:lumMod val="75000"/>
                  </a:schemeClr>
                </a:solidFill>
                <a:latin typeface="Gill Sans"/>
              </a:rPr>
              <a:t>108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120) </a:t>
            </a:r>
            <a:r>
              <a:rPr lang="en-GB" sz="1000" dirty="0">
                <a:solidFill>
                  <a:schemeClr val="accent2">
                    <a:lumMod val="75000"/>
                  </a:schemeClr>
                </a:solidFill>
                <a:latin typeface="Gill Sans"/>
              </a:rPr>
              <a:t>and in indicators GRI 404 (Annex 1, page </a:t>
            </a:r>
            <a:r>
              <a:rPr lang="en-GB" sz="1000" dirty="0" smtClean="0">
                <a:solidFill>
                  <a:schemeClr val="accent2">
                    <a:lumMod val="75000"/>
                  </a:schemeClr>
                </a:solidFill>
                <a:latin typeface="Gill Sans"/>
              </a:rPr>
              <a:t>134).</a:t>
            </a:r>
            <a:endParaRPr lang="en-GB" sz="1000" dirty="0">
              <a:solidFill>
                <a:schemeClr val="accent2">
                  <a:lumMod val="75000"/>
                </a:schemeClr>
              </a:solidFill>
              <a:latin typeface="Gill Sans"/>
            </a:endParaRPr>
          </a:p>
          <a:p>
            <a:pPr marL="171450" indent="-171450" algn="just" eaLnBrk="1" hangingPunct="1">
              <a:buFont typeface="Wingdings" panose="05000000000000000000" pitchFamily="2" charset="2"/>
              <a:buChar char="Ø"/>
              <a:defRPr/>
            </a:pPr>
            <a:endParaRPr lang="en-GB" altLang="es-ES" sz="600" dirty="0">
              <a:solidFill>
                <a:schemeClr val="accent2">
                  <a:lumMod val="75000"/>
                </a:schemeClr>
              </a:solidFill>
              <a:latin typeface="Gill Sans"/>
            </a:endParaRPr>
          </a:p>
          <a:p>
            <a:pPr marL="361950" indent="-180975" algn="just">
              <a:buFont typeface="Wingdings" pitchFamily="2" charset="2"/>
              <a:buChar char="§"/>
              <a:defRPr/>
            </a:pPr>
            <a:r>
              <a:rPr lang="en-GB" altLang="es-ES" sz="1000" b="1" dirty="0">
                <a:solidFill>
                  <a:schemeClr val="accent2">
                    <a:lumMod val="75000"/>
                  </a:schemeClr>
                </a:solidFill>
                <a:latin typeface="Gill Sans"/>
              </a:rPr>
              <a:t>Equality and work-life balance</a:t>
            </a:r>
            <a:r>
              <a:rPr lang="en-GB" altLang="es-ES" sz="1000" dirty="0">
                <a:solidFill>
                  <a:schemeClr val="accent2">
                    <a:lumMod val="75000"/>
                  </a:schemeClr>
                </a:solidFill>
                <a:latin typeface="Gill Sans"/>
              </a:rPr>
              <a:t>. In the view of ICO, equality among all employees is a basic pillar of its relations with the workforce. Respect for employees' human and employment rights and the right to collective bargaining in which, among other matters, measures are agreed to facilitate a work-life balance, is one of the organisation's permanent objectives.</a:t>
            </a:r>
          </a:p>
          <a:p>
            <a:pPr marL="361950" indent="-180975" algn="just">
              <a:buFont typeface="Wingdings" pitchFamily="2" charset="2"/>
              <a:buChar char="§"/>
              <a:defRPr/>
            </a:pPr>
            <a:endParaRPr lang="en-GB" sz="600" dirty="0">
              <a:solidFill>
                <a:schemeClr val="accent2">
                  <a:lumMod val="75000"/>
                </a:schemeClr>
              </a:solidFill>
              <a:latin typeface="Gill Sans"/>
            </a:endParaRPr>
          </a:p>
          <a:p>
            <a:pPr marL="361950" algn="just">
              <a:buNone/>
              <a:defRPr/>
            </a:pPr>
            <a:r>
              <a:rPr lang="en-GB" sz="1000" dirty="0">
                <a:solidFill>
                  <a:schemeClr val="accent2">
                    <a:lumMod val="75000"/>
                  </a:schemeClr>
                </a:solidFill>
                <a:latin typeface="Gill Sans"/>
              </a:rPr>
              <a:t>Information on this material aspect can be found in the “Labour Relations” section (pages </a:t>
            </a:r>
            <a:r>
              <a:rPr lang="en-GB" sz="1000" dirty="0" smtClean="0">
                <a:solidFill>
                  <a:schemeClr val="accent2">
                    <a:lumMod val="75000"/>
                  </a:schemeClr>
                </a:solidFill>
                <a:latin typeface="Gill Sans"/>
              </a:rPr>
              <a:t>108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120) </a:t>
            </a:r>
            <a:r>
              <a:rPr lang="en-GB" sz="1000" dirty="0">
                <a:solidFill>
                  <a:schemeClr val="accent2">
                    <a:lumMod val="75000"/>
                  </a:schemeClr>
                </a:solidFill>
                <a:latin typeface="Gill Sans"/>
              </a:rPr>
              <a:t>and in indicators GRI 405 and GRI 406 (Annex 1, page </a:t>
            </a:r>
            <a:r>
              <a:rPr lang="en-GB" sz="1000" dirty="0" smtClean="0">
                <a:solidFill>
                  <a:schemeClr val="accent2">
                    <a:lumMod val="75000"/>
                  </a:schemeClr>
                </a:solidFill>
                <a:latin typeface="Gill Sans"/>
              </a:rPr>
              <a:t>134).</a:t>
            </a:r>
            <a:endParaRPr lang="en-GB" sz="1000" dirty="0">
              <a:solidFill>
                <a:schemeClr val="accent2">
                  <a:lumMod val="75000"/>
                </a:schemeClr>
              </a:solidFill>
              <a:latin typeface="Gill Sans"/>
            </a:endParaRP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3302183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39</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tángulo"/>
          <p:cNvSpPr/>
          <p:nvPr/>
        </p:nvSpPr>
        <p:spPr>
          <a:xfrm>
            <a:off x="428596" y="1268760"/>
            <a:ext cx="8319868" cy="400110"/>
          </a:xfrm>
          <a:prstGeom prst="rect">
            <a:avLst/>
          </a:prstGeom>
        </p:spPr>
        <p:txBody>
          <a:bodyPr wrap="square">
            <a:spAutoFit/>
          </a:bodyPr>
          <a:lstStyle/>
          <a:p>
            <a:pPr algn="just">
              <a:defRPr/>
            </a:pPr>
            <a:r>
              <a:rPr lang="en-GB" sz="1000" dirty="0">
                <a:solidFill>
                  <a:schemeClr val="accent2">
                    <a:lumMod val="75000"/>
                  </a:schemeClr>
                </a:solidFill>
                <a:latin typeface="Gill Sans"/>
              </a:rPr>
              <a:t>The materiality table below features the material aspects that have an influence on each of the stakeholders identified by ICO.</a:t>
            </a:r>
          </a:p>
        </p:txBody>
      </p:sp>
      <p:graphicFrame>
        <p:nvGraphicFramePr>
          <p:cNvPr id="14" name="13 Tabla"/>
          <p:cNvGraphicFramePr>
            <a:graphicFrameLocks noGrp="1"/>
          </p:cNvGraphicFramePr>
          <p:nvPr>
            <p:extLst>
              <p:ext uri="{D42A27DB-BD31-4B8C-83A1-F6EECF244321}">
                <p14:modId xmlns:p14="http://schemas.microsoft.com/office/powerpoint/2010/main" val="1266018837"/>
              </p:ext>
            </p:extLst>
          </p:nvPr>
        </p:nvGraphicFramePr>
        <p:xfrm>
          <a:off x="1115367" y="1700809"/>
          <a:ext cx="6985025" cy="4621261"/>
        </p:xfrm>
        <a:graphic>
          <a:graphicData uri="http://schemas.openxmlformats.org/drawingml/2006/table">
            <a:tbl>
              <a:tblPr firstRow="1" bandRow="1">
                <a:tableStyleId>{5C22544A-7EE6-4342-B048-85BDC9FD1C3A}</a:tableStyleId>
              </a:tblPr>
              <a:tblGrid>
                <a:gridCol w="2607262">
                  <a:extLst>
                    <a:ext uri="{9D8B030D-6E8A-4147-A177-3AD203B41FA5}">
                      <a16:colId xmlns:a16="http://schemas.microsoft.com/office/drawing/2014/main" xmlns="" val="20000"/>
                    </a:ext>
                  </a:extLst>
                </a:gridCol>
                <a:gridCol w="723843">
                  <a:extLst>
                    <a:ext uri="{9D8B030D-6E8A-4147-A177-3AD203B41FA5}">
                      <a16:colId xmlns:a16="http://schemas.microsoft.com/office/drawing/2014/main" xmlns="" val="20001"/>
                    </a:ext>
                  </a:extLst>
                </a:gridCol>
                <a:gridCol w="723843">
                  <a:extLst>
                    <a:ext uri="{9D8B030D-6E8A-4147-A177-3AD203B41FA5}">
                      <a16:colId xmlns:a16="http://schemas.microsoft.com/office/drawing/2014/main" xmlns="" val="20002"/>
                    </a:ext>
                  </a:extLst>
                </a:gridCol>
                <a:gridCol w="723843">
                  <a:extLst>
                    <a:ext uri="{9D8B030D-6E8A-4147-A177-3AD203B41FA5}">
                      <a16:colId xmlns:a16="http://schemas.microsoft.com/office/drawing/2014/main" xmlns="" val="20003"/>
                    </a:ext>
                  </a:extLst>
                </a:gridCol>
                <a:gridCol w="792780">
                  <a:extLst>
                    <a:ext uri="{9D8B030D-6E8A-4147-A177-3AD203B41FA5}">
                      <a16:colId xmlns:a16="http://schemas.microsoft.com/office/drawing/2014/main" xmlns="" val="20004"/>
                    </a:ext>
                  </a:extLst>
                </a:gridCol>
                <a:gridCol w="723843">
                  <a:extLst>
                    <a:ext uri="{9D8B030D-6E8A-4147-A177-3AD203B41FA5}">
                      <a16:colId xmlns:a16="http://schemas.microsoft.com/office/drawing/2014/main" xmlns="" val="20005"/>
                    </a:ext>
                  </a:extLst>
                </a:gridCol>
                <a:gridCol w="689611">
                  <a:extLst>
                    <a:ext uri="{9D8B030D-6E8A-4147-A177-3AD203B41FA5}">
                      <a16:colId xmlns:a16="http://schemas.microsoft.com/office/drawing/2014/main" xmlns="" val="20006"/>
                    </a:ext>
                  </a:extLst>
                </a:gridCol>
              </a:tblGrid>
              <a:tr h="870911">
                <a:tc>
                  <a:txBody>
                    <a:bodyPr/>
                    <a:lstStyle/>
                    <a:p>
                      <a:pPr algn="ctr"/>
                      <a:r>
                        <a:rPr lang="en-GB" sz="800" dirty="0">
                          <a:latin typeface="Gill Sans"/>
                        </a:rPr>
                        <a:t>GROUP/SUBGROUP</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CORPORATE REPUTATION</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SOURCES OF FUNDING AND THE FINANCIAL BALANCE</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SUPPORT FOR DEVELOPMENT as a financial agency</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Products for SUSTAINABLE GROWTH, THE ENVIRONMENT AND SOCIETY</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HUMAN CAPITAL</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ALLIANCES</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266228">
                <a:tc>
                  <a:txBody>
                    <a:bodyPr/>
                    <a:lstStyle/>
                    <a:p>
                      <a:r>
                        <a:rPr lang="en-GB" sz="800" b="1" dirty="0">
                          <a:solidFill>
                            <a:schemeClr val="bg1"/>
                          </a:solidFill>
                          <a:latin typeface="Gill Sans"/>
                        </a:rPr>
                        <a:t>1. CLIENTS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11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11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11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11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11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11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237864">
                <a:tc>
                  <a:txBody>
                    <a:bodyPr/>
                    <a:lstStyle/>
                    <a:p>
                      <a:pPr marL="85725" indent="0"/>
                      <a:r>
                        <a:rPr lang="en-GB" sz="800" dirty="0">
                          <a:solidFill>
                            <a:schemeClr val="bg1"/>
                          </a:solidFill>
                          <a:latin typeface="Gill Sans"/>
                        </a:rPr>
                        <a:t>Financial institutions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900" dirty="0">
                          <a:solidFill>
                            <a:schemeClr val="accent2">
                              <a:lumMod val="75000"/>
                            </a:schemeClr>
                          </a:solidFill>
                          <a:latin typeface="Gill Sans"/>
                          <a:sym typeface="Wingdings"/>
                        </a:rPr>
                        <a:t></a:t>
                      </a:r>
                      <a:endParaRPr lang="en-GB" sz="9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9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9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900" dirty="0">
                          <a:solidFill>
                            <a:schemeClr val="accent2">
                              <a:lumMod val="75000"/>
                            </a:schemeClr>
                          </a:solidFill>
                          <a:latin typeface="Gill Sans"/>
                          <a:sym typeface="Wingdings"/>
                        </a:rPr>
                        <a:t></a:t>
                      </a:r>
                      <a:endParaRPr lang="en-GB" sz="9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900" dirty="0">
                          <a:solidFill>
                            <a:schemeClr val="accent2">
                              <a:lumMod val="75000"/>
                            </a:schemeClr>
                          </a:solidFill>
                          <a:latin typeface="Gill Sans"/>
                          <a:sym typeface="Wingdings"/>
                        </a:rPr>
                        <a:t></a:t>
                      </a:r>
                      <a:endParaRPr lang="en-GB" sz="9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900" dirty="0">
                          <a:solidFill>
                            <a:schemeClr val="accent2">
                              <a:lumMod val="75000"/>
                            </a:schemeClr>
                          </a:solidFill>
                          <a:latin typeface="Gill Sans"/>
                          <a:sym typeface="Wingdings"/>
                        </a:rPr>
                        <a:t></a:t>
                      </a:r>
                      <a:endParaRPr lang="en-GB" sz="9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266228">
                <a:tc>
                  <a:txBody>
                    <a:bodyPr/>
                    <a:lstStyle/>
                    <a:p>
                      <a:pPr marL="85725" indent="0"/>
                      <a:r>
                        <a:rPr lang="en-GB" sz="800" dirty="0">
                          <a:solidFill>
                            <a:schemeClr val="bg1"/>
                          </a:solidFill>
                          <a:latin typeface="Gill Sans"/>
                        </a:rPr>
                        <a:t>SMEs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266228">
                <a:tc>
                  <a:txBody>
                    <a:bodyPr/>
                    <a:lstStyle/>
                    <a:p>
                      <a:pPr marL="85725" indent="0"/>
                      <a:r>
                        <a:rPr lang="en-GB" sz="800" dirty="0">
                          <a:solidFill>
                            <a:schemeClr val="bg1"/>
                          </a:solidFill>
                          <a:latin typeface="Gill Sans"/>
                        </a:rPr>
                        <a:t>Self-employed</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266228">
                <a:tc>
                  <a:txBody>
                    <a:bodyPr/>
                    <a:lstStyle/>
                    <a:p>
                      <a:pPr marL="85725" indent="0"/>
                      <a:r>
                        <a:rPr lang="en-GB" sz="800" dirty="0">
                          <a:solidFill>
                            <a:schemeClr val="bg1"/>
                          </a:solidFill>
                          <a:latin typeface="Gill Sans"/>
                        </a:rPr>
                        <a:t>Large companies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323379">
                <a:tc>
                  <a:txBody>
                    <a:bodyPr/>
                    <a:lstStyle/>
                    <a:p>
                      <a:pPr marL="85725" indent="0"/>
                      <a:r>
                        <a:rPr lang="en-GB" sz="800" dirty="0">
                          <a:solidFill>
                            <a:schemeClr val="bg1"/>
                          </a:solidFill>
                          <a:latin typeface="Gill Sans"/>
                        </a:rPr>
                        <a:t>Ministries and public-sector bodies, ICO as government funds manager</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257827">
                <a:tc>
                  <a:txBody>
                    <a:bodyPr/>
                    <a:lstStyle/>
                    <a:p>
                      <a:r>
                        <a:rPr lang="en-GB" sz="800" b="1" dirty="0">
                          <a:solidFill>
                            <a:schemeClr val="bg1"/>
                          </a:solidFill>
                          <a:latin typeface="Gill Sans"/>
                        </a:rPr>
                        <a:t>2. INVESTORS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256246">
                <a:tc>
                  <a:txBody>
                    <a:bodyPr/>
                    <a:lstStyle/>
                    <a:p>
                      <a:pPr marL="85725" indent="0"/>
                      <a:r>
                        <a:rPr lang="en-GB" sz="800" dirty="0">
                          <a:solidFill>
                            <a:schemeClr val="bg1"/>
                          </a:solidFill>
                          <a:latin typeface="Gill Sans"/>
                        </a:rPr>
                        <a:t>Investors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276211">
                <a:tc>
                  <a:txBody>
                    <a:bodyPr/>
                    <a:lstStyle/>
                    <a:p>
                      <a:r>
                        <a:rPr lang="en-GB" sz="800" b="1" dirty="0">
                          <a:solidFill>
                            <a:schemeClr val="bg1"/>
                          </a:solidFill>
                          <a:latin typeface="Gill Sans"/>
                        </a:rPr>
                        <a:t>3. INDIVIDUALS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256246">
                <a:tc>
                  <a:txBody>
                    <a:bodyPr/>
                    <a:lstStyle/>
                    <a:p>
                      <a:pPr marL="85725" indent="0"/>
                      <a:r>
                        <a:rPr lang="en-GB" sz="800" b="0" dirty="0">
                          <a:solidFill>
                            <a:schemeClr val="bg1"/>
                          </a:solidFill>
                          <a:latin typeface="Gill Sans"/>
                        </a:rPr>
                        <a:t>Active employees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266228">
                <a:tc>
                  <a:txBody>
                    <a:bodyPr/>
                    <a:lstStyle/>
                    <a:p>
                      <a:pPr marL="85725" indent="0"/>
                      <a:r>
                        <a:rPr lang="en-GB" sz="800" b="0" dirty="0">
                          <a:solidFill>
                            <a:schemeClr val="bg1"/>
                          </a:solidFill>
                          <a:latin typeface="Gill Sans"/>
                        </a:rPr>
                        <a:t>Interns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266228">
                <a:tc>
                  <a:txBody>
                    <a:bodyPr/>
                    <a:lstStyle/>
                    <a:p>
                      <a:pPr marL="85725" indent="0"/>
                      <a:r>
                        <a:rPr lang="en-GB" sz="800" b="0" dirty="0">
                          <a:solidFill>
                            <a:schemeClr val="bg1"/>
                          </a:solidFill>
                          <a:latin typeface="Gill Sans"/>
                        </a:rPr>
                        <a:t>Others (retirees and those on a career break)</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266228">
                <a:tc>
                  <a:txBody>
                    <a:bodyPr/>
                    <a:lstStyle/>
                    <a:p>
                      <a:r>
                        <a:rPr lang="en-GB" sz="800" b="1" dirty="0">
                          <a:solidFill>
                            <a:schemeClr val="bg1"/>
                          </a:solidFill>
                          <a:latin typeface="Gill Sans"/>
                        </a:rPr>
                        <a:t>4. SUPPLIERS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algn="ctr"/>
                      <a:endParaRPr lang="es-ES" sz="800" dirty="0">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r h="266228">
                <a:tc>
                  <a:txBody>
                    <a:bodyPr/>
                    <a:lstStyle/>
                    <a:p>
                      <a:pPr marL="85725" indent="0"/>
                      <a:r>
                        <a:rPr lang="en-GB" sz="800" b="0" dirty="0">
                          <a:solidFill>
                            <a:schemeClr val="bg1"/>
                          </a:solidFill>
                          <a:latin typeface="Gill Sans"/>
                        </a:rPr>
                        <a:t>Suppliers</a:t>
                      </a:r>
                    </a:p>
                  </a:txBody>
                  <a:tcPr marT="46146" marB="46146"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6146" marB="46146"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4"/>
                  </a:ext>
                </a:extLst>
              </a:tr>
            </a:tbl>
          </a:graphicData>
        </a:graphic>
      </p:graphicFrame>
      <p:sp>
        <p:nvSpPr>
          <p:cNvPr id="15" name="14 Rectángulo"/>
          <p:cNvSpPr/>
          <p:nvPr/>
        </p:nvSpPr>
        <p:spPr>
          <a:xfrm>
            <a:off x="400587" y="898095"/>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defRPr/>
            </a:pPr>
            <a:r>
              <a:rPr lang="en-GB" altLang="es-ES" sz="1400" b="1" dirty="0">
                <a:solidFill>
                  <a:srgbClr val="9E1B34"/>
                </a:solidFill>
                <a:latin typeface="Gill Sans"/>
              </a:rPr>
              <a:t>Materiality</a:t>
            </a:r>
          </a:p>
        </p:txBody>
      </p:sp>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806339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2563" fontAlgn="auto">
              <a:spcBef>
                <a:spcPts val="0"/>
              </a:spcBef>
              <a:spcAft>
                <a:spcPts val="0"/>
              </a:spcAft>
              <a:defRPr/>
            </a:pPr>
            <a:r>
              <a:rPr lang="en-GB" sz="1600" b="1" dirty="0">
                <a:solidFill>
                  <a:srgbClr val="9E1B34"/>
                </a:solidFill>
                <a:latin typeface="Gill Sans"/>
              </a:rPr>
              <a:t>2017 INTEGRATED REPORT</a:t>
            </a:r>
          </a:p>
          <a:p>
            <a:pPr marL="182563" fontAlgn="auto">
              <a:spcBef>
                <a:spcPts val="0"/>
              </a:spcBef>
              <a:spcAft>
                <a:spcPts val="0"/>
              </a:spcAft>
              <a:defRPr/>
            </a:pPr>
            <a:r>
              <a:rPr lang="en-GB" sz="1600" b="1" dirty="0">
                <a:solidFill>
                  <a:srgbClr val="9E1B34"/>
                </a:solidFill>
                <a:latin typeface="Gill Sans"/>
              </a:rPr>
              <a:t>Letter from the Chairman</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tángulo"/>
          <p:cNvSpPr/>
          <p:nvPr/>
        </p:nvSpPr>
        <p:spPr>
          <a:xfrm>
            <a:off x="395536" y="836712"/>
            <a:ext cx="5872191" cy="1785104"/>
          </a:xfrm>
          <a:prstGeom prst="rect">
            <a:avLst/>
          </a:prstGeom>
        </p:spPr>
        <p:txBody>
          <a:bodyPr wrap="square">
            <a:spAutoFit/>
          </a:bodyPr>
          <a:lstStyle/>
          <a:p>
            <a:pPr algn="just">
              <a:defRPr/>
            </a:pPr>
            <a:r>
              <a:rPr lang="en-GB" sz="1000" dirty="0">
                <a:solidFill>
                  <a:schemeClr val="accent2">
                    <a:lumMod val="75000"/>
                  </a:schemeClr>
                </a:solidFill>
                <a:latin typeface="Gill Sans"/>
              </a:rPr>
              <a:t>As the new chairman of ICO as of June 2018, I present the Integrated Report for 2017, which includes the economic performance with the non-financial and corporate management information on this State-Owned Bank and State Financial Agency. </a:t>
            </a:r>
            <a:endParaRPr lang="en-GB" sz="1000" dirty="0">
              <a:solidFill>
                <a:schemeClr val="accent2">
                  <a:lumMod val="75000"/>
                </a:schemeClr>
              </a:solidFill>
              <a:latin typeface="Gill Sans"/>
              <a:cs typeface="Arial" charset="0"/>
            </a:endParaRPr>
          </a:p>
          <a:p>
            <a:pPr algn="just">
              <a:defRPr/>
            </a:pPr>
            <a:r>
              <a:rPr lang="en-GB" sz="1000" dirty="0">
                <a:latin typeface="Gill Sans"/>
              </a:rPr>
              <a:t> </a:t>
            </a:r>
            <a:endParaRPr lang="en-GB" sz="10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This report, voluntarily produced in accordance with the requirements of Royal Decree-Act 18/2017, of 24 November, regarding non-financial information and diversity, which has been externally audited and fulfils the aim of transparency, clarity and integrity of the information, enabling stakeholders to compare and evaluate the performance, and the environmental, social and good governance performance of this Institution. It is important to highlight that the requirements of the Report, the UN Global Compact Progress principles, which ICO is committed to, and those of the standards in effect in the new Global Reporting Initiative (GRI) version have been followed in preparing this report. </a:t>
            </a:r>
            <a:endParaRPr lang="en-GB" sz="1000" dirty="0">
              <a:solidFill>
                <a:schemeClr val="accent2">
                  <a:lumMod val="75000"/>
                </a:schemeClr>
              </a:solidFill>
              <a:latin typeface="Gill Sans"/>
              <a:cs typeface="Arial" charset="0"/>
            </a:endParaRPr>
          </a:p>
        </p:txBody>
      </p:sp>
      <p:sp>
        <p:nvSpPr>
          <p:cNvPr id="14" name="13 Rectángulo"/>
          <p:cNvSpPr/>
          <p:nvPr/>
        </p:nvSpPr>
        <p:spPr>
          <a:xfrm>
            <a:off x="395536" y="2636912"/>
            <a:ext cx="8285191" cy="4324261"/>
          </a:xfrm>
          <a:prstGeom prst="rect">
            <a:avLst/>
          </a:prstGeom>
        </p:spPr>
        <p:txBody>
          <a:bodyPr wrap="square">
            <a:spAutoFit/>
          </a:bodyPr>
          <a:lstStyle/>
          <a:p>
            <a:pPr algn="just"/>
            <a:r>
              <a:rPr lang="en-GB" sz="1000" dirty="0">
                <a:solidFill>
                  <a:schemeClr val="accent2">
                    <a:lumMod val="75000"/>
                  </a:schemeClr>
                </a:solidFill>
                <a:latin typeface="Gill Sans"/>
              </a:rPr>
              <a:t>I am aware of the responsibility and the challenges we face at the head of an Institution which, throughout its history, and with just over 300 employees, has played an important role in driving the Spanish economy, which deserves my sincere acknowledgement. </a:t>
            </a:r>
            <a:r>
              <a:rPr lang="en-GB" sz="1000" dirty="0"/>
              <a:t> </a:t>
            </a:r>
            <a:r>
              <a:rPr lang="en-GB" sz="1000" dirty="0">
                <a:solidFill>
                  <a:schemeClr val="accent2">
                    <a:lumMod val="75000"/>
                  </a:schemeClr>
                </a:solidFill>
                <a:latin typeface="Gill Sans"/>
              </a:rPr>
              <a:t>Over these years, ICO has performed its role as an important state-owned bank for the Spanish economy, especially to minimise the effects during the most difficult moments of the financial crisis. ICO, as stated in its regulations, must also contribute to improving the distribution of wealth, promoting medium- and long-term investment and employment creation. Encouraging innovation, improving the environment, culture and people all form part of its objectives. </a:t>
            </a:r>
          </a:p>
          <a:p>
            <a:pPr algn="just"/>
            <a:endParaRPr lang="en-GB" sz="1000" dirty="0">
              <a:solidFill>
                <a:schemeClr val="accent2">
                  <a:lumMod val="75000"/>
                </a:schemeClr>
              </a:solidFill>
              <a:latin typeface="Gill Sans"/>
              <a:cs typeface="Arial" charset="0"/>
            </a:endParaRPr>
          </a:p>
          <a:p>
            <a:pPr algn="just"/>
            <a:r>
              <a:rPr lang="en-GB" sz="1000" dirty="0">
                <a:solidFill>
                  <a:schemeClr val="accent2">
                    <a:lumMod val="75000"/>
                  </a:schemeClr>
                </a:solidFill>
                <a:latin typeface="Gill Sans"/>
              </a:rPr>
              <a:t>In 2017, it normalised the financial markets and the credit flows from financial entities to the private sector, which has had a clear impact in reducing the level of activity of ICO. In a changing context it is important to confirm that ICO will continue playing a key role as an economic policy instrument to promote economic growth and the necessary improvement in the distribution of income and wealth. The following lines of action will be adopted to generate value for everyone: supporting medium- and long-term business investment; encouraging innovation and digitalisation of our productive structure; internationalising Spanish companies; investing in resources and public assets; sustainable development and circular economy; mobilising alternative financial resources for SMES and entrepreneurs and creating quality employment. In this regard, I am also committed to strengthening and developing ICO activities with the financial strategies and policies of the European Union, and to promoting more collaboration with the different financial, economic and social players that foster a distinctly inclusive economic growth and contribute to </a:t>
            </a:r>
            <a:r>
              <a:rPr lang="en-GB" sz="1000" dirty="0" err="1">
                <a:solidFill>
                  <a:schemeClr val="accent2">
                    <a:lumMod val="75000"/>
                  </a:schemeClr>
                </a:solidFill>
                <a:latin typeface="Gill Sans"/>
              </a:rPr>
              <a:t>convergently</a:t>
            </a:r>
            <a:r>
              <a:rPr lang="en-GB" sz="1000" dirty="0">
                <a:solidFill>
                  <a:schemeClr val="accent2">
                    <a:lumMod val="75000"/>
                  </a:schemeClr>
                </a:solidFill>
                <a:latin typeface="Gill Sans"/>
              </a:rPr>
              <a:t> improving and balancing the distribution of national wealth. </a:t>
            </a:r>
          </a:p>
          <a:p>
            <a:pPr algn="just"/>
            <a:endParaRPr lang="en-GB" sz="1000" dirty="0">
              <a:solidFill>
                <a:schemeClr val="accent2">
                  <a:lumMod val="75000"/>
                </a:schemeClr>
              </a:solidFill>
              <a:latin typeface="Gill Sans"/>
              <a:cs typeface="Arial" charset="0"/>
            </a:endParaRPr>
          </a:p>
          <a:p>
            <a:pPr algn="just"/>
            <a:r>
              <a:rPr lang="en-GB" sz="1000" dirty="0" smtClean="0">
                <a:solidFill>
                  <a:schemeClr val="accent2">
                    <a:lumMod val="75000"/>
                  </a:schemeClr>
                </a:solidFill>
                <a:latin typeface="Gill Sans"/>
              </a:rPr>
              <a:t>It is very important to highlight that the European Commission has recently published its Plan of Action to achieve a greener, cleaner economy, and the financial sector is key to achieving the objectives regarding climate and sustainable development. ICO must also channel its efforts and initiatives in this direction. At the same time, ICO has a clear social commitment. This is shown by its leading and pioneering role in Spain as an issuer of social bonds for creating jobs and also by joining the Equator Principles to manage the social and environmental risks of the projects that it finances. I am sure that with the dedication and work of the whole ICO team of professionals we will be able to effectively face up to these significant challenges. </a:t>
            </a:r>
          </a:p>
          <a:p>
            <a:pPr algn="r">
              <a:defRPr/>
            </a:pPr>
            <a:r>
              <a:rPr lang="en-GB" sz="1000" dirty="0">
                <a:solidFill>
                  <a:schemeClr val="accent2">
                    <a:lumMod val="75000"/>
                  </a:schemeClr>
                </a:solidFill>
                <a:latin typeface="Gill Sans"/>
              </a:rPr>
              <a:t>José Carlos </a:t>
            </a:r>
            <a:r>
              <a:rPr lang="en-GB" sz="1000" dirty="0" err="1">
                <a:solidFill>
                  <a:schemeClr val="accent2">
                    <a:lumMod val="75000"/>
                  </a:schemeClr>
                </a:solidFill>
                <a:latin typeface="Gill Sans"/>
              </a:rPr>
              <a:t>García</a:t>
            </a:r>
            <a:r>
              <a:rPr lang="en-GB" sz="1000" dirty="0">
                <a:solidFill>
                  <a:schemeClr val="accent2">
                    <a:lumMod val="75000"/>
                  </a:schemeClr>
                </a:solidFill>
                <a:latin typeface="Gill Sans"/>
              </a:rPr>
              <a:t> de </a:t>
            </a:r>
            <a:r>
              <a:rPr lang="en-GB" sz="1000" dirty="0" err="1">
                <a:solidFill>
                  <a:schemeClr val="accent2">
                    <a:lumMod val="75000"/>
                  </a:schemeClr>
                </a:solidFill>
                <a:latin typeface="Gill Sans"/>
              </a:rPr>
              <a:t>Quevedo</a:t>
            </a:r>
            <a:r>
              <a:rPr lang="en-GB" sz="1000" dirty="0">
                <a:solidFill>
                  <a:schemeClr val="accent2">
                    <a:lumMod val="75000"/>
                  </a:schemeClr>
                </a:solidFill>
                <a:latin typeface="Gill Sans"/>
              </a:rPr>
              <a:t> Ruiz. </a:t>
            </a:r>
          </a:p>
          <a:p>
            <a:pPr algn="r">
              <a:defRPr/>
            </a:pPr>
            <a:r>
              <a:rPr lang="en-GB" sz="1000" dirty="0">
                <a:solidFill>
                  <a:schemeClr val="accent2">
                    <a:lumMod val="75000"/>
                  </a:schemeClr>
                </a:solidFill>
                <a:latin typeface="Gill Sans"/>
              </a:rPr>
              <a:t>Chairman</a:t>
            </a:r>
          </a:p>
          <a:p>
            <a:pPr algn="just"/>
            <a:endParaRPr lang="en-GB" sz="1000" dirty="0" smtClean="0">
              <a:solidFill>
                <a:schemeClr val="accent2">
                  <a:lumMod val="75000"/>
                </a:schemeClr>
              </a:solidFill>
              <a:latin typeface="Gill Sans"/>
              <a:cs typeface="Arial" charset="0"/>
            </a:endParaRPr>
          </a:p>
          <a:p>
            <a:pPr algn="just"/>
            <a:endParaRPr lang="en-GB" altLang="es-ES" sz="500" dirty="0">
              <a:solidFill>
                <a:srgbClr val="953735"/>
              </a:solidFill>
              <a:latin typeface="Gill Sans" charset="0"/>
            </a:endParaRPr>
          </a:p>
        </p:txBody>
      </p:sp>
      <p:grpSp>
        <p:nvGrpSpPr>
          <p:cNvPr id="3" name="2 Grupo"/>
          <p:cNvGrpSpPr/>
          <p:nvPr/>
        </p:nvGrpSpPr>
        <p:grpSpPr>
          <a:xfrm>
            <a:off x="142844" y="6525376"/>
            <a:ext cx="2750146" cy="216737"/>
            <a:chOff x="142844" y="6525376"/>
            <a:chExt cx="2750146" cy="216737"/>
          </a:xfrm>
        </p:grpSpPr>
        <p:grpSp>
          <p:nvGrpSpPr>
            <p:cNvPr id="2" name="8 Grupo"/>
            <p:cNvGrpSpPr/>
            <p:nvPr/>
          </p:nvGrpSpPr>
          <p:grpSpPr>
            <a:xfrm>
              <a:off x="142844" y="6544781"/>
              <a:ext cx="2750145" cy="181706"/>
              <a:chOff x="93663" y="6277125"/>
              <a:chExt cx="2750145" cy="224103"/>
            </a:xfrm>
          </p:grpSpPr>
          <p:sp>
            <p:nvSpPr>
              <p:cNvPr id="1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10" name="8 Rectángulo">
                <a:hlinkClick r:id="rId4"/>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4" name="3 CuadroTexto">
              <a:hlinkClick r:id="rId5"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pic>
        <p:nvPicPr>
          <p:cNvPr id="15" name="14 Imagen"/>
          <p:cNvPicPr>
            <a:picLocks noChangeAspect="1"/>
          </p:cNvPicPr>
          <p:nvPr/>
        </p:nvPicPr>
        <p:blipFill rotWithShape="1">
          <a:blip r:embed="rId6" cstate="print">
            <a:extLst>
              <a:ext uri="{28A0092B-C50C-407E-A947-70E740481C1C}">
                <a14:useLocalDpi xmlns:a14="http://schemas.microsoft.com/office/drawing/2010/main" val="0"/>
              </a:ext>
            </a:extLst>
          </a:blip>
          <a:srcRect r="2981"/>
          <a:stretch/>
        </p:blipFill>
        <p:spPr>
          <a:xfrm>
            <a:off x="6444208" y="949846"/>
            <a:ext cx="2242592" cy="1543050"/>
          </a:xfrm>
          <a:prstGeom prst="rect">
            <a:avLst/>
          </a:prstGeom>
        </p:spPr>
      </p:pic>
    </p:spTree>
    <p:extLst>
      <p:ext uri="{BB962C8B-B14F-4D97-AF65-F5344CB8AC3E}">
        <p14:creationId xmlns:p14="http://schemas.microsoft.com/office/powerpoint/2010/main" val="6144208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40</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 name="14 Tabla"/>
          <p:cNvGraphicFramePr>
            <a:graphicFrameLocks noGrp="1"/>
          </p:cNvGraphicFramePr>
          <p:nvPr>
            <p:extLst>
              <p:ext uri="{D42A27DB-BD31-4B8C-83A1-F6EECF244321}">
                <p14:modId xmlns:p14="http://schemas.microsoft.com/office/powerpoint/2010/main" val="4089475180"/>
              </p:ext>
            </p:extLst>
          </p:nvPr>
        </p:nvGraphicFramePr>
        <p:xfrm>
          <a:off x="1115616" y="1484784"/>
          <a:ext cx="7006798" cy="4922549"/>
        </p:xfrm>
        <a:graphic>
          <a:graphicData uri="http://schemas.openxmlformats.org/drawingml/2006/table">
            <a:tbl>
              <a:tblPr firstRow="1" bandRow="1">
                <a:tableStyleId>{5C22544A-7EE6-4342-B048-85BDC9FD1C3A}</a:tableStyleId>
              </a:tblPr>
              <a:tblGrid>
                <a:gridCol w="2902210">
                  <a:extLst>
                    <a:ext uri="{9D8B030D-6E8A-4147-A177-3AD203B41FA5}">
                      <a16:colId xmlns:a16="http://schemas.microsoft.com/office/drawing/2014/main" xmlns="" val="20000"/>
                    </a:ext>
                  </a:extLst>
                </a:gridCol>
                <a:gridCol w="690152">
                  <a:extLst>
                    <a:ext uri="{9D8B030D-6E8A-4147-A177-3AD203B41FA5}">
                      <a16:colId xmlns:a16="http://schemas.microsoft.com/office/drawing/2014/main" xmlns="" val="20001"/>
                    </a:ext>
                  </a:extLst>
                </a:gridCol>
                <a:gridCol w="762800">
                  <a:extLst>
                    <a:ext uri="{9D8B030D-6E8A-4147-A177-3AD203B41FA5}">
                      <a16:colId xmlns:a16="http://schemas.microsoft.com/office/drawing/2014/main" xmlns="" val="20002"/>
                    </a:ext>
                  </a:extLst>
                </a:gridCol>
                <a:gridCol w="690152">
                  <a:extLst>
                    <a:ext uri="{9D8B030D-6E8A-4147-A177-3AD203B41FA5}">
                      <a16:colId xmlns:a16="http://schemas.microsoft.com/office/drawing/2014/main" xmlns="" val="20003"/>
                    </a:ext>
                  </a:extLst>
                </a:gridCol>
                <a:gridCol w="681366">
                  <a:extLst>
                    <a:ext uri="{9D8B030D-6E8A-4147-A177-3AD203B41FA5}">
                      <a16:colId xmlns:a16="http://schemas.microsoft.com/office/drawing/2014/main" xmlns="" val="20004"/>
                    </a:ext>
                  </a:extLst>
                </a:gridCol>
                <a:gridCol w="643848">
                  <a:extLst>
                    <a:ext uri="{9D8B030D-6E8A-4147-A177-3AD203B41FA5}">
                      <a16:colId xmlns:a16="http://schemas.microsoft.com/office/drawing/2014/main" xmlns="" val="20005"/>
                    </a:ext>
                  </a:extLst>
                </a:gridCol>
                <a:gridCol w="636270">
                  <a:extLst>
                    <a:ext uri="{9D8B030D-6E8A-4147-A177-3AD203B41FA5}">
                      <a16:colId xmlns:a16="http://schemas.microsoft.com/office/drawing/2014/main" xmlns="" val="20006"/>
                    </a:ext>
                  </a:extLst>
                </a:gridCol>
              </a:tblGrid>
              <a:tr h="785184">
                <a:tc>
                  <a:txBody>
                    <a:bodyPr/>
                    <a:lstStyle/>
                    <a:p>
                      <a:pPr algn="ctr"/>
                      <a:r>
                        <a:rPr lang="en-GB" sz="800" dirty="0">
                          <a:latin typeface="Gill Sans"/>
                        </a:rPr>
                        <a:t>GROUP/SUBGROUP</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CORPORATE REPUTATION</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SOURCES OF FUNDING AND THE FINANCIAL BALANCE</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SUPPORT FOR DEVELOPMENT as a financial agency</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Products for SUSTAINABLE GROWTH, THE ENVIRONMENT AND SOCIETY</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HUMAN CAPITAL</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1" fontAlgn="ctr"/>
                      <a:r>
                        <a:rPr lang="en-GB" sz="700" b="0" i="0" u="none" strike="noStrike" dirty="0">
                          <a:solidFill>
                            <a:srgbClr val="FFFFFF"/>
                          </a:solidFill>
                          <a:effectLst/>
                          <a:latin typeface="Gill Sans"/>
                        </a:rPr>
                        <a:t>ALLIANCES</a:t>
                      </a:r>
                    </a:p>
                  </a:txBody>
                  <a:tcPr marL="9525" marR="9525" marT="9525" marB="0" vert="vert27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288032">
                <a:tc>
                  <a:txBody>
                    <a:bodyPr/>
                    <a:lstStyle/>
                    <a:p>
                      <a:r>
                        <a:rPr lang="en-GB" sz="800" b="1" dirty="0">
                          <a:solidFill>
                            <a:schemeClr val="bg1"/>
                          </a:solidFill>
                          <a:latin typeface="Gill Sans"/>
                        </a:rPr>
                        <a:t>5. ORGANISATIONS AND INSTITUTIONS INVOLVED IN THE ECONOMIC AND FINANCIAL MARKETS</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1"/>
                  </a:ext>
                </a:extLst>
              </a:tr>
              <a:tr h="249679">
                <a:tc>
                  <a:txBody>
                    <a:bodyPr/>
                    <a:lstStyle/>
                    <a:p>
                      <a:pPr marL="85725" indent="0"/>
                      <a:r>
                        <a:rPr lang="en-GB" sz="800" dirty="0">
                          <a:solidFill>
                            <a:schemeClr val="bg1"/>
                          </a:solidFill>
                          <a:latin typeface="Gill Sans"/>
                        </a:rPr>
                        <a:t>Multilateral organisations</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2"/>
                  </a:ext>
                </a:extLst>
              </a:tr>
              <a:tr h="205437">
                <a:tc>
                  <a:txBody>
                    <a:bodyPr/>
                    <a:lstStyle/>
                    <a:p>
                      <a:pPr marL="85725" indent="0"/>
                      <a:r>
                        <a:rPr lang="en-GB" sz="800" dirty="0">
                          <a:solidFill>
                            <a:schemeClr val="bg1"/>
                          </a:solidFill>
                          <a:latin typeface="Gill Sans"/>
                        </a:rPr>
                        <a:t>Institutions similar to ICO</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3"/>
                  </a:ext>
                </a:extLst>
              </a:tr>
              <a:tr h="205437">
                <a:tc>
                  <a:txBody>
                    <a:bodyPr/>
                    <a:lstStyle/>
                    <a:p>
                      <a:pPr marL="85725" indent="0"/>
                      <a:r>
                        <a:rPr lang="en-GB" sz="800" dirty="0">
                          <a:solidFill>
                            <a:schemeClr val="bg1"/>
                          </a:solidFill>
                          <a:latin typeface="Gill Sans"/>
                        </a:rPr>
                        <a:t>Regulatory and supervisory bodies</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4"/>
                  </a:ext>
                </a:extLst>
              </a:tr>
              <a:tr h="324025">
                <a:tc>
                  <a:txBody>
                    <a:bodyPr/>
                    <a:lstStyle/>
                    <a:p>
                      <a:pPr marL="85725" indent="0"/>
                      <a:r>
                        <a:rPr lang="en-GB" sz="800" dirty="0">
                          <a:solidFill>
                            <a:schemeClr val="bg1"/>
                          </a:solidFill>
                          <a:latin typeface="Gill Sans"/>
                        </a:rPr>
                        <a:t>Management and insurance institutions in financial markets</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5"/>
                  </a:ext>
                </a:extLst>
              </a:tr>
              <a:tr h="273568">
                <a:tc>
                  <a:txBody>
                    <a:bodyPr/>
                    <a:lstStyle/>
                    <a:p>
                      <a:pPr marL="0" indent="0"/>
                      <a:r>
                        <a:rPr lang="en-GB" sz="800" b="1" dirty="0">
                          <a:solidFill>
                            <a:schemeClr val="bg1"/>
                          </a:solidFill>
                          <a:latin typeface="Gill Sans"/>
                        </a:rPr>
                        <a:t>6. MEDIA</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6"/>
                  </a:ext>
                </a:extLst>
              </a:tr>
              <a:tr h="205437">
                <a:tc>
                  <a:txBody>
                    <a:bodyPr/>
                    <a:lstStyle/>
                    <a:p>
                      <a:pPr marL="85725" indent="0"/>
                      <a:r>
                        <a:rPr lang="en-GB" sz="800" b="0" dirty="0">
                          <a:solidFill>
                            <a:schemeClr val="bg1"/>
                          </a:solidFill>
                          <a:latin typeface="Gill Sans"/>
                        </a:rPr>
                        <a:t>Specialist</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7"/>
                  </a:ext>
                </a:extLst>
              </a:tr>
              <a:tr h="205437">
                <a:tc>
                  <a:txBody>
                    <a:bodyPr/>
                    <a:lstStyle/>
                    <a:p>
                      <a:pPr marL="85725" indent="0"/>
                      <a:r>
                        <a:rPr lang="en-GB" sz="800" dirty="0">
                          <a:solidFill>
                            <a:schemeClr val="bg1"/>
                          </a:solidFill>
                          <a:latin typeface="Gill Sans"/>
                        </a:rPr>
                        <a:t>General</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8"/>
                  </a:ext>
                </a:extLst>
              </a:tr>
              <a:tr h="283826">
                <a:tc>
                  <a:txBody>
                    <a:bodyPr/>
                    <a:lstStyle/>
                    <a:p>
                      <a:r>
                        <a:rPr lang="en-GB" sz="800" b="1" dirty="0">
                          <a:solidFill>
                            <a:schemeClr val="bg1"/>
                          </a:solidFill>
                          <a:latin typeface="Gill Sans"/>
                        </a:rPr>
                        <a:t>7. ANALYSTS</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09"/>
                  </a:ext>
                </a:extLst>
              </a:tr>
              <a:tr h="205437">
                <a:tc>
                  <a:txBody>
                    <a:bodyPr/>
                    <a:lstStyle/>
                    <a:p>
                      <a:pPr marL="85725" indent="0"/>
                      <a:r>
                        <a:rPr lang="en-GB" sz="800" b="0" dirty="0">
                          <a:solidFill>
                            <a:schemeClr val="bg1"/>
                          </a:solidFill>
                          <a:latin typeface="Gill Sans"/>
                        </a:rPr>
                        <a:t>Financial</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0"/>
                  </a:ext>
                </a:extLst>
              </a:tr>
              <a:tr h="205437">
                <a:tc>
                  <a:txBody>
                    <a:bodyPr/>
                    <a:lstStyle/>
                    <a:p>
                      <a:pPr marL="85725" indent="0"/>
                      <a:r>
                        <a:rPr lang="en-GB" sz="800" b="0" dirty="0">
                          <a:solidFill>
                            <a:schemeClr val="bg1"/>
                          </a:solidFill>
                          <a:latin typeface="Gill Sans"/>
                        </a:rPr>
                        <a:t>CSR specialists</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1"/>
                  </a:ext>
                </a:extLst>
              </a:tr>
              <a:tr h="247755">
                <a:tc>
                  <a:txBody>
                    <a:bodyPr/>
                    <a:lstStyle/>
                    <a:p>
                      <a:r>
                        <a:rPr lang="en-GB" sz="800" b="1" dirty="0">
                          <a:solidFill>
                            <a:schemeClr val="bg1"/>
                          </a:solidFill>
                          <a:latin typeface="Gill Sans"/>
                        </a:rPr>
                        <a:t>8. MINISTRY OF ECONOMY, INDUSTRY AND COMPETITIVENESS</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endParaRPr lang="es-ES" sz="800" dirty="0">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2"/>
                  </a:ext>
                </a:extLst>
              </a:tr>
              <a:tr h="205437">
                <a:tc>
                  <a:txBody>
                    <a:bodyPr/>
                    <a:lstStyle/>
                    <a:p>
                      <a:pPr marL="95250" indent="0" algn="l" rtl="0" fontAlgn="ctr"/>
                      <a:r>
                        <a:rPr lang="en-GB" sz="800" b="0" dirty="0">
                          <a:solidFill>
                            <a:schemeClr val="bg1"/>
                          </a:solidFill>
                          <a:latin typeface="Gill Sans"/>
                        </a:rPr>
                        <a:t>State Secretariat for the Economy and Business Support </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3"/>
                  </a:ext>
                </a:extLst>
              </a:tr>
              <a:tr h="244422">
                <a:tc>
                  <a:txBody>
                    <a:bodyPr/>
                    <a:lstStyle/>
                    <a:p>
                      <a:r>
                        <a:rPr lang="en-GB" sz="800" b="1" dirty="0">
                          <a:solidFill>
                            <a:schemeClr val="bg1"/>
                          </a:solidFill>
                          <a:latin typeface="Gill Sans"/>
                        </a:rPr>
                        <a:t>9. SOCIAL ORGANISATIONS</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4"/>
                  </a:ext>
                </a:extLst>
              </a:tr>
              <a:tr h="244422">
                <a:tc>
                  <a:txBody>
                    <a:bodyPr/>
                    <a:lstStyle/>
                    <a:p>
                      <a:pPr marL="85725" indent="0"/>
                      <a:r>
                        <a:rPr lang="en-GB" sz="800" b="0" dirty="0">
                          <a:solidFill>
                            <a:schemeClr val="bg1"/>
                          </a:solidFill>
                          <a:latin typeface="Gill Sans"/>
                        </a:rPr>
                        <a:t>CSR specialists</a:t>
                      </a: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5"/>
                  </a:ext>
                </a:extLst>
              </a:tr>
              <a:tr h="252703">
                <a:tc>
                  <a:txBody>
                    <a:bodyPr/>
                    <a:lstStyle/>
                    <a:p>
                      <a:pPr marL="85725" indent="0"/>
                      <a:r>
                        <a:rPr lang="en-GB" sz="800" b="0" dirty="0">
                          <a:solidFill>
                            <a:schemeClr val="bg1"/>
                          </a:solidFill>
                          <a:latin typeface="Gill Sans"/>
                        </a:rPr>
                        <a:t>Non-profit organisations</a:t>
                      </a:r>
                      <a:r>
                        <a:t> </a:t>
                      </a:r>
                      <a:r>
                        <a:rPr lang="en-GB" sz="800" b="0" baseline="0" dirty="0">
                          <a:solidFill>
                            <a:schemeClr val="bg1"/>
                          </a:solidFill>
                          <a:latin typeface="Gill Sans"/>
                        </a:rPr>
                        <a:t>and foundations</a:t>
                      </a:r>
                      <a:endParaRPr lang="en-GB" sz="800" b="0" dirty="0">
                        <a:solidFill>
                          <a:schemeClr val="bg1"/>
                        </a:solidFill>
                        <a:latin typeface="Gill Sans"/>
                      </a:endParaRPr>
                    </a:p>
                  </a:txBody>
                  <a:tcPr marT="44644" marB="44644"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a:solidFill>
                            <a:schemeClr val="accent2">
                              <a:lumMod val="75000"/>
                            </a:schemeClr>
                          </a:solidFill>
                          <a:latin typeface="Gill Sans"/>
                          <a:sym typeface="Wingdings"/>
                        </a:rPr>
                        <a:t></a:t>
                      </a:r>
                      <a:endParaRPr lang="en-GB" sz="800" dirty="0">
                        <a:solidFill>
                          <a:schemeClr val="accent2">
                            <a:lumMod val="75000"/>
                          </a:schemeClr>
                        </a:solidFill>
                        <a:latin typeface="Gill Sans"/>
                      </a:endParaRPr>
                    </a:p>
                  </a:txBody>
                  <a:tcPr marT="44644" marB="44644" anchor="ctr" anchorCtr="1">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noFill/>
                  </a:tcPr>
                </a:tc>
                <a:extLst>
                  <a:ext uri="{0D108BD9-81ED-4DB2-BD59-A6C34878D82A}">
                    <a16:rowId xmlns:a16="http://schemas.microsoft.com/office/drawing/2014/main" xmlns="" val="10016"/>
                  </a:ext>
                </a:extLst>
              </a:tr>
            </a:tbl>
          </a:graphicData>
        </a:graphic>
      </p:graphicFrame>
      <p:sp>
        <p:nvSpPr>
          <p:cNvPr id="16" name="15 Rectángulo"/>
          <p:cNvSpPr/>
          <p:nvPr/>
        </p:nvSpPr>
        <p:spPr>
          <a:xfrm>
            <a:off x="428596" y="980728"/>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defRPr/>
            </a:pPr>
            <a:r>
              <a:rPr lang="en-GB" altLang="es-ES" sz="1400" b="1" dirty="0">
                <a:solidFill>
                  <a:srgbClr val="9E1B34"/>
                </a:solidFill>
                <a:latin typeface="Gill Sans"/>
              </a:rPr>
              <a:t>Materiality</a:t>
            </a:r>
          </a:p>
        </p:txBody>
      </p:sp>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3660474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41</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08720"/>
            <a:ext cx="327930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Risks and opportunities</a:t>
            </a:r>
          </a:p>
        </p:txBody>
      </p:sp>
      <p:sp>
        <p:nvSpPr>
          <p:cNvPr id="18" name="2 Rectángulo"/>
          <p:cNvSpPr>
            <a:spLocks noChangeArrowheads="1"/>
          </p:cNvSpPr>
          <p:nvPr/>
        </p:nvSpPr>
        <p:spPr bwMode="auto">
          <a:xfrm>
            <a:off x="323528" y="1898243"/>
            <a:ext cx="8424936"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algn="just">
              <a:buFont typeface="Wingdings" panose="05000000000000000000" pitchFamily="2" charset="2"/>
              <a:buChar char="§"/>
              <a:defRPr/>
            </a:pPr>
            <a:r>
              <a:rPr lang="en-GB" sz="1000" b="1" dirty="0">
                <a:solidFill>
                  <a:schemeClr val="accent2">
                    <a:lumMod val="75000"/>
                  </a:schemeClr>
                </a:solidFill>
                <a:latin typeface="Gill Sans"/>
              </a:rPr>
              <a:t>GENERAL ASPECTS</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As a credit institution, ICO is exposed to financial (credit, liquidity and market) and operational risks. A further two types of risk are considered as “other risks”: reputational risk and strategic and business risk.</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Identifying, managing and controlling risks is a priority task for the Instituto de Crédito Oficial. This is mainly based on the Risk Policy Manual approved by the General Board on 21 December 2005, the latest version of which was approved in December 2016, with some aspects reviewed in 2017. The manual gathers together different methodologies, applicable regulations, procedures and organisational structure.</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The Risk Policy Manual is complemented by the Risk Management Map, which identifies all the Institute's risks, improvement plans and the controls required for appropriate management.</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Risk management is based on the following principles:</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Active participation and supervision of ICO's governing bodies: the Board is involved in the approval of general business strategies and is responsible for defining risk acceptance and management policies, ensuring that appropriate risk monitoring systems, controls and policies are in place and that lines of authority are clearly defined.</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General internal control environment: reflected in a risk culture, driven by the Board itself, which is communicated throughout the organisation, with a clear definition of the objectives that prevent inappropriate risks or positions being assumed due to the appropriate control systems, procedure or organisation not being in place. Furthermore, it safeguards the appropriate segregation between risk generating units and those undertaking control and monitoring tasks.</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Selection of appropriate risk measurement methodologies: ICO has appropriate methodologies for the measurement of risks, which make it possible to appropriately identify the different risk factors to which it is exposed. In this context, aware of the benefits derived from the integration of advanced risk identification, measurement and control methodologies, the Institute expects to continue updating and driving its risk management systems.</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Assessment, analysis and monitoring of accepted risks: the continuous identification, quantification, control and monitoring of risks makes it possible to establish an appropriate relationship between the profitability obtained from transactions undertaken and the risks assumed.</a:t>
            </a:r>
          </a:p>
        </p:txBody>
      </p:sp>
      <p:sp>
        <p:nvSpPr>
          <p:cNvPr id="13" name="12 Rectángulo"/>
          <p:cNvSpPr/>
          <p:nvPr/>
        </p:nvSpPr>
        <p:spPr>
          <a:xfrm>
            <a:off x="428596" y="1402151"/>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285750" indent="-285750">
              <a:spcBef>
                <a:spcPct val="0"/>
              </a:spcBef>
              <a:buFont typeface="Wingdings" panose="05000000000000000000" pitchFamily="2" charset="2"/>
              <a:buChar char="q"/>
              <a:defRPr/>
            </a:pPr>
            <a:r>
              <a:rPr lang="en-GB" altLang="es-ES" sz="1400" b="1" dirty="0">
                <a:solidFill>
                  <a:srgbClr val="9E1B34"/>
                </a:solidFill>
                <a:latin typeface="Gill Sans"/>
              </a:rPr>
              <a:t>Risks</a:t>
            </a:r>
          </a:p>
        </p:txBody>
      </p:sp>
      <p:grpSp>
        <p:nvGrpSpPr>
          <p:cNvPr id="17" name="16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6203345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42</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80728"/>
            <a:ext cx="327930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Risks and opportunities</a:t>
            </a:r>
          </a:p>
        </p:txBody>
      </p:sp>
      <p:sp>
        <p:nvSpPr>
          <p:cNvPr id="18" name="2 Rectángulo"/>
          <p:cNvSpPr>
            <a:spLocks noChangeArrowheads="1"/>
          </p:cNvSpPr>
          <p:nvPr/>
        </p:nvSpPr>
        <p:spPr bwMode="auto">
          <a:xfrm>
            <a:off x="323528" y="1970251"/>
            <a:ext cx="842493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algn="just">
              <a:buFont typeface="Wingdings" panose="05000000000000000000" pitchFamily="2" charset="2"/>
              <a:buChar char="§"/>
              <a:defRPr/>
            </a:pPr>
            <a:r>
              <a:rPr lang="en-GB" sz="1000" b="1" dirty="0">
                <a:solidFill>
                  <a:schemeClr val="accent2">
                    <a:lumMod val="75000"/>
                  </a:schemeClr>
                </a:solidFill>
                <a:latin typeface="Gill Sans"/>
              </a:rPr>
              <a:t>DESCRIPTION OF THE RISKS</a:t>
            </a:r>
          </a:p>
          <a:p>
            <a:pPr algn="just">
              <a:buNone/>
              <a:defRPr/>
            </a:pPr>
            <a:endParaRPr lang="en-GB" sz="500" dirty="0">
              <a:solidFill>
                <a:schemeClr val="accent2">
                  <a:lumMod val="75000"/>
                </a:schemeClr>
              </a:solidFill>
              <a:latin typeface="Gill Sans"/>
            </a:endParaRPr>
          </a:p>
          <a:p>
            <a:pPr algn="just">
              <a:buNone/>
              <a:defRPr/>
            </a:pPr>
            <a:r>
              <a:rPr lang="en-GB" sz="1000" b="1" u="sng" dirty="0">
                <a:solidFill>
                  <a:schemeClr val="accent2">
                    <a:lumMod val="75000"/>
                  </a:schemeClr>
                </a:solidFill>
                <a:latin typeface="Gill Sans"/>
              </a:rPr>
              <a:t>CREDIT RISK AND CREDIT CONCENTRATION RISK</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In 2017, ICO continued in its second-floor model with the credit risk and credit concentration risk management model adapted to the Framework for the recovery and resolution of credit institutions, established by Directive 2014/59/EU, of 15/4/14, Regulation 806/2014, of 15/7/15, and Law 11/2015, of 18/6/15.</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Although pursuant to the seventeenth additional provision of Law 11/2015, ICO is excluded from its scope of application, it would have a direct impact in the event of the resolution of a credit institution.</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A model for this has been in place since 2016 which excludes ICO's second-floor facilities from a possible internal recapitalisation of the collaborating financial entities.</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The Institute identifies the following subcategories as part of credit and concentration risk for the purposes of management:</a:t>
            </a:r>
          </a:p>
        </p:txBody>
      </p:sp>
      <p:sp>
        <p:nvSpPr>
          <p:cNvPr id="13" name="12 Rectángulo"/>
          <p:cNvSpPr/>
          <p:nvPr/>
        </p:nvSpPr>
        <p:spPr>
          <a:xfrm>
            <a:off x="428596" y="1474159"/>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285750" indent="-285750">
              <a:spcBef>
                <a:spcPct val="0"/>
              </a:spcBef>
              <a:buFont typeface="Wingdings" panose="05000000000000000000" pitchFamily="2" charset="2"/>
              <a:buChar char="q"/>
              <a:defRPr/>
            </a:pPr>
            <a:r>
              <a:rPr lang="en-GB" altLang="es-ES" sz="1400" b="1" dirty="0">
                <a:solidFill>
                  <a:srgbClr val="9E1B34"/>
                </a:solidFill>
                <a:latin typeface="Gill Sans"/>
              </a:rPr>
              <a:t>Risks</a:t>
            </a:r>
          </a:p>
        </p:txBody>
      </p:sp>
      <p:graphicFrame>
        <p:nvGraphicFramePr>
          <p:cNvPr id="14" name="13 Tabla"/>
          <p:cNvGraphicFramePr>
            <a:graphicFrameLocks noGrp="1"/>
          </p:cNvGraphicFramePr>
          <p:nvPr>
            <p:extLst>
              <p:ext uri="{D42A27DB-BD31-4B8C-83A1-F6EECF244321}">
                <p14:modId xmlns:p14="http://schemas.microsoft.com/office/powerpoint/2010/main" val="4228538405"/>
              </p:ext>
            </p:extLst>
          </p:nvPr>
        </p:nvGraphicFramePr>
        <p:xfrm>
          <a:off x="2235268" y="4509120"/>
          <a:ext cx="4241800" cy="1600200"/>
        </p:xfrm>
        <a:graphic>
          <a:graphicData uri="http://schemas.openxmlformats.org/drawingml/2006/table">
            <a:tbl>
              <a:tblPr bandRow="1">
                <a:tableStyleId>{21E4AEA4-8DFA-4A89-87EB-49C32662AFE0}</a:tableStyleId>
              </a:tblPr>
              <a:tblGrid>
                <a:gridCol w="713543">
                  <a:extLst>
                    <a:ext uri="{9D8B030D-6E8A-4147-A177-3AD203B41FA5}">
                      <a16:colId xmlns:a16="http://schemas.microsoft.com/office/drawing/2014/main" xmlns="" val="20000"/>
                    </a:ext>
                  </a:extLst>
                </a:gridCol>
                <a:gridCol w="983177">
                  <a:extLst>
                    <a:ext uri="{9D8B030D-6E8A-4147-A177-3AD203B41FA5}">
                      <a16:colId xmlns:a16="http://schemas.microsoft.com/office/drawing/2014/main" xmlns="" val="20001"/>
                    </a:ext>
                  </a:extLst>
                </a:gridCol>
                <a:gridCol w="848360">
                  <a:extLst>
                    <a:ext uri="{9D8B030D-6E8A-4147-A177-3AD203B41FA5}">
                      <a16:colId xmlns:a16="http://schemas.microsoft.com/office/drawing/2014/main" xmlns="" val="20002"/>
                    </a:ext>
                  </a:extLst>
                </a:gridCol>
                <a:gridCol w="848360">
                  <a:extLst>
                    <a:ext uri="{9D8B030D-6E8A-4147-A177-3AD203B41FA5}">
                      <a16:colId xmlns:a16="http://schemas.microsoft.com/office/drawing/2014/main" xmlns="" val="20003"/>
                    </a:ext>
                  </a:extLst>
                </a:gridCol>
                <a:gridCol w="848360">
                  <a:extLst>
                    <a:ext uri="{9D8B030D-6E8A-4147-A177-3AD203B41FA5}">
                      <a16:colId xmlns:a16="http://schemas.microsoft.com/office/drawing/2014/main" xmlns="" val="20004"/>
                    </a:ext>
                  </a:extLst>
                </a:gridCol>
              </a:tblGrid>
              <a:tr h="188951">
                <a:tc rowSpan="8">
                  <a:txBody>
                    <a:bodyPr/>
                    <a:lstStyle/>
                    <a:p>
                      <a:pPr algn="ctr"/>
                      <a:r>
                        <a:rPr lang="en-GB" sz="700" b="1" dirty="0">
                          <a:solidFill>
                            <a:schemeClr val="accent2">
                              <a:lumMod val="75000"/>
                            </a:schemeClr>
                          </a:solidFill>
                          <a:latin typeface="Gill Sans"/>
                        </a:rPr>
                        <a:t>CREDIT RISK</a:t>
                      </a:r>
                    </a:p>
                  </a:txBody>
                  <a:tcPr marL="91437" marR="91437" anchor="ctr" anchorCtr="1">
                    <a:solidFill>
                      <a:srgbClr val="F5E3E3"/>
                    </a:solidFill>
                  </a:tcPr>
                </a:tc>
                <a:tc rowSpan="7">
                  <a:txBody>
                    <a:bodyPr/>
                    <a:lstStyle/>
                    <a:p>
                      <a:pPr algn="ctr"/>
                      <a:r>
                        <a:rPr lang="en-GB" sz="700" b="1" dirty="0">
                          <a:solidFill>
                            <a:schemeClr val="accent2">
                              <a:lumMod val="75000"/>
                            </a:schemeClr>
                          </a:solidFill>
                          <a:latin typeface="Gill Sans"/>
                        </a:rPr>
                        <a:t>COUNTERPARTY RISK</a:t>
                      </a:r>
                    </a:p>
                  </a:txBody>
                  <a:tcPr marL="91437" marR="91437" anchor="ctr" anchorCtr="1">
                    <a:solidFill>
                      <a:srgbClr val="F7EFEF"/>
                    </a:solidFill>
                  </a:tcPr>
                </a:tc>
                <a:tc rowSpan="3">
                  <a:txBody>
                    <a:bodyPr/>
                    <a:lstStyle/>
                    <a:p>
                      <a:pPr algn="ctr"/>
                      <a:r>
                        <a:rPr lang="en-GB" sz="700" b="1" dirty="0">
                          <a:solidFill>
                            <a:schemeClr val="accent2">
                              <a:lumMod val="75000"/>
                            </a:schemeClr>
                          </a:solidFill>
                          <a:latin typeface="Gill Sans"/>
                        </a:rPr>
                        <a:t>TYPE OF OPERATION</a:t>
                      </a:r>
                    </a:p>
                  </a:txBody>
                  <a:tcPr marL="91437" marR="91437" anchor="ctr" anchorCtr="1">
                    <a:solidFill>
                      <a:srgbClr val="F5E3E3"/>
                    </a:solidFill>
                  </a:tcPr>
                </a:tc>
                <a:tc gridSpan="2">
                  <a:txBody>
                    <a:bodyPr/>
                    <a:lstStyle/>
                    <a:p>
                      <a:r>
                        <a:rPr lang="en-GB" sz="700" b="1" dirty="0">
                          <a:solidFill>
                            <a:schemeClr val="accent2">
                              <a:lumMod val="75000"/>
                            </a:schemeClr>
                          </a:solidFill>
                          <a:latin typeface="Gill Sans"/>
                        </a:rPr>
                        <a:t>On-balance sheet transactions</a:t>
                      </a:r>
                    </a:p>
                  </a:txBody>
                  <a:tcPr marL="91437" marR="91437" anchor="ctr" anchorCtr="1">
                    <a:solidFill>
                      <a:srgbClr val="F5E3E3"/>
                    </a:solidFill>
                  </a:tcPr>
                </a:tc>
                <a:tc hMerge="1">
                  <a:txBody>
                    <a:bodyPr/>
                    <a:lstStyle/>
                    <a:p>
                      <a:endParaRPr lang="es-ES" sz="800" b="1" dirty="0">
                        <a:solidFill>
                          <a:schemeClr val="accent2">
                            <a:lumMod val="75000"/>
                          </a:schemeClr>
                        </a:solidFill>
                        <a:latin typeface="Gill Sans"/>
                      </a:endParaRPr>
                    </a:p>
                  </a:txBody>
                  <a:tcPr/>
                </a:tc>
                <a:extLst>
                  <a:ext uri="{0D108BD9-81ED-4DB2-BD59-A6C34878D82A}">
                    <a16:rowId xmlns:a16="http://schemas.microsoft.com/office/drawing/2014/main" xmlns="" val="10000"/>
                  </a:ext>
                </a:extLst>
              </a:tr>
              <a:tr h="188951">
                <a:tc vMerge="1">
                  <a:txBody>
                    <a:bodyPr/>
                    <a:lstStyle/>
                    <a:p>
                      <a:endParaRPr lang="es-ES" dirty="0"/>
                    </a:p>
                  </a:txBody>
                  <a:tcPr/>
                </a:tc>
                <a:tc vMerge="1">
                  <a:txBody>
                    <a:bodyPr/>
                    <a:lstStyle/>
                    <a:p>
                      <a:endParaRPr lang="es-ES" dirty="0"/>
                    </a:p>
                  </a:txBody>
                  <a:tcPr/>
                </a:tc>
                <a:tc vMerge="1">
                  <a:txBody>
                    <a:bodyPr/>
                    <a:lstStyle/>
                    <a:p>
                      <a:endParaRPr lang="es-ES" sz="800" dirty="0">
                        <a:latin typeface="Gill Sans"/>
                      </a:endParaRPr>
                    </a:p>
                  </a:txBody>
                  <a:tcPr/>
                </a:tc>
                <a:tc rowSpan="2">
                  <a:txBody>
                    <a:bodyPr/>
                    <a:lstStyle/>
                    <a:p>
                      <a:pPr algn="ctr"/>
                      <a:r>
                        <a:rPr lang="en-GB" sz="700" b="1" dirty="0">
                          <a:solidFill>
                            <a:schemeClr val="accent2">
                              <a:lumMod val="75000"/>
                            </a:schemeClr>
                          </a:solidFill>
                          <a:latin typeface="Gill Sans"/>
                        </a:rPr>
                        <a:t>Off-balance sheet transactions</a:t>
                      </a:r>
                    </a:p>
                  </a:txBody>
                  <a:tcPr marL="91437" marR="91437" anchor="ctr" anchorCtr="1">
                    <a:solidFill>
                      <a:srgbClr val="F5E3E3"/>
                    </a:solidFill>
                  </a:tcPr>
                </a:tc>
                <a:tc>
                  <a:txBody>
                    <a:bodyPr/>
                    <a:lstStyle/>
                    <a:p>
                      <a:r>
                        <a:rPr lang="en-GB" sz="700" b="1" dirty="0">
                          <a:solidFill>
                            <a:schemeClr val="accent2">
                              <a:lumMod val="75000"/>
                            </a:schemeClr>
                          </a:solidFill>
                          <a:latin typeface="Gill Sans"/>
                        </a:rPr>
                        <a:t>Standard</a:t>
                      </a:r>
                    </a:p>
                  </a:txBody>
                  <a:tcPr marL="91437" marR="91437" anchor="ctr" anchorCtr="1">
                    <a:solidFill>
                      <a:srgbClr val="F5E3E3"/>
                    </a:solidFill>
                  </a:tcPr>
                </a:tc>
                <a:extLst>
                  <a:ext uri="{0D108BD9-81ED-4DB2-BD59-A6C34878D82A}">
                    <a16:rowId xmlns:a16="http://schemas.microsoft.com/office/drawing/2014/main" xmlns="" val="10001"/>
                  </a:ext>
                </a:extLst>
              </a:tr>
              <a:tr h="203485">
                <a:tc vMerge="1">
                  <a:txBody>
                    <a:bodyPr/>
                    <a:lstStyle/>
                    <a:p>
                      <a:endParaRPr lang="es-ES" dirty="0"/>
                    </a:p>
                  </a:txBody>
                  <a:tcPr/>
                </a:tc>
                <a:tc vMerge="1">
                  <a:txBody>
                    <a:bodyPr/>
                    <a:lstStyle/>
                    <a:p>
                      <a:endParaRPr lang="es-ES" dirty="0"/>
                    </a:p>
                  </a:txBody>
                  <a:tcPr/>
                </a:tc>
                <a:tc vMerge="1">
                  <a:txBody>
                    <a:bodyPr/>
                    <a:lstStyle/>
                    <a:p>
                      <a:endParaRPr lang="es-ES" sz="800" dirty="0">
                        <a:latin typeface="Gill Sans"/>
                      </a:endParaRPr>
                    </a:p>
                  </a:txBody>
                  <a:tcPr/>
                </a:tc>
                <a:tc vMerge="1">
                  <a:txBody>
                    <a:bodyPr/>
                    <a:lstStyle/>
                    <a:p>
                      <a:endParaRPr lang="es-ES" sz="800" b="1" dirty="0">
                        <a:solidFill>
                          <a:schemeClr val="accent2">
                            <a:lumMod val="75000"/>
                          </a:schemeClr>
                        </a:solidFill>
                        <a:latin typeface="Gill Sans"/>
                      </a:endParaRPr>
                    </a:p>
                  </a:txBody>
                  <a:tcPr/>
                </a:tc>
                <a:tc>
                  <a:txBody>
                    <a:bodyPr/>
                    <a:lstStyle/>
                    <a:p>
                      <a:r>
                        <a:rPr lang="en-GB" sz="700" b="1" dirty="0">
                          <a:solidFill>
                            <a:schemeClr val="accent2">
                              <a:lumMod val="75000"/>
                            </a:schemeClr>
                          </a:solidFill>
                          <a:latin typeface="Gill Sans"/>
                        </a:rPr>
                        <a:t>Structured</a:t>
                      </a:r>
                    </a:p>
                  </a:txBody>
                  <a:tcPr marL="91437" marR="91437" anchor="ctr" anchorCtr="1">
                    <a:solidFill>
                      <a:srgbClr val="F5E3E3"/>
                    </a:solidFill>
                  </a:tcPr>
                </a:tc>
                <a:extLst>
                  <a:ext uri="{0D108BD9-81ED-4DB2-BD59-A6C34878D82A}">
                    <a16:rowId xmlns:a16="http://schemas.microsoft.com/office/drawing/2014/main" xmlns="" val="10002"/>
                  </a:ext>
                </a:extLst>
              </a:tr>
              <a:tr h="188951">
                <a:tc vMerge="1">
                  <a:txBody>
                    <a:bodyPr/>
                    <a:lstStyle/>
                    <a:p>
                      <a:endParaRPr lang="es-ES" dirty="0"/>
                    </a:p>
                  </a:txBody>
                  <a:tcPr/>
                </a:tc>
                <a:tc vMerge="1">
                  <a:txBody>
                    <a:bodyPr/>
                    <a:lstStyle/>
                    <a:p>
                      <a:endParaRPr lang="es-ES" dirty="0"/>
                    </a:p>
                  </a:txBody>
                  <a:tcPr/>
                </a:tc>
                <a:tc rowSpan="4">
                  <a:txBody>
                    <a:bodyPr/>
                    <a:lstStyle/>
                    <a:p>
                      <a:pPr algn="ctr"/>
                      <a:r>
                        <a:rPr lang="en-GB" sz="700" b="1" dirty="0">
                          <a:solidFill>
                            <a:schemeClr val="accent2">
                              <a:lumMod val="75000"/>
                            </a:schemeClr>
                          </a:solidFill>
                          <a:latin typeface="Gill Sans"/>
                        </a:rPr>
                        <a:t>DEBTOR SOLVENCY</a:t>
                      </a:r>
                    </a:p>
                  </a:txBody>
                  <a:tcPr marL="91437" marR="91437" anchor="ctr" anchorCtr="1">
                    <a:solidFill>
                      <a:srgbClr val="F7EFEF"/>
                    </a:solidFill>
                  </a:tcPr>
                </a:tc>
                <a:tc gridSpan="2">
                  <a:txBody>
                    <a:bodyPr/>
                    <a:lstStyle/>
                    <a:p>
                      <a:r>
                        <a:rPr lang="en-GB" sz="700" b="1" dirty="0">
                          <a:solidFill>
                            <a:schemeClr val="accent2">
                              <a:lumMod val="75000"/>
                            </a:schemeClr>
                          </a:solidFill>
                          <a:latin typeface="Gill Sans"/>
                        </a:rPr>
                        <a:t>For financial institutions</a:t>
                      </a:r>
                    </a:p>
                  </a:txBody>
                  <a:tcPr marL="91437" marR="91437" anchor="ctr" anchorCtr="1">
                    <a:solidFill>
                      <a:srgbClr val="F7EFEF"/>
                    </a:solidFill>
                  </a:tcPr>
                </a:tc>
                <a:tc hMerge="1">
                  <a:txBody>
                    <a:bodyPr/>
                    <a:lstStyle/>
                    <a:p>
                      <a:endParaRPr lang="es-ES" sz="800" b="1" dirty="0">
                        <a:solidFill>
                          <a:schemeClr val="accent2">
                            <a:lumMod val="75000"/>
                          </a:schemeClr>
                        </a:solidFill>
                        <a:latin typeface="Gill Sans"/>
                      </a:endParaRPr>
                    </a:p>
                  </a:txBody>
                  <a:tcPr/>
                </a:tc>
                <a:extLst>
                  <a:ext uri="{0D108BD9-81ED-4DB2-BD59-A6C34878D82A}">
                    <a16:rowId xmlns:a16="http://schemas.microsoft.com/office/drawing/2014/main" xmlns="" val="10003"/>
                  </a:ext>
                </a:extLst>
              </a:tr>
              <a:tr h="188951">
                <a:tc vMerge="1">
                  <a:txBody>
                    <a:bodyPr/>
                    <a:lstStyle/>
                    <a:p>
                      <a:endParaRPr lang="es-ES" dirty="0"/>
                    </a:p>
                  </a:txBody>
                  <a:tcPr/>
                </a:tc>
                <a:tc vMerge="1">
                  <a:txBody>
                    <a:bodyPr/>
                    <a:lstStyle/>
                    <a:p>
                      <a:endParaRPr lang="es-ES" dirty="0"/>
                    </a:p>
                  </a:txBody>
                  <a:tcPr/>
                </a:tc>
                <a:tc vMerge="1">
                  <a:txBody>
                    <a:bodyPr/>
                    <a:lstStyle/>
                    <a:p>
                      <a:endParaRPr lang="es-ES" sz="800" b="1" dirty="0">
                        <a:solidFill>
                          <a:schemeClr val="accent2">
                            <a:lumMod val="75000"/>
                          </a:schemeClr>
                        </a:solidFill>
                        <a:latin typeface="Gill Sans"/>
                      </a:endParaRPr>
                    </a:p>
                  </a:txBody>
                  <a:tcPr/>
                </a:tc>
                <a:tc gridSpan="2">
                  <a:txBody>
                    <a:bodyPr/>
                    <a:lstStyle/>
                    <a:p>
                      <a:r>
                        <a:rPr lang="en-GB" sz="700" b="1" dirty="0">
                          <a:solidFill>
                            <a:schemeClr val="accent2">
                              <a:lumMod val="75000"/>
                            </a:schemeClr>
                          </a:solidFill>
                          <a:latin typeface="Gill Sans"/>
                        </a:rPr>
                        <a:t>For companies</a:t>
                      </a:r>
                    </a:p>
                  </a:txBody>
                  <a:tcPr marL="91437" marR="91437" anchor="ctr" anchorCtr="1">
                    <a:solidFill>
                      <a:srgbClr val="F7EFEF"/>
                    </a:solidFill>
                  </a:tcPr>
                </a:tc>
                <a:tc hMerge="1">
                  <a:txBody>
                    <a:bodyPr/>
                    <a:lstStyle/>
                    <a:p>
                      <a:endParaRPr lang="es-ES" sz="800" b="1" dirty="0">
                        <a:solidFill>
                          <a:schemeClr val="accent2">
                            <a:lumMod val="75000"/>
                          </a:schemeClr>
                        </a:solidFill>
                        <a:latin typeface="Gill Sans"/>
                      </a:endParaRPr>
                    </a:p>
                  </a:txBody>
                  <a:tcPr anchor="ctr" anchorCtr="1"/>
                </a:tc>
                <a:extLst>
                  <a:ext uri="{0D108BD9-81ED-4DB2-BD59-A6C34878D82A}">
                    <a16:rowId xmlns:a16="http://schemas.microsoft.com/office/drawing/2014/main" xmlns="" val="10004"/>
                  </a:ext>
                </a:extLst>
              </a:tr>
              <a:tr h="194645">
                <a:tc vMerge="1">
                  <a:txBody>
                    <a:bodyPr/>
                    <a:lstStyle/>
                    <a:p>
                      <a:endParaRPr lang="es-ES" dirty="0"/>
                    </a:p>
                  </a:txBody>
                  <a:tcPr/>
                </a:tc>
                <a:tc vMerge="1">
                  <a:txBody>
                    <a:bodyPr/>
                    <a:lstStyle/>
                    <a:p>
                      <a:endParaRPr lang="es-ES" dirty="0"/>
                    </a:p>
                  </a:txBody>
                  <a:tcPr/>
                </a:tc>
                <a:tc vMerge="1">
                  <a:txBody>
                    <a:bodyPr/>
                    <a:lstStyle/>
                    <a:p>
                      <a:endParaRPr lang="es-ES" sz="800" b="1" dirty="0">
                        <a:solidFill>
                          <a:schemeClr val="accent2">
                            <a:lumMod val="75000"/>
                          </a:schemeClr>
                        </a:solidFill>
                        <a:latin typeface="Gill Sans"/>
                      </a:endParaRPr>
                    </a:p>
                  </a:txBody>
                  <a:tcPr/>
                </a:tc>
                <a:tc gridSpan="2">
                  <a:txBody>
                    <a:bodyPr/>
                    <a:lstStyle/>
                    <a:p>
                      <a:r>
                        <a:rPr lang="en-GB" sz="700" b="1" dirty="0">
                          <a:solidFill>
                            <a:schemeClr val="accent2">
                              <a:lumMod val="75000"/>
                            </a:schemeClr>
                          </a:solidFill>
                          <a:latin typeface="Gill Sans"/>
                        </a:rPr>
                        <a:t>For public sector bodies</a:t>
                      </a:r>
                    </a:p>
                  </a:txBody>
                  <a:tcPr marL="91437" marR="91437" anchor="ctr" anchorCtr="1">
                    <a:solidFill>
                      <a:srgbClr val="F7EFEF"/>
                    </a:solidFill>
                  </a:tcPr>
                </a:tc>
                <a:tc hMerge="1">
                  <a:txBody>
                    <a:bodyPr/>
                    <a:lstStyle/>
                    <a:p>
                      <a:endParaRPr lang="es-ES" sz="800" b="1" dirty="0">
                        <a:solidFill>
                          <a:schemeClr val="accent2">
                            <a:lumMod val="75000"/>
                          </a:schemeClr>
                        </a:solidFill>
                        <a:latin typeface="Gill Sans"/>
                      </a:endParaRPr>
                    </a:p>
                  </a:txBody>
                  <a:tcPr anchor="ctr" anchorCtr="1"/>
                </a:tc>
                <a:extLst>
                  <a:ext uri="{0D108BD9-81ED-4DB2-BD59-A6C34878D82A}">
                    <a16:rowId xmlns:a16="http://schemas.microsoft.com/office/drawing/2014/main" xmlns="" val="10005"/>
                  </a:ext>
                </a:extLst>
              </a:tr>
              <a:tr h="194645">
                <a:tc vMerge="1">
                  <a:txBody>
                    <a:bodyPr/>
                    <a:lstStyle/>
                    <a:p>
                      <a:endParaRPr lang="es-ES" dirty="0"/>
                    </a:p>
                  </a:txBody>
                  <a:tcPr/>
                </a:tc>
                <a:tc vMerge="1">
                  <a:txBody>
                    <a:bodyPr/>
                    <a:lstStyle/>
                    <a:p>
                      <a:endParaRPr lang="es-ES" dirty="0"/>
                    </a:p>
                  </a:txBody>
                  <a:tcPr/>
                </a:tc>
                <a:tc vMerge="1">
                  <a:txBody>
                    <a:bodyPr/>
                    <a:lstStyle/>
                    <a:p>
                      <a:endParaRPr lang="es-ES" sz="800" b="1" dirty="0">
                        <a:solidFill>
                          <a:schemeClr val="accent2">
                            <a:lumMod val="75000"/>
                          </a:schemeClr>
                        </a:solidFill>
                        <a:latin typeface="Gill Sans"/>
                      </a:endParaRPr>
                    </a:p>
                  </a:txBody>
                  <a:tcPr/>
                </a:tc>
                <a:tc gridSpan="2">
                  <a:txBody>
                    <a:bodyPr/>
                    <a:lstStyle/>
                    <a:p>
                      <a:r>
                        <a:rPr lang="en-GB" sz="700" b="1" dirty="0">
                          <a:solidFill>
                            <a:schemeClr val="accent2">
                              <a:lumMod val="75000"/>
                            </a:schemeClr>
                          </a:solidFill>
                          <a:latin typeface="Gill Sans"/>
                        </a:rPr>
                        <a:t>For clearing houses</a:t>
                      </a:r>
                    </a:p>
                  </a:txBody>
                  <a:tcPr marL="91437" marR="91437" anchor="ctr" anchorCtr="1">
                    <a:solidFill>
                      <a:srgbClr val="F7EFEF"/>
                    </a:solidFill>
                  </a:tcPr>
                </a:tc>
                <a:tc hMerge="1">
                  <a:txBody>
                    <a:bodyPr/>
                    <a:lstStyle/>
                    <a:p>
                      <a:endParaRPr lang="es-ES" sz="800" b="1" dirty="0">
                        <a:solidFill>
                          <a:schemeClr val="accent2">
                            <a:lumMod val="75000"/>
                          </a:schemeClr>
                        </a:solidFill>
                        <a:latin typeface="Gill Sans"/>
                      </a:endParaRPr>
                    </a:p>
                  </a:txBody>
                  <a:tcPr anchor="ctr" anchorCtr="1"/>
                </a:tc>
                <a:extLst>
                  <a:ext uri="{0D108BD9-81ED-4DB2-BD59-A6C34878D82A}">
                    <a16:rowId xmlns:a16="http://schemas.microsoft.com/office/drawing/2014/main" xmlns="" val="10006"/>
                  </a:ext>
                </a:extLst>
              </a:tr>
              <a:tr h="188951">
                <a:tc vMerge="1">
                  <a:txBody>
                    <a:bodyPr/>
                    <a:lstStyle/>
                    <a:p>
                      <a:endParaRPr lang="es-ES" dirty="0"/>
                    </a:p>
                  </a:txBody>
                  <a:tcPr/>
                </a:tc>
                <a:tc gridSpan="4">
                  <a:txBody>
                    <a:bodyPr/>
                    <a:lstStyle/>
                    <a:p>
                      <a:r>
                        <a:rPr lang="en-GB" sz="700" b="1" dirty="0">
                          <a:solidFill>
                            <a:schemeClr val="accent2">
                              <a:lumMod val="75000"/>
                            </a:schemeClr>
                          </a:solidFill>
                          <a:latin typeface="Gill Sans"/>
                        </a:rPr>
                        <a:t>COUNTRY RISK</a:t>
                      </a:r>
                    </a:p>
                  </a:txBody>
                  <a:tcPr marL="91437" marR="91437" anchor="ctr" anchorCtr="1">
                    <a:solidFill>
                      <a:srgbClr val="F5E3E3"/>
                    </a:solidFill>
                  </a:tcPr>
                </a:tc>
                <a:tc hMerge="1">
                  <a:txBody>
                    <a:bodyPr/>
                    <a:lstStyle/>
                    <a:p>
                      <a:endParaRPr lang="es-ES" sz="800" dirty="0">
                        <a:latin typeface="Gill Sans"/>
                      </a:endParaRPr>
                    </a:p>
                  </a:txBody>
                  <a:tcPr/>
                </a:tc>
                <a:tc hMerge="1">
                  <a:txBody>
                    <a:bodyPr/>
                    <a:lstStyle/>
                    <a:p>
                      <a:endParaRPr lang="es-ES" sz="800" dirty="0">
                        <a:latin typeface="Gill Sans"/>
                      </a:endParaRPr>
                    </a:p>
                  </a:txBody>
                  <a:tcPr/>
                </a:tc>
                <a:tc hMerge="1">
                  <a:txBody>
                    <a:bodyPr/>
                    <a:lstStyle/>
                    <a:p>
                      <a:endParaRPr lang="es-ES" sz="800" dirty="0">
                        <a:latin typeface="Gill Sans"/>
                      </a:endParaRPr>
                    </a:p>
                  </a:txBody>
                  <a:tcPr/>
                </a:tc>
                <a:extLst>
                  <a:ext uri="{0D108BD9-81ED-4DB2-BD59-A6C34878D82A}">
                    <a16:rowId xmlns:a16="http://schemas.microsoft.com/office/drawing/2014/main" xmlns="" val="10007"/>
                  </a:ext>
                </a:extLst>
              </a:tr>
            </a:tbl>
          </a:graphicData>
        </a:graphic>
      </p:graphicFrame>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5873939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43</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08720"/>
            <a:ext cx="327930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Risks and opportunities</a:t>
            </a:r>
          </a:p>
        </p:txBody>
      </p:sp>
      <p:sp>
        <p:nvSpPr>
          <p:cNvPr id="18" name="2 Rectángulo"/>
          <p:cNvSpPr>
            <a:spLocks noChangeArrowheads="1"/>
          </p:cNvSpPr>
          <p:nvPr/>
        </p:nvSpPr>
        <p:spPr bwMode="auto">
          <a:xfrm>
            <a:off x="323528" y="1844824"/>
            <a:ext cx="8424936"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algn="just">
              <a:buFont typeface="Wingdings" panose="05000000000000000000" pitchFamily="2" charset="2"/>
              <a:buChar char="§"/>
              <a:defRPr/>
            </a:pPr>
            <a:r>
              <a:rPr lang="en-GB" sz="1000" b="1" dirty="0">
                <a:solidFill>
                  <a:schemeClr val="accent2">
                    <a:lumMod val="75000"/>
                  </a:schemeClr>
                </a:solidFill>
                <a:latin typeface="Gill Sans"/>
              </a:rPr>
              <a:t>DESCRIPTION OF THE RISKS</a:t>
            </a:r>
          </a:p>
          <a:p>
            <a:pPr algn="just">
              <a:buNone/>
              <a:defRPr/>
            </a:pPr>
            <a:endParaRPr lang="en-GB" sz="500" dirty="0">
              <a:solidFill>
                <a:schemeClr val="accent2">
                  <a:lumMod val="75000"/>
                </a:schemeClr>
              </a:solidFill>
              <a:latin typeface="Gill Sans"/>
            </a:endParaRPr>
          </a:p>
          <a:p>
            <a:pPr algn="just">
              <a:buNone/>
              <a:defRPr/>
            </a:pPr>
            <a:r>
              <a:rPr lang="en-GB" sz="1000" b="1" u="sng" dirty="0">
                <a:solidFill>
                  <a:schemeClr val="accent2">
                    <a:lumMod val="75000"/>
                  </a:schemeClr>
                </a:solidFill>
                <a:latin typeface="Gill Sans"/>
              </a:rPr>
              <a:t>LIQUIDITY RISK</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Liquidity risk is defined as the Institute's capacity to meet its payment obligations (liquidity of funds) and its financing plan in the agreed manner. </a:t>
            </a:r>
          </a:p>
          <a:p>
            <a:pPr algn="just">
              <a:buNone/>
              <a:defRPr/>
            </a:pPr>
            <a:endParaRPr lang="en-GB" sz="800" dirty="0">
              <a:solidFill>
                <a:schemeClr val="accent2">
                  <a:lumMod val="75000"/>
                </a:schemeClr>
              </a:solidFill>
              <a:latin typeface="Gill Sans"/>
            </a:endParaRPr>
          </a:p>
          <a:p>
            <a:pPr algn="just">
              <a:buNone/>
              <a:defRPr/>
            </a:pPr>
            <a:r>
              <a:rPr lang="en-GB" sz="1000" b="1" u="sng" dirty="0">
                <a:solidFill>
                  <a:schemeClr val="accent2">
                    <a:lumMod val="75000"/>
                  </a:schemeClr>
                </a:solidFill>
                <a:latin typeface="Gill Sans"/>
              </a:rPr>
              <a:t>MARKET RISK</a:t>
            </a:r>
          </a:p>
          <a:p>
            <a:pPr algn="just">
              <a:buNone/>
              <a:defRPr/>
            </a:pPr>
            <a:endParaRPr lang="en-GB" sz="500" u="sng"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Market risk at ICO is of limited significance given that it is associated with positions held in the trading book, in which ICO holds practically no positions.</a:t>
            </a:r>
          </a:p>
          <a:p>
            <a:pPr algn="just">
              <a:buNone/>
              <a:defRPr/>
            </a:pPr>
            <a:endParaRPr lang="en-GB" sz="800" dirty="0">
              <a:solidFill>
                <a:schemeClr val="accent2">
                  <a:lumMod val="75000"/>
                </a:schemeClr>
              </a:solidFill>
              <a:latin typeface="Gill Sans"/>
            </a:endParaRPr>
          </a:p>
          <a:p>
            <a:pPr algn="just">
              <a:buNone/>
              <a:defRPr/>
            </a:pPr>
            <a:r>
              <a:rPr lang="en-GB" sz="1000" b="1" u="sng" dirty="0">
                <a:solidFill>
                  <a:schemeClr val="accent2">
                    <a:lumMod val="75000"/>
                  </a:schemeClr>
                </a:solidFill>
                <a:latin typeface="Gill Sans"/>
              </a:rPr>
              <a:t>INTEREST RATE RISK (INCLUDES FOREIGN EXCHANGE RISK)</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Interest rate risk refers to the impact that adverse changes in risk factors (interest rate and exchange rate) have on an entity's profit and loss and its own funds. </a:t>
            </a:r>
          </a:p>
          <a:p>
            <a:pPr algn="just">
              <a:buNone/>
              <a:defRPr/>
            </a:pPr>
            <a:endParaRPr lang="en-GB" sz="800" dirty="0">
              <a:solidFill>
                <a:schemeClr val="accent2">
                  <a:lumMod val="75000"/>
                </a:schemeClr>
              </a:solidFill>
              <a:latin typeface="Gill Sans"/>
            </a:endParaRPr>
          </a:p>
          <a:p>
            <a:pPr algn="just">
              <a:buNone/>
              <a:defRPr/>
            </a:pPr>
            <a:r>
              <a:rPr lang="en-GB" sz="1000" b="1" u="sng" dirty="0">
                <a:solidFill>
                  <a:schemeClr val="accent2">
                    <a:lumMod val="75000"/>
                  </a:schemeClr>
                </a:solidFill>
                <a:latin typeface="Gill Sans"/>
              </a:rPr>
              <a:t>OPERATIONAL RISKS</a:t>
            </a:r>
          </a:p>
          <a:p>
            <a:pPr algn="just">
              <a:buNone/>
              <a:defRPr/>
            </a:pPr>
            <a:endParaRPr lang="en-GB" sz="500" dirty="0">
              <a:solidFill>
                <a:schemeClr val="accent2">
                  <a:lumMod val="75000"/>
                </a:schemeClr>
              </a:solidFill>
              <a:latin typeface="Gill Sans"/>
            </a:endParaRPr>
          </a:p>
          <a:p>
            <a:pPr algn="just">
              <a:buNone/>
              <a:defRPr/>
            </a:pPr>
            <a:r>
              <a:rPr lang="en-GB" sz="1000" dirty="0">
                <a:solidFill>
                  <a:schemeClr val="accent2">
                    <a:lumMod val="75000"/>
                  </a:schemeClr>
                </a:solidFill>
                <a:latin typeface="Gill Sans"/>
              </a:rPr>
              <a:t>Those arising from the Institute's activities that do not have a financial component.</a:t>
            </a:r>
          </a:p>
          <a:p>
            <a:pPr algn="just">
              <a:buNone/>
              <a:defRPr/>
            </a:pPr>
            <a:endParaRPr lang="en-GB" sz="500" dirty="0">
              <a:solidFill>
                <a:schemeClr val="accent2">
                  <a:lumMod val="75000"/>
                </a:schemeClr>
              </a:solidFill>
              <a:latin typeface="Gill Sans"/>
            </a:endParaRPr>
          </a:p>
          <a:p>
            <a:pPr marL="171450" indent="-171450" algn="just">
              <a:buFont typeface="Wingdings" panose="05000000000000000000" pitchFamily="2" charset="2"/>
              <a:buChar char="q"/>
              <a:defRPr/>
            </a:pPr>
            <a:r>
              <a:rPr lang="en-GB" sz="1000" b="1" u="sng" dirty="0">
                <a:solidFill>
                  <a:schemeClr val="accent2">
                    <a:lumMod val="75000"/>
                  </a:schemeClr>
                </a:solidFill>
                <a:latin typeface="Gill Sans"/>
              </a:rPr>
              <a:t>Money Laundering.</a:t>
            </a:r>
            <a:r>
              <a:rPr lang="en-GB" sz="1000" dirty="0">
                <a:solidFill>
                  <a:schemeClr val="accent2">
                    <a:lumMod val="75000"/>
                  </a:schemeClr>
                </a:solidFill>
                <a:latin typeface="Gill Sans"/>
              </a:rPr>
              <a:t> ICO has approved a range of documents that regulate such activities. Furthermore, there are collegiate monitoring bodies whose function, among others, is to ensure compliance with internal regulations.</a:t>
            </a:r>
          </a:p>
          <a:p>
            <a:pPr marL="171450" indent="-171450" algn="just">
              <a:buFont typeface="Wingdings" panose="05000000000000000000" pitchFamily="2" charset="2"/>
              <a:buChar char="q"/>
              <a:defRPr/>
            </a:pPr>
            <a:r>
              <a:rPr lang="en-GB" sz="1000" b="1" u="sng" dirty="0">
                <a:solidFill>
                  <a:schemeClr val="accent2">
                    <a:lumMod val="75000"/>
                  </a:schemeClr>
                </a:solidFill>
                <a:latin typeface="Gill Sans"/>
              </a:rPr>
              <a:t>IT Security.</a:t>
            </a:r>
            <a:r>
              <a:rPr lang="en-GB" sz="1000" dirty="0">
                <a:solidFill>
                  <a:schemeClr val="accent2">
                    <a:lumMod val="75000"/>
                  </a:schemeClr>
                </a:solidFill>
                <a:latin typeface="Gill Sans"/>
              </a:rPr>
              <a:t> ICO has approved a range of internal documents that regulate the control, monitoring and management of security systems in this area. Furthermore, operating units and collegiate bodies are in place with powers to control information security.</a:t>
            </a:r>
          </a:p>
          <a:p>
            <a:pPr marL="171450" indent="-171450" algn="just">
              <a:buFont typeface="Wingdings" panose="05000000000000000000" pitchFamily="2" charset="2"/>
              <a:buChar char="q"/>
              <a:defRPr/>
            </a:pPr>
            <a:r>
              <a:rPr lang="en-GB" sz="1000" b="1" u="sng" dirty="0">
                <a:solidFill>
                  <a:schemeClr val="accent2">
                    <a:lumMod val="75000"/>
                  </a:schemeClr>
                </a:solidFill>
                <a:latin typeface="Gill Sans"/>
              </a:rPr>
              <a:t>Business Continuity.</a:t>
            </a:r>
            <a:r>
              <a:rPr lang="en-GB" sz="1000" dirty="0">
                <a:solidFill>
                  <a:schemeClr val="accent2">
                    <a:lumMod val="75000"/>
                  </a:schemeClr>
                </a:solidFill>
                <a:latin typeface="Gill Sans"/>
              </a:rPr>
              <a:t> ICO has a business continuity management system to resume activities in the shortest possible time in the event of any kind of disaster occurring at its facilities or in its sphere of activity. There is also a control and monitoring board in charge of updating and improving existing measures and preventing or reducing risks if any of the situations identified should occur.</a:t>
            </a:r>
          </a:p>
        </p:txBody>
      </p:sp>
      <p:sp>
        <p:nvSpPr>
          <p:cNvPr id="13" name="12 Rectángulo"/>
          <p:cNvSpPr/>
          <p:nvPr/>
        </p:nvSpPr>
        <p:spPr>
          <a:xfrm>
            <a:off x="428596" y="1402151"/>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285750" indent="-285750">
              <a:spcBef>
                <a:spcPct val="0"/>
              </a:spcBef>
              <a:buFont typeface="Wingdings" panose="05000000000000000000" pitchFamily="2" charset="2"/>
              <a:buChar char="q"/>
              <a:defRPr/>
            </a:pPr>
            <a:r>
              <a:rPr lang="en-GB" altLang="es-ES" sz="1400" b="1" dirty="0">
                <a:solidFill>
                  <a:srgbClr val="9E1B34"/>
                </a:solidFill>
                <a:latin typeface="Gill Sans"/>
              </a:rPr>
              <a:t>Risks</a:t>
            </a:r>
          </a:p>
        </p:txBody>
      </p:sp>
      <p:grpSp>
        <p:nvGrpSpPr>
          <p:cNvPr id="17" name="16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8910887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44</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80728"/>
            <a:ext cx="327930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Risks and opportunities</a:t>
            </a:r>
          </a:p>
        </p:txBody>
      </p:sp>
      <p:sp>
        <p:nvSpPr>
          <p:cNvPr id="18" name="2 Rectángulo"/>
          <p:cNvSpPr>
            <a:spLocks noChangeArrowheads="1"/>
          </p:cNvSpPr>
          <p:nvPr/>
        </p:nvSpPr>
        <p:spPr bwMode="auto">
          <a:xfrm>
            <a:off x="323528" y="1970251"/>
            <a:ext cx="8424936" cy="43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algn="just">
              <a:buFont typeface="Wingdings" panose="05000000000000000000" pitchFamily="2" charset="2"/>
              <a:buChar char="§"/>
              <a:defRPr/>
            </a:pPr>
            <a:r>
              <a:rPr lang="en-GB" sz="1000" b="1" dirty="0">
                <a:solidFill>
                  <a:schemeClr val="accent2">
                    <a:lumMod val="75000"/>
                  </a:schemeClr>
                </a:solidFill>
                <a:latin typeface="Gill Sans"/>
              </a:rPr>
              <a:t>DESCRIPTION OF THE RISKS</a:t>
            </a:r>
          </a:p>
          <a:p>
            <a:pPr algn="just">
              <a:buNone/>
              <a:defRPr/>
            </a:pPr>
            <a:endParaRPr lang="en-GB" sz="500" dirty="0">
              <a:solidFill>
                <a:schemeClr val="accent2">
                  <a:lumMod val="75000"/>
                </a:schemeClr>
              </a:solidFill>
              <a:latin typeface="Gill Sans"/>
            </a:endParaRPr>
          </a:p>
          <a:p>
            <a:pPr algn="just">
              <a:buNone/>
              <a:defRPr/>
            </a:pPr>
            <a:r>
              <a:rPr lang="en-GB" altLang="es-ES" sz="1000" b="1" u="sng" dirty="0">
                <a:solidFill>
                  <a:srgbClr val="9E1B34"/>
                </a:solidFill>
                <a:latin typeface="Gill Sans"/>
              </a:rPr>
              <a:t>BUSINESS AND STRATEGIC RISK</a:t>
            </a:r>
          </a:p>
          <a:p>
            <a:pPr algn="just">
              <a:buNone/>
              <a:defRPr/>
            </a:pPr>
            <a:endParaRPr lang="en-GB" altLang="es-ES" sz="500" dirty="0">
              <a:solidFill>
                <a:srgbClr val="9E1B34"/>
              </a:solidFill>
              <a:latin typeface="Gill Sans"/>
              <a:cs typeface="Arial" charset="0"/>
            </a:endParaRPr>
          </a:p>
          <a:p>
            <a:pPr algn="just">
              <a:buNone/>
              <a:defRPr/>
            </a:pPr>
            <a:r>
              <a:rPr lang="en-GB" altLang="es-ES" sz="1000" dirty="0">
                <a:solidFill>
                  <a:srgbClr val="9E1B34"/>
                </a:solidFill>
                <a:latin typeface="Gill Sans"/>
              </a:rPr>
              <a:t>Management of this risk category is anchored in appropriate financial and commercial management (in addition to adequate handling of the aforementioned risks). To this end, existing strategic alternatives are assessed in order to position the organisation and this is reflected in ICO's guidelines and objectives, maintaining control of the risk limits within the limits established by management bodies.</a:t>
            </a:r>
          </a:p>
          <a:p>
            <a:pPr algn="just">
              <a:defRPr/>
            </a:pPr>
            <a:endParaRPr lang="en-GB" altLang="es-ES" sz="600" b="1" dirty="0">
              <a:solidFill>
                <a:srgbClr val="00B050"/>
              </a:solidFill>
              <a:latin typeface="Gill Sans"/>
            </a:endParaRPr>
          </a:p>
          <a:p>
            <a:pPr algn="just">
              <a:buNone/>
              <a:defRPr/>
            </a:pPr>
            <a:r>
              <a:rPr lang="en-GB" altLang="es-ES" sz="1000" b="1" u="sng" dirty="0">
                <a:solidFill>
                  <a:srgbClr val="9E1B34"/>
                </a:solidFill>
                <a:latin typeface="Gill Sans"/>
              </a:rPr>
              <a:t>REPUTATIONAL RISK</a:t>
            </a:r>
          </a:p>
          <a:p>
            <a:pPr algn="just">
              <a:buNone/>
              <a:defRPr/>
            </a:pPr>
            <a:endParaRPr lang="en-GB" altLang="es-ES" sz="600" dirty="0">
              <a:solidFill>
                <a:srgbClr val="00B050"/>
              </a:solidFill>
              <a:latin typeface="Gill Sans"/>
            </a:endParaRPr>
          </a:p>
          <a:p>
            <a:pPr algn="just">
              <a:buNone/>
              <a:defRPr/>
            </a:pPr>
            <a:r>
              <a:rPr lang="en-GB" altLang="es-ES" sz="1000" dirty="0">
                <a:solidFill>
                  <a:srgbClr val="9E1B34"/>
                </a:solidFill>
                <a:latin typeface="Gill Sans"/>
              </a:rPr>
              <a:t>For the last two years, awareness of this risk at ICO has increased. The internal measures introduced, relating to the mitigation of a potential problem in terms of reputation/image, are based on strict compliance with instructions to approve operations, careful attention to “client understanding” procedures and their monitoring and strictness in terms of internal performance policies regarding relationships with financial institutions, companies and/or suppliers. The policy concerning this risk is based on two essential objectives:</a:t>
            </a:r>
          </a:p>
          <a:p>
            <a:pPr algn="just">
              <a:buNone/>
              <a:defRPr/>
            </a:pPr>
            <a:endParaRPr lang="en-GB" altLang="es-ES" sz="600" dirty="0">
              <a:solidFill>
                <a:srgbClr val="9E1B34"/>
              </a:solidFill>
              <a:latin typeface="Gill Sans"/>
            </a:endParaRPr>
          </a:p>
          <a:p>
            <a:pPr marL="361950" indent="-266700" algn="just">
              <a:buFont typeface="Wingdings" pitchFamily="2" charset="2"/>
              <a:buChar char="Ø"/>
              <a:defRPr/>
            </a:pPr>
            <a:r>
              <a:rPr lang="en-GB" altLang="es-ES" sz="1000" dirty="0">
                <a:solidFill>
                  <a:srgbClr val="9E1B34"/>
                </a:solidFill>
                <a:latin typeface="Gill Sans"/>
              </a:rPr>
              <a:t>Compliance with regulations relating to operations: data protection, transparency, customer asset protection, anti-money laundering, etc.</a:t>
            </a:r>
            <a:endParaRPr lang="en-GB" altLang="es-ES" sz="600" dirty="0">
              <a:solidFill>
                <a:srgbClr val="9E1B34"/>
              </a:solidFill>
              <a:latin typeface="Gill Sans"/>
            </a:endParaRPr>
          </a:p>
          <a:p>
            <a:pPr marL="361950" indent="-266700" algn="just">
              <a:buFont typeface="Wingdings" pitchFamily="2" charset="2"/>
              <a:buChar char="Ø"/>
              <a:defRPr/>
            </a:pPr>
            <a:r>
              <a:rPr lang="en-GB" altLang="es-ES" sz="1000" dirty="0">
                <a:solidFill>
                  <a:srgbClr val="9E1B34"/>
                </a:solidFill>
                <a:latin typeface="Gill Sans"/>
              </a:rPr>
              <a:t>A quality service that leads to few complaints being filed by customers.</a:t>
            </a:r>
          </a:p>
          <a:p>
            <a:pPr marL="95250" algn="just">
              <a:buNone/>
              <a:defRPr/>
            </a:pPr>
            <a:endParaRPr lang="en-GB" altLang="es-ES" sz="500" dirty="0">
              <a:solidFill>
                <a:srgbClr val="9E1B34"/>
              </a:solidFill>
              <a:latin typeface="Gill Sans"/>
            </a:endParaRPr>
          </a:p>
          <a:p>
            <a:pPr algn="just">
              <a:buNone/>
              <a:defRPr/>
            </a:pPr>
            <a:r>
              <a:rPr lang="en-GB" altLang="es-ES" sz="1000" dirty="0">
                <a:solidFill>
                  <a:srgbClr val="9E1B34"/>
                </a:solidFill>
                <a:latin typeface="Gill Sans"/>
              </a:rPr>
              <a:t>ICO has implemented a “Reputational risk communication management” procedure with a view to detecting and analysing possible scenarios of reputational risk to ICO arising from its external communication strategy and establishing action guidelines and action protocols to mitigate that risk.</a:t>
            </a:r>
          </a:p>
          <a:p>
            <a:pPr algn="just">
              <a:buNone/>
              <a:defRPr/>
            </a:pPr>
            <a:endParaRPr lang="en-GB" altLang="es-ES" sz="800" dirty="0">
              <a:solidFill>
                <a:srgbClr val="9E1B34"/>
              </a:solidFill>
              <a:latin typeface="Gill Sans"/>
              <a:cs typeface="Arial" charset="0"/>
            </a:endParaRPr>
          </a:p>
          <a:p>
            <a:pPr algn="just">
              <a:buNone/>
              <a:defRPr/>
            </a:pPr>
            <a:r>
              <a:rPr lang="en-GB" altLang="es-ES" sz="1000" b="1" u="sng" dirty="0">
                <a:solidFill>
                  <a:srgbClr val="9E1B34"/>
                </a:solidFill>
                <a:latin typeface="Gill Sans"/>
              </a:rPr>
              <a:t>SOVEREIGN RISK</a:t>
            </a:r>
          </a:p>
          <a:p>
            <a:pPr algn="just">
              <a:buNone/>
              <a:defRPr/>
            </a:pPr>
            <a:endParaRPr lang="en-GB" altLang="es-ES" sz="600" b="1" dirty="0">
              <a:solidFill>
                <a:srgbClr val="9E1B34"/>
              </a:solidFill>
              <a:latin typeface="Gill Sans"/>
              <a:cs typeface="Arial" charset="0"/>
            </a:endParaRPr>
          </a:p>
          <a:p>
            <a:pPr algn="just">
              <a:buNone/>
              <a:defRPr/>
            </a:pPr>
            <a:r>
              <a:rPr lang="en-GB" altLang="es-ES" sz="1000" dirty="0">
                <a:solidFill>
                  <a:schemeClr val="accent2">
                    <a:lumMod val="75000"/>
                  </a:schemeClr>
                </a:solidFill>
                <a:latin typeface="Gill Sans"/>
              </a:rPr>
              <a:t>Sovereign risk is understood as the risk derived from investments in sovereign debt made by the organisation.</a:t>
            </a:r>
            <a:endParaRPr lang="en-GB" altLang="es-ES" sz="1000" dirty="0">
              <a:solidFill>
                <a:srgbClr val="9E1B34"/>
              </a:solidFill>
              <a:latin typeface="Gill Sans"/>
            </a:endParaRPr>
          </a:p>
          <a:p>
            <a:pPr algn="just">
              <a:buNone/>
              <a:defRPr/>
            </a:pPr>
            <a:endParaRPr lang="en-GB" sz="1000" dirty="0">
              <a:solidFill>
                <a:schemeClr val="accent2">
                  <a:lumMod val="75000"/>
                </a:schemeClr>
              </a:solidFill>
              <a:latin typeface="Gill Sans"/>
            </a:endParaRPr>
          </a:p>
        </p:txBody>
      </p:sp>
      <p:sp>
        <p:nvSpPr>
          <p:cNvPr id="13" name="12 Rectángulo"/>
          <p:cNvSpPr/>
          <p:nvPr/>
        </p:nvSpPr>
        <p:spPr>
          <a:xfrm>
            <a:off x="428596" y="1474159"/>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285750" indent="-285750">
              <a:spcBef>
                <a:spcPct val="0"/>
              </a:spcBef>
              <a:buFont typeface="Wingdings" panose="05000000000000000000" pitchFamily="2" charset="2"/>
              <a:buChar char="q"/>
              <a:defRPr/>
            </a:pPr>
            <a:r>
              <a:rPr lang="en-GB" altLang="es-ES" sz="1400" b="1" dirty="0">
                <a:solidFill>
                  <a:srgbClr val="9E1B34"/>
                </a:solidFill>
                <a:latin typeface="Gill Sans"/>
              </a:rPr>
              <a:t>Risks</a:t>
            </a:r>
          </a:p>
        </p:txBody>
      </p:sp>
      <p:grpSp>
        <p:nvGrpSpPr>
          <p:cNvPr id="17" name="16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6384737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45</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908720"/>
            <a:ext cx="327930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Risks and opportunities</a:t>
            </a:r>
          </a:p>
        </p:txBody>
      </p:sp>
      <p:sp>
        <p:nvSpPr>
          <p:cNvPr id="18" name="2 Rectángulo"/>
          <p:cNvSpPr>
            <a:spLocks noChangeArrowheads="1"/>
          </p:cNvSpPr>
          <p:nvPr/>
        </p:nvSpPr>
        <p:spPr bwMode="auto">
          <a:xfrm>
            <a:off x="323528" y="1844824"/>
            <a:ext cx="8424936" cy="2025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algn="just">
              <a:buFont typeface="Wingdings" panose="05000000000000000000" pitchFamily="2" charset="2"/>
              <a:buChar char="§"/>
              <a:defRPr/>
            </a:pPr>
            <a:r>
              <a:rPr lang="en-GB" sz="1000" b="1" dirty="0">
                <a:solidFill>
                  <a:schemeClr val="accent2">
                    <a:lumMod val="75000"/>
                  </a:schemeClr>
                </a:solidFill>
                <a:latin typeface="Gill Sans"/>
              </a:rPr>
              <a:t>DESCRIPTION OF THE RISKS</a:t>
            </a:r>
          </a:p>
          <a:p>
            <a:pPr algn="just">
              <a:buNone/>
              <a:defRPr/>
            </a:pPr>
            <a:endParaRPr lang="en-GB" sz="500" dirty="0">
              <a:solidFill>
                <a:schemeClr val="accent2">
                  <a:lumMod val="75000"/>
                </a:schemeClr>
              </a:solidFill>
              <a:latin typeface="Gill Sans"/>
            </a:endParaRPr>
          </a:p>
          <a:p>
            <a:pPr algn="just">
              <a:buNone/>
              <a:defRPr/>
            </a:pPr>
            <a:r>
              <a:rPr lang="en-GB" altLang="es-ES" sz="1000" b="1" u="sng" dirty="0">
                <a:solidFill>
                  <a:srgbClr val="9E1B34"/>
                </a:solidFill>
                <a:latin typeface="Gill Sans"/>
              </a:rPr>
              <a:t>PARTICIPATION RISK</a:t>
            </a:r>
          </a:p>
          <a:p>
            <a:pPr algn="just">
              <a:defRPr/>
            </a:pPr>
            <a:endParaRPr lang="en-GB" altLang="es-ES" sz="600" b="1" dirty="0">
              <a:solidFill>
                <a:srgbClr val="9E1B34"/>
              </a:solidFill>
              <a:latin typeface="Gill Sans"/>
              <a:cs typeface="Arial" charset="0"/>
            </a:endParaRPr>
          </a:p>
          <a:p>
            <a:pPr algn="just">
              <a:buNone/>
              <a:defRPr/>
            </a:pPr>
            <a:r>
              <a:rPr lang="en-GB" altLang="es-ES" sz="1000" dirty="0">
                <a:solidFill>
                  <a:schemeClr val="accent2">
                    <a:lumMod val="75000"/>
                  </a:schemeClr>
                </a:solidFill>
                <a:latin typeface="Gill Sans"/>
              </a:rPr>
              <a:t>Participation risk includes the management of uncertainties associated with shareholdings that ICO holds in other entities or companies. Given the Institute's nature, it takes and holds shareholdings in different finance companies. Shareholdings in non-finance companies are the result of a court ruling and the Institute seeks to dispose of them at the opportune moment.</a:t>
            </a:r>
          </a:p>
          <a:p>
            <a:pPr algn="just">
              <a:defRPr/>
            </a:pPr>
            <a:endParaRPr lang="en-GB" altLang="es-ES" sz="600" dirty="0">
              <a:solidFill>
                <a:srgbClr val="00B050"/>
              </a:solidFill>
              <a:latin typeface="Gill Sans"/>
            </a:endParaRPr>
          </a:p>
          <a:p>
            <a:pPr algn="just">
              <a:buNone/>
              <a:defRPr/>
            </a:pPr>
            <a:r>
              <a:rPr lang="en-GB" altLang="es-ES" sz="1000" b="1" u="sng" dirty="0">
                <a:solidFill>
                  <a:srgbClr val="9E1B34"/>
                </a:solidFill>
                <a:latin typeface="Gill Sans"/>
              </a:rPr>
              <a:t>COST OF FINANCING RISK</a:t>
            </a:r>
          </a:p>
          <a:p>
            <a:pPr algn="just">
              <a:buNone/>
              <a:defRPr/>
            </a:pPr>
            <a:endParaRPr lang="en-GB" altLang="es-ES" sz="600" b="1" dirty="0">
              <a:solidFill>
                <a:srgbClr val="9E1B34"/>
              </a:solidFill>
              <a:latin typeface="Gill Sans"/>
              <a:cs typeface="Arial" charset="0"/>
            </a:endParaRPr>
          </a:p>
          <a:p>
            <a:pPr algn="just">
              <a:buNone/>
              <a:defRPr/>
            </a:pPr>
            <a:r>
              <a:rPr lang="en-GB" altLang="es-ES" sz="1000" dirty="0">
                <a:solidFill>
                  <a:schemeClr val="accent2">
                    <a:lumMod val="75000"/>
                  </a:schemeClr>
                </a:solidFill>
                <a:latin typeface="Gill Sans"/>
              </a:rPr>
              <a:t>Cost of financing risk is managed by ICO in close relation to liquidity management undertaken by the organisation. Stability in the sources of financing is sought at all times, minimising the corresponding costs relating to possible changes in this risk and the negative impact they may have on the Institute.</a:t>
            </a:r>
            <a:endParaRPr lang="en-GB" sz="1000" dirty="0">
              <a:solidFill>
                <a:schemeClr val="accent2">
                  <a:lumMod val="75000"/>
                </a:schemeClr>
              </a:solidFill>
              <a:latin typeface="Gill Sans"/>
            </a:endParaRPr>
          </a:p>
        </p:txBody>
      </p:sp>
      <p:sp>
        <p:nvSpPr>
          <p:cNvPr id="13" name="12 Rectángulo"/>
          <p:cNvSpPr/>
          <p:nvPr/>
        </p:nvSpPr>
        <p:spPr>
          <a:xfrm>
            <a:off x="428596" y="1402151"/>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285750" indent="-285750">
              <a:spcBef>
                <a:spcPct val="0"/>
              </a:spcBef>
              <a:buFont typeface="Wingdings" panose="05000000000000000000" pitchFamily="2" charset="2"/>
              <a:buChar char="q"/>
              <a:defRPr/>
            </a:pPr>
            <a:r>
              <a:rPr lang="en-GB" altLang="es-ES" sz="1400" b="1" dirty="0">
                <a:solidFill>
                  <a:srgbClr val="9E1B34"/>
                </a:solidFill>
                <a:latin typeface="Gill Sans"/>
              </a:rPr>
              <a:t>Risks</a:t>
            </a:r>
          </a:p>
        </p:txBody>
      </p:sp>
      <p:sp>
        <p:nvSpPr>
          <p:cNvPr id="14" name="13 Rectángulo"/>
          <p:cNvSpPr/>
          <p:nvPr/>
        </p:nvSpPr>
        <p:spPr>
          <a:xfrm>
            <a:off x="428596" y="3933056"/>
            <a:ext cx="23432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285750" indent="-285750">
              <a:spcBef>
                <a:spcPct val="0"/>
              </a:spcBef>
              <a:buFont typeface="Wingdings" panose="05000000000000000000" pitchFamily="2" charset="2"/>
              <a:buChar char="q"/>
              <a:defRPr/>
            </a:pPr>
            <a:r>
              <a:rPr lang="en-GB" altLang="es-ES" sz="1400" b="1" dirty="0">
                <a:solidFill>
                  <a:srgbClr val="9E1B34"/>
                </a:solidFill>
                <a:latin typeface="Gill Sans"/>
              </a:rPr>
              <a:t>Opportunities</a:t>
            </a:r>
          </a:p>
        </p:txBody>
      </p:sp>
      <p:sp>
        <p:nvSpPr>
          <p:cNvPr id="15" name="2 Rectángulo"/>
          <p:cNvSpPr>
            <a:spLocks noChangeArrowheads="1"/>
          </p:cNvSpPr>
          <p:nvPr/>
        </p:nvSpPr>
        <p:spPr bwMode="auto">
          <a:xfrm>
            <a:off x="323528" y="4319978"/>
            <a:ext cx="8424936"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None/>
              <a:defRPr/>
            </a:pPr>
            <a:r>
              <a:rPr lang="en-US" altLang="es-ES" sz="1000" dirty="0">
                <a:solidFill>
                  <a:schemeClr val="accent2">
                    <a:lumMod val="75000"/>
                  </a:schemeClr>
                </a:solidFill>
                <a:latin typeface="Gill Sans"/>
              </a:rPr>
              <a:t>ICO carries out its activities in an economic, financial, regulatory and institutional context that is constantly changing, both nationally and internationally. This context, requires the implementation of strategic analysis regarding the contribution of value, the positioning and model of ICO's activities at all times, based on the identification of areas in which there are market deficiencies and in which the ICO's role complementing private initiatives will be key. As a result, ICO must identify and promote new initiatives that support recovery and growth, with a particular focus on the </a:t>
            </a:r>
            <a:r>
              <a:rPr lang="en-US" altLang="es-ES" sz="1000" dirty="0" smtClean="0">
                <a:solidFill>
                  <a:schemeClr val="accent2">
                    <a:lumMod val="75000"/>
                  </a:schemeClr>
                </a:solidFill>
                <a:latin typeface="Gill Sans"/>
              </a:rPr>
              <a:t>internationalization </a:t>
            </a:r>
            <a:r>
              <a:rPr lang="en-US" altLang="es-ES" sz="1000" dirty="0">
                <a:solidFill>
                  <a:schemeClr val="accent2">
                    <a:lumMod val="75000"/>
                  </a:schemeClr>
                </a:solidFill>
                <a:latin typeface="Gill Sans"/>
              </a:rPr>
              <a:t>of the economy, on innovation and in the financing of long-term investments in infrastructure and other public assets with social and environmental synergies and the promotion of alternative mechanisms of financing for companies. </a:t>
            </a:r>
          </a:p>
          <a:p>
            <a:pPr algn="just">
              <a:buNone/>
              <a:defRPr/>
            </a:pPr>
            <a:endParaRPr lang="en-GB" altLang="es-ES" sz="500" dirty="0">
              <a:solidFill>
                <a:schemeClr val="accent2">
                  <a:lumMod val="75000"/>
                </a:schemeClr>
              </a:solidFill>
              <a:latin typeface="Gill Sans"/>
              <a:cs typeface="Arial" charset="0"/>
            </a:endParaRPr>
          </a:p>
          <a:p>
            <a:pPr algn="just">
              <a:buNone/>
              <a:defRPr/>
            </a:pPr>
            <a:r>
              <a:rPr lang="en-GB" altLang="es-ES" sz="1000" dirty="0">
                <a:solidFill>
                  <a:schemeClr val="accent2">
                    <a:lumMod val="75000"/>
                  </a:schemeClr>
                </a:solidFill>
                <a:latin typeface="Gill Sans"/>
              </a:rPr>
              <a:t>In terms of CSR, among the opportunities and challenges posed by its operations, ICO places a particular emphasis on the Sustainable Development Goals (SDG), the Paris Agreement (following the COP21 Climate Summit) and the new facets of the circular economy, relevant aspects of the Europe 2020 strategy that are clearly aligned to its mission. ICO wishes to make its presence felt and actively participate in their attainment, as this represents an opportunity to create sustainable development synergies and to improve internal policies. Finally, new opportunities in terms of the governance of the institution have been identified as a result of the change to its articles of association to allow independent members to sit on the General Board.</a:t>
            </a:r>
          </a:p>
        </p:txBody>
      </p:sp>
      <p:grpSp>
        <p:nvGrpSpPr>
          <p:cNvPr id="20" name="19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4728826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46</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Rectángulo"/>
          <p:cNvSpPr/>
          <p:nvPr/>
        </p:nvSpPr>
        <p:spPr>
          <a:xfrm>
            <a:off x="428596" y="1042111"/>
            <a:ext cx="327930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Suppliers</a:t>
            </a:r>
          </a:p>
        </p:txBody>
      </p:sp>
      <p:sp>
        <p:nvSpPr>
          <p:cNvPr id="15" name="2 Rectángulo"/>
          <p:cNvSpPr>
            <a:spLocks noChangeArrowheads="1"/>
          </p:cNvSpPr>
          <p:nvPr/>
        </p:nvSpPr>
        <p:spPr bwMode="auto">
          <a:xfrm>
            <a:off x="428596" y="1628800"/>
            <a:ext cx="8319868"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None/>
              <a:defRPr/>
            </a:pPr>
            <a:r>
              <a:rPr lang="en-GB" altLang="es-ES" sz="1000" dirty="0">
                <a:solidFill>
                  <a:schemeClr val="accent2">
                    <a:lumMod val="75000"/>
                  </a:schemeClr>
                </a:solidFill>
                <a:latin typeface="Gill Sans"/>
              </a:rPr>
              <a:t>Based on the Public-Sector Contracts Act (Ley de Contratos del Sector Público (TRLCSP)), ICO has produced an internal procurement instructions document, which sets out the possible ways of awarding contracts for goods and services. </a:t>
            </a:r>
          </a:p>
          <a:p>
            <a:pPr algn="just">
              <a:buNone/>
              <a:defRPr/>
            </a:pPr>
            <a:endParaRPr lang="en-GB" altLang="es-ES" sz="500" dirty="0">
              <a:solidFill>
                <a:schemeClr val="accent2">
                  <a:lumMod val="75000"/>
                </a:schemeClr>
              </a:solidFill>
              <a:latin typeface="Gill Sans"/>
              <a:cs typeface="Arial" charset="0"/>
            </a:endParaRPr>
          </a:p>
          <a:p>
            <a:pPr algn="just">
              <a:buNone/>
              <a:defRPr/>
            </a:pPr>
            <a:r>
              <a:rPr lang="en-GB" altLang="es-ES" sz="1000" dirty="0">
                <a:solidFill>
                  <a:schemeClr val="accent2">
                    <a:lumMod val="75000"/>
                  </a:schemeClr>
                </a:solidFill>
                <a:latin typeface="Gill Sans"/>
              </a:rPr>
              <a:t>Contracts subject to harmonised regulations and central procurement contracts, regulated by the provisions of the TRLCSP and Order EHA/1049/2008, are excluded from the internal procurement instructions. Public sector companies are included within the scope of application of article 206.1 of the TRLCSP, meaning that the procurement of centrally procured goods and services under Order EHA/1049/2008, of 10 April, must be organised via the Directorate General of Rationalisation and Centralisation of Public Procurement.</a:t>
            </a:r>
          </a:p>
          <a:p>
            <a:pPr algn="just">
              <a:buNone/>
              <a:defRPr/>
            </a:pPr>
            <a:endParaRPr lang="en-GB" altLang="es-ES" sz="500" dirty="0">
              <a:solidFill>
                <a:schemeClr val="accent2">
                  <a:lumMod val="75000"/>
                </a:schemeClr>
              </a:solidFill>
              <a:latin typeface="Gill Sans"/>
              <a:cs typeface="Arial" charset="0"/>
            </a:endParaRPr>
          </a:p>
          <a:p>
            <a:pPr algn="just">
              <a:buNone/>
              <a:defRPr/>
            </a:pPr>
            <a:r>
              <a:rPr lang="en-GB" altLang="es-ES" sz="1000" dirty="0">
                <a:solidFill>
                  <a:schemeClr val="accent2">
                    <a:lumMod val="75000"/>
                  </a:schemeClr>
                </a:solidFill>
                <a:latin typeface="Gill Sans"/>
              </a:rPr>
              <a:t>Given the stipulations of the above legislation, ICO does not keep a register of authorised suppliers as established by models of excellence or quality management systems.</a:t>
            </a:r>
          </a:p>
          <a:p>
            <a:pPr algn="just">
              <a:buNone/>
              <a:defRPr/>
            </a:pPr>
            <a:endParaRPr lang="en-GB" altLang="es-ES" sz="500" dirty="0">
              <a:solidFill>
                <a:schemeClr val="accent2">
                  <a:lumMod val="75000"/>
                </a:schemeClr>
              </a:solidFill>
              <a:latin typeface="Gill Sans"/>
              <a:cs typeface="Arial" charset="0"/>
            </a:endParaRPr>
          </a:p>
          <a:p>
            <a:pPr algn="just">
              <a:buNone/>
              <a:defRPr/>
            </a:pPr>
            <a:r>
              <a:rPr lang="en-GB" altLang="es-ES" sz="1000" dirty="0">
                <a:solidFill>
                  <a:schemeClr val="accent2">
                    <a:lumMod val="75000"/>
                  </a:schemeClr>
                </a:solidFill>
                <a:latin typeface="Gill Sans"/>
              </a:rPr>
              <a:t>For all goods and services procurement procedures that do not entail technical specifications, ICO studies the possibility of including environmental and social requirements in line with the subject matter of procurement. In 2017, 32% of the tenders were made through auctions so it is not appropriate to include social or environmental criteria in them. Of the remaining tenders, 76.5% included social clauses as criteria to be taken into account in the event of a tie. With regard to environmental clauses, 17.6% of the bids included environmental requirements as awarding criteria. </a:t>
            </a:r>
          </a:p>
          <a:p>
            <a:pPr algn="just">
              <a:buNone/>
              <a:defRPr/>
            </a:pPr>
            <a:endParaRPr lang="en-GB" altLang="es-ES" sz="500" dirty="0">
              <a:solidFill>
                <a:schemeClr val="accent2">
                  <a:lumMod val="75000"/>
                </a:schemeClr>
              </a:solidFill>
              <a:latin typeface="Gill Sans"/>
              <a:cs typeface="Arial" charset="0"/>
            </a:endParaRPr>
          </a:p>
          <a:p>
            <a:pPr algn="just">
              <a:buNone/>
              <a:defRPr/>
            </a:pPr>
            <a:r>
              <a:rPr lang="en-GB" altLang="es-ES" sz="1000" dirty="0">
                <a:solidFill>
                  <a:schemeClr val="accent2">
                    <a:lumMod val="75000"/>
                  </a:schemeClr>
                </a:solidFill>
                <a:latin typeface="Gill Sans"/>
              </a:rPr>
              <a:t>In this regard, it is worth noting that, in accordance with a Ruling of the Central Administrative Court for Contractual Remedies, ICO has had to change a number of measurement criteria in its specifications relating to the CSR policies of bidders.  The Court ruled that despite its limited weight in the award process, contracting authorities must be authorised to adopt award criteria or contract performance conditions concerning the work, supply or services to be provided within the context of a public contract in any of the aspects or at any time during their life cycles.  Under the Ruling, the condition requiring a link to the subject matter of the contract excludes criteria and conditions relating to the general corporate responsibility policy, which cannot be considered a factor that defines a specific production process or the provision of work, supplies or services purchased. As a result, contracting authorities cannot be authorised to demand that bidders have established a specific corporate social responsibility or environmental policy.  As a result, ICO no longer includes measurement criteria in relation to bidders' CSR policies.</a:t>
            </a:r>
          </a:p>
          <a:p>
            <a:pPr algn="just">
              <a:buNone/>
              <a:defRPr/>
            </a:pPr>
            <a:endParaRPr lang="en-GB" altLang="es-ES" sz="500" dirty="0">
              <a:solidFill>
                <a:schemeClr val="accent2">
                  <a:lumMod val="75000"/>
                </a:schemeClr>
              </a:solidFill>
              <a:latin typeface="Gill Sans"/>
              <a:cs typeface="Arial" charset="0"/>
            </a:endParaRPr>
          </a:p>
          <a:p>
            <a:pPr algn="just">
              <a:buNone/>
              <a:defRPr/>
            </a:pPr>
            <a:r>
              <a:rPr lang="en-GB" altLang="es-ES" sz="1000" dirty="0">
                <a:solidFill>
                  <a:schemeClr val="accent2">
                    <a:lumMod val="75000"/>
                  </a:schemeClr>
                </a:solidFill>
                <a:latin typeface="Gill Sans"/>
              </a:rPr>
              <a:t>In 2017, three service provision contracts were in force with special employment centres, one of which was subcontracted by our supplier.</a:t>
            </a:r>
          </a:p>
        </p:txBody>
      </p:sp>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649471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5" name="21 Rectángulo"/>
          <p:cNvSpPr>
            <a:spLocks noChangeArrowheads="1"/>
          </p:cNvSpPr>
          <p:nvPr/>
        </p:nvSpPr>
        <p:spPr bwMode="auto">
          <a:xfrm>
            <a:off x="467544" y="1074802"/>
            <a:ext cx="82481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u="sng" dirty="0">
                <a:solidFill>
                  <a:srgbClr val="9E1B34"/>
                </a:solidFill>
                <a:latin typeface="Gill Sans"/>
              </a:rPr>
              <a:t>Advertising</a:t>
            </a:r>
            <a:r>
              <a:rPr lang="en-GB" altLang="es-ES" sz="1000" dirty="0">
                <a:solidFill>
                  <a:srgbClr val="9E1B34"/>
                </a:solidFill>
                <a:latin typeface="Gill Sans"/>
              </a:rPr>
              <a:t>.</a:t>
            </a:r>
            <a:r>
              <a:rPr lang="en-GB" dirty="0"/>
              <a:t> </a:t>
            </a:r>
            <a:r>
              <a:rPr lang="en-GB" altLang="es-ES" sz="1000" dirty="0">
                <a:solidFill>
                  <a:srgbClr val="9E1B34"/>
                </a:solidFill>
                <a:latin typeface="Gill Sans"/>
              </a:rPr>
              <a:t>ICO carries out advertising and marketing actions to inform and disseminate about the implementation of the Second-Floor Facilities, aimed at financing the projects of companies and self-employed people and to promote their internationalisation. This advertising campaign is performed in collaboration with the banks which market these products.</a:t>
            </a:r>
          </a:p>
        </p:txBody>
      </p:sp>
      <p:sp>
        <p:nvSpPr>
          <p:cNvPr id="17" name="16 Rectángulo"/>
          <p:cNvSpPr/>
          <p:nvPr/>
        </p:nvSpPr>
        <p:spPr>
          <a:xfrm>
            <a:off x="395536" y="1917120"/>
            <a:ext cx="6805365" cy="2015936"/>
          </a:xfrm>
          <a:prstGeom prst="rect">
            <a:avLst/>
          </a:prstGeom>
        </p:spPr>
        <p:txBody>
          <a:bodyPr wrap="square">
            <a:spAutoFit/>
          </a:bodyPr>
          <a:lstStyle/>
          <a:p>
            <a:pPr marL="266700" algn="just">
              <a:defRPr/>
            </a:pPr>
            <a:r>
              <a:rPr lang="en-GB" sz="1000" dirty="0">
                <a:solidFill>
                  <a:srgbClr val="9E1B34"/>
                </a:solidFill>
                <a:latin typeface="Gill Sans"/>
              </a:rPr>
              <a:t>Current legislation on Institutional Advertising and Communications requires each Central State Administration body to prepare an annual advertising plan containing the advertising actions planned for the following year and their allocated funding. Every year, ICO submits the details of the campaigns it is planning to carry out to be included in the plan, which, once prepared, has to be approved by the Spanish cabinet.</a:t>
            </a:r>
          </a:p>
          <a:p>
            <a:pPr marL="266700" algn="just">
              <a:defRPr/>
            </a:pPr>
            <a:endParaRPr lang="en-GB" sz="500" dirty="0">
              <a:latin typeface="Gill Sans"/>
              <a:cs typeface="Arial" charset="0"/>
            </a:endParaRPr>
          </a:p>
          <a:p>
            <a:pPr marL="266700" algn="just">
              <a:defRPr/>
            </a:pPr>
            <a:r>
              <a:rPr lang="en-GB" sz="1000" dirty="0">
                <a:solidFill>
                  <a:srgbClr val="9E1B34"/>
                </a:solidFill>
                <a:latin typeface="Gill Sans"/>
              </a:rPr>
              <a:t>In 2017, ICO carried out a national advertising campaign to publicise the availability of different ICO financing facilities in financial institutions. The campaign had two main objectives: on one hand, to make the target audience of self-employed people, companies, institutions and the public in general aware of the financing facilities available and, on the other, to increase awareness of ICO as a financial institution that supports the financing of companies. The campaign was divided into two waves (July and September). In addition, as a new initiative, reinforcement actions focusing on foreign and internet programmes were developed during the month of November.</a:t>
            </a:r>
          </a:p>
        </p:txBody>
      </p:sp>
      <p:sp>
        <p:nvSpPr>
          <p:cNvPr id="18" name="17 Rectángulo"/>
          <p:cNvSpPr/>
          <p:nvPr/>
        </p:nvSpPr>
        <p:spPr>
          <a:xfrm>
            <a:off x="395536" y="3739966"/>
            <a:ext cx="8353177" cy="2785378"/>
          </a:xfrm>
          <a:prstGeom prst="rect">
            <a:avLst/>
          </a:prstGeom>
        </p:spPr>
        <p:txBody>
          <a:bodyPr wrap="square">
            <a:spAutoFit/>
          </a:bodyPr>
          <a:lstStyle/>
          <a:p>
            <a:pPr marL="266700" algn="just">
              <a:defRPr/>
            </a:pPr>
            <a:r>
              <a:rPr lang="en-GB" sz="1000" dirty="0">
                <a:solidFill>
                  <a:schemeClr val="accent2">
                    <a:lumMod val="75000"/>
                  </a:schemeClr>
                </a:solidFill>
                <a:latin typeface="Gill Sans"/>
              </a:rPr>
              <a:t>Written press, radio, internet and outdoor advertising were the means of communication employed by ICO in the two waves of the campaign. Press coverage was in national, economic and regional newspapers. Radio activities were on national stations broadcasting general content, themed channels and music channels. On the internet, the campaign was visible on the main online media outlets by means of different banners and videos, which was one of the fundamental pieces of the campaign.</a:t>
            </a:r>
          </a:p>
          <a:p>
            <a:pPr marL="266700" algn="just">
              <a:defRPr/>
            </a:pPr>
            <a:endParaRPr lang="en-GB" sz="500" dirty="0">
              <a:solidFill>
                <a:schemeClr val="accent2">
                  <a:lumMod val="75000"/>
                </a:schemeClr>
              </a:solidFill>
              <a:latin typeface="Gill Sans"/>
              <a:cs typeface="Arial" charset="0"/>
            </a:endParaRPr>
          </a:p>
          <a:p>
            <a:pPr marL="266700" algn="just">
              <a:defRPr/>
            </a:pPr>
            <a:r>
              <a:rPr lang="en-GB" sz="1000" dirty="0">
                <a:solidFill>
                  <a:schemeClr val="accent2">
                    <a:lumMod val="75000"/>
                  </a:schemeClr>
                </a:solidFill>
                <a:latin typeface="Gill Sans"/>
              </a:rPr>
              <a:t>As part of marketing actions to raise awareness of ICO facilities, posters and informational leaflets were printed in the four official languages of the state. In line with the CSR guidelines applicable to all entities, number of printed leaflets reduced to 1.3 million, with preference being given to the use of electronic formats.</a:t>
            </a:r>
          </a:p>
          <a:p>
            <a:pPr marL="266700" algn="just">
              <a:defRPr/>
            </a:pPr>
            <a:endParaRPr lang="en-GB" sz="500" dirty="0">
              <a:solidFill>
                <a:schemeClr val="accent2">
                  <a:lumMod val="75000"/>
                </a:schemeClr>
              </a:solidFill>
              <a:latin typeface="Gill Sans"/>
              <a:cs typeface="Arial" charset="0"/>
            </a:endParaRPr>
          </a:p>
          <a:p>
            <a:pPr marL="266700" algn="just">
              <a:defRPr/>
            </a:pPr>
            <a:r>
              <a:rPr lang="en-GB" sz="1000" dirty="0">
                <a:solidFill>
                  <a:schemeClr val="accent2">
                    <a:lumMod val="75000"/>
                  </a:schemeClr>
                </a:solidFill>
                <a:latin typeface="Gill Sans"/>
              </a:rPr>
              <a:t>Internationally, with a view to supporting the Institute's role as a reference issuer on capital markets, ICO undertakes advertising and marketing activities aimed at investors. In line with the strategy developed in recent years, advertising activities in the international media have focused on specialist magazines and online media. A total of 12 adverts were placed in seven magazines selected according to their target audience and geographical distribution, placing particular emphasis on the European and Asian markets. In addition, the on-line part was enhanced with a presence in specialised information terminals and economics sites</a:t>
            </a:r>
            <a:r>
              <a:rPr lang="en-GB" dirty="0"/>
              <a:t>.</a:t>
            </a:r>
            <a:r>
              <a:rPr lang="en-GB" sz="1000" dirty="0">
                <a:solidFill>
                  <a:schemeClr val="accent2">
                    <a:lumMod val="75000"/>
                  </a:schemeClr>
                </a:solidFill>
                <a:latin typeface="Gill Sans"/>
              </a:rPr>
              <a:t> Some 2.6 million insertions were recorded.</a:t>
            </a:r>
          </a:p>
          <a:p>
            <a:pPr algn="just">
              <a:defRPr/>
            </a:pPr>
            <a:endParaRPr lang="en-GB" sz="500" dirty="0">
              <a:solidFill>
                <a:schemeClr val="accent2">
                  <a:lumMod val="75000"/>
                </a:schemeClr>
              </a:solidFill>
              <a:latin typeface="Gill Sans"/>
              <a:cs typeface="Arial" charset="0"/>
            </a:endParaRPr>
          </a:p>
          <a:p>
            <a:pPr marL="266700" indent="-266700" algn="just">
              <a:buFont typeface="Wingdings" panose="05000000000000000000" pitchFamily="2" charset="2"/>
              <a:buChar char="§"/>
              <a:defRPr/>
            </a:pPr>
            <a:r>
              <a:rPr lang="en-GB" sz="1000" b="1" u="sng" dirty="0">
                <a:solidFill>
                  <a:srgbClr val="9E1B34"/>
                </a:solidFill>
                <a:latin typeface="Gill Sans"/>
              </a:rPr>
              <a:t>ICO Newsletter</a:t>
            </a:r>
            <a:r>
              <a:rPr lang="en-GB" sz="1000" dirty="0">
                <a:solidFill>
                  <a:schemeClr val="accent2">
                    <a:lumMod val="75000"/>
                  </a:schemeClr>
                </a:solidFill>
                <a:latin typeface="Gill Sans"/>
              </a:rPr>
              <a:t>: 2017 saw the return of the e-bulletin as an ICO communication channel with self-employed people and SMEs to publicise the main products and funding programmes in force. Four issues were produced which were distributed by email to ICO's database and published on the website.</a:t>
            </a:r>
          </a:p>
        </p:txBody>
      </p:sp>
      <p:pic>
        <p:nvPicPr>
          <p:cNvPr id="34828" name="Picture 1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80312" y="1925638"/>
            <a:ext cx="1279501" cy="1768896"/>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sp>
        <p:nvSpPr>
          <p:cNvPr id="27" name="26 Rectángulo"/>
          <p:cNvSpPr/>
          <p:nvPr/>
        </p:nvSpPr>
        <p:spPr>
          <a:xfrm>
            <a:off x="0" y="6524625"/>
            <a:ext cx="9144000" cy="360363"/>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4" name="43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5"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47</a:t>
            </a:fld>
            <a:endParaRPr lang="en-GB" sz="1600" b="1" dirty="0">
              <a:solidFill>
                <a:srgbClr val="C00000"/>
              </a:solidFill>
            </a:endParaRPr>
          </a:p>
        </p:txBody>
      </p:sp>
      <p:sp>
        <p:nvSpPr>
          <p:cNvPr id="46" name="45 Rectángulo"/>
          <p:cNvSpPr/>
          <p:nvPr/>
        </p:nvSpPr>
        <p:spPr>
          <a:xfrm>
            <a:off x="0" y="0"/>
            <a:ext cx="9144000" cy="785794"/>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4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51 Rectángulo"/>
          <p:cNvSpPr/>
          <p:nvPr/>
        </p:nvSpPr>
        <p:spPr>
          <a:xfrm>
            <a:off x="500604" y="908720"/>
            <a:ext cx="4719468" cy="370665"/>
          </a:xfrm>
          <a:prstGeom prst="rect">
            <a:avLst/>
          </a:prstGeom>
          <a:blipFill dpi="0" rotWithShape="1">
            <a:blip r:embed="rId5">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Communication. External communication channels</a:t>
            </a:r>
          </a:p>
        </p:txBody>
      </p:sp>
      <p:grpSp>
        <p:nvGrpSpPr>
          <p:cNvPr id="20" name="19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7915902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21 Rectángulo"/>
          <p:cNvSpPr/>
          <p:nvPr/>
        </p:nvSpPr>
        <p:spPr>
          <a:xfrm>
            <a:off x="304801" y="1272817"/>
            <a:ext cx="8389938" cy="5324535"/>
          </a:xfrm>
          <a:prstGeom prst="rect">
            <a:avLst/>
          </a:prstGeom>
        </p:spPr>
        <p:txBody>
          <a:bodyPr wrap="square">
            <a:spAutoFit/>
          </a:bodyPr>
          <a:lstStyle/>
          <a:p>
            <a:pPr algn="just">
              <a:defRPr/>
            </a:pPr>
            <a:endParaRPr lang="en-GB" sz="500" dirty="0">
              <a:solidFill>
                <a:schemeClr val="accent2">
                  <a:lumMod val="75000"/>
                </a:schemeClr>
              </a:solidFill>
              <a:cs typeface="Arial" charset="0"/>
            </a:endParaRPr>
          </a:p>
          <a:p>
            <a:pPr marL="352425" indent="-171450" algn="just">
              <a:buFont typeface="Wingdings" panose="05000000000000000000" pitchFamily="2" charset="2"/>
              <a:buChar char="§"/>
              <a:defRPr/>
            </a:pPr>
            <a:r>
              <a:rPr lang="en-GB" sz="1000" b="1" u="sng" dirty="0">
                <a:solidFill>
                  <a:schemeClr val="accent2">
                    <a:lumMod val="75000"/>
                  </a:schemeClr>
                </a:solidFill>
                <a:latin typeface="Gill Sans"/>
              </a:rPr>
              <a:t>Financial newsletter</a:t>
            </a:r>
            <a:r>
              <a:rPr lang="en-GB" sz="1000" dirty="0">
                <a:solidFill>
                  <a:schemeClr val="accent2">
                    <a:lumMod val="75000"/>
                  </a:schemeClr>
                </a:solidFill>
                <a:latin typeface="Gill Sans"/>
              </a:rPr>
              <a:t>. This quarterly newsletter offers up-to-date information of interest to investors. This electronic newsletter is published in English and emailed to the Institute's database of investors and also published on the ICO website. </a:t>
            </a:r>
          </a:p>
          <a:p>
            <a:pPr marL="180975" algn="just">
              <a:defRPr/>
            </a:pPr>
            <a:endParaRPr lang="en-GB" sz="500" u="sng" dirty="0">
              <a:solidFill>
                <a:schemeClr val="accent2">
                  <a:lumMod val="75000"/>
                </a:schemeClr>
              </a:solidFill>
              <a:latin typeface="Gill Sans"/>
              <a:cs typeface="Arial" charset="0"/>
            </a:endParaRPr>
          </a:p>
          <a:p>
            <a:pPr marL="361950" indent="-180975" algn="just">
              <a:buFont typeface="Wingdings" pitchFamily="2" charset="2"/>
              <a:buChar char="§"/>
              <a:defRPr/>
            </a:pPr>
            <a:r>
              <a:rPr lang="en-GB" sz="1000" b="1" u="sng" dirty="0">
                <a:solidFill>
                  <a:schemeClr val="accent2">
                    <a:lumMod val="75000"/>
                  </a:schemeClr>
                </a:solidFill>
                <a:latin typeface="Gill Sans"/>
              </a:rPr>
              <a:t>Press releases</a:t>
            </a:r>
            <a:r>
              <a:rPr lang="en-GB" sz="1000" dirty="0">
                <a:solidFill>
                  <a:schemeClr val="accent2">
                    <a:lumMod val="75000"/>
                  </a:schemeClr>
                </a:solidFill>
                <a:latin typeface="Gill Sans"/>
              </a:rPr>
              <a:t>. In order to convey ICO's activities (the launch of its different financing facilities and information on credit granted, agreements signed and transactions entered into, issues, seminars and events, etc.), the Institute sends information to the media. A total of 75 press releases were issued in 2017 and 8,092 news items on ICO were published.</a:t>
            </a:r>
          </a:p>
          <a:p>
            <a:pPr marL="180975" algn="just">
              <a:defRPr/>
            </a:pPr>
            <a:endParaRPr lang="en-GB" sz="500" dirty="0">
              <a:solidFill>
                <a:schemeClr val="accent2">
                  <a:lumMod val="75000"/>
                </a:schemeClr>
              </a:solidFill>
              <a:latin typeface="Gill Sans"/>
              <a:cs typeface="Arial" charset="0"/>
            </a:endParaRPr>
          </a:p>
          <a:p>
            <a:pPr marL="361950" lvl="0" indent="-180975" algn="just">
              <a:buFont typeface="Wingdings" pitchFamily="2" charset="2"/>
              <a:buChar char="§"/>
              <a:defRPr/>
            </a:pPr>
            <a:r>
              <a:rPr lang="en-GB" sz="1000" b="1" u="sng" dirty="0">
                <a:solidFill>
                  <a:schemeClr val="accent2">
                    <a:lumMod val="75000"/>
                  </a:schemeClr>
                </a:solidFill>
                <a:latin typeface="Gill Sans"/>
              </a:rPr>
              <a:t>Organisation of and participation in information days</a:t>
            </a:r>
            <a:r>
              <a:rPr lang="en-GB" sz="1000" dirty="0">
                <a:solidFill>
                  <a:schemeClr val="accent2">
                    <a:lumMod val="75000"/>
                  </a:schemeClr>
                </a:solidFill>
                <a:latin typeface="Gill Sans"/>
              </a:rPr>
              <a:t>. ICO holds information days throughout Spain to raise awareness of its activities and financing instruments available to self-employed individuals and SMEs. There were 101 information days held in 2017, which includes both those organised at the Institute's head office and those organised externally and attended by a speaker from ICO. Furthermore, the student visits programme was strengthened.  The purpose of this programme is to raise awareness of the role of the state-owned bank, to promote finance culture with the public and to collaborate with educational establishments in the economic-financial training received by students. In total, 13 information days were organised for schools and universities.</a:t>
            </a:r>
          </a:p>
          <a:p>
            <a:pPr marL="180975" algn="just">
              <a:defRPr/>
            </a:pPr>
            <a:endParaRPr lang="en-GB" sz="500" dirty="0">
              <a:solidFill>
                <a:schemeClr val="accent2">
                  <a:lumMod val="75000"/>
                </a:schemeClr>
              </a:solidFill>
              <a:latin typeface="Gill Sans"/>
              <a:cs typeface="Arial" charset="0"/>
            </a:endParaRPr>
          </a:p>
          <a:p>
            <a:pPr marL="361950" indent="-180975" algn="just">
              <a:buFont typeface="Wingdings" pitchFamily="2" charset="2"/>
              <a:buChar char="§"/>
              <a:defRPr/>
            </a:pPr>
            <a:r>
              <a:rPr lang="en-GB" sz="1000" b="1" u="sng" dirty="0">
                <a:solidFill>
                  <a:schemeClr val="accent2">
                    <a:lumMod val="75000"/>
                  </a:schemeClr>
                </a:solidFill>
                <a:latin typeface="Gill Sans"/>
              </a:rPr>
              <a:t>Website</a:t>
            </a:r>
            <a:r>
              <a:rPr lang="en-GB" sz="1000" dirty="0">
                <a:solidFill>
                  <a:schemeClr val="accent2">
                    <a:lumMod val="75000"/>
                  </a:schemeClr>
                </a:solidFill>
                <a:latin typeface="Gill Sans"/>
              </a:rPr>
              <a:t>. The website still represents the Institute's main channel of communication, providing up-to-date information about ICO's activities and information of interest to international investors. The website meets the requirements regarding transparency for government portals. It has a section on transparency and good governance, where the Code of Ethics and Conduct, the Corporate Governance Report and the internal rules in relation to the securities market may be consulted, along with ICO's Policy on Corporate Social Responsibility, its Equality Policy and its Environmental Policy. Lastly, the website includes a contractor profile section where ICO publishes its calls for tenders and contract awards. In 2017, ICO's website received 702,045 visits. The total number of page visits reached 2.19 million, similar to that of 2016. The most popular content was that relating to ICO facilities aimed at financing the projects of self-employed individuals and companies. The interest generated by the “Companies and Entrepreneurs” facility, visited more than 1.14 million times in 2017, is particularly noteworthy, a figure which represents more than 52% of the total.  Furthermore, it is worth noting that the facilities that aim to support the internationalisation process and export activities of companies were queried more than 271,000 times.</a:t>
            </a:r>
          </a:p>
          <a:p>
            <a:pPr marL="361950" indent="-180975" algn="just">
              <a:buFont typeface="Wingdings" pitchFamily="2" charset="2"/>
              <a:buChar char="§"/>
              <a:defRPr/>
            </a:pPr>
            <a:endParaRPr lang="en-GB" sz="500" dirty="0">
              <a:solidFill>
                <a:schemeClr val="accent2">
                  <a:lumMod val="75000"/>
                </a:schemeClr>
              </a:solidFill>
              <a:latin typeface="Gill Sans"/>
              <a:cs typeface="Arial" charset="0"/>
            </a:endParaRPr>
          </a:p>
          <a:p>
            <a:pPr marL="361950" indent="-180975" algn="just">
              <a:buFont typeface="Wingdings" pitchFamily="2" charset="2"/>
              <a:buChar char="§"/>
              <a:defRPr/>
            </a:pPr>
            <a:r>
              <a:rPr lang="en-GB" sz="1000" b="1" u="sng" dirty="0">
                <a:solidFill>
                  <a:schemeClr val="accent2">
                    <a:lumMod val="75000"/>
                  </a:schemeClr>
                </a:solidFill>
                <a:latin typeface="Gill Sans"/>
              </a:rPr>
              <a:t>Social networks</a:t>
            </a:r>
            <a:r>
              <a:rPr lang="en-GB" sz="1000" b="1" u="sng" dirty="0">
                <a:latin typeface="Gill Sans"/>
              </a:rPr>
              <a:t>:</a:t>
            </a:r>
            <a:r>
              <a:rPr lang="en-GB"/>
              <a:t> </a:t>
            </a:r>
            <a:r>
              <a:rPr lang="en-GB" sz="1000" dirty="0">
                <a:solidFill>
                  <a:schemeClr val="accent2">
                    <a:lumMod val="75000"/>
                  </a:schemeClr>
                </a:solidFill>
                <a:latin typeface="Gill Sans"/>
              </a:rPr>
              <a:t>One of the main communications milestones in 2017 was the launch of the institutional Twitter account @ICOgob in February. Throughout the year the account saw notable activity as witnessed by the figures at the end of the year: 2,569 followers, 317 tweets posted and more than 626,000 impressions.  In addition, 20 didactic articles on ICO's different fields of action were developed to disseminate exclusively through this channel. </a:t>
            </a:r>
          </a:p>
          <a:p>
            <a:pPr marL="180975" algn="just">
              <a:defRPr/>
            </a:pPr>
            <a:endParaRPr lang="en-GB" sz="500" dirty="0">
              <a:solidFill>
                <a:schemeClr val="accent2">
                  <a:lumMod val="75000"/>
                </a:schemeClr>
              </a:solidFill>
              <a:latin typeface="Gill Sans"/>
              <a:cs typeface="Arial" charset="0"/>
            </a:endParaRPr>
          </a:p>
          <a:p>
            <a:pPr marL="361950" indent="-180975" algn="just">
              <a:buFont typeface="Wingdings" pitchFamily="2" charset="2"/>
              <a:buChar char="§"/>
              <a:defRPr/>
            </a:pPr>
            <a:r>
              <a:rPr lang="en-GB" sz="1000" b="1" u="sng" dirty="0">
                <a:solidFill>
                  <a:schemeClr val="accent2">
                    <a:lumMod val="75000"/>
                  </a:schemeClr>
                </a:solidFill>
                <a:latin typeface="Gill Sans"/>
              </a:rPr>
              <a:t>Professional networks</a:t>
            </a:r>
            <a:r>
              <a:rPr lang="en-GB" sz="1000" dirty="0">
                <a:solidFill>
                  <a:schemeClr val="accent2">
                    <a:lumMod val="75000"/>
                  </a:schemeClr>
                </a:solidFill>
                <a:latin typeface="Gill Sans"/>
              </a:rPr>
              <a:t>. ICO has a presence on LinkedIn, through Instituto de Crédito Oficial's corporate page, which offers information on how the state-owned bank operates and with the ICO Informa group as an information channel on seminars aimed at self-employed people and SMEs as well as other topics of interest. It is also one of the channels to spread the word on job offers.</a:t>
            </a:r>
          </a:p>
        </p:txBody>
      </p:sp>
      <p:sp>
        <p:nvSpPr>
          <p:cNvPr id="53" name="52 Rectángulo">
            <a:hlinkClick r:id="" action="ppaction://noaction"/>
          </p:cNvPr>
          <p:cNvSpPr/>
          <p:nvPr/>
        </p:nvSpPr>
        <p:spPr>
          <a:xfrm>
            <a:off x="250825" y="1773238"/>
            <a:ext cx="95250" cy="71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4" name="53 Rectángulo">
            <a:hlinkClick r:id="" action="ppaction://noaction"/>
          </p:cNvPr>
          <p:cNvSpPr/>
          <p:nvPr/>
        </p:nvSpPr>
        <p:spPr>
          <a:xfrm>
            <a:off x="250825" y="1844675"/>
            <a:ext cx="95250" cy="71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5" name="54 Rectángulo">
            <a:hlinkClick r:id="" action="ppaction://noaction"/>
          </p:cNvPr>
          <p:cNvSpPr/>
          <p:nvPr/>
        </p:nvSpPr>
        <p:spPr>
          <a:xfrm>
            <a:off x="250825" y="191611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6" name="55 Rectángulo">
            <a:hlinkClick r:id="" action="ppaction://noaction"/>
          </p:cNvPr>
          <p:cNvSpPr/>
          <p:nvPr/>
        </p:nvSpPr>
        <p:spPr>
          <a:xfrm>
            <a:off x="250825" y="2090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7" name="56 Rectángulo">
            <a:hlinkClick r:id="" action="ppaction://noaction"/>
          </p:cNvPr>
          <p:cNvSpPr/>
          <p:nvPr/>
        </p:nvSpPr>
        <p:spPr>
          <a:xfrm>
            <a:off x="250825" y="22050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8" name="57 Rectángulo">
            <a:hlinkClick r:id="" action="ppaction://noaction"/>
          </p:cNvPr>
          <p:cNvSpPr/>
          <p:nvPr/>
        </p:nvSpPr>
        <p:spPr>
          <a:xfrm>
            <a:off x="250825" y="22764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9" name="58 Rectángulo">
            <a:hlinkClick r:id="" action="ppaction://noaction"/>
          </p:cNvPr>
          <p:cNvSpPr/>
          <p:nvPr/>
        </p:nvSpPr>
        <p:spPr>
          <a:xfrm>
            <a:off x="250825" y="23780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0" name="59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 name="60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2" name="61 Rectángulo">
            <a:hlinkClick r:id="" action="ppaction://noaction"/>
          </p:cNvPr>
          <p:cNvSpPr/>
          <p:nvPr/>
        </p:nvSpPr>
        <p:spPr>
          <a:xfrm>
            <a:off x="250825" y="25654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3" name="62 Rectángulo">
            <a:hlinkClick r:id="" action="ppaction://noaction"/>
          </p:cNvPr>
          <p:cNvSpPr/>
          <p:nvPr/>
        </p:nvSpPr>
        <p:spPr>
          <a:xfrm>
            <a:off x="250825" y="26368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4" name="63 Rectángulo">
            <a:hlinkClick r:id="" action="ppaction://noaction"/>
          </p:cNvPr>
          <p:cNvSpPr/>
          <p:nvPr/>
        </p:nvSpPr>
        <p:spPr>
          <a:xfrm>
            <a:off x="250825" y="27384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5" name="64 Rectángulo">
            <a:hlinkClick r:id="" action="ppaction://noaction"/>
          </p:cNvPr>
          <p:cNvSpPr/>
          <p:nvPr/>
        </p:nvSpPr>
        <p:spPr>
          <a:xfrm>
            <a:off x="263525" y="2852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6" name="65 Rectángulo">
            <a:hlinkClick r:id="" action="ppaction://noaction"/>
          </p:cNvPr>
          <p:cNvSpPr/>
          <p:nvPr/>
        </p:nvSpPr>
        <p:spPr>
          <a:xfrm>
            <a:off x="250825" y="29241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7" name="66 Rectángulo">
            <a:hlinkClick r:id="" action="ppaction://noaction"/>
          </p:cNvPr>
          <p:cNvSpPr/>
          <p:nvPr/>
        </p:nvSpPr>
        <p:spPr>
          <a:xfrm>
            <a:off x="250825" y="2997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 name="67 Rectángulo">
            <a:hlinkClick r:id="" action="ppaction://noaction"/>
          </p:cNvPr>
          <p:cNvSpPr/>
          <p:nvPr/>
        </p:nvSpPr>
        <p:spPr>
          <a:xfrm>
            <a:off x="250825" y="30988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9" name="68 Rectángulo">
            <a:hlinkClick r:id="" action="ppaction://noaction"/>
          </p:cNvPr>
          <p:cNvSpPr/>
          <p:nvPr/>
        </p:nvSpPr>
        <p:spPr>
          <a:xfrm>
            <a:off x="250825" y="3213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 name="69 Rectángulo">
            <a:hlinkClick r:id="" action="ppaction://noaction"/>
          </p:cNvPr>
          <p:cNvSpPr/>
          <p:nvPr/>
        </p:nvSpPr>
        <p:spPr>
          <a:xfrm>
            <a:off x="250825" y="3365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 name="70 Rectángulo">
            <a:hlinkClick r:id="" action="ppaction://noaction"/>
          </p:cNvPr>
          <p:cNvSpPr/>
          <p:nvPr/>
        </p:nvSpPr>
        <p:spPr>
          <a:xfrm>
            <a:off x="250825" y="357346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 name="71 Rectángulo">
            <a:hlinkClick r:id="" action="ppaction://noaction"/>
          </p:cNvPr>
          <p:cNvSpPr/>
          <p:nvPr/>
        </p:nvSpPr>
        <p:spPr>
          <a:xfrm>
            <a:off x="250825" y="3746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 name="72 Rectángulo">
            <a:hlinkClick r:id="" action="ppaction://noaction"/>
          </p:cNvPr>
          <p:cNvSpPr/>
          <p:nvPr/>
        </p:nvSpPr>
        <p:spPr>
          <a:xfrm>
            <a:off x="250825" y="39338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 name="73 Rectángulo">
            <a:hlinkClick r:id="" action="ppaction://noaction"/>
          </p:cNvPr>
          <p:cNvSpPr/>
          <p:nvPr/>
        </p:nvSpPr>
        <p:spPr>
          <a:xfrm>
            <a:off x="250825" y="40354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 name="74 Rectángulo">
            <a:hlinkClick r:id="" action="ppaction://noaction"/>
          </p:cNvPr>
          <p:cNvSpPr/>
          <p:nvPr/>
        </p:nvSpPr>
        <p:spPr>
          <a:xfrm>
            <a:off x="250825" y="41783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 name="75 Rectángulo">
            <a:hlinkClick r:id="" action="ppaction://noaction"/>
          </p:cNvPr>
          <p:cNvSpPr/>
          <p:nvPr/>
        </p:nvSpPr>
        <p:spPr>
          <a:xfrm>
            <a:off x="250825" y="42926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 name="76 Rectángulo">
            <a:hlinkClick r:id="" action="ppaction://noaction"/>
          </p:cNvPr>
          <p:cNvSpPr/>
          <p:nvPr/>
        </p:nvSpPr>
        <p:spPr>
          <a:xfrm>
            <a:off x="250825" y="4394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9" name="48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0" name="49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0"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48</a:t>
            </a:fld>
            <a:endParaRPr lang="en-GB" sz="1600" b="1" dirty="0">
              <a:solidFill>
                <a:srgbClr val="C00000"/>
              </a:solidFill>
            </a:endParaRPr>
          </a:p>
        </p:txBody>
      </p:sp>
      <p:sp>
        <p:nvSpPr>
          <p:cNvPr id="91" name="90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95 Rectángulo"/>
          <p:cNvSpPr/>
          <p:nvPr/>
        </p:nvSpPr>
        <p:spPr>
          <a:xfrm>
            <a:off x="500604" y="908720"/>
            <a:ext cx="4719468"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Communication. External communication channels</a:t>
            </a:r>
          </a:p>
        </p:txBody>
      </p:sp>
      <p:grpSp>
        <p:nvGrpSpPr>
          <p:cNvPr id="40" name="39 Grupo"/>
          <p:cNvGrpSpPr/>
          <p:nvPr/>
        </p:nvGrpSpPr>
        <p:grpSpPr>
          <a:xfrm>
            <a:off x="142844" y="6525376"/>
            <a:ext cx="2750146" cy="216737"/>
            <a:chOff x="142844" y="6525376"/>
            <a:chExt cx="2750146" cy="216737"/>
          </a:xfrm>
        </p:grpSpPr>
        <p:grpSp>
          <p:nvGrpSpPr>
            <p:cNvPr id="41" name="8 Grupo"/>
            <p:cNvGrpSpPr/>
            <p:nvPr/>
          </p:nvGrpSpPr>
          <p:grpSpPr>
            <a:xfrm>
              <a:off x="142844" y="6544781"/>
              <a:ext cx="2750145" cy="181706"/>
              <a:chOff x="93663" y="6277125"/>
              <a:chExt cx="2750145" cy="224103"/>
            </a:xfrm>
          </p:grpSpPr>
          <p:sp>
            <p:nvSpPr>
              <p:cNvPr id="4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44"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42" name="41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40244026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52 Rectángulo">
            <a:hlinkClick r:id="" action="ppaction://noaction"/>
          </p:cNvPr>
          <p:cNvSpPr/>
          <p:nvPr/>
        </p:nvSpPr>
        <p:spPr>
          <a:xfrm>
            <a:off x="250825" y="1773238"/>
            <a:ext cx="95250" cy="71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4" name="53 Rectángulo">
            <a:hlinkClick r:id="" action="ppaction://noaction"/>
          </p:cNvPr>
          <p:cNvSpPr/>
          <p:nvPr/>
        </p:nvSpPr>
        <p:spPr>
          <a:xfrm>
            <a:off x="250825" y="1844675"/>
            <a:ext cx="95250" cy="71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5" name="54 Rectángulo">
            <a:hlinkClick r:id="" action="ppaction://noaction"/>
          </p:cNvPr>
          <p:cNvSpPr/>
          <p:nvPr/>
        </p:nvSpPr>
        <p:spPr>
          <a:xfrm>
            <a:off x="250825" y="191611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6" name="55 Rectángulo">
            <a:hlinkClick r:id="" action="ppaction://noaction"/>
          </p:cNvPr>
          <p:cNvSpPr/>
          <p:nvPr/>
        </p:nvSpPr>
        <p:spPr>
          <a:xfrm>
            <a:off x="250825" y="2090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7" name="56 Rectángulo">
            <a:hlinkClick r:id="" action="ppaction://noaction"/>
          </p:cNvPr>
          <p:cNvSpPr/>
          <p:nvPr/>
        </p:nvSpPr>
        <p:spPr>
          <a:xfrm>
            <a:off x="250825" y="22050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8" name="57 Rectángulo">
            <a:hlinkClick r:id="" action="ppaction://noaction"/>
          </p:cNvPr>
          <p:cNvSpPr/>
          <p:nvPr/>
        </p:nvSpPr>
        <p:spPr>
          <a:xfrm>
            <a:off x="250825" y="22764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9" name="58 Rectángulo">
            <a:hlinkClick r:id="" action="ppaction://noaction"/>
          </p:cNvPr>
          <p:cNvSpPr/>
          <p:nvPr/>
        </p:nvSpPr>
        <p:spPr>
          <a:xfrm>
            <a:off x="250825" y="23780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0" name="59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 name="60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2" name="61 Rectángulo">
            <a:hlinkClick r:id="" action="ppaction://noaction"/>
          </p:cNvPr>
          <p:cNvSpPr/>
          <p:nvPr/>
        </p:nvSpPr>
        <p:spPr>
          <a:xfrm>
            <a:off x="250825" y="25654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3" name="62 Rectángulo">
            <a:hlinkClick r:id="" action="ppaction://noaction"/>
          </p:cNvPr>
          <p:cNvSpPr/>
          <p:nvPr/>
        </p:nvSpPr>
        <p:spPr>
          <a:xfrm>
            <a:off x="250825" y="26368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4" name="63 Rectángulo">
            <a:hlinkClick r:id="" action="ppaction://noaction"/>
          </p:cNvPr>
          <p:cNvSpPr/>
          <p:nvPr/>
        </p:nvSpPr>
        <p:spPr>
          <a:xfrm>
            <a:off x="250825" y="27384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5" name="64 Rectángulo">
            <a:hlinkClick r:id="" action="ppaction://noaction"/>
          </p:cNvPr>
          <p:cNvSpPr/>
          <p:nvPr/>
        </p:nvSpPr>
        <p:spPr>
          <a:xfrm>
            <a:off x="263525" y="2852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6" name="65 Rectángulo">
            <a:hlinkClick r:id="" action="ppaction://noaction"/>
          </p:cNvPr>
          <p:cNvSpPr/>
          <p:nvPr/>
        </p:nvSpPr>
        <p:spPr>
          <a:xfrm>
            <a:off x="250825" y="29241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7" name="66 Rectángulo">
            <a:hlinkClick r:id="" action="ppaction://noaction"/>
          </p:cNvPr>
          <p:cNvSpPr/>
          <p:nvPr/>
        </p:nvSpPr>
        <p:spPr>
          <a:xfrm>
            <a:off x="250825" y="2997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 name="67 Rectángulo">
            <a:hlinkClick r:id="" action="ppaction://noaction"/>
          </p:cNvPr>
          <p:cNvSpPr/>
          <p:nvPr/>
        </p:nvSpPr>
        <p:spPr>
          <a:xfrm>
            <a:off x="250825" y="30988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9" name="68 Rectángulo">
            <a:hlinkClick r:id="" action="ppaction://noaction"/>
          </p:cNvPr>
          <p:cNvSpPr/>
          <p:nvPr/>
        </p:nvSpPr>
        <p:spPr>
          <a:xfrm>
            <a:off x="250825" y="3213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 name="69 Rectángulo">
            <a:hlinkClick r:id="" action="ppaction://noaction"/>
          </p:cNvPr>
          <p:cNvSpPr/>
          <p:nvPr/>
        </p:nvSpPr>
        <p:spPr>
          <a:xfrm>
            <a:off x="250825" y="3365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 name="70 Rectángulo">
            <a:hlinkClick r:id="" action="ppaction://noaction"/>
          </p:cNvPr>
          <p:cNvSpPr/>
          <p:nvPr/>
        </p:nvSpPr>
        <p:spPr>
          <a:xfrm>
            <a:off x="250825" y="357346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 name="71 Rectángulo">
            <a:hlinkClick r:id="" action="ppaction://noaction"/>
          </p:cNvPr>
          <p:cNvSpPr/>
          <p:nvPr/>
        </p:nvSpPr>
        <p:spPr>
          <a:xfrm>
            <a:off x="250825" y="3746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 name="72 Rectángulo">
            <a:hlinkClick r:id="" action="ppaction://noaction"/>
          </p:cNvPr>
          <p:cNvSpPr/>
          <p:nvPr/>
        </p:nvSpPr>
        <p:spPr>
          <a:xfrm>
            <a:off x="250825" y="39338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 name="73 Rectángulo">
            <a:hlinkClick r:id="" action="ppaction://noaction"/>
          </p:cNvPr>
          <p:cNvSpPr/>
          <p:nvPr/>
        </p:nvSpPr>
        <p:spPr>
          <a:xfrm>
            <a:off x="250825" y="40354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 name="74 Rectángulo">
            <a:hlinkClick r:id="" action="ppaction://noaction"/>
          </p:cNvPr>
          <p:cNvSpPr/>
          <p:nvPr/>
        </p:nvSpPr>
        <p:spPr>
          <a:xfrm>
            <a:off x="250825" y="41783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 name="75 Rectángulo">
            <a:hlinkClick r:id="" action="ppaction://noaction"/>
          </p:cNvPr>
          <p:cNvSpPr/>
          <p:nvPr/>
        </p:nvSpPr>
        <p:spPr>
          <a:xfrm>
            <a:off x="250825" y="42926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 name="76 Rectángulo">
            <a:hlinkClick r:id="" action="ppaction://noaction"/>
          </p:cNvPr>
          <p:cNvSpPr/>
          <p:nvPr/>
        </p:nvSpPr>
        <p:spPr>
          <a:xfrm>
            <a:off x="250825" y="4394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9" name="48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0" name="49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0"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49</a:t>
            </a:fld>
            <a:endParaRPr lang="en-GB" sz="1600" b="1" dirty="0">
              <a:solidFill>
                <a:srgbClr val="C00000"/>
              </a:solidFill>
            </a:endParaRPr>
          </a:p>
        </p:txBody>
      </p:sp>
      <p:sp>
        <p:nvSpPr>
          <p:cNvPr id="91" name="90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95 Rectángulo"/>
          <p:cNvSpPr/>
          <p:nvPr/>
        </p:nvSpPr>
        <p:spPr>
          <a:xfrm>
            <a:off x="500604" y="908720"/>
            <a:ext cx="235973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Internal communication</a:t>
            </a:r>
          </a:p>
        </p:txBody>
      </p:sp>
      <p:pic>
        <p:nvPicPr>
          <p:cNvPr id="37" name="Picture 16" descr="Intranet"/>
          <p:cNvPicPr>
            <a:picLocks noChangeAspect="1" noChangeArrowheads="1"/>
          </p:cNvPicPr>
          <p:nvPr/>
        </p:nvPicPr>
        <p:blipFill>
          <a:blip r:embed="rId5"/>
          <a:srcRect/>
          <a:stretch>
            <a:fillRect/>
          </a:stretch>
        </p:blipFill>
        <p:spPr bwMode="auto">
          <a:xfrm>
            <a:off x="651771" y="1556792"/>
            <a:ext cx="1028700" cy="457200"/>
          </a:xfrm>
          <a:prstGeom prst="rect">
            <a:avLst/>
          </a:prstGeom>
          <a:solidFill>
            <a:schemeClr val="tx1">
              <a:lumMod val="65000"/>
              <a:lumOff val="35000"/>
            </a:schemeClr>
          </a:solidFill>
        </p:spPr>
      </p:pic>
      <p:sp>
        <p:nvSpPr>
          <p:cNvPr id="38" name="37 Rectángulo"/>
          <p:cNvSpPr/>
          <p:nvPr/>
        </p:nvSpPr>
        <p:spPr>
          <a:xfrm>
            <a:off x="1763688" y="1340768"/>
            <a:ext cx="6972325" cy="861774"/>
          </a:xfrm>
          <a:prstGeom prst="rect">
            <a:avLst/>
          </a:prstGeom>
        </p:spPr>
        <p:txBody>
          <a:bodyPr wrap="square">
            <a:spAutoFit/>
          </a:bodyPr>
          <a:lstStyle/>
          <a:p>
            <a:pPr algn="just">
              <a:defRPr/>
            </a:pPr>
            <a:r>
              <a:rPr lang="en-GB" sz="1000" dirty="0">
                <a:solidFill>
                  <a:schemeClr val="accent2">
                    <a:lumMod val="75000"/>
                  </a:schemeClr>
                </a:solidFill>
                <a:latin typeface="Gill Sans"/>
              </a:rPr>
              <a:t>Transparency of information is one of ICO's commitments to its staff. In addition to encouraging personal and direct communication throughout all levels of the organisation, it provides workers with access to "Portico", an information tool for corporate news (statutes, organisation, internal regulations, activities, work-life balance measures, etc.) and information relating to the Institute (salaries, hours worked, information on holidays and leave, training received, business trips, etc.).</a:t>
            </a:r>
          </a:p>
        </p:txBody>
      </p:sp>
      <p:sp>
        <p:nvSpPr>
          <p:cNvPr id="39" name="38 Rectángulo"/>
          <p:cNvSpPr/>
          <p:nvPr/>
        </p:nvSpPr>
        <p:spPr>
          <a:xfrm>
            <a:off x="500604" y="2132856"/>
            <a:ext cx="8235409" cy="2015936"/>
          </a:xfrm>
          <a:prstGeom prst="rect">
            <a:avLst/>
          </a:prstGeom>
        </p:spPr>
        <p:txBody>
          <a:bodyPr wrap="square">
            <a:spAutoFit/>
          </a:bodyPr>
          <a:lstStyle/>
          <a:p>
            <a:pPr algn="just">
              <a:defRPr/>
            </a:pPr>
            <a:r>
              <a:rPr lang="en-GB" sz="1000" dirty="0">
                <a:solidFill>
                  <a:schemeClr val="accent2">
                    <a:lumMod val="75000"/>
                  </a:schemeClr>
                </a:solidFill>
                <a:latin typeface="Gill Sans"/>
              </a:rPr>
              <a:t>The three basic functions of "Portico" are:</a:t>
            </a: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 Be the most frequently used internal communications channel, through which the updated information generated in the Institute for internal and external recipients flows regularly.</a:t>
            </a: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 Be the framework which houses, in an orderly and intuitive manner, all the applications, tools and documents needed for the effective daily work of employees.</a:t>
            </a: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 Be the platform where employees can manage their relationship with the company, request courses, consult salaries, loans, etc.</a:t>
            </a: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Notably, it is also updated daily with content of general interest to the workforce, such as the intranet news section containing notices and daily summaries of the most important news items published about ICO in the leading newspapers.</a:t>
            </a: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In 2017, 200,989 visits were made, with 613,403 pages being accessed (3.05 pages on average per visit). The average duration of each visit was 6 minutes and 37 seconds.</a:t>
            </a:r>
          </a:p>
        </p:txBody>
      </p:sp>
      <p:sp>
        <p:nvSpPr>
          <p:cNvPr id="40" name="39 Rectángulo"/>
          <p:cNvSpPr/>
          <p:nvPr/>
        </p:nvSpPr>
        <p:spPr>
          <a:xfrm>
            <a:off x="484074" y="4293096"/>
            <a:ext cx="235973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Client satisfaction</a:t>
            </a:r>
          </a:p>
        </p:txBody>
      </p:sp>
      <p:sp>
        <p:nvSpPr>
          <p:cNvPr id="41" name="40 Rectángulo"/>
          <p:cNvSpPr/>
          <p:nvPr/>
        </p:nvSpPr>
        <p:spPr>
          <a:xfrm>
            <a:off x="500604" y="4668232"/>
            <a:ext cx="8235409" cy="1785104"/>
          </a:xfrm>
          <a:prstGeom prst="rect">
            <a:avLst/>
          </a:prstGeom>
        </p:spPr>
        <p:txBody>
          <a:bodyPr wrap="square">
            <a:spAutoFit/>
          </a:bodyPr>
          <a:lstStyle/>
          <a:p>
            <a:pPr algn="just">
              <a:defRPr/>
            </a:pPr>
            <a:r>
              <a:rPr lang="en-GB" sz="1000" dirty="0">
                <a:solidFill>
                  <a:schemeClr val="accent2">
                    <a:lumMod val="75000"/>
                  </a:schemeClr>
                </a:solidFill>
                <a:latin typeface="Gill Sans"/>
              </a:rPr>
              <a:t>In order to obtain the opinion of clients regarding the functionality of ICO loan facilities, a communication channel is available on the ICO website where further information can be requested on products and complaints or suggestions made. This tool also makes it possible to test the relevance and quality of information that the branches of intermediary financial institutions have on ICO facilities. Finally, this tool makes it possible for customers to obtain information on other ICO activities not necessarily related to financing products.</a:t>
            </a: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72 complaints and eight suggestions were received in 2017. The average response time for complaints was 4.6 working days. Meanwhile, 773 enquires related to financing products were received. All enquiries were resolved. The average response time was 2.21 days.  8,858 queries made using the information and public service freephone number were answered. 925 queries were handled by the in-person customer support team.</a:t>
            </a: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The level of customer satisfaction with the 900 telephone service and the website, measured in 2,914 surveys, was 4.84 out of 5.</a:t>
            </a:r>
          </a:p>
        </p:txBody>
      </p:sp>
      <p:grpSp>
        <p:nvGrpSpPr>
          <p:cNvPr id="45" name="44 Grupo"/>
          <p:cNvGrpSpPr/>
          <p:nvPr/>
        </p:nvGrpSpPr>
        <p:grpSpPr>
          <a:xfrm>
            <a:off x="142844" y="6525376"/>
            <a:ext cx="2750146" cy="216737"/>
            <a:chOff x="142844" y="6525376"/>
            <a:chExt cx="2750146" cy="216737"/>
          </a:xfrm>
        </p:grpSpPr>
        <p:grpSp>
          <p:nvGrpSpPr>
            <p:cNvPr id="46" name="8 Grupo"/>
            <p:cNvGrpSpPr/>
            <p:nvPr/>
          </p:nvGrpSpPr>
          <p:grpSpPr>
            <a:xfrm>
              <a:off x="142844" y="6544781"/>
              <a:ext cx="2750145" cy="181706"/>
              <a:chOff x="93663" y="6277125"/>
              <a:chExt cx="2750145" cy="224103"/>
            </a:xfrm>
          </p:grpSpPr>
          <p:sp>
            <p:nvSpPr>
              <p:cNvPr id="4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51"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47" name="46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744310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3563888" y="3547621"/>
            <a:ext cx="4794326" cy="837863"/>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Scope, coverage and preparation of this Report</a:t>
            </a:r>
          </a:p>
        </p:txBody>
      </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52 Rectángulo">
            <a:hlinkClick r:id="" action="ppaction://noaction"/>
          </p:cNvPr>
          <p:cNvSpPr/>
          <p:nvPr/>
        </p:nvSpPr>
        <p:spPr>
          <a:xfrm>
            <a:off x="250825" y="1773238"/>
            <a:ext cx="95250" cy="71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4" name="53 Rectángulo">
            <a:hlinkClick r:id="" action="ppaction://noaction"/>
          </p:cNvPr>
          <p:cNvSpPr/>
          <p:nvPr/>
        </p:nvSpPr>
        <p:spPr>
          <a:xfrm>
            <a:off x="250825" y="1844675"/>
            <a:ext cx="95250" cy="71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5" name="54 Rectángulo">
            <a:hlinkClick r:id="" action="ppaction://noaction"/>
          </p:cNvPr>
          <p:cNvSpPr/>
          <p:nvPr/>
        </p:nvSpPr>
        <p:spPr>
          <a:xfrm>
            <a:off x="250825" y="191611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6" name="55 Rectángulo">
            <a:hlinkClick r:id="" action="ppaction://noaction"/>
          </p:cNvPr>
          <p:cNvSpPr/>
          <p:nvPr/>
        </p:nvSpPr>
        <p:spPr>
          <a:xfrm>
            <a:off x="250825" y="2090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7" name="56 Rectángulo">
            <a:hlinkClick r:id="" action="ppaction://noaction"/>
          </p:cNvPr>
          <p:cNvSpPr/>
          <p:nvPr/>
        </p:nvSpPr>
        <p:spPr>
          <a:xfrm>
            <a:off x="250825" y="22050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8" name="57 Rectángulo">
            <a:hlinkClick r:id="" action="ppaction://noaction"/>
          </p:cNvPr>
          <p:cNvSpPr/>
          <p:nvPr/>
        </p:nvSpPr>
        <p:spPr>
          <a:xfrm>
            <a:off x="250825" y="22764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9" name="58 Rectángulo">
            <a:hlinkClick r:id="" action="ppaction://noaction"/>
          </p:cNvPr>
          <p:cNvSpPr/>
          <p:nvPr/>
        </p:nvSpPr>
        <p:spPr>
          <a:xfrm>
            <a:off x="250825" y="23780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0" name="59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 name="60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2" name="61 Rectángulo">
            <a:hlinkClick r:id="" action="ppaction://noaction"/>
          </p:cNvPr>
          <p:cNvSpPr/>
          <p:nvPr/>
        </p:nvSpPr>
        <p:spPr>
          <a:xfrm>
            <a:off x="250825" y="25654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3" name="62 Rectángulo">
            <a:hlinkClick r:id="" action="ppaction://noaction"/>
          </p:cNvPr>
          <p:cNvSpPr/>
          <p:nvPr/>
        </p:nvSpPr>
        <p:spPr>
          <a:xfrm>
            <a:off x="250825" y="26368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4" name="63 Rectángulo">
            <a:hlinkClick r:id="" action="ppaction://noaction"/>
          </p:cNvPr>
          <p:cNvSpPr/>
          <p:nvPr/>
        </p:nvSpPr>
        <p:spPr>
          <a:xfrm>
            <a:off x="250825" y="27384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5" name="64 Rectángulo">
            <a:hlinkClick r:id="" action="ppaction://noaction"/>
          </p:cNvPr>
          <p:cNvSpPr/>
          <p:nvPr/>
        </p:nvSpPr>
        <p:spPr>
          <a:xfrm>
            <a:off x="263525" y="2852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6" name="65 Rectángulo">
            <a:hlinkClick r:id="" action="ppaction://noaction"/>
          </p:cNvPr>
          <p:cNvSpPr/>
          <p:nvPr/>
        </p:nvSpPr>
        <p:spPr>
          <a:xfrm>
            <a:off x="250825" y="29241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7" name="66 Rectángulo">
            <a:hlinkClick r:id="" action="ppaction://noaction"/>
          </p:cNvPr>
          <p:cNvSpPr/>
          <p:nvPr/>
        </p:nvSpPr>
        <p:spPr>
          <a:xfrm>
            <a:off x="250825" y="2997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 name="67 Rectángulo">
            <a:hlinkClick r:id="" action="ppaction://noaction"/>
          </p:cNvPr>
          <p:cNvSpPr/>
          <p:nvPr/>
        </p:nvSpPr>
        <p:spPr>
          <a:xfrm>
            <a:off x="250825" y="30988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9" name="68 Rectángulo">
            <a:hlinkClick r:id="" action="ppaction://noaction"/>
          </p:cNvPr>
          <p:cNvSpPr/>
          <p:nvPr/>
        </p:nvSpPr>
        <p:spPr>
          <a:xfrm>
            <a:off x="250825" y="3213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 name="69 Rectángulo">
            <a:hlinkClick r:id="" action="ppaction://noaction"/>
          </p:cNvPr>
          <p:cNvSpPr/>
          <p:nvPr/>
        </p:nvSpPr>
        <p:spPr>
          <a:xfrm>
            <a:off x="250825" y="3365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 name="70 Rectángulo">
            <a:hlinkClick r:id="" action="ppaction://noaction"/>
          </p:cNvPr>
          <p:cNvSpPr/>
          <p:nvPr/>
        </p:nvSpPr>
        <p:spPr>
          <a:xfrm>
            <a:off x="250825" y="357346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 name="71 Rectángulo">
            <a:hlinkClick r:id="" action="ppaction://noaction"/>
          </p:cNvPr>
          <p:cNvSpPr/>
          <p:nvPr/>
        </p:nvSpPr>
        <p:spPr>
          <a:xfrm>
            <a:off x="250825" y="3746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 name="72 Rectángulo">
            <a:hlinkClick r:id="" action="ppaction://noaction"/>
          </p:cNvPr>
          <p:cNvSpPr/>
          <p:nvPr/>
        </p:nvSpPr>
        <p:spPr>
          <a:xfrm>
            <a:off x="250825" y="39338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 name="73 Rectángulo">
            <a:hlinkClick r:id="" action="ppaction://noaction"/>
          </p:cNvPr>
          <p:cNvSpPr/>
          <p:nvPr/>
        </p:nvSpPr>
        <p:spPr>
          <a:xfrm>
            <a:off x="250825" y="40354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 name="74 Rectángulo">
            <a:hlinkClick r:id="" action="ppaction://noaction"/>
          </p:cNvPr>
          <p:cNvSpPr/>
          <p:nvPr/>
        </p:nvSpPr>
        <p:spPr>
          <a:xfrm>
            <a:off x="250825" y="41783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 name="75 Rectángulo">
            <a:hlinkClick r:id="" action="ppaction://noaction"/>
          </p:cNvPr>
          <p:cNvSpPr/>
          <p:nvPr/>
        </p:nvSpPr>
        <p:spPr>
          <a:xfrm>
            <a:off x="250825" y="42926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 name="76 Rectángulo">
            <a:hlinkClick r:id="" action="ppaction://noaction"/>
          </p:cNvPr>
          <p:cNvSpPr/>
          <p:nvPr/>
        </p:nvSpPr>
        <p:spPr>
          <a:xfrm>
            <a:off x="250825" y="4394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9" name="48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0" name="49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0"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50</a:t>
            </a:fld>
            <a:endParaRPr lang="en-GB" sz="1600" b="1" dirty="0">
              <a:solidFill>
                <a:srgbClr val="C00000"/>
              </a:solidFill>
            </a:endParaRPr>
          </a:p>
        </p:txBody>
      </p:sp>
      <p:sp>
        <p:nvSpPr>
          <p:cNvPr id="91" name="90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95 Rectángulo"/>
          <p:cNvSpPr/>
          <p:nvPr/>
        </p:nvSpPr>
        <p:spPr>
          <a:xfrm>
            <a:off x="500604" y="908720"/>
            <a:ext cx="7167740"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RELATIONSHIPS WITH OTHER NATIONAL AND INTERNATIONAL INSTITUTIONS</a:t>
            </a:r>
          </a:p>
        </p:txBody>
      </p:sp>
      <p:graphicFrame>
        <p:nvGraphicFramePr>
          <p:cNvPr id="43" name="42 Tabla"/>
          <p:cNvGraphicFramePr>
            <a:graphicFrameLocks noGrp="1"/>
          </p:cNvGraphicFramePr>
          <p:nvPr>
            <p:extLst>
              <p:ext uri="{D42A27DB-BD31-4B8C-83A1-F6EECF244321}">
                <p14:modId xmlns:p14="http://schemas.microsoft.com/office/powerpoint/2010/main" val="847727370"/>
              </p:ext>
            </p:extLst>
          </p:nvPr>
        </p:nvGraphicFramePr>
        <p:xfrm>
          <a:off x="605081" y="1847009"/>
          <a:ext cx="2742783" cy="1120028"/>
        </p:xfrm>
        <a:graphic>
          <a:graphicData uri="http://schemas.openxmlformats.org/drawingml/2006/table">
            <a:tbl>
              <a:tblPr firstRow="1" bandRow="1"/>
              <a:tblGrid>
                <a:gridCol w="2742783">
                  <a:extLst>
                    <a:ext uri="{9D8B030D-6E8A-4147-A177-3AD203B41FA5}">
                      <a16:colId xmlns:a16="http://schemas.microsoft.com/office/drawing/2014/main" xmlns="" val="20000"/>
                    </a:ext>
                  </a:extLst>
                </a:gridCol>
              </a:tblGrid>
              <a:tr h="299026">
                <a:tc>
                  <a:txBody>
                    <a:bodyPr/>
                    <a:lstStyle/>
                    <a:p>
                      <a:pPr algn="ctr" rtl="0" fontAlgn="ctr"/>
                      <a:r>
                        <a:rPr lang="en-GB" sz="800" b="1" i="0" u="none" strike="noStrike" dirty="0">
                          <a:solidFill>
                            <a:srgbClr val="FFFFFF"/>
                          </a:solidFill>
                          <a:effectLst/>
                          <a:latin typeface="Gill Sans"/>
                        </a:rPr>
                        <a:t>INITIATIVES</a:t>
                      </a:r>
                    </a:p>
                  </a:txBody>
                  <a:tcPr marL="9522" marR="9522" marT="9517"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351621">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Principles of the United Nations Global Compact (signed in 2005)</a:t>
                      </a:r>
                    </a:p>
                  </a:txBody>
                  <a:tcPr marL="85698" marR="9522" marT="9517"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237801">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Women's Empowerment Principles of the United Nations Global Compact (signed in 2010)</a:t>
                      </a:r>
                    </a:p>
                  </a:txBody>
                  <a:tcPr marL="85698" marR="9522" marT="9517"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2"/>
                  </a:ext>
                </a:extLst>
              </a:tr>
              <a:tr h="231580">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Public Sector Companies Agreement for a society free of gender-based violence</a:t>
                      </a:r>
                    </a:p>
                  </a:txBody>
                  <a:tcPr marL="85698" marR="9522" marT="9517"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3"/>
                  </a:ext>
                </a:extLst>
              </a:tr>
            </a:tbl>
          </a:graphicData>
        </a:graphic>
      </p:graphicFrame>
      <p:graphicFrame>
        <p:nvGraphicFramePr>
          <p:cNvPr id="44" name="43 Tabla"/>
          <p:cNvGraphicFramePr>
            <a:graphicFrameLocks noGrp="1"/>
          </p:cNvGraphicFramePr>
          <p:nvPr>
            <p:extLst>
              <p:ext uri="{D42A27DB-BD31-4B8C-83A1-F6EECF244321}">
                <p14:modId xmlns:p14="http://schemas.microsoft.com/office/powerpoint/2010/main" val="2078026815"/>
              </p:ext>
            </p:extLst>
          </p:nvPr>
        </p:nvGraphicFramePr>
        <p:xfrm>
          <a:off x="3419872" y="1845421"/>
          <a:ext cx="2592288" cy="1121616"/>
        </p:xfrm>
        <a:graphic>
          <a:graphicData uri="http://schemas.openxmlformats.org/drawingml/2006/table">
            <a:tbl>
              <a:tblPr firstRow="1" bandRow="1"/>
              <a:tblGrid>
                <a:gridCol w="2592288">
                  <a:extLst>
                    <a:ext uri="{9D8B030D-6E8A-4147-A177-3AD203B41FA5}">
                      <a16:colId xmlns:a16="http://schemas.microsoft.com/office/drawing/2014/main" xmlns="" val="20000"/>
                    </a:ext>
                  </a:extLst>
                </a:gridCol>
              </a:tblGrid>
              <a:tr h="290990">
                <a:tc>
                  <a:txBody>
                    <a:bodyPr/>
                    <a:lstStyle/>
                    <a:p>
                      <a:pPr algn="ctr" rtl="0" fontAlgn="ctr"/>
                      <a:r>
                        <a:rPr lang="en-GB" sz="800" b="1" i="0" u="none" strike="noStrike" dirty="0">
                          <a:solidFill>
                            <a:srgbClr val="FFFFFF"/>
                          </a:solidFill>
                          <a:effectLst/>
                          <a:latin typeface="Gill Sans"/>
                        </a:rPr>
                        <a:t>ASSOCIATIONS AND ORGANISATIONS</a:t>
                      </a:r>
                    </a:p>
                  </a:txBody>
                  <a:tcPr marL="9525"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241092">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Spanish Network of the United Nations Global Compact (since 2005)</a:t>
                      </a:r>
                    </a:p>
                  </a:txBody>
                  <a:tcPr marL="85731"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219452">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FORÉTICA (since 2005)</a:t>
                      </a:r>
                    </a:p>
                  </a:txBody>
                  <a:tcPr marL="85731"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2"/>
                  </a:ext>
                </a:extLst>
              </a:tr>
              <a:tr h="185041">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SPAINSIF (since 2015)</a:t>
                      </a:r>
                    </a:p>
                  </a:txBody>
                  <a:tcPr marL="85731"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3"/>
                  </a:ext>
                </a:extLst>
              </a:tr>
              <a:tr h="185041">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Equator Principles (since 2016)</a:t>
                      </a:r>
                    </a:p>
                  </a:txBody>
                  <a:tcPr marL="85731"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4"/>
                  </a:ext>
                </a:extLst>
              </a:tr>
            </a:tbl>
          </a:graphicData>
        </a:graphic>
      </p:graphicFrame>
      <p:sp>
        <p:nvSpPr>
          <p:cNvPr id="45" name="44 Rectángulo"/>
          <p:cNvSpPr/>
          <p:nvPr/>
        </p:nvSpPr>
        <p:spPr>
          <a:xfrm>
            <a:off x="500604" y="1402151"/>
            <a:ext cx="299127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Related to CSR</a:t>
            </a:r>
          </a:p>
        </p:txBody>
      </p:sp>
      <p:graphicFrame>
        <p:nvGraphicFramePr>
          <p:cNvPr id="46" name="45 Tabla"/>
          <p:cNvGraphicFramePr>
            <a:graphicFrameLocks noGrp="1"/>
          </p:cNvGraphicFramePr>
          <p:nvPr>
            <p:extLst>
              <p:ext uri="{D42A27DB-BD31-4B8C-83A1-F6EECF244321}">
                <p14:modId xmlns:p14="http://schemas.microsoft.com/office/powerpoint/2010/main" val="228028073"/>
              </p:ext>
            </p:extLst>
          </p:nvPr>
        </p:nvGraphicFramePr>
        <p:xfrm>
          <a:off x="6084168" y="1844824"/>
          <a:ext cx="2592288" cy="1125045"/>
        </p:xfrm>
        <a:graphic>
          <a:graphicData uri="http://schemas.openxmlformats.org/drawingml/2006/table">
            <a:tbl>
              <a:tblPr firstRow="1" bandRow="1"/>
              <a:tblGrid>
                <a:gridCol w="2592288">
                  <a:extLst>
                    <a:ext uri="{9D8B030D-6E8A-4147-A177-3AD203B41FA5}">
                      <a16:colId xmlns:a16="http://schemas.microsoft.com/office/drawing/2014/main" xmlns="" val="20000"/>
                    </a:ext>
                  </a:extLst>
                </a:gridCol>
              </a:tblGrid>
              <a:tr h="290990">
                <a:tc>
                  <a:txBody>
                    <a:bodyPr/>
                    <a:lstStyle/>
                    <a:p>
                      <a:pPr algn="ctr" rtl="0" fontAlgn="ctr"/>
                      <a:r>
                        <a:rPr lang="en-GB" sz="800" b="1" i="0" u="none" strike="noStrike" dirty="0">
                          <a:solidFill>
                            <a:srgbClr val="FFFFFF"/>
                          </a:solidFill>
                          <a:effectLst/>
                          <a:latin typeface="Gill Sans"/>
                        </a:rPr>
                        <a:t>NON-PROFIT ORGANISATIONS</a:t>
                      </a:r>
                    </a:p>
                  </a:txBody>
                  <a:tcPr marL="9525"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241092">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Spanish Red Cross (Mutual Collaboration Agreement. 2017)</a:t>
                      </a:r>
                    </a:p>
                  </a:txBody>
                  <a:tcPr marL="85731"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219452">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Fundación Leucemia y Linfoma (Mutual Collab. Agreement 2017)</a:t>
                      </a:r>
                    </a:p>
                  </a:txBody>
                  <a:tcPr marL="85731"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2"/>
                  </a:ext>
                </a:extLst>
              </a:tr>
              <a:tr h="185041">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Down España (Mutual Collaboration Agreement. 2017)</a:t>
                      </a:r>
                    </a:p>
                  </a:txBody>
                  <a:tcPr marL="85731"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3"/>
                  </a:ext>
                </a:extLst>
              </a:tr>
              <a:tr h="185041">
                <a:tc>
                  <a:txBody>
                    <a:bodyPr/>
                    <a:lstStyle/>
                    <a:p>
                      <a:pPr algn="l" rtl="0" fontAlgn="ctr">
                        <a:buClr>
                          <a:srgbClr val="963634"/>
                        </a:buClr>
                        <a:buSzPts val="700"/>
                        <a:buFont typeface="Gill Sans"/>
                        <a:buNone/>
                      </a:pPr>
                      <a:r>
                        <a:rPr lang="en-GB" sz="700" b="0" i="0" u="none" strike="noStrike" dirty="0">
                          <a:solidFill>
                            <a:srgbClr val="9E1B34"/>
                          </a:solidFill>
                          <a:effectLst/>
                          <a:latin typeface="Gill Sans"/>
                        </a:rPr>
                        <a:t>Fundación Tomillo (Mutual Collaboration Agreement. 2018)</a:t>
                      </a:r>
                    </a:p>
                  </a:txBody>
                  <a:tcPr marL="85731" marR="9525" marT="952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FFFFFF"/>
                    </a:solidFill>
                  </a:tcPr>
                </a:tc>
                <a:extLst>
                  <a:ext uri="{0D108BD9-81ED-4DB2-BD59-A6C34878D82A}">
                    <a16:rowId xmlns:a16="http://schemas.microsoft.com/office/drawing/2014/main" xmlns="" val="10004"/>
                  </a:ext>
                </a:extLst>
              </a:tr>
            </a:tbl>
          </a:graphicData>
        </a:graphic>
      </p:graphicFrame>
      <p:sp>
        <p:nvSpPr>
          <p:cNvPr id="47" name="46 Rectángulo"/>
          <p:cNvSpPr/>
          <p:nvPr/>
        </p:nvSpPr>
        <p:spPr>
          <a:xfrm>
            <a:off x="500604" y="3591014"/>
            <a:ext cx="8175852" cy="2862322"/>
          </a:xfrm>
          <a:prstGeom prst="rect">
            <a:avLst/>
          </a:prstGeom>
        </p:spPr>
        <p:txBody>
          <a:bodyPr wrap="square">
            <a:spAutoFit/>
          </a:bodyPr>
          <a:lstStyle/>
          <a:p>
            <a:pPr marL="180975" indent="-180975" algn="just">
              <a:buFont typeface="Wingdings" pitchFamily="2" charset="2"/>
              <a:buChar char="§"/>
              <a:tabLst>
                <a:tab pos="180975" algn="l"/>
              </a:tabLst>
              <a:defRPr/>
            </a:pPr>
            <a:r>
              <a:rPr lang="en-GB" sz="1000" b="1" dirty="0">
                <a:solidFill>
                  <a:schemeClr val="accent2">
                    <a:lumMod val="75000"/>
                  </a:schemeClr>
                </a:solidFill>
                <a:latin typeface="Gill Sans"/>
              </a:rPr>
              <a:t>Network of European Financial Institutions (NEFI). </a:t>
            </a:r>
            <a:r>
              <a:rPr lang="en-GB" sz="1000" dirty="0">
                <a:solidFill>
                  <a:schemeClr val="accent2">
                    <a:lumMod val="75000"/>
                  </a:schemeClr>
                </a:solidFill>
                <a:latin typeface="Gill Sans"/>
              </a:rPr>
              <a:t>A network made up of 17 financial institutions of the EU that share a public mission to provide SMEs with access to funding by offering them financial services and expertise, in co-operation with the national banking system.</a:t>
            </a:r>
          </a:p>
          <a:p>
            <a:pPr marL="180975" indent="-180975" algn="just">
              <a:buFont typeface="Wingdings" pitchFamily="2" charset="2"/>
              <a:buChar char="§"/>
              <a:tabLst>
                <a:tab pos="180975" algn="l"/>
              </a:tabLst>
              <a:defRPr/>
            </a:pPr>
            <a:endParaRPr lang="en-GB" sz="500" dirty="0">
              <a:solidFill>
                <a:schemeClr val="accent2">
                  <a:lumMod val="75000"/>
                </a:schemeClr>
              </a:solidFill>
              <a:latin typeface="Gill Sans"/>
              <a:cs typeface="Arial" charset="0"/>
            </a:endParaRPr>
          </a:p>
          <a:p>
            <a:pPr marL="180975" indent="-180975" algn="just">
              <a:buFont typeface="Wingdings" pitchFamily="2" charset="2"/>
              <a:buChar char="§"/>
              <a:tabLst>
                <a:tab pos="180975" algn="l"/>
              </a:tabLst>
              <a:defRPr/>
            </a:pPr>
            <a:r>
              <a:rPr lang="en-GB" sz="1000" b="1" dirty="0">
                <a:solidFill>
                  <a:schemeClr val="accent2">
                    <a:lumMod val="75000"/>
                  </a:schemeClr>
                </a:solidFill>
                <a:latin typeface="Gill Sans"/>
              </a:rPr>
              <a:t>European Long-Term</a:t>
            </a:r>
            <a:r>
              <a:rPr lang="en-GB"/>
              <a:t> </a:t>
            </a:r>
            <a:r>
              <a:rPr lang="en-GB" sz="1000" b="1" dirty="0">
                <a:solidFill>
                  <a:schemeClr val="accent2">
                    <a:lumMod val="75000"/>
                  </a:schemeClr>
                </a:solidFill>
                <a:latin typeface="Gill Sans"/>
              </a:rPr>
              <a:t>Investors</a:t>
            </a:r>
            <a:r>
              <a:rPr lang="en-GB"/>
              <a:t> </a:t>
            </a:r>
            <a:r>
              <a:rPr lang="en-GB" sz="1000" b="1" dirty="0">
                <a:solidFill>
                  <a:schemeClr val="accent2">
                    <a:lumMod val="75000"/>
                  </a:schemeClr>
                </a:solidFill>
                <a:latin typeface="Gill Sans"/>
              </a:rPr>
              <a:t>Association (ELTI). </a:t>
            </a:r>
            <a:r>
              <a:rPr lang="en-GB" sz="1000" dirty="0">
                <a:solidFill>
                  <a:schemeClr val="accent2">
                    <a:lumMod val="75000"/>
                  </a:schemeClr>
                </a:solidFill>
                <a:latin typeface="Gill Sans"/>
              </a:rPr>
              <a:t>Its mission is to consolidate cooperation between member institutions and to combine their efforts to promote and strengthen long-term financing, in accordance with EU objectives and initiatives. It is made up of 29 institutions, including multilateral financial institutions in the EU, regional institutions and non-banking institutions, such as pension funds.</a:t>
            </a:r>
          </a:p>
          <a:p>
            <a:pPr marL="180975" indent="-180975" algn="just">
              <a:buFont typeface="Wingdings" pitchFamily="2" charset="2"/>
              <a:buChar char="§"/>
              <a:tabLst>
                <a:tab pos="180975" algn="l"/>
              </a:tabLst>
              <a:defRPr/>
            </a:pPr>
            <a:endParaRPr lang="en-GB" sz="500" dirty="0">
              <a:solidFill>
                <a:schemeClr val="accent2">
                  <a:lumMod val="75000"/>
                </a:schemeClr>
              </a:solidFill>
              <a:latin typeface="Gill Sans"/>
              <a:cs typeface="Arial" charset="0"/>
            </a:endParaRPr>
          </a:p>
          <a:p>
            <a:pPr marL="180975" indent="-180975" algn="just">
              <a:buFont typeface="Wingdings" pitchFamily="2" charset="2"/>
              <a:buChar char="§"/>
              <a:tabLst>
                <a:tab pos="180975" algn="l"/>
              </a:tabLst>
              <a:defRPr/>
            </a:pPr>
            <a:r>
              <a:rPr lang="en-GB" sz="1000" b="1" dirty="0">
                <a:solidFill>
                  <a:schemeClr val="accent2">
                    <a:lumMod val="75000"/>
                  </a:schemeClr>
                </a:solidFill>
                <a:latin typeface="Gill Sans"/>
              </a:rPr>
              <a:t>Long-term Investors Club (LTIC). </a:t>
            </a:r>
            <a:r>
              <a:rPr lang="en-GB" sz="1000" dirty="0">
                <a:solidFill>
                  <a:schemeClr val="accent2">
                    <a:lumMod val="75000"/>
                  </a:schemeClr>
                </a:solidFill>
                <a:latin typeface="Gill Sans"/>
              </a:rPr>
              <a:t>It brings together a total of 19 global financial institutions and investors committed to supporting the major financial investments required for more sustainable economic growth at a national and multilateral level. It was launched in 2009 by the four main European public financial institutions: Caisse de Dépôts, Cassa</a:t>
            </a:r>
            <a:r>
              <a:rPr lang="en-GB"/>
              <a:t> </a:t>
            </a:r>
            <a:r>
              <a:rPr lang="en-GB" sz="1000" dirty="0">
                <a:solidFill>
                  <a:schemeClr val="accent2">
                    <a:lumMod val="75000"/>
                  </a:schemeClr>
                </a:solidFill>
                <a:latin typeface="Gill Sans"/>
              </a:rPr>
              <a:t>depositi e prestiti, EIB and KfW, with a combined balance sheet of $5.4 trillion, making it one of the largest investor platforms in the world.</a:t>
            </a:r>
          </a:p>
          <a:p>
            <a:pPr marL="180975" indent="-180975" algn="just">
              <a:buFont typeface="Wingdings" pitchFamily="2" charset="2"/>
              <a:buChar char="§"/>
              <a:tabLst>
                <a:tab pos="180975" algn="l"/>
              </a:tabLst>
              <a:defRPr/>
            </a:pPr>
            <a:endParaRPr lang="en-GB" sz="500" dirty="0">
              <a:solidFill>
                <a:schemeClr val="accent2">
                  <a:lumMod val="75000"/>
                </a:schemeClr>
              </a:solidFill>
              <a:latin typeface="Gill Sans"/>
              <a:cs typeface="Arial" charset="0"/>
            </a:endParaRPr>
          </a:p>
          <a:p>
            <a:pPr marL="180975" indent="-180975" algn="just">
              <a:buFont typeface="Wingdings" pitchFamily="2" charset="2"/>
              <a:buChar char="§"/>
              <a:tabLst>
                <a:tab pos="180975" algn="l"/>
              </a:tabLst>
              <a:defRPr/>
            </a:pPr>
            <a:r>
              <a:rPr lang="en-GB" sz="1000" b="1" dirty="0">
                <a:solidFill>
                  <a:schemeClr val="accent2">
                    <a:lumMod val="75000"/>
                  </a:schemeClr>
                </a:solidFill>
                <a:latin typeface="Gill Sans"/>
              </a:rPr>
              <a:t>Latin American Association of Development Financial Institutions (ALIDE) </a:t>
            </a:r>
            <a:r>
              <a:rPr lang="en-GB" sz="1000" dirty="0">
                <a:solidFill>
                  <a:schemeClr val="accent2">
                    <a:lumMod val="75000"/>
                  </a:schemeClr>
                </a:solidFill>
                <a:latin typeface="Gill Sans"/>
              </a:rPr>
              <a:t>An association with over 80 active members in Latin America, the Caribbean and in countries outside the region such as Germany, Canada, China, Spain, Portugal, Sweden and Russia. Its primary aim is to contribute to the economic and social development of the region, through the financial best practice it encourages among its members.</a:t>
            </a:r>
          </a:p>
        </p:txBody>
      </p:sp>
      <p:sp>
        <p:nvSpPr>
          <p:cNvPr id="48" name="47 Rectángulo"/>
          <p:cNvSpPr/>
          <p:nvPr/>
        </p:nvSpPr>
        <p:spPr>
          <a:xfrm>
            <a:off x="500604" y="3202351"/>
            <a:ext cx="299127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In other fields</a:t>
            </a:r>
          </a:p>
        </p:txBody>
      </p:sp>
      <p:grpSp>
        <p:nvGrpSpPr>
          <p:cNvPr id="78" name="77 Grupo"/>
          <p:cNvGrpSpPr/>
          <p:nvPr/>
        </p:nvGrpSpPr>
        <p:grpSpPr>
          <a:xfrm>
            <a:off x="142844" y="6525376"/>
            <a:ext cx="2750146" cy="216737"/>
            <a:chOff x="142844" y="6525376"/>
            <a:chExt cx="2750146" cy="216737"/>
          </a:xfrm>
        </p:grpSpPr>
        <p:grpSp>
          <p:nvGrpSpPr>
            <p:cNvPr id="79" name="8 Grupo"/>
            <p:cNvGrpSpPr/>
            <p:nvPr/>
          </p:nvGrpSpPr>
          <p:grpSpPr>
            <a:xfrm>
              <a:off x="142844" y="6544781"/>
              <a:ext cx="2750145" cy="181706"/>
              <a:chOff x="93663" y="6277125"/>
              <a:chExt cx="2750145" cy="224103"/>
            </a:xfrm>
          </p:grpSpPr>
          <p:sp>
            <p:nvSpPr>
              <p:cNvPr id="8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82"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80" name="79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908614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52 Rectángulo">
            <a:hlinkClick r:id="" action="ppaction://noaction"/>
          </p:cNvPr>
          <p:cNvSpPr/>
          <p:nvPr/>
        </p:nvSpPr>
        <p:spPr>
          <a:xfrm>
            <a:off x="250825" y="1773238"/>
            <a:ext cx="95250" cy="71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4" name="53 Rectángulo">
            <a:hlinkClick r:id="" action="ppaction://noaction"/>
          </p:cNvPr>
          <p:cNvSpPr/>
          <p:nvPr/>
        </p:nvSpPr>
        <p:spPr>
          <a:xfrm>
            <a:off x="250825" y="1844675"/>
            <a:ext cx="95250" cy="71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5" name="54 Rectángulo">
            <a:hlinkClick r:id="" action="ppaction://noaction"/>
          </p:cNvPr>
          <p:cNvSpPr/>
          <p:nvPr/>
        </p:nvSpPr>
        <p:spPr>
          <a:xfrm>
            <a:off x="250825" y="191611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6" name="55 Rectángulo">
            <a:hlinkClick r:id="" action="ppaction://noaction"/>
          </p:cNvPr>
          <p:cNvSpPr/>
          <p:nvPr/>
        </p:nvSpPr>
        <p:spPr>
          <a:xfrm>
            <a:off x="250825" y="2090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7" name="56 Rectángulo">
            <a:hlinkClick r:id="" action="ppaction://noaction"/>
          </p:cNvPr>
          <p:cNvSpPr/>
          <p:nvPr/>
        </p:nvSpPr>
        <p:spPr>
          <a:xfrm>
            <a:off x="250825" y="22050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8" name="57 Rectángulo">
            <a:hlinkClick r:id="" action="ppaction://noaction"/>
          </p:cNvPr>
          <p:cNvSpPr/>
          <p:nvPr/>
        </p:nvSpPr>
        <p:spPr>
          <a:xfrm>
            <a:off x="250825" y="22764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9" name="58 Rectángulo">
            <a:hlinkClick r:id="" action="ppaction://noaction"/>
          </p:cNvPr>
          <p:cNvSpPr/>
          <p:nvPr/>
        </p:nvSpPr>
        <p:spPr>
          <a:xfrm>
            <a:off x="250825" y="23780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0" name="59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 name="60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2" name="61 Rectángulo">
            <a:hlinkClick r:id="" action="ppaction://noaction"/>
          </p:cNvPr>
          <p:cNvSpPr/>
          <p:nvPr/>
        </p:nvSpPr>
        <p:spPr>
          <a:xfrm>
            <a:off x="250825" y="25654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3" name="62 Rectángulo">
            <a:hlinkClick r:id="" action="ppaction://noaction"/>
          </p:cNvPr>
          <p:cNvSpPr/>
          <p:nvPr/>
        </p:nvSpPr>
        <p:spPr>
          <a:xfrm>
            <a:off x="250825" y="26368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4" name="63 Rectángulo">
            <a:hlinkClick r:id="" action="ppaction://noaction"/>
          </p:cNvPr>
          <p:cNvSpPr/>
          <p:nvPr/>
        </p:nvSpPr>
        <p:spPr>
          <a:xfrm>
            <a:off x="250825" y="27384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5" name="64 Rectángulo">
            <a:hlinkClick r:id="" action="ppaction://noaction"/>
          </p:cNvPr>
          <p:cNvSpPr/>
          <p:nvPr/>
        </p:nvSpPr>
        <p:spPr>
          <a:xfrm>
            <a:off x="263525" y="2852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6" name="65 Rectángulo">
            <a:hlinkClick r:id="" action="ppaction://noaction"/>
          </p:cNvPr>
          <p:cNvSpPr/>
          <p:nvPr/>
        </p:nvSpPr>
        <p:spPr>
          <a:xfrm>
            <a:off x="250825" y="29241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7" name="66 Rectángulo">
            <a:hlinkClick r:id="" action="ppaction://noaction"/>
          </p:cNvPr>
          <p:cNvSpPr/>
          <p:nvPr/>
        </p:nvSpPr>
        <p:spPr>
          <a:xfrm>
            <a:off x="250825" y="2997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 name="67 Rectángulo">
            <a:hlinkClick r:id="" action="ppaction://noaction"/>
          </p:cNvPr>
          <p:cNvSpPr/>
          <p:nvPr/>
        </p:nvSpPr>
        <p:spPr>
          <a:xfrm>
            <a:off x="250825" y="30988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9" name="68 Rectángulo">
            <a:hlinkClick r:id="" action="ppaction://noaction"/>
          </p:cNvPr>
          <p:cNvSpPr/>
          <p:nvPr/>
        </p:nvSpPr>
        <p:spPr>
          <a:xfrm>
            <a:off x="250825" y="3213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 name="69 Rectángulo">
            <a:hlinkClick r:id="" action="ppaction://noaction"/>
          </p:cNvPr>
          <p:cNvSpPr/>
          <p:nvPr/>
        </p:nvSpPr>
        <p:spPr>
          <a:xfrm>
            <a:off x="250825" y="3365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 name="70 Rectángulo">
            <a:hlinkClick r:id="" action="ppaction://noaction"/>
          </p:cNvPr>
          <p:cNvSpPr/>
          <p:nvPr/>
        </p:nvSpPr>
        <p:spPr>
          <a:xfrm>
            <a:off x="250825" y="357346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 name="71 Rectángulo">
            <a:hlinkClick r:id="" action="ppaction://noaction"/>
          </p:cNvPr>
          <p:cNvSpPr/>
          <p:nvPr/>
        </p:nvSpPr>
        <p:spPr>
          <a:xfrm>
            <a:off x="250825" y="3746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 name="72 Rectángulo">
            <a:hlinkClick r:id="" action="ppaction://noaction"/>
          </p:cNvPr>
          <p:cNvSpPr/>
          <p:nvPr/>
        </p:nvSpPr>
        <p:spPr>
          <a:xfrm>
            <a:off x="250825" y="39338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 name="73 Rectángulo">
            <a:hlinkClick r:id="" action="ppaction://noaction"/>
          </p:cNvPr>
          <p:cNvSpPr/>
          <p:nvPr/>
        </p:nvSpPr>
        <p:spPr>
          <a:xfrm>
            <a:off x="250825" y="40354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 name="74 Rectángulo">
            <a:hlinkClick r:id="" action="ppaction://noaction"/>
          </p:cNvPr>
          <p:cNvSpPr/>
          <p:nvPr/>
        </p:nvSpPr>
        <p:spPr>
          <a:xfrm>
            <a:off x="250825" y="41783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 name="75 Rectángulo">
            <a:hlinkClick r:id="" action="ppaction://noaction"/>
          </p:cNvPr>
          <p:cNvSpPr/>
          <p:nvPr/>
        </p:nvSpPr>
        <p:spPr>
          <a:xfrm>
            <a:off x="250825" y="42926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 name="76 Rectángulo">
            <a:hlinkClick r:id="" action="ppaction://noaction"/>
          </p:cNvPr>
          <p:cNvSpPr/>
          <p:nvPr/>
        </p:nvSpPr>
        <p:spPr>
          <a:xfrm>
            <a:off x="250825" y="4394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9" name="48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0" name="49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0"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51</a:t>
            </a:fld>
            <a:endParaRPr lang="en-GB" sz="1600" b="1" dirty="0">
              <a:solidFill>
                <a:srgbClr val="C00000"/>
              </a:solidFill>
            </a:endParaRPr>
          </a:p>
        </p:txBody>
      </p:sp>
      <p:sp>
        <p:nvSpPr>
          <p:cNvPr id="91" name="90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95 Rectángulo"/>
          <p:cNvSpPr/>
          <p:nvPr/>
        </p:nvSpPr>
        <p:spPr>
          <a:xfrm>
            <a:off x="500604" y="836712"/>
            <a:ext cx="3135292"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STRATEGIC ALLIANCES</a:t>
            </a:r>
          </a:p>
        </p:txBody>
      </p:sp>
      <p:sp>
        <p:nvSpPr>
          <p:cNvPr id="42" name="41 Rectángulo"/>
          <p:cNvSpPr/>
          <p:nvPr/>
        </p:nvSpPr>
        <p:spPr>
          <a:xfrm>
            <a:off x="483664" y="1231592"/>
            <a:ext cx="8264800" cy="1477328"/>
          </a:xfrm>
          <a:prstGeom prst="rect">
            <a:avLst/>
          </a:prstGeom>
        </p:spPr>
        <p:txBody>
          <a:bodyPr wrap="square">
            <a:spAutoFit/>
          </a:bodyPr>
          <a:lstStyle/>
          <a:p>
            <a:pPr algn="just">
              <a:defRPr/>
            </a:pPr>
            <a:r>
              <a:rPr lang="en-GB" sz="900" dirty="0">
                <a:solidFill>
                  <a:schemeClr val="accent2">
                    <a:lumMod val="75000"/>
                  </a:schemeClr>
                </a:solidFill>
                <a:latin typeface="Gill Sans"/>
              </a:rPr>
              <a:t>In order to fulfil its mission to promote economic activities that contribute to growth, the development of Spain and the improved distribution of the country's wealth, in addition to financing investment operations and the liquidity of Spanish companies abroad, ICO enters into agreements with similar foreign institutions, by means of which a cooperation framework is created between both parties. These agreements facilitate collaboration between the parties to promote programmes and projects that drive such cooperation and, in particular, support the specific development of activities that benefit Spanish companies organising projects abroad. The intention of these partnerships is to develop collaboration based on the principles of equality, mutual benefit, respect and trust, set out both in established international banking practices and all applicable regulations and legislation and by implementing the activities established in the mandate, mission and policies of each party. To that end, the parties exchange experience, information and documents to encourage knowledge sharing regarding the activities that each institution carries out, or intends to carry out, on programmes of mutual interest, or where it is useful and advisable to strengthen their corresponding areas of influence; furthermore, staff exchanges are undertaken with a view to promoting mutual knowledge of the operations carried out by each institution and other activities identified as beneficial to both institutions.</a:t>
            </a:r>
          </a:p>
        </p:txBody>
      </p:sp>
      <p:graphicFrame>
        <p:nvGraphicFramePr>
          <p:cNvPr id="51" name="50 Tabla"/>
          <p:cNvGraphicFramePr>
            <a:graphicFrameLocks noGrp="1"/>
          </p:cNvGraphicFramePr>
          <p:nvPr>
            <p:extLst>
              <p:ext uri="{D42A27DB-BD31-4B8C-83A1-F6EECF244321}">
                <p14:modId xmlns:p14="http://schemas.microsoft.com/office/powerpoint/2010/main" val="773635514"/>
              </p:ext>
            </p:extLst>
          </p:nvPr>
        </p:nvGraphicFramePr>
        <p:xfrm>
          <a:off x="483664" y="2708920"/>
          <a:ext cx="8193611" cy="3765597"/>
        </p:xfrm>
        <a:graphic>
          <a:graphicData uri="http://schemas.openxmlformats.org/drawingml/2006/table">
            <a:tbl>
              <a:tblPr/>
              <a:tblGrid>
                <a:gridCol w="1568908">
                  <a:extLst>
                    <a:ext uri="{9D8B030D-6E8A-4147-A177-3AD203B41FA5}">
                      <a16:colId xmlns:a16="http://schemas.microsoft.com/office/drawing/2014/main" xmlns="" val="20000"/>
                    </a:ext>
                  </a:extLst>
                </a:gridCol>
                <a:gridCol w="6624703">
                  <a:extLst>
                    <a:ext uri="{9D8B030D-6E8A-4147-A177-3AD203B41FA5}">
                      <a16:colId xmlns:a16="http://schemas.microsoft.com/office/drawing/2014/main" xmlns="" val="20001"/>
                    </a:ext>
                  </a:extLst>
                </a:gridCol>
              </a:tblGrid>
              <a:tr h="166913">
                <a:tc rowSpan="2">
                  <a:txBody>
                    <a:bodyPr/>
                    <a:lstStyle/>
                    <a:p>
                      <a:pPr algn="ctr" rtl="0" fontAlgn="ctr"/>
                      <a:r>
                        <a:rPr lang="en-GB" sz="800" b="1" i="0" u="none" strike="noStrike" dirty="0">
                          <a:solidFill>
                            <a:srgbClr val="FFFFFF"/>
                          </a:solidFill>
                          <a:effectLst/>
                          <a:latin typeface="Gill Sans"/>
                        </a:rPr>
                        <a:t>ASPECT/INSTITUTION</a:t>
                      </a:r>
                    </a:p>
                  </a:txBody>
                  <a:tcPr marL="7667" marR="7667"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b"/>
                      <a:r>
                        <a:rPr lang="en-GB" sz="800" b="1" i="0" u="none" strike="noStrike" dirty="0">
                          <a:solidFill>
                            <a:srgbClr val="FFFFFF"/>
                          </a:solidFill>
                          <a:effectLst/>
                          <a:latin typeface="Gill Sans"/>
                        </a:rPr>
                        <a:t>FINANCING</a:t>
                      </a:r>
                    </a:p>
                  </a:txBody>
                  <a:tcPr marL="7667" marR="7667" marT="7975" marB="0" anchor="b">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167405">
                <a:tc vMerge="1">
                  <a:txBody>
                    <a:bodyPr/>
                    <a:lstStyle/>
                    <a:p>
                      <a:endParaRPr lang="es-ES"/>
                    </a:p>
                  </a:txBody>
                  <a:tcPr/>
                </a:tc>
                <a:tc>
                  <a:txBody>
                    <a:bodyPr/>
                    <a:lstStyle/>
                    <a:p>
                      <a:pPr algn="ctr" rtl="0" fontAlgn="b"/>
                      <a:r>
                        <a:rPr lang="en-GB" sz="800" b="1" i="0" u="none" strike="noStrike" dirty="0">
                          <a:solidFill>
                            <a:srgbClr val="FFFFFF"/>
                          </a:solidFill>
                          <a:effectLst/>
                          <a:latin typeface="Gill Sans"/>
                        </a:rPr>
                        <a:t>DESCRIPTION</a:t>
                      </a:r>
                    </a:p>
                  </a:txBody>
                  <a:tcPr marL="7667" marR="7667" marT="7975" marB="0" anchor="b">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1"/>
                  </a:ext>
                </a:extLst>
              </a:tr>
              <a:tr h="753347">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European Investment Bank (EIB)</a:t>
                      </a:r>
                    </a:p>
                  </a:txBody>
                  <a:tcPr marL="7667" marR="7667"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chemeClr val="accent2">
                              <a:lumMod val="75000"/>
                            </a:schemeClr>
                          </a:solidFill>
                          <a:effectLst/>
                          <a:latin typeface="Gill Sans"/>
                        </a:rPr>
                        <a:t>The relationship between these institutions is intended to provide funding for investment projects carried out by Spanish companies, in particular, SMEs. To date, this collaboration has borne fruit in the execution of loans. In terms of SMEs, the total amount of EIB funding is supplemented by a payment of the same amount by ICO, which has meant a considerable financial injection into the Spanish economy over the last few years and adds to the other ways the EIB has collaborated with ICO since 1986. Currently, new collaboration schemes are starting up with the EIB in the framework of the Investment Plan for Europe ("Juncker Plan").</a:t>
                      </a:r>
                    </a:p>
                  </a:txBody>
                  <a:tcPr marL="36000" marR="72000"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2"/>
                  </a:ext>
                </a:extLst>
              </a:tr>
              <a:tr h="360132">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European Investment Fund (EIF)</a:t>
                      </a:r>
                    </a:p>
                  </a:txBody>
                  <a:tcPr marL="7667" marR="7667"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As the EU body that provides guarantees and venture capital to SMEs, ICO co-operates closely and often with the EIF, mainly through its venture capital subsidiary AXIS, with ICO also being a shareholder in the Fund since it was set up in 1994.</a:t>
                      </a:r>
                    </a:p>
                  </a:txBody>
                  <a:tcPr marL="36000" marR="72000"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3"/>
                  </a:ext>
                </a:extLst>
              </a:tr>
              <a:tr h="432158">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Inter-American Development Bank (IDB)</a:t>
                      </a:r>
                    </a:p>
                  </a:txBody>
                  <a:tcPr marL="7667" marR="7667"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Founded to support the economic and social development process in Latin America and the Caribbean, it is the largest source of multilateral funding in the region. Collaboration between ICO and this organisation consists of looking for common ways for Spanish companies to invest in Latin America and for Latin American companies to invest in Spain.</a:t>
                      </a:r>
                    </a:p>
                  </a:txBody>
                  <a:tcPr marL="36000" marR="72000"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4"/>
                  </a:ext>
                </a:extLst>
              </a:tr>
              <a:tr h="288106">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Encouragement Bank</a:t>
                      </a:r>
                    </a:p>
                  </a:txBody>
                  <a:tcPr marL="7667" marR="7667"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Agreement to encourage investments between Spain and Bulgaria, through the exchange of information and the joint financing of investments of mutual interest.</a:t>
                      </a:r>
                    </a:p>
                  </a:txBody>
                  <a:tcPr marL="36000" marR="72000"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5"/>
                  </a:ext>
                </a:extLst>
              </a:tr>
              <a:tr h="221389">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Russian Bank for</a:t>
                      </a:r>
                      <a:r>
                        <a:t> </a:t>
                      </a:r>
                      <a:r>
                        <a:rPr lang="en-GB" sz="700" b="1" i="0" u="none" strike="noStrike" dirty="0">
                          <a:solidFill>
                            <a:srgbClr val="FFFFFF"/>
                          </a:solidFill>
                          <a:effectLst/>
                          <a:latin typeface="Gill Sans"/>
                        </a:rPr>
                        <a:t>Development</a:t>
                      </a:r>
                    </a:p>
                  </a:txBody>
                  <a:tcPr marL="7667" marR="7667"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Collaboration agreement which provides for the exchange of information and cooperation in terms of company financing.</a:t>
                      </a:r>
                    </a:p>
                  </a:txBody>
                  <a:tcPr marL="36000" marR="72000"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6"/>
                  </a:ext>
                </a:extLst>
              </a:tr>
              <a:tr h="354821">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Caisse de Dépôt et de Gestion (CDG)</a:t>
                      </a:r>
                    </a:p>
                  </a:txBody>
                  <a:tcPr marL="7667" marR="7667"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Collaboration agreement that covers the main cooperation actions planned by both parties, which include the exchange of information, financing and support for Spanish and Moroccan SMEs and the co-financing of investment projects.</a:t>
                      </a:r>
                    </a:p>
                  </a:txBody>
                  <a:tcPr marL="36000" marR="72000" marT="7975"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7"/>
                  </a:ext>
                </a:extLst>
              </a:tr>
              <a:tr h="320140">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International Finance Corporation (IFC)</a:t>
                      </a:r>
                    </a:p>
                  </a:txBody>
                  <a:tcPr marL="7667" marR="7667" marT="798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Framework collaboration agreement,</a:t>
                      </a:r>
                      <a:r>
                        <a:t> </a:t>
                      </a:r>
                      <a:r>
                        <a:rPr lang="en-GB" sz="700" b="0" i="0" u="none" strike="noStrike" dirty="0">
                          <a:solidFill>
                            <a:srgbClr val="953735"/>
                          </a:solidFill>
                          <a:effectLst/>
                          <a:latin typeface="Gill Sans"/>
                        </a:rPr>
                        <a:t>the purpose of which is to standardise the steps that banks should take when co-financing projects with IFC. </a:t>
                      </a:r>
                    </a:p>
                  </a:txBody>
                  <a:tcPr marL="36000" marR="72000" marT="7988"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8"/>
                  </a:ext>
                </a:extLst>
              </a:tr>
              <a:tr h="320140">
                <a:tc>
                  <a:txBody>
                    <a:bodyPr/>
                    <a:lstStyle/>
                    <a:p>
                      <a:pPr marL="171450" marR="0" lvl="0" indent="-171450" algn="l" defTabSz="914400" rtl="0" eaLnBrk="1" fontAlgn="ctr" latinLnBrk="0" hangingPunct="1">
                        <a:lnSpc>
                          <a:spcPct val="100000"/>
                        </a:lnSpc>
                        <a:spcBef>
                          <a:spcPts val="0"/>
                        </a:spcBef>
                        <a:spcAft>
                          <a:spcPts val="0"/>
                        </a:spcAft>
                        <a:buClrTx/>
                        <a:buSzTx/>
                        <a:buFont typeface="Arial" pitchFamily="34" charset="0"/>
                        <a:buChar char="•"/>
                        <a:tabLst/>
                        <a:defRPr/>
                      </a:pPr>
                      <a:r>
                        <a:rPr kumimoji="0" lang="en-GB" sz="700" b="1" i="0" u="none" strike="noStrike" cap="none" baseline="0" noProof="0" dirty="0">
                          <a:ln>
                            <a:noFill/>
                          </a:ln>
                          <a:solidFill>
                            <a:srgbClr val="FFFFFF"/>
                          </a:solidFill>
                          <a:effectLst/>
                          <a:uLnTx/>
                          <a:uFillTx/>
                          <a:latin typeface="Gill Sans"/>
                        </a:rPr>
                        <a:t>Banco de Inversión y Comercio Exterior (BICE)</a:t>
                      </a:r>
                    </a:p>
                  </a:txBody>
                  <a:tcPr marL="7667" marR="7667" marT="786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lvl="0" indent="0" algn="just" defTabSz="914400" rtl="0" eaLnBrk="1" fontAlgn="ctr" latinLnBrk="0" hangingPunct="1">
                        <a:lnSpc>
                          <a:spcPct val="100000"/>
                        </a:lnSpc>
                        <a:spcBef>
                          <a:spcPts val="0"/>
                        </a:spcBef>
                        <a:spcAft>
                          <a:spcPts val="0"/>
                        </a:spcAft>
                        <a:buClrTx/>
                        <a:buSzTx/>
                        <a:buFontTx/>
                        <a:buNone/>
                        <a:tabLst/>
                        <a:defRPr/>
                      </a:pPr>
                      <a:r>
                        <a:rPr kumimoji="0" lang="en-GB" sz="700" b="0" i="0" u="none" strike="noStrike" cap="none" baseline="0" noProof="0" dirty="0">
                          <a:ln>
                            <a:noFill/>
                          </a:ln>
                          <a:solidFill>
                            <a:srgbClr val="953735"/>
                          </a:solidFill>
                          <a:effectLst/>
                          <a:uLnTx/>
                          <a:uFillTx/>
                          <a:latin typeface="Gill Sans"/>
                        </a:rPr>
                        <a:t>Collaboration agreement notably includes cooperation actions and the exchange of information, financing and support for Spanish and Argentinian SMEs and the co-financing of investment projects.</a:t>
                      </a:r>
                    </a:p>
                  </a:txBody>
                  <a:tcPr marL="36000" marR="72000" marT="786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9"/>
                  </a:ext>
                </a:extLst>
              </a:tr>
              <a:tr h="320140">
                <a:tc>
                  <a:txBody>
                    <a:bodyPr/>
                    <a:lstStyle/>
                    <a:p>
                      <a:pPr marL="171450" marR="0" lvl="0" indent="-171450" algn="l" defTabSz="914400" rtl="0" eaLnBrk="1" fontAlgn="ctr" latinLnBrk="0" hangingPunct="1">
                        <a:lnSpc>
                          <a:spcPct val="100000"/>
                        </a:lnSpc>
                        <a:spcBef>
                          <a:spcPts val="0"/>
                        </a:spcBef>
                        <a:spcAft>
                          <a:spcPts val="0"/>
                        </a:spcAft>
                        <a:buClrTx/>
                        <a:buSzTx/>
                        <a:buFont typeface="Arial" pitchFamily="34" charset="0"/>
                        <a:buChar char="•"/>
                        <a:tabLst/>
                        <a:defRPr/>
                      </a:pPr>
                      <a:r>
                        <a:rPr kumimoji="0" lang="en-GB" sz="700" b="1" i="0" u="none" strike="noStrike" cap="none" baseline="0" noProof="0" dirty="0">
                          <a:ln>
                            <a:noFill/>
                          </a:ln>
                          <a:solidFill>
                            <a:srgbClr val="FFFFFF"/>
                          </a:solidFill>
                          <a:effectLst/>
                          <a:uLnTx/>
                          <a:uFillTx/>
                          <a:latin typeface="Gill Sans"/>
                        </a:rPr>
                        <a:t>Nacional Financiera (NAFIN)</a:t>
                      </a:r>
                    </a:p>
                  </a:txBody>
                  <a:tcPr marL="7667" marR="7667" marT="786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lvl="0" indent="0" algn="just" defTabSz="914400" rtl="0" eaLnBrk="1" fontAlgn="ctr" latinLnBrk="0" hangingPunct="1">
                        <a:lnSpc>
                          <a:spcPct val="100000"/>
                        </a:lnSpc>
                        <a:spcBef>
                          <a:spcPts val="0"/>
                        </a:spcBef>
                        <a:spcAft>
                          <a:spcPts val="0"/>
                        </a:spcAft>
                        <a:buClrTx/>
                        <a:buSzTx/>
                        <a:buFontTx/>
                        <a:buNone/>
                        <a:tabLst/>
                        <a:defRPr/>
                      </a:pPr>
                      <a:r>
                        <a:rPr kumimoji="0" lang="en-GB" sz="700" b="0" i="0" u="none" strike="noStrike" cap="none" baseline="0" dirty="0">
                          <a:ln>
                            <a:noFill/>
                          </a:ln>
                          <a:solidFill>
                            <a:srgbClr val="953735"/>
                          </a:solidFill>
                          <a:effectLst/>
                          <a:uLnTx/>
                          <a:uFillTx/>
                          <a:latin typeface="Gill Sans"/>
                        </a:rPr>
                        <a:t>To facilitate the financing, co-financing or guarantee of common interest projects, both for SMEs and for large projects in which Spanish or Mexican companies participate.</a:t>
                      </a:r>
                      <a:endParaRPr kumimoji="0" lang="en-GB" sz="700" b="0" i="0" u="none" strike="noStrike" kern="1200" cap="none" spc="0" normalizeH="0" baseline="0" noProof="0" dirty="0">
                        <a:ln>
                          <a:noFill/>
                        </a:ln>
                        <a:solidFill>
                          <a:srgbClr val="953735"/>
                        </a:solidFill>
                        <a:effectLst/>
                        <a:uLnTx/>
                        <a:uFillTx/>
                        <a:latin typeface="Gill Sans"/>
                        <a:ea typeface="+mn-ea"/>
                        <a:cs typeface="+mn-cs"/>
                      </a:endParaRPr>
                    </a:p>
                  </a:txBody>
                  <a:tcPr marL="36000" marR="72000" marT="7861"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10"/>
                  </a:ext>
                </a:extLst>
              </a:tr>
            </a:tbl>
          </a:graphicData>
        </a:graphic>
      </p:graphicFrame>
      <p:grpSp>
        <p:nvGrpSpPr>
          <p:cNvPr id="41" name="40 Grupo"/>
          <p:cNvGrpSpPr/>
          <p:nvPr/>
        </p:nvGrpSpPr>
        <p:grpSpPr>
          <a:xfrm>
            <a:off x="142844" y="6525376"/>
            <a:ext cx="2750146" cy="216737"/>
            <a:chOff x="142844" y="6525376"/>
            <a:chExt cx="2750146" cy="216737"/>
          </a:xfrm>
        </p:grpSpPr>
        <p:grpSp>
          <p:nvGrpSpPr>
            <p:cNvPr id="43" name="8 Grupo"/>
            <p:cNvGrpSpPr/>
            <p:nvPr/>
          </p:nvGrpSpPr>
          <p:grpSpPr>
            <a:xfrm>
              <a:off x="142844" y="6544781"/>
              <a:ext cx="2750145" cy="181706"/>
              <a:chOff x="93663" y="6277125"/>
              <a:chExt cx="2750145" cy="224103"/>
            </a:xfrm>
          </p:grpSpPr>
          <p:sp>
            <p:nvSpPr>
              <p:cNvPr id="45"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46"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44" name="43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0830794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52 Rectángulo">
            <a:hlinkClick r:id="" action="ppaction://noaction"/>
          </p:cNvPr>
          <p:cNvSpPr/>
          <p:nvPr/>
        </p:nvSpPr>
        <p:spPr>
          <a:xfrm>
            <a:off x="250825" y="1773238"/>
            <a:ext cx="95250" cy="71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4" name="53 Rectángulo">
            <a:hlinkClick r:id="" action="ppaction://noaction"/>
          </p:cNvPr>
          <p:cNvSpPr/>
          <p:nvPr/>
        </p:nvSpPr>
        <p:spPr>
          <a:xfrm>
            <a:off x="250825" y="1844675"/>
            <a:ext cx="95250" cy="71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5" name="54 Rectángulo">
            <a:hlinkClick r:id="" action="ppaction://noaction"/>
          </p:cNvPr>
          <p:cNvSpPr/>
          <p:nvPr/>
        </p:nvSpPr>
        <p:spPr>
          <a:xfrm>
            <a:off x="250825" y="191611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6" name="55 Rectángulo">
            <a:hlinkClick r:id="" action="ppaction://noaction"/>
          </p:cNvPr>
          <p:cNvSpPr/>
          <p:nvPr/>
        </p:nvSpPr>
        <p:spPr>
          <a:xfrm>
            <a:off x="250825" y="2090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7" name="56 Rectángulo">
            <a:hlinkClick r:id="" action="ppaction://noaction"/>
          </p:cNvPr>
          <p:cNvSpPr/>
          <p:nvPr/>
        </p:nvSpPr>
        <p:spPr>
          <a:xfrm>
            <a:off x="250825" y="22050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8" name="57 Rectángulo">
            <a:hlinkClick r:id="" action="ppaction://noaction"/>
          </p:cNvPr>
          <p:cNvSpPr/>
          <p:nvPr/>
        </p:nvSpPr>
        <p:spPr>
          <a:xfrm>
            <a:off x="250825" y="22764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9" name="58 Rectángulo">
            <a:hlinkClick r:id="" action="ppaction://noaction"/>
          </p:cNvPr>
          <p:cNvSpPr/>
          <p:nvPr/>
        </p:nvSpPr>
        <p:spPr>
          <a:xfrm>
            <a:off x="250825" y="23780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0" name="59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 name="60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2" name="61 Rectángulo">
            <a:hlinkClick r:id="" action="ppaction://noaction"/>
          </p:cNvPr>
          <p:cNvSpPr/>
          <p:nvPr/>
        </p:nvSpPr>
        <p:spPr>
          <a:xfrm>
            <a:off x="250825" y="25654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3" name="62 Rectángulo">
            <a:hlinkClick r:id="" action="ppaction://noaction"/>
          </p:cNvPr>
          <p:cNvSpPr/>
          <p:nvPr/>
        </p:nvSpPr>
        <p:spPr>
          <a:xfrm>
            <a:off x="250825" y="26368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4" name="63 Rectángulo">
            <a:hlinkClick r:id="" action="ppaction://noaction"/>
          </p:cNvPr>
          <p:cNvSpPr/>
          <p:nvPr/>
        </p:nvSpPr>
        <p:spPr>
          <a:xfrm>
            <a:off x="250825" y="27384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5" name="64 Rectángulo">
            <a:hlinkClick r:id="" action="ppaction://noaction"/>
          </p:cNvPr>
          <p:cNvSpPr/>
          <p:nvPr/>
        </p:nvSpPr>
        <p:spPr>
          <a:xfrm>
            <a:off x="263525" y="2852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6" name="65 Rectángulo">
            <a:hlinkClick r:id="" action="ppaction://noaction"/>
          </p:cNvPr>
          <p:cNvSpPr/>
          <p:nvPr/>
        </p:nvSpPr>
        <p:spPr>
          <a:xfrm>
            <a:off x="250825" y="29241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7" name="66 Rectángulo">
            <a:hlinkClick r:id="" action="ppaction://noaction"/>
          </p:cNvPr>
          <p:cNvSpPr/>
          <p:nvPr/>
        </p:nvSpPr>
        <p:spPr>
          <a:xfrm>
            <a:off x="250825" y="2997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 name="67 Rectángulo">
            <a:hlinkClick r:id="" action="ppaction://noaction"/>
          </p:cNvPr>
          <p:cNvSpPr/>
          <p:nvPr/>
        </p:nvSpPr>
        <p:spPr>
          <a:xfrm>
            <a:off x="250825" y="30988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9" name="68 Rectángulo">
            <a:hlinkClick r:id="" action="ppaction://noaction"/>
          </p:cNvPr>
          <p:cNvSpPr/>
          <p:nvPr/>
        </p:nvSpPr>
        <p:spPr>
          <a:xfrm>
            <a:off x="250825" y="3213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 name="69 Rectángulo">
            <a:hlinkClick r:id="" action="ppaction://noaction"/>
          </p:cNvPr>
          <p:cNvSpPr/>
          <p:nvPr/>
        </p:nvSpPr>
        <p:spPr>
          <a:xfrm>
            <a:off x="250825" y="3365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 name="70 Rectángulo">
            <a:hlinkClick r:id="" action="ppaction://noaction"/>
          </p:cNvPr>
          <p:cNvSpPr/>
          <p:nvPr/>
        </p:nvSpPr>
        <p:spPr>
          <a:xfrm>
            <a:off x="250825" y="357346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 name="71 Rectángulo">
            <a:hlinkClick r:id="" action="ppaction://noaction"/>
          </p:cNvPr>
          <p:cNvSpPr/>
          <p:nvPr/>
        </p:nvSpPr>
        <p:spPr>
          <a:xfrm>
            <a:off x="250825" y="3746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 name="72 Rectángulo">
            <a:hlinkClick r:id="" action="ppaction://noaction"/>
          </p:cNvPr>
          <p:cNvSpPr/>
          <p:nvPr/>
        </p:nvSpPr>
        <p:spPr>
          <a:xfrm>
            <a:off x="250825" y="39338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 name="73 Rectángulo">
            <a:hlinkClick r:id="" action="ppaction://noaction"/>
          </p:cNvPr>
          <p:cNvSpPr/>
          <p:nvPr/>
        </p:nvSpPr>
        <p:spPr>
          <a:xfrm>
            <a:off x="250825" y="40354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 name="74 Rectángulo">
            <a:hlinkClick r:id="" action="ppaction://noaction"/>
          </p:cNvPr>
          <p:cNvSpPr/>
          <p:nvPr/>
        </p:nvSpPr>
        <p:spPr>
          <a:xfrm>
            <a:off x="250825" y="41783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 name="75 Rectángulo">
            <a:hlinkClick r:id="" action="ppaction://noaction"/>
          </p:cNvPr>
          <p:cNvSpPr/>
          <p:nvPr/>
        </p:nvSpPr>
        <p:spPr>
          <a:xfrm>
            <a:off x="250825" y="42926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 name="76 Rectángulo">
            <a:hlinkClick r:id="" action="ppaction://noaction"/>
          </p:cNvPr>
          <p:cNvSpPr/>
          <p:nvPr/>
        </p:nvSpPr>
        <p:spPr>
          <a:xfrm>
            <a:off x="250825" y="4394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9" name="48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0" name="49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0"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52</a:t>
            </a:fld>
            <a:endParaRPr lang="en-GB" sz="1600" b="1" dirty="0">
              <a:solidFill>
                <a:srgbClr val="C00000"/>
              </a:solidFill>
            </a:endParaRPr>
          </a:p>
        </p:txBody>
      </p:sp>
      <p:sp>
        <p:nvSpPr>
          <p:cNvPr id="91" name="90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95 Rectángulo"/>
          <p:cNvSpPr/>
          <p:nvPr/>
        </p:nvSpPr>
        <p:spPr>
          <a:xfrm>
            <a:off x="500604" y="908720"/>
            <a:ext cx="3135292"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STRATEGIC ALLIANCES</a:t>
            </a:r>
          </a:p>
        </p:txBody>
      </p:sp>
      <p:graphicFrame>
        <p:nvGraphicFramePr>
          <p:cNvPr id="38" name="37 Tabla"/>
          <p:cNvGraphicFramePr>
            <a:graphicFrameLocks noGrp="1"/>
          </p:cNvGraphicFramePr>
          <p:nvPr>
            <p:extLst>
              <p:ext uri="{D42A27DB-BD31-4B8C-83A1-F6EECF244321}">
                <p14:modId xmlns:p14="http://schemas.microsoft.com/office/powerpoint/2010/main" val="44727649"/>
              </p:ext>
            </p:extLst>
          </p:nvPr>
        </p:nvGraphicFramePr>
        <p:xfrm>
          <a:off x="500604" y="1484313"/>
          <a:ext cx="8068721" cy="4852254"/>
        </p:xfrm>
        <a:graphic>
          <a:graphicData uri="http://schemas.openxmlformats.org/drawingml/2006/table">
            <a:tbl>
              <a:tblPr/>
              <a:tblGrid>
                <a:gridCol w="1544995">
                  <a:extLst>
                    <a:ext uri="{9D8B030D-6E8A-4147-A177-3AD203B41FA5}">
                      <a16:colId xmlns:a16="http://schemas.microsoft.com/office/drawing/2014/main" xmlns="" val="20000"/>
                    </a:ext>
                  </a:extLst>
                </a:gridCol>
                <a:gridCol w="6523726">
                  <a:extLst>
                    <a:ext uri="{9D8B030D-6E8A-4147-A177-3AD203B41FA5}">
                      <a16:colId xmlns:a16="http://schemas.microsoft.com/office/drawing/2014/main" xmlns="" val="20001"/>
                    </a:ext>
                  </a:extLst>
                </a:gridCol>
              </a:tblGrid>
              <a:tr h="168620">
                <a:tc rowSpan="2">
                  <a:txBody>
                    <a:bodyPr/>
                    <a:lstStyle/>
                    <a:p>
                      <a:pPr algn="ctr" rtl="0" fontAlgn="ctr"/>
                      <a:r>
                        <a:rPr lang="en-GB" sz="800" b="1" i="0" u="none" strike="noStrike" dirty="0">
                          <a:solidFill>
                            <a:srgbClr val="FFFFFF"/>
                          </a:solidFill>
                          <a:effectLst/>
                          <a:latin typeface="Gill Sans"/>
                        </a:rPr>
                        <a:t>ASPECT/INSTITUTION</a:t>
                      </a:r>
                    </a:p>
                  </a:txBody>
                  <a:tcPr marL="7667" marR="7667"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b"/>
                      <a:r>
                        <a:rPr lang="en-GB" sz="800" b="1" i="0" u="none" strike="noStrike" dirty="0">
                          <a:solidFill>
                            <a:srgbClr val="FFFFFF"/>
                          </a:solidFill>
                          <a:effectLst/>
                          <a:latin typeface="Gill Sans"/>
                        </a:rPr>
                        <a:t>STRATEGIC COOPERATION</a:t>
                      </a:r>
                    </a:p>
                  </a:txBody>
                  <a:tcPr marL="7667" marR="7667"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165039">
                <a:tc vMerge="1">
                  <a:txBody>
                    <a:bodyPr/>
                    <a:lstStyle/>
                    <a:p>
                      <a:endParaRPr lang="es-ES"/>
                    </a:p>
                  </a:txBody>
                  <a:tcPr/>
                </a:tc>
                <a:tc>
                  <a:txBody>
                    <a:bodyPr/>
                    <a:lstStyle/>
                    <a:p>
                      <a:pPr algn="ctr" rtl="0" fontAlgn="b"/>
                      <a:r>
                        <a:rPr lang="en-GB" sz="700" b="1" i="0" u="none" strike="noStrike" dirty="0">
                          <a:solidFill>
                            <a:srgbClr val="FFFFFF"/>
                          </a:solidFill>
                          <a:effectLst/>
                          <a:latin typeface="Gill Sans"/>
                        </a:rPr>
                        <a:t>DESCRIPTION</a:t>
                      </a:r>
                    </a:p>
                  </a:txBody>
                  <a:tcPr marL="7667" marR="7667"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1"/>
                  </a:ext>
                </a:extLst>
              </a:tr>
              <a:tr h="314884">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Development Bank of Latin America (CAF)</a:t>
                      </a:r>
                    </a:p>
                  </a:txBody>
                  <a:tcPr marL="7667" marR="7667"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endParaRPr lang="en-GB" sz="700" b="0" i="0" u="none" strike="noStrike" dirty="0">
                        <a:solidFill>
                          <a:srgbClr val="953735"/>
                        </a:solidFill>
                        <a:effectLst/>
                        <a:latin typeface="Gill Sans"/>
                      </a:endParaRPr>
                    </a:p>
                    <a:p>
                      <a:pPr algn="just" rtl="0" fontAlgn="ctr"/>
                      <a:r>
                        <a:rPr lang="en-GB" sz="700" b="0" i="0" u="none" strike="noStrike" dirty="0">
                          <a:solidFill>
                            <a:srgbClr val="953735"/>
                          </a:solidFill>
                          <a:effectLst/>
                          <a:latin typeface="Gill Sans"/>
                        </a:rPr>
                        <a:t>ICO and CAF undertake strategic co-operation activities in order to promote financial and credit development, as well as technical and economic co-operation between the countries of the Andean Region and Spain.</a:t>
                      </a:r>
                    </a:p>
                    <a:p>
                      <a:pPr algn="just" rtl="0" fontAlgn="ctr"/>
                      <a:endParaRPr lang="en-GB" sz="700" b="0" i="0" u="none" strike="noStrike" dirty="0">
                        <a:solidFill>
                          <a:srgbClr val="953735"/>
                        </a:solidFill>
                        <a:effectLst/>
                        <a:latin typeface="Gill Sans"/>
                      </a:endParaRPr>
                    </a:p>
                  </a:txBody>
                  <a:tcPr marL="36000" marR="72000"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2"/>
                  </a:ext>
                </a:extLst>
              </a:tr>
              <a:tr h="312353">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Bancomext</a:t>
                      </a:r>
                    </a:p>
                  </a:txBody>
                  <a:tcPr marL="7667" marR="7667"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endParaRPr lang="en-GB" sz="700" b="0" i="0" u="none" strike="noStrike" dirty="0">
                        <a:solidFill>
                          <a:srgbClr val="953735"/>
                        </a:solidFill>
                        <a:effectLst/>
                        <a:latin typeface="Gill Sans"/>
                      </a:endParaRPr>
                    </a:p>
                    <a:p>
                      <a:pPr algn="just" rtl="0" fontAlgn="ctr"/>
                      <a:r>
                        <a:rPr lang="en-GB" sz="700" b="0" i="0" u="none" strike="noStrike" dirty="0">
                          <a:solidFill>
                            <a:srgbClr val="953735"/>
                          </a:solidFill>
                          <a:effectLst/>
                          <a:latin typeface="Gill Sans"/>
                        </a:rPr>
                        <a:t>ICO and the Mexican Bancomext are involved in co-operation activities to promote financial and credit development between Spain and Mexico.</a:t>
                      </a:r>
                    </a:p>
                    <a:p>
                      <a:pPr algn="just" rtl="0" fontAlgn="ctr"/>
                      <a:endParaRPr lang="en-GB" sz="700" b="0" i="0" u="none" strike="noStrike" dirty="0">
                        <a:solidFill>
                          <a:srgbClr val="953735"/>
                        </a:solidFill>
                        <a:effectLst/>
                        <a:latin typeface="Gill Sans"/>
                      </a:endParaRPr>
                    </a:p>
                  </a:txBody>
                  <a:tcPr marL="36000" marR="72000"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3"/>
                  </a:ext>
                </a:extLst>
              </a:tr>
              <a:tr h="416502">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Société Tunisienne de Banque</a:t>
                      </a:r>
                    </a:p>
                  </a:txBody>
                  <a:tcPr marL="7667" marR="7667"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endParaRPr lang="en-GB" sz="700" b="0" i="0" u="none" strike="noStrike" dirty="0">
                        <a:solidFill>
                          <a:srgbClr val="953735"/>
                        </a:solidFill>
                        <a:effectLst/>
                        <a:latin typeface="Gill Sans"/>
                      </a:endParaRPr>
                    </a:p>
                    <a:p>
                      <a:pPr algn="just" rtl="0" fontAlgn="ctr"/>
                      <a:r>
                        <a:rPr lang="en-GB" sz="700" b="0" i="0" u="none" strike="noStrike" dirty="0">
                          <a:solidFill>
                            <a:srgbClr val="953735"/>
                          </a:solidFill>
                          <a:effectLst/>
                          <a:latin typeface="Gill Sans"/>
                        </a:rPr>
                        <a:t>Collaboration through an agreement intended to strengthen the capacity of Spanish and Tunisian companies to invest abroad, thereby achieving a growing economic integration between the two countries and more growth in their domestic economies.</a:t>
                      </a:r>
                    </a:p>
                    <a:p>
                      <a:pPr algn="just" rtl="0" fontAlgn="ctr"/>
                      <a:endParaRPr lang="en-GB" sz="700" b="0" i="0" u="none" strike="noStrike" dirty="0">
                        <a:solidFill>
                          <a:srgbClr val="953735"/>
                        </a:solidFill>
                        <a:effectLst/>
                        <a:latin typeface="Gill Sans"/>
                      </a:endParaRPr>
                    </a:p>
                  </a:txBody>
                  <a:tcPr marL="36000" marR="72000"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4"/>
                  </a:ext>
                </a:extLst>
              </a:tr>
              <a:tr h="341963">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Export-Import Bank of India</a:t>
                      </a:r>
                    </a:p>
                  </a:txBody>
                  <a:tcPr marL="7667" marR="7667"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endParaRPr lang="en-GB" sz="700" b="0" i="0" u="none" strike="noStrike" dirty="0">
                        <a:solidFill>
                          <a:srgbClr val="953735"/>
                        </a:solidFill>
                        <a:effectLst/>
                        <a:latin typeface="Gill Sans"/>
                      </a:endParaRPr>
                    </a:p>
                    <a:p>
                      <a:pPr algn="just" rtl="0" fontAlgn="ctr"/>
                      <a:r>
                        <a:rPr lang="en-GB" sz="700" b="0" i="0" u="none" strike="noStrike" dirty="0">
                          <a:solidFill>
                            <a:srgbClr val="953735"/>
                          </a:solidFill>
                          <a:effectLst/>
                          <a:latin typeface="Gill Sans"/>
                        </a:rPr>
                        <a:t>Collaboration agreement, which provides for the possibility of exchanging information about future investments, promoting the establishment of mixed companies and also organising seminars which help to achieve those objectives.</a:t>
                      </a:r>
                    </a:p>
                    <a:p>
                      <a:pPr algn="just" rtl="0" fontAlgn="ctr"/>
                      <a:endParaRPr lang="en-GB" sz="700" b="0" i="0" u="none" strike="noStrike" dirty="0">
                        <a:solidFill>
                          <a:srgbClr val="953735"/>
                        </a:solidFill>
                        <a:effectLst/>
                        <a:latin typeface="Gill Sans"/>
                      </a:endParaRPr>
                    </a:p>
                  </a:txBody>
                  <a:tcPr marL="36000" marR="72000"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5"/>
                  </a:ext>
                </a:extLst>
              </a:tr>
              <a:tr h="411440">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Swedish</a:t>
                      </a:r>
                      <a:r>
                        <a:t> </a:t>
                      </a:r>
                      <a:r>
                        <a:rPr lang="en-GB" sz="700" b="1" i="0" u="none" strike="noStrike" dirty="0">
                          <a:solidFill>
                            <a:srgbClr val="FFFFFF"/>
                          </a:solidFill>
                          <a:effectLst/>
                          <a:latin typeface="Gill Sans"/>
                        </a:rPr>
                        <a:t>Export</a:t>
                      </a:r>
                      <a:r>
                        <a:t> </a:t>
                      </a:r>
                      <a:r>
                        <a:rPr lang="en-GB" sz="700" b="1" i="0" u="none" strike="noStrike" dirty="0">
                          <a:solidFill>
                            <a:srgbClr val="FFFFFF"/>
                          </a:solidFill>
                          <a:effectLst/>
                          <a:latin typeface="Gill Sans"/>
                        </a:rPr>
                        <a:t>Credit</a:t>
                      </a:r>
                      <a:r>
                        <a:t> </a:t>
                      </a:r>
                      <a:r>
                        <a:rPr lang="en-GB" sz="700" b="1" i="0" u="none" strike="noStrike" dirty="0">
                          <a:solidFill>
                            <a:srgbClr val="FFFFFF"/>
                          </a:solidFill>
                          <a:effectLst/>
                          <a:latin typeface="Gill Sans"/>
                        </a:rPr>
                        <a:t>Corporation</a:t>
                      </a:r>
                    </a:p>
                  </a:txBody>
                  <a:tcPr marL="7667" marR="7667"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endParaRPr lang="en-GB" sz="700" b="0" i="0" u="none" strike="noStrike" dirty="0">
                        <a:solidFill>
                          <a:srgbClr val="953735"/>
                        </a:solidFill>
                        <a:effectLst/>
                        <a:latin typeface="Gill Sans"/>
                      </a:endParaRPr>
                    </a:p>
                    <a:p>
                      <a:pPr algn="just" rtl="0" fontAlgn="ctr"/>
                      <a:r>
                        <a:rPr lang="en-GB" sz="700" b="0" i="0" u="none" strike="noStrike" dirty="0">
                          <a:solidFill>
                            <a:srgbClr val="953735"/>
                          </a:solidFill>
                          <a:effectLst/>
                          <a:latin typeface="Gill Sans"/>
                        </a:rPr>
                        <a:t>Collaboration agreement that seeks to bring about greater economic integration between Spain and Sweden. The purpose of this agreement is to promote foreign investments by Spanish and Swedish companies by exchanging information about investment projects</a:t>
                      </a:r>
                    </a:p>
                  </a:txBody>
                  <a:tcPr marL="36000" marR="72000"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6"/>
                  </a:ext>
                </a:extLst>
              </a:tr>
              <a:tr h="435724">
                <a:tc>
                  <a:txBody>
                    <a:bodyPr/>
                    <a:lstStyle/>
                    <a:p>
                      <a:pPr marL="171450" indent="-171450" algn="l" rtl="0" fontAlgn="ctr">
                        <a:buFont typeface="Arial" pitchFamily="34" charset="0"/>
                        <a:buChar char="•"/>
                      </a:pPr>
                      <a:endParaRPr lang="en-GB" sz="700" b="1" i="0" u="none" strike="noStrike" dirty="0">
                        <a:solidFill>
                          <a:srgbClr val="FFFFFF"/>
                        </a:solidFill>
                        <a:effectLst/>
                        <a:latin typeface="Gill Sans"/>
                      </a:endParaRPr>
                    </a:p>
                    <a:p>
                      <a:pPr marL="171450" indent="-171450" algn="l" rtl="0" fontAlgn="ctr">
                        <a:buFont typeface="Arial" pitchFamily="34" charset="0"/>
                        <a:buChar char="•"/>
                      </a:pPr>
                      <a:r>
                        <a:rPr lang="en-GB" sz="700" b="1" i="0" u="none" strike="noStrike" dirty="0">
                          <a:solidFill>
                            <a:srgbClr val="FFFFFF"/>
                          </a:solidFill>
                          <a:effectLst/>
                          <a:latin typeface="Gill Sans"/>
                        </a:rPr>
                        <a:t>Banco Centroamericano de Integración Económica (BCIE)</a:t>
                      </a:r>
                    </a:p>
                    <a:p>
                      <a:pPr marL="0" indent="0" algn="l" rtl="0" fontAlgn="ctr">
                        <a:buFont typeface="Arial" pitchFamily="34" charset="0"/>
                        <a:buNone/>
                      </a:pPr>
                      <a:endParaRPr lang="en-GB" sz="700" b="1" i="0" u="none" strike="noStrike" dirty="0">
                        <a:solidFill>
                          <a:srgbClr val="FFFFFF"/>
                        </a:solidFill>
                        <a:effectLst/>
                        <a:latin typeface="Gill Sans"/>
                      </a:endParaRPr>
                    </a:p>
                  </a:txBody>
                  <a:tcPr marL="7667" marR="7667"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Collaboration agreement to work together on joint initiatives regarding the financing of operations by Spanish companies in Central America, in addition to exports.</a:t>
                      </a:r>
                    </a:p>
                  </a:txBody>
                  <a:tcPr marL="36000" marR="72000" marT="785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7"/>
                  </a:ext>
                </a:extLst>
              </a:tr>
              <a:tr h="367897">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Finéa (Grupo CDG)</a:t>
                      </a:r>
                    </a:p>
                  </a:txBody>
                  <a:tcPr marL="7667" marR="7667"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Collaboration agreement to provide financing to Spanish companies developing projects in Morocco on an individual or joint basis with Moroccan companies. The purpose of this agreement is to finance investment projects that are of a common interest to companies in both countries.</a:t>
                      </a:r>
                    </a:p>
                  </a:txBody>
                  <a:tcPr marL="36000" marR="72000"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8"/>
                  </a:ext>
                </a:extLst>
              </a:tr>
              <a:tr h="367897">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ALIDE</a:t>
                      </a:r>
                    </a:p>
                  </a:txBody>
                  <a:tcPr marL="7667" marR="7667"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Collaboration agreement to establish technical and financial cooperation between member institutes of the association. The agreement establishes an institutional framework for action so that institutions in the member countries of ALIDE jointly finance investment projects in Latin America and the Caribbean.</a:t>
                      </a:r>
                    </a:p>
                  </a:txBody>
                  <a:tcPr marL="36000" marR="72000"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9"/>
                  </a:ext>
                </a:extLst>
              </a:tr>
              <a:tr h="367897">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BPIfrance</a:t>
                      </a:r>
                    </a:p>
                  </a:txBody>
                  <a:tcPr marL="7667" marR="7667"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Collaboration agreement under which the two institutions will cooperate to provide joint support to Spanish and French SMEs as part of their investment projects.</a:t>
                      </a:r>
                    </a:p>
                  </a:txBody>
                  <a:tcPr marL="36000" marR="72000"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10"/>
                  </a:ext>
                </a:extLst>
              </a:tr>
              <a:tr h="290884">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Instituição Financeira de Desenvolvimento (IFD)</a:t>
                      </a:r>
                    </a:p>
                  </a:txBody>
                  <a:tcPr marL="7667" marR="7667"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Collaboration agreement to provide financial support to Spanish and Portuguese SMEs undertaking investment projects of common interest to both countries.</a:t>
                      </a:r>
                    </a:p>
                  </a:txBody>
                  <a:tcPr marL="36000" marR="72000"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11"/>
                  </a:ext>
                </a:extLst>
              </a:tr>
              <a:tr h="288032">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European Investment Bank (EIB)</a:t>
                      </a:r>
                    </a:p>
                  </a:txBody>
                  <a:tcPr marL="7667" marR="7667"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Agreement to regulate ICO's participation in the EFSI Advisory</a:t>
                      </a:r>
                      <a:r>
                        <a:t> </a:t>
                      </a:r>
                      <a:r>
                        <a:rPr lang="en-GB" sz="700" b="0" i="0" u="none" strike="noStrike" baseline="0" dirty="0">
                          <a:solidFill>
                            <a:srgbClr val="953735"/>
                          </a:solidFill>
                          <a:effectLst/>
                          <a:latin typeface="Gill Sans"/>
                        </a:rPr>
                        <a:t>Hub (Juncker Plan)</a:t>
                      </a:r>
                      <a:endParaRPr lang="en-GB" sz="700" b="0" i="0" u="none" strike="noStrike" dirty="0">
                        <a:solidFill>
                          <a:srgbClr val="953735"/>
                        </a:solidFill>
                        <a:effectLst/>
                        <a:latin typeface="Gill Sans"/>
                      </a:endParaRPr>
                    </a:p>
                  </a:txBody>
                  <a:tcPr marL="36000" marR="72000"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12"/>
                  </a:ext>
                </a:extLst>
              </a:tr>
              <a:tr h="357188">
                <a:tc>
                  <a:txBody>
                    <a:bodyPr/>
                    <a:lstStyle/>
                    <a:p>
                      <a:pPr marL="171450" indent="-171450" algn="l" rtl="0" fontAlgn="ctr">
                        <a:buFont typeface="Arial" pitchFamily="34" charset="0"/>
                        <a:buChar char="•"/>
                      </a:pPr>
                      <a:r>
                        <a:rPr lang="en-GB" sz="700" b="1" i="0" u="none" strike="noStrike" dirty="0">
                          <a:solidFill>
                            <a:srgbClr val="FFFFFF"/>
                          </a:solidFill>
                          <a:effectLst/>
                          <a:latin typeface="Gill Sans"/>
                        </a:rPr>
                        <a:t>European Investment Fund (EIF)</a:t>
                      </a:r>
                    </a:p>
                  </a:txBody>
                  <a:tcPr marL="7667" marR="7667"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rtl="0" fontAlgn="ctr"/>
                      <a:r>
                        <a:rPr lang="en-GB" sz="700" b="0" i="0" u="none" strike="noStrike" dirty="0">
                          <a:solidFill>
                            <a:srgbClr val="953735"/>
                          </a:solidFill>
                          <a:effectLst/>
                          <a:latin typeface="Gill Sans"/>
                        </a:rPr>
                        <a:t>Agreement for the inclusion of ICO in the “EIF-NPIs</a:t>
                      </a:r>
                      <a:r>
                        <a:t> </a:t>
                      </a:r>
                      <a:r>
                        <a:rPr lang="en-GB" sz="700" b="0" i="0" u="none" strike="noStrike" baseline="0" dirty="0">
                          <a:solidFill>
                            <a:srgbClr val="953735"/>
                          </a:solidFill>
                          <a:effectLst/>
                          <a:latin typeface="Gill Sans"/>
                        </a:rPr>
                        <a:t>Equity</a:t>
                      </a:r>
                      <a:r>
                        <a:t> </a:t>
                      </a:r>
                      <a:r>
                        <a:rPr lang="en-GB" sz="700" b="0" i="0" u="none" strike="noStrike" baseline="0" dirty="0">
                          <a:solidFill>
                            <a:srgbClr val="953735"/>
                          </a:solidFill>
                          <a:effectLst/>
                          <a:latin typeface="Gill Sans"/>
                        </a:rPr>
                        <a:t>Platform” (Juncker Plan)</a:t>
                      </a:r>
                      <a:endParaRPr lang="en-GB" sz="700" b="0" i="0" u="none" strike="noStrike" dirty="0">
                        <a:solidFill>
                          <a:srgbClr val="953735"/>
                        </a:solidFill>
                        <a:effectLst/>
                        <a:latin typeface="Gill Sans"/>
                      </a:endParaRPr>
                    </a:p>
                  </a:txBody>
                  <a:tcPr marL="36000" marR="72000" marT="7669"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13"/>
                  </a:ext>
                </a:extLst>
              </a:tr>
            </a:tbl>
          </a:graphicData>
        </a:graphic>
      </p:graphicFrame>
      <p:grpSp>
        <p:nvGrpSpPr>
          <p:cNvPr id="41" name="40 Grupo"/>
          <p:cNvGrpSpPr/>
          <p:nvPr/>
        </p:nvGrpSpPr>
        <p:grpSpPr>
          <a:xfrm>
            <a:off x="142844" y="6525376"/>
            <a:ext cx="2750146" cy="216737"/>
            <a:chOff x="142844" y="6525376"/>
            <a:chExt cx="2750146" cy="216737"/>
          </a:xfrm>
        </p:grpSpPr>
        <p:grpSp>
          <p:nvGrpSpPr>
            <p:cNvPr id="42" name="8 Grupo"/>
            <p:cNvGrpSpPr/>
            <p:nvPr/>
          </p:nvGrpSpPr>
          <p:grpSpPr>
            <a:xfrm>
              <a:off x="142844" y="6544781"/>
              <a:ext cx="2750145" cy="181706"/>
              <a:chOff x="93663" y="6277125"/>
              <a:chExt cx="2750145" cy="224103"/>
            </a:xfrm>
          </p:grpSpPr>
          <p:sp>
            <p:nvSpPr>
              <p:cNvPr id="4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45"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43" name="42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2170720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52 Rectángulo">
            <a:hlinkClick r:id="" action="ppaction://noaction"/>
          </p:cNvPr>
          <p:cNvSpPr/>
          <p:nvPr/>
        </p:nvSpPr>
        <p:spPr>
          <a:xfrm>
            <a:off x="250825" y="1773238"/>
            <a:ext cx="95250" cy="71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4" name="53 Rectángulo">
            <a:hlinkClick r:id="" action="ppaction://noaction"/>
          </p:cNvPr>
          <p:cNvSpPr/>
          <p:nvPr/>
        </p:nvSpPr>
        <p:spPr>
          <a:xfrm>
            <a:off x="250825" y="1844675"/>
            <a:ext cx="95250" cy="71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5" name="54 Rectángulo">
            <a:hlinkClick r:id="" action="ppaction://noaction"/>
          </p:cNvPr>
          <p:cNvSpPr/>
          <p:nvPr/>
        </p:nvSpPr>
        <p:spPr>
          <a:xfrm>
            <a:off x="250825" y="191611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6" name="55 Rectángulo">
            <a:hlinkClick r:id="" action="ppaction://noaction"/>
          </p:cNvPr>
          <p:cNvSpPr/>
          <p:nvPr/>
        </p:nvSpPr>
        <p:spPr>
          <a:xfrm>
            <a:off x="250825" y="2090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7" name="56 Rectángulo">
            <a:hlinkClick r:id="" action="ppaction://noaction"/>
          </p:cNvPr>
          <p:cNvSpPr/>
          <p:nvPr/>
        </p:nvSpPr>
        <p:spPr>
          <a:xfrm>
            <a:off x="250825" y="22050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8" name="57 Rectángulo">
            <a:hlinkClick r:id="" action="ppaction://noaction"/>
          </p:cNvPr>
          <p:cNvSpPr/>
          <p:nvPr/>
        </p:nvSpPr>
        <p:spPr>
          <a:xfrm>
            <a:off x="250825" y="22764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9" name="58 Rectángulo">
            <a:hlinkClick r:id="" action="ppaction://noaction"/>
          </p:cNvPr>
          <p:cNvSpPr/>
          <p:nvPr/>
        </p:nvSpPr>
        <p:spPr>
          <a:xfrm>
            <a:off x="250825" y="23780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0" name="59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 name="60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2" name="61 Rectángulo">
            <a:hlinkClick r:id="" action="ppaction://noaction"/>
          </p:cNvPr>
          <p:cNvSpPr/>
          <p:nvPr/>
        </p:nvSpPr>
        <p:spPr>
          <a:xfrm>
            <a:off x="250825" y="25654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3" name="62 Rectángulo">
            <a:hlinkClick r:id="" action="ppaction://noaction"/>
          </p:cNvPr>
          <p:cNvSpPr/>
          <p:nvPr/>
        </p:nvSpPr>
        <p:spPr>
          <a:xfrm>
            <a:off x="250825" y="26368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4" name="63 Rectángulo">
            <a:hlinkClick r:id="" action="ppaction://noaction"/>
          </p:cNvPr>
          <p:cNvSpPr/>
          <p:nvPr/>
        </p:nvSpPr>
        <p:spPr>
          <a:xfrm>
            <a:off x="250825" y="27384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5" name="64 Rectángulo">
            <a:hlinkClick r:id="" action="ppaction://noaction"/>
          </p:cNvPr>
          <p:cNvSpPr/>
          <p:nvPr/>
        </p:nvSpPr>
        <p:spPr>
          <a:xfrm>
            <a:off x="263525" y="2852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6" name="65 Rectángulo">
            <a:hlinkClick r:id="" action="ppaction://noaction"/>
          </p:cNvPr>
          <p:cNvSpPr/>
          <p:nvPr/>
        </p:nvSpPr>
        <p:spPr>
          <a:xfrm>
            <a:off x="250825" y="29241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7" name="66 Rectángulo">
            <a:hlinkClick r:id="" action="ppaction://noaction"/>
          </p:cNvPr>
          <p:cNvSpPr/>
          <p:nvPr/>
        </p:nvSpPr>
        <p:spPr>
          <a:xfrm>
            <a:off x="250825" y="2997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 name="67 Rectángulo">
            <a:hlinkClick r:id="" action="ppaction://noaction"/>
          </p:cNvPr>
          <p:cNvSpPr/>
          <p:nvPr/>
        </p:nvSpPr>
        <p:spPr>
          <a:xfrm>
            <a:off x="250825" y="30988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9" name="68 Rectángulo">
            <a:hlinkClick r:id="" action="ppaction://noaction"/>
          </p:cNvPr>
          <p:cNvSpPr/>
          <p:nvPr/>
        </p:nvSpPr>
        <p:spPr>
          <a:xfrm>
            <a:off x="250825" y="3213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 name="69 Rectángulo">
            <a:hlinkClick r:id="" action="ppaction://noaction"/>
          </p:cNvPr>
          <p:cNvSpPr/>
          <p:nvPr/>
        </p:nvSpPr>
        <p:spPr>
          <a:xfrm>
            <a:off x="250825" y="3365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 name="70 Rectángulo">
            <a:hlinkClick r:id="" action="ppaction://noaction"/>
          </p:cNvPr>
          <p:cNvSpPr/>
          <p:nvPr/>
        </p:nvSpPr>
        <p:spPr>
          <a:xfrm>
            <a:off x="250825" y="357346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 name="71 Rectángulo">
            <a:hlinkClick r:id="" action="ppaction://noaction"/>
          </p:cNvPr>
          <p:cNvSpPr/>
          <p:nvPr/>
        </p:nvSpPr>
        <p:spPr>
          <a:xfrm>
            <a:off x="250825" y="3746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 name="72 Rectángulo">
            <a:hlinkClick r:id="" action="ppaction://noaction"/>
          </p:cNvPr>
          <p:cNvSpPr/>
          <p:nvPr/>
        </p:nvSpPr>
        <p:spPr>
          <a:xfrm>
            <a:off x="250825" y="39338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 name="73 Rectángulo">
            <a:hlinkClick r:id="" action="ppaction://noaction"/>
          </p:cNvPr>
          <p:cNvSpPr/>
          <p:nvPr/>
        </p:nvSpPr>
        <p:spPr>
          <a:xfrm>
            <a:off x="250825" y="40354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 name="74 Rectángulo">
            <a:hlinkClick r:id="" action="ppaction://noaction"/>
          </p:cNvPr>
          <p:cNvSpPr/>
          <p:nvPr/>
        </p:nvSpPr>
        <p:spPr>
          <a:xfrm>
            <a:off x="250825" y="41783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 name="75 Rectángulo">
            <a:hlinkClick r:id="" action="ppaction://noaction"/>
          </p:cNvPr>
          <p:cNvSpPr/>
          <p:nvPr/>
        </p:nvSpPr>
        <p:spPr>
          <a:xfrm>
            <a:off x="250825" y="42926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 name="76 Rectángulo">
            <a:hlinkClick r:id="" action="ppaction://noaction"/>
          </p:cNvPr>
          <p:cNvSpPr/>
          <p:nvPr/>
        </p:nvSpPr>
        <p:spPr>
          <a:xfrm>
            <a:off x="250825" y="4394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9" name="48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0" name="49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0"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53</a:t>
            </a:fld>
            <a:endParaRPr lang="en-GB" sz="1600" b="1" dirty="0">
              <a:solidFill>
                <a:srgbClr val="C00000"/>
              </a:solidFill>
            </a:endParaRPr>
          </a:p>
        </p:txBody>
      </p:sp>
      <p:sp>
        <p:nvSpPr>
          <p:cNvPr id="91" name="90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95 Rectángulo"/>
          <p:cNvSpPr/>
          <p:nvPr/>
        </p:nvSpPr>
        <p:spPr>
          <a:xfrm>
            <a:off x="500604" y="908720"/>
            <a:ext cx="3135292"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STRATEGIC ALLIANCES</a:t>
            </a:r>
          </a:p>
        </p:txBody>
      </p:sp>
      <p:graphicFrame>
        <p:nvGraphicFramePr>
          <p:cNvPr id="37" name="36 Tabla"/>
          <p:cNvGraphicFramePr>
            <a:graphicFrameLocks noGrp="1"/>
          </p:cNvGraphicFramePr>
          <p:nvPr>
            <p:extLst>
              <p:ext uri="{D42A27DB-BD31-4B8C-83A1-F6EECF244321}">
                <p14:modId xmlns:p14="http://schemas.microsoft.com/office/powerpoint/2010/main" val="1817961542"/>
              </p:ext>
            </p:extLst>
          </p:nvPr>
        </p:nvGraphicFramePr>
        <p:xfrm>
          <a:off x="500604" y="1557338"/>
          <a:ext cx="8068721" cy="2955927"/>
        </p:xfrm>
        <a:graphic>
          <a:graphicData uri="http://schemas.openxmlformats.org/drawingml/2006/table">
            <a:tbl>
              <a:tblPr firstRow="1" bandRow="1"/>
              <a:tblGrid>
                <a:gridCol w="1545075">
                  <a:extLst>
                    <a:ext uri="{9D8B030D-6E8A-4147-A177-3AD203B41FA5}">
                      <a16:colId xmlns:a16="http://schemas.microsoft.com/office/drawing/2014/main" xmlns="" val="20000"/>
                    </a:ext>
                  </a:extLst>
                </a:gridCol>
                <a:gridCol w="6523646">
                  <a:extLst>
                    <a:ext uri="{9D8B030D-6E8A-4147-A177-3AD203B41FA5}">
                      <a16:colId xmlns:a16="http://schemas.microsoft.com/office/drawing/2014/main" xmlns="" val="20001"/>
                    </a:ext>
                  </a:extLst>
                </a:gridCol>
              </a:tblGrid>
              <a:tr h="270803">
                <a:tc rowSpan="2">
                  <a:txBody>
                    <a:bodyPr/>
                    <a:lstStyle/>
                    <a:p>
                      <a:pPr marL="0" marR="0" indent="0" algn="ctr" defTabSz="914400" rtl="0" eaLnBrk="1" fontAlgn="b" latinLnBrk="0" hangingPunct="1">
                        <a:lnSpc>
                          <a:spcPct val="100000"/>
                        </a:lnSpc>
                        <a:spcBef>
                          <a:spcPts val="0"/>
                        </a:spcBef>
                        <a:spcAft>
                          <a:spcPts val="0"/>
                        </a:spcAft>
                        <a:buClrTx/>
                        <a:buSzTx/>
                        <a:buFont typeface="Arial" pitchFamily="34" charset="0"/>
                        <a:buNone/>
                        <a:tabLst/>
                        <a:defRPr/>
                      </a:pPr>
                      <a:r>
                        <a:rPr lang="en-GB" sz="800" b="1" i="0" u="none" strike="noStrike" dirty="0">
                          <a:solidFill>
                            <a:srgbClr val="FFFFFF"/>
                          </a:solidFill>
                          <a:effectLst/>
                          <a:latin typeface="Gill Sans"/>
                        </a:rPr>
                        <a:t>ASPECT/INSTITUTION</a:t>
                      </a:r>
                    </a:p>
                  </a:txBody>
                  <a:tcPr marL="8164" marR="8164" marT="8173"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tc>
                  <a:txBody>
                    <a:bodyPr/>
                    <a:lstStyle/>
                    <a:p>
                      <a:pPr algn="ctr" rtl="0" fontAlgn="b"/>
                      <a:r>
                        <a:rPr lang="en-GB" sz="800" b="1" i="0" u="none" strike="noStrike" dirty="0">
                          <a:solidFill>
                            <a:srgbClr val="FFFFFF"/>
                          </a:solidFill>
                          <a:effectLst/>
                          <a:latin typeface="Gill Sans"/>
                        </a:rPr>
                        <a:t>KNOWLEDGE MANAGEMENT</a:t>
                      </a:r>
                    </a:p>
                  </a:txBody>
                  <a:tcPr marL="7667" marR="7667" marT="7666"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0"/>
                  </a:ext>
                </a:extLst>
              </a:tr>
              <a:tr h="114353">
                <a:tc vMerge="1">
                  <a:txBody>
                    <a:bodyPr/>
                    <a:lstStyle/>
                    <a:p>
                      <a:endParaRPr lang="es-ES"/>
                    </a:p>
                  </a:txBody>
                  <a:tcPr/>
                </a:tc>
                <a:tc>
                  <a:txBody>
                    <a:bodyPr/>
                    <a:lstStyle/>
                    <a:p>
                      <a:pPr algn="ctr" rtl="0" fontAlgn="b"/>
                      <a:r>
                        <a:rPr lang="en-GB" sz="700" b="1" i="0" u="none" strike="noStrike" dirty="0">
                          <a:solidFill>
                            <a:srgbClr val="FFFFFF"/>
                          </a:solidFill>
                          <a:effectLst/>
                          <a:latin typeface="Gill Sans"/>
                        </a:rPr>
                        <a:t>DESCRIPTION</a:t>
                      </a:r>
                    </a:p>
                  </a:txBody>
                  <a:tcPr marL="7667" marR="7667" marT="7666"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9E1B34"/>
                    </a:solidFill>
                  </a:tcPr>
                </a:tc>
                <a:extLst>
                  <a:ext uri="{0D108BD9-81ED-4DB2-BD59-A6C34878D82A}">
                    <a16:rowId xmlns:a16="http://schemas.microsoft.com/office/drawing/2014/main" xmlns="" val="10001"/>
                  </a:ext>
                </a:extLst>
              </a:tr>
              <a:tr h="617773">
                <a:tc>
                  <a:txBody>
                    <a:bodyPr/>
                    <a:lstStyle/>
                    <a:p>
                      <a:pPr marL="171450" indent="-171450" algn="l" fontAlgn="b">
                        <a:buFont typeface="Arial" pitchFamily="34" charset="0"/>
                        <a:buChar char="•"/>
                      </a:pPr>
                      <a:r>
                        <a:rPr lang="en-GB" sz="800" b="1" i="0" u="none" strike="noStrike" dirty="0">
                          <a:solidFill>
                            <a:schemeClr val="bg1"/>
                          </a:solidFill>
                          <a:effectLst/>
                          <a:latin typeface="Gill Sans"/>
                        </a:rPr>
                        <a:t>KfW</a:t>
                      </a:r>
                      <a:r>
                        <a:t> </a:t>
                      </a:r>
                      <a:r>
                        <a:rPr lang="en-GB" sz="800" b="1" i="0" u="none" strike="noStrike" dirty="0">
                          <a:solidFill>
                            <a:schemeClr val="bg1"/>
                          </a:solidFill>
                          <a:effectLst/>
                          <a:latin typeface="Gill Sans"/>
                        </a:rPr>
                        <a:t>Bankengruppe.</a:t>
                      </a:r>
                    </a:p>
                  </a:txBody>
                  <a:tcPr marL="8164" marR="8164" marT="8173"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fontAlgn="b"/>
                      <a:endParaRPr lang="en-GB" sz="800" b="0" i="0" u="none" strike="noStrike" dirty="0">
                        <a:solidFill>
                          <a:srgbClr val="9E1B34"/>
                        </a:solidFill>
                        <a:effectLst/>
                        <a:latin typeface="Gill Sans"/>
                      </a:endParaRPr>
                    </a:p>
                    <a:p>
                      <a:pPr algn="just" fontAlgn="b"/>
                      <a:r>
                        <a:rPr lang="en-GB" sz="800" b="0" i="0" u="none" strike="noStrike" dirty="0">
                          <a:solidFill>
                            <a:srgbClr val="9E1B34"/>
                          </a:solidFill>
                          <a:effectLst/>
                          <a:latin typeface="Gill Sans"/>
                        </a:rPr>
                        <a:t>ICO and KfW have a staff exchange collaboration agreement which allows for personnel to get to know the working procedures of the two organisations, to improve institutional relations in each specific activity area and to broaden experience for the common good.</a:t>
                      </a:r>
                    </a:p>
                    <a:p>
                      <a:pPr algn="just" fontAlgn="b"/>
                      <a:endParaRPr lang="en-GB" sz="800" b="0" i="0" u="none" strike="noStrike" dirty="0">
                        <a:solidFill>
                          <a:srgbClr val="9E1B34"/>
                        </a:solidFill>
                        <a:effectLst/>
                        <a:latin typeface="Gill Sans"/>
                      </a:endParaRPr>
                    </a:p>
                  </a:txBody>
                  <a:tcPr marL="36000" marR="72000" marT="8173"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2"/>
                  </a:ext>
                </a:extLst>
              </a:tr>
              <a:tr h="541606">
                <a:tc>
                  <a:txBody>
                    <a:bodyPr/>
                    <a:lstStyle/>
                    <a:p>
                      <a:pPr marL="171450" indent="-171450" algn="l" fontAlgn="b">
                        <a:buFont typeface="Arial" pitchFamily="34" charset="0"/>
                        <a:buChar char="•"/>
                      </a:pPr>
                      <a:r>
                        <a:rPr lang="en-GB" sz="800" b="1" i="0" u="none" strike="noStrike" dirty="0">
                          <a:solidFill>
                            <a:schemeClr val="bg1"/>
                          </a:solidFill>
                          <a:effectLst/>
                          <a:latin typeface="Gill Sans"/>
                        </a:rPr>
                        <a:t>Cassa</a:t>
                      </a:r>
                      <a:r>
                        <a:t> </a:t>
                      </a:r>
                      <a:r>
                        <a:rPr lang="en-GB" sz="800" b="1" i="0" u="none" strike="noStrike" dirty="0">
                          <a:solidFill>
                            <a:schemeClr val="bg1"/>
                          </a:solidFill>
                          <a:effectLst/>
                          <a:latin typeface="Gill Sans"/>
                        </a:rPr>
                        <a:t>Depositi e Prestiti</a:t>
                      </a:r>
                      <a:r>
                        <a:t> </a:t>
                      </a:r>
                      <a:r>
                        <a:rPr lang="en-GB" sz="800" b="1" i="0" u="none" strike="noStrike" baseline="0" dirty="0">
                          <a:solidFill>
                            <a:schemeClr val="bg1"/>
                          </a:solidFill>
                          <a:effectLst/>
                          <a:latin typeface="Gill Sans"/>
                        </a:rPr>
                        <a:t>SpA (CDP)</a:t>
                      </a:r>
                      <a:endParaRPr lang="en-GB" sz="800" b="1" i="0" u="none" strike="noStrike" dirty="0">
                        <a:solidFill>
                          <a:schemeClr val="bg1"/>
                        </a:solidFill>
                        <a:effectLst/>
                        <a:latin typeface="Gill Sans"/>
                      </a:endParaRPr>
                    </a:p>
                  </a:txBody>
                  <a:tcPr marL="8164" marR="8164" marT="8173"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just" defTabSz="914400" rtl="0" eaLnBrk="1" fontAlgn="b" latinLnBrk="0" hangingPunct="1">
                        <a:lnSpc>
                          <a:spcPct val="100000"/>
                        </a:lnSpc>
                        <a:spcBef>
                          <a:spcPts val="0"/>
                        </a:spcBef>
                        <a:spcAft>
                          <a:spcPts val="0"/>
                        </a:spcAft>
                        <a:buClrTx/>
                        <a:buSzTx/>
                        <a:buFontTx/>
                        <a:buNone/>
                        <a:tabLst/>
                        <a:defRPr/>
                      </a:pPr>
                      <a:r>
                        <a:rPr lang="en-GB" sz="800" b="0" i="0" u="none" strike="noStrike" dirty="0">
                          <a:solidFill>
                            <a:srgbClr val="9E1B34"/>
                          </a:solidFill>
                          <a:effectLst/>
                          <a:latin typeface="Gill Sans"/>
                        </a:rPr>
                        <a:t>Collaboration agreement for the temporary exchange of employees at both institutions.</a:t>
                      </a:r>
                    </a:p>
                  </a:txBody>
                  <a:tcPr marL="36000" marR="72000" marT="8173"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3"/>
                  </a:ext>
                </a:extLst>
              </a:tr>
              <a:tr h="541606">
                <a:tc>
                  <a:txBody>
                    <a:bodyPr/>
                    <a:lstStyle/>
                    <a:p>
                      <a:pPr marL="171450" indent="-171450" algn="l" rtl="0" fontAlgn="ctr">
                        <a:buFont typeface="Arial" pitchFamily="34" charset="0"/>
                        <a:buChar char="•"/>
                      </a:pPr>
                      <a:r>
                        <a:rPr lang="en-GB" sz="800" b="1" i="0" u="none" strike="noStrike" dirty="0">
                          <a:solidFill>
                            <a:srgbClr val="FFFFFF"/>
                          </a:solidFill>
                          <a:effectLst/>
                          <a:latin typeface="Gill Sans"/>
                        </a:rPr>
                        <a:t>European Investment Fund (EIF)</a:t>
                      </a:r>
                    </a:p>
                  </a:txBody>
                  <a:tcPr marL="7667" marR="7667" marT="7656"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marL="0" marR="0" indent="0" algn="just" defTabSz="914400" rtl="0" eaLnBrk="1" fontAlgn="ctr" latinLnBrk="0" hangingPunct="1">
                        <a:lnSpc>
                          <a:spcPct val="100000"/>
                        </a:lnSpc>
                        <a:spcBef>
                          <a:spcPts val="0"/>
                        </a:spcBef>
                        <a:spcAft>
                          <a:spcPts val="0"/>
                        </a:spcAft>
                        <a:buClrTx/>
                        <a:buSzTx/>
                        <a:buFontTx/>
                        <a:buNone/>
                        <a:tabLst/>
                        <a:defRPr/>
                      </a:pPr>
                      <a:r>
                        <a:rPr lang="en-GB" sz="800" b="0" i="0" u="none" strike="noStrike" dirty="0">
                          <a:solidFill>
                            <a:srgbClr val="9E1B34"/>
                          </a:solidFill>
                          <a:effectLst/>
                          <a:latin typeface="Gill Sans"/>
                        </a:rPr>
                        <a:t>Collaboration agreement for the temporary exchange of employees at both institutions.</a:t>
                      </a:r>
                    </a:p>
                    <a:p>
                      <a:pPr algn="just" rtl="0" fontAlgn="ctr"/>
                      <a:endParaRPr lang="en-GB" sz="800" b="0" i="0" u="none" strike="noStrike" dirty="0">
                        <a:solidFill>
                          <a:srgbClr val="953735"/>
                        </a:solidFill>
                        <a:effectLst/>
                        <a:latin typeface="Gill Sans"/>
                      </a:endParaRPr>
                    </a:p>
                  </a:txBody>
                  <a:tcPr marL="36000" marR="72000" marT="7656"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4"/>
                  </a:ext>
                </a:extLst>
              </a:tr>
              <a:tr h="495853">
                <a:tc>
                  <a:txBody>
                    <a:bodyPr/>
                    <a:lstStyle/>
                    <a:p>
                      <a:pPr marL="171450" indent="-171450" algn="l" fontAlgn="b">
                        <a:buFont typeface="Arial" pitchFamily="34" charset="0"/>
                        <a:buChar char="•"/>
                      </a:pPr>
                      <a:r>
                        <a:rPr lang="en-GB" sz="800" b="1" i="0" u="none" strike="noStrike" dirty="0">
                          <a:solidFill>
                            <a:schemeClr val="bg1"/>
                          </a:solidFill>
                          <a:effectLst/>
                          <a:latin typeface="Gill Sans"/>
                        </a:rPr>
                        <a:t>Finnvera.</a:t>
                      </a:r>
                    </a:p>
                  </a:txBody>
                  <a:tcPr marL="8164" marR="8164" marT="8173"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fontAlgn="b"/>
                      <a:endParaRPr lang="en-GB" sz="800" b="0" i="0" u="none" strike="noStrike" dirty="0">
                        <a:solidFill>
                          <a:srgbClr val="9E1B34"/>
                        </a:solidFill>
                        <a:effectLst/>
                        <a:latin typeface="Gill Sans"/>
                      </a:endParaRPr>
                    </a:p>
                    <a:p>
                      <a:pPr algn="just" fontAlgn="b"/>
                      <a:r>
                        <a:rPr lang="en-GB" sz="800" b="0" i="0" u="none" strike="noStrike" dirty="0">
                          <a:solidFill>
                            <a:srgbClr val="9E1B34"/>
                          </a:solidFill>
                          <a:effectLst/>
                          <a:latin typeface="Gill Sans"/>
                        </a:rPr>
                        <a:t>Staff exchange collaboration agreement, for strengthening relations with Finnvera, a Finnish state-owned development entity.</a:t>
                      </a:r>
                    </a:p>
                    <a:p>
                      <a:pPr algn="just" fontAlgn="b"/>
                      <a:endParaRPr lang="en-GB" sz="800" b="0" i="0" u="none" strike="noStrike" dirty="0">
                        <a:solidFill>
                          <a:srgbClr val="9E1B34"/>
                        </a:solidFill>
                        <a:effectLst/>
                        <a:latin typeface="Gill Sans"/>
                      </a:endParaRPr>
                    </a:p>
                  </a:txBody>
                  <a:tcPr marL="36000" marR="72000" marT="8173"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5"/>
                  </a:ext>
                </a:extLst>
              </a:tr>
              <a:tr h="373933">
                <a:tc>
                  <a:txBody>
                    <a:bodyPr/>
                    <a:lstStyle/>
                    <a:p>
                      <a:pPr marL="171450" indent="-171450" algn="l" fontAlgn="b">
                        <a:buFont typeface="Arial" pitchFamily="34" charset="0"/>
                        <a:buChar char="•"/>
                      </a:pPr>
                      <a:r>
                        <a:rPr lang="en-GB" sz="800" b="1" i="0" u="none" strike="noStrike" dirty="0">
                          <a:solidFill>
                            <a:schemeClr val="bg1"/>
                          </a:solidFill>
                          <a:effectLst/>
                          <a:latin typeface="Gill Sans"/>
                        </a:rPr>
                        <a:t>Black Sea Trade and Development Bank (BSTDB)</a:t>
                      </a:r>
                    </a:p>
                  </a:txBody>
                  <a:tcPr marL="8164" marR="8164" marT="8173"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solidFill>
                      <a:srgbClr val="EBAB00"/>
                    </a:solidFill>
                  </a:tcPr>
                </a:tc>
                <a:tc>
                  <a:txBody>
                    <a:bodyPr/>
                    <a:lstStyle/>
                    <a:p>
                      <a:pPr algn="just" fontAlgn="b"/>
                      <a:r>
                        <a:rPr lang="en-GB" sz="800" b="0" i="0" u="none" strike="noStrike" dirty="0">
                          <a:solidFill>
                            <a:srgbClr val="9E1B34"/>
                          </a:solidFill>
                          <a:effectLst/>
                          <a:latin typeface="Gill Sans"/>
                        </a:rPr>
                        <a:t>Collaboration agreement for establishing a cooperation framework between the two institutions for temporary staff exchanges.</a:t>
                      </a:r>
                    </a:p>
                  </a:txBody>
                  <a:tcPr marL="36000" marR="72000" marT="8173" marB="0" anchor="ctr">
                    <a:lnL w="3175" cap="flat" cmpd="sng" algn="ctr">
                      <a:solidFill>
                        <a:srgbClr val="9E1B34"/>
                      </a:solidFill>
                      <a:prstDash val="solid"/>
                      <a:round/>
                      <a:headEnd type="none" w="med" len="med"/>
                      <a:tailEnd type="none" w="med" len="med"/>
                    </a:lnL>
                    <a:lnR w="3175" cap="flat" cmpd="sng" algn="ctr">
                      <a:solidFill>
                        <a:srgbClr val="9E1B34"/>
                      </a:solidFill>
                      <a:prstDash val="solid"/>
                      <a:round/>
                      <a:headEnd type="none" w="med" len="med"/>
                      <a:tailEnd type="none" w="med" len="med"/>
                    </a:lnR>
                    <a:lnT w="3175" cap="flat" cmpd="sng" algn="ctr">
                      <a:solidFill>
                        <a:srgbClr val="9E1B34"/>
                      </a:solidFill>
                      <a:prstDash val="solid"/>
                      <a:round/>
                      <a:headEnd type="none" w="med" len="med"/>
                      <a:tailEnd type="none" w="med" len="med"/>
                    </a:lnT>
                    <a:lnB w="3175" cap="flat" cmpd="sng" algn="ctr">
                      <a:solidFill>
                        <a:srgbClr val="9E1B34"/>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grpSp>
        <p:nvGrpSpPr>
          <p:cNvPr id="41" name="40 Grupo"/>
          <p:cNvGrpSpPr/>
          <p:nvPr/>
        </p:nvGrpSpPr>
        <p:grpSpPr>
          <a:xfrm>
            <a:off x="142844" y="6525376"/>
            <a:ext cx="2750146" cy="216737"/>
            <a:chOff x="142844" y="6525376"/>
            <a:chExt cx="2750146" cy="216737"/>
          </a:xfrm>
        </p:grpSpPr>
        <p:grpSp>
          <p:nvGrpSpPr>
            <p:cNvPr id="42" name="8 Grupo"/>
            <p:cNvGrpSpPr/>
            <p:nvPr/>
          </p:nvGrpSpPr>
          <p:grpSpPr>
            <a:xfrm>
              <a:off x="142844" y="6544781"/>
              <a:ext cx="2750145" cy="181706"/>
              <a:chOff x="93663" y="6277125"/>
              <a:chExt cx="2750145" cy="224103"/>
            </a:xfrm>
          </p:grpSpPr>
          <p:sp>
            <p:nvSpPr>
              <p:cNvPr id="4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45"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43" name="42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42017252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52 Rectángulo">
            <a:hlinkClick r:id="" action="ppaction://noaction"/>
          </p:cNvPr>
          <p:cNvSpPr/>
          <p:nvPr/>
        </p:nvSpPr>
        <p:spPr>
          <a:xfrm>
            <a:off x="250825" y="1773238"/>
            <a:ext cx="95250" cy="71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4" name="53 Rectángulo">
            <a:hlinkClick r:id="" action="ppaction://noaction"/>
          </p:cNvPr>
          <p:cNvSpPr/>
          <p:nvPr/>
        </p:nvSpPr>
        <p:spPr>
          <a:xfrm>
            <a:off x="250825" y="1844675"/>
            <a:ext cx="95250" cy="71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5" name="54 Rectángulo">
            <a:hlinkClick r:id="" action="ppaction://noaction"/>
          </p:cNvPr>
          <p:cNvSpPr/>
          <p:nvPr/>
        </p:nvSpPr>
        <p:spPr>
          <a:xfrm>
            <a:off x="250825" y="191611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6" name="55 Rectángulo">
            <a:hlinkClick r:id="" action="ppaction://noaction"/>
          </p:cNvPr>
          <p:cNvSpPr/>
          <p:nvPr/>
        </p:nvSpPr>
        <p:spPr>
          <a:xfrm>
            <a:off x="250825" y="2090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7" name="56 Rectángulo">
            <a:hlinkClick r:id="" action="ppaction://noaction"/>
          </p:cNvPr>
          <p:cNvSpPr/>
          <p:nvPr/>
        </p:nvSpPr>
        <p:spPr>
          <a:xfrm>
            <a:off x="250825" y="22050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8" name="57 Rectángulo">
            <a:hlinkClick r:id="" action="ppaction://noaction"/>
          </p:cNvPr>
          <p:cNvSpPr/>
          <p:nvPr/>
        </p:nvSpPr>
        <p:spPr>
          <a:xfrm>
            <a:off x="250825" y="22764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9" name="58 Rectángulo">
            <a:hlinkClick r:id="" action="ppaction://noaction"/>
          </p:cNvPr>
          <p:cNvSpPr/>
          <p:nvPr/>
        </p:nvSpPr>
        <p:spPr>
          <a:xfrm>
            <a:off x="250825" y="23780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0" name="59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 name="60 Rectángulo">
            <a:hlinkClick r:id="" action="ppaction://noaction"/>
          </p:cNvPr>
          <p:cNvSpPr/>
          <p:nvPr/>
        </p:nvSpPr>
        <p:spPr>
          <a:xfrm>
            <a:off x="250825" y="2451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2" name="61 Rectángulo">
            <a:hlinkClick r:id="" action="ppaction://noaction"/>
          </p:cNvPr>
          <p:cNvSpPr/>
          <p:nvPr/>
        </p:nvSpPr>
        <p:spPr>
          <a:xfrm>
            <a:off x="250825" y="25654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3" name="62 Rectángulo">
            <a:hlinkClick r:id="" action="ppaction://noaction"/>
          </p:cNvPr>
          <p:cNvSpPr/>
          <p:nvPr/>
        </p:nvSpPr>
        <p:spPr>
          <a:xfrm>
            <a:off x="250825" y="26368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4" name="63 Rectángulo">
            <a:hlinkClick r:id="" action="ppaction://noaction"/>
          </p:cNvPr>
          <p:cNvSpPr/>
          <p:nvPr/>
        </p:nvSpPr>
        <p:spPr>
          <a:xfrm>
            <a:off x="250825" y="27384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5" name="64 Rectángulo">
            <a:hlinkClick r:id="" action="ppaction://noaction"/>
          </p:cNvPr>
          <p:cNvSpPr/>
          <p:nvPr/>
        </p:nvSpPr>
        <p:spPr>
          <a:xfrm>
            <a:off x="263525" y="2852738"/>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6" name="65 Rectángulo">
            <a:hlinkClick r:id="" action="ppaction://noaction"/>
          </p:cNvPr>
          <p:cNvSpPr/>
          <p:nvPr/>
        </p:nvSpPr>
        <p:spPr>
          <a:xfrm>
            <a:off x="250825" y="292417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7" name="66 Rectángulo">
            <a:hlinkClick r:id="" action="ppaction://noaction"/>
          </p:cNvPr>
          <p:cNvSpPr/>
          <p:nvPr/>
        </p:nvSpPr>
        <p:spPr>
          <a:xfrm>
            <a:off x="250825" y="2997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 name="67 Rectángulo">
            <a:hlinkClick r:id="" action="ppaction://noaction"/>
          </p:cNvPr>
          <p:cNvSpPr/>
          <p:nvPr/>
        </p:nvSpPr>
        <p:spPr>
          <a:xfrm>
            <a:off x="250825" y="30988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9" name="68 Rectángulo">
            <a:hlinkClick r:id="" action="ppaction://noaction"/>
          </p:cNvPr>
          <p:cNvSpPr/>
          <p:nvPr/>
        </p:nvSpPr>
        <p:spPr>
          <a:xfrm>
            <a:off x="250825" y="32131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 name="69 Rectángulo">
            <a:hlinkClick r:id="" action="ppaction://noaction"/>
          </p:cNvPr>
          <p:cNvSpPr/>
          <p:nvPr/>
        </p:nvSpPr>
        <p:spPr>
          <a:xfrm>
            <a:off x="250825" y="3365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 name="70 Rectángulo">
            <a:hlinkClick r:id="" action="ppaction://noaction"/>
          </p:cNvPr>
          <p:cNvSpPr/>
          <p:nvPr/>
        </p:nvSpPr>
        <p:spPr>
          <a:xfrm>
            <a:off x="250825" y="3573463"/>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 name="71 Rectángulo">
            <a:hlinkClick r:id="" action="ppaction://noaction"/>
          </p:cNvPr>
          <p:cNvSpPr/>
          <p:nvPr/>
        </p:nvSpPr>
        <p:spPr>
          <a:xfrm>
            <a:off x="250825" y="37465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 name="72 Rectángulo">
            <a:hlinkClick r:id="" action="ppaction://noaction"/>
          </p:cNvPr>
          <p:cNvSpPr/>
          <p:nvPr/>
        </p:nvSpPr>
        <p:spPr>
          <a:xfrm>
            <a:off x="250825" y="39338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 name="73 Rectángulo">
            <a:hlinkClick r:id="" action="ppaction://noaction"/>
          </p:cNvPr>
          <p:cNvSpPr/>
          <p:nvPr/>
        </p:nvSpPr>
        <p:spPr>
          <a:xfrm>
            <a:off x="250825" y="4035425"/>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 name="74 Rectángulo">
            <a:hlinkClick r:id="" action="ppaction://noaction"/>
          </p:cNvPr>
          <p:cNvSpPr/>
          <p:nvPr/>
        </p:nvSpPr>
        <p:spPr>
          <a:xfrm>
            <a:off x="250825" y="41783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 name="75 Rectángulo">
            <a:hlinkClick r:id="" action="ppaction://noaction"/>
          </p:cNvPr>
          <p:cNvSpPr/>
          <p:nvPr/>
        </p:nvSpPr>
        <p:spPr>
          <a:xfrm>
            <a:off x="250825" y="42926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 name="76 Rectángulo">
            <a:hlinkClick r:id="" action="ppaction://noaction"/>
          </p:cNvPr>
          <p:cNvSpPr/>
          <p:nvPr/>
        </p:nvSpPr>
        <p:spPr>
          <a:xfrm>
            <a:off x="250825" y="4394200"/>
            <a:ext cx="95250" cy="11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9" name="48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50" name="49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0"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54</a:t>
            </a:fld>
            <a:endParaRPr lang="en-GB" sz="1600" b="1" dirty="0">
              <a:solidFill>
                <a:srgbClr val="C00000"/>
              </a:solidFill>
            </a:endParaRPr>
          </a:p>
        </p:txBody>
      </p:sp>
      <p:sp>
        <p:nvSpPr>
          <p:cNvPr id="91" name="90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General information about ICO</a:t>
            </a:r>
          </a:p>
          <a:p>
            <a:pPr fontAlgn="auto">
              <a:spcBef>
                <a:spcPts val="0"/>
              </a:spcBef>
              <a:spcAft>
                <a:spcPts val="0"/>
              </a:spcAft>
              <a:defRPr/>
            </a:pPr>
            <a:endParaRPr lang="en-GB" sz="1600" b="1" dirty="0">
              <a:solidFill>
                <a:srgbClr val="9E1B34"/>
              </a:solidFill>
              <a:latin typeface="Gill Sans"/>
            </a:endParaRPr>
          </a:p>
        </p:txBody>
      </p:sp>
      <p:pic>
        <p:nvPicPr>
          <p:cNvPr id="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95 Rectángulo"/>
          <p:cNvSpPr/>
          <p:nvPr/>
        </p:nvSpPr>
        <p:spPr>
          <a:xfrm>
            <a:off x="500604" y="908720"/>
            <a:ext cx="3135292"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  STRATEGIC ALLIANCES</a:t>
            </a:r>
          </a:p>
        </p:txBody>
      </p:sp>
      <p:pic>
        <p:nvPicPr>
          <p:cNvPr id="2" name="Imagen 1">
            <a:extLst>
              <a:ext uri="{FF2B5EF4-FFF2-40B4-BE49-F238E27FC236}">
                <a16:creationId xmlns:a16="http://schemas.microsoft.com/office/drawing/2014/main" xmlns="" id="{CEEE1537-51CB-4F73-AC1A-7DDCA872AD45}"/>
              </a:ext>
            </a:extLst>
          </p:cNvPr>
          <p:cNvPicPr>
            <a:picLocks noChangeAspect="1"/>
          </p:cNvPicPr>
          <p:nvPr/>
        </p:nvPicPr>
        <p:blipFill>
          <a:blip r:embed="rId5"/>
          <a:stretch>
            <a:fillRect/>
          </a:stretch>
        </p:blipFill>
        <p:spPr>
          <a:xfrm>
            <a:off x="1259632" y="1331393"/>
            <a:ext cx="6387240" cy="5049935"/>
          </a:xfrm>
          <a:prstGeom prst="rect">
            <a:avLst/>
          </a:prstGeom>
        </p:spPr>
      </p:pic>
      <p:grpSp>
        <p:nvGrpSpPr>
          <p:cNvPr id="40" name="39 Grupo"/>
          <p:cNvGrpSpPr/>
          <p:nvPr/>
        </p:nvGrpSpPr>
        <p:grpSpPr>
          <a:xfrm>
            <a:off x="142844" y="6525376"/>
            <a:ext cx="2750146" cy="216737"/>
            <a:chOff x="142844" y="6525376"/>
            <a:chExt cx="2750146" cy="216737"/>
          </a:xfrm>
        </p:grpSpPr>
        <p:grpSp>
          <p:nvGrpSpPr>
            <p:cNvPr id="41" name="8 Grupo"/>
            <p:cNvGrpSpPr/>
            <p:nvPr/>
          </p:nvGrpSpPr>
          <p:grpSpPr>
            <a:xfrm>
              <a:off x="142844" y="6544781"/>
              <a:ext cx="2750145" cy="181706"/>
              <a:chOff x="93663" y="6277125"/>
              <a:chExt cx="2750145" cy="224103"/>
            </a:xfrm>
          </p:grpSpPr>
          <p:sp>
            <p:nvSpPr>
              <p:cNvPr id="4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44"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42" name="41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409156866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55</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4427984" y="3789799"/>
            <a:ext cx="3930230"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Corporate governance</a:t>
            </a:r>
          </a:p>
        </p:txBody>
      </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56</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tángulo"/>
          <p:cNvSpPr/>
          <p:nvPr/>
        </p:nvSpPr>
        <p:spPr>
          <a:xfrm>
            <a:off x="428628" y="1628800"/>
            <a:ext cx="8215338" cy="1169551"/>
          </a:xfrm>
          <a:prstGeom prst="rect">
            <a:avLst/>
          </a:prstGeom>
        </p:spPr>
        <p:txBody>
          <a:bodyPr wrap="square">
            <a:spAutoFit/>
          </a:bodyPr>
          <a:lstStyle/>
          <a:p>
            <a:pPr algn="just"/>
            <a:r>
              <a:rPr lang="en-GB" altLang="es-ES" sz="1000" dirty="0">
                <a:solidFill>
                  <a:srgbClr val="953735"/>
                </a:solidFill>
                <a:latin typeface="Gill Sans" charset="0"/>
              </a:rPr>
              <a:t>The governance structure of the Instituto de Crédito Oficial is set out in its articles of association, approved by Royal Decree 706/1999, of 30 April (BOE No. 114, of 13 May 1999), with the amendments set out in Law 40/2015, of 1 October, on the legal regime applicable to the public sector (BOE No. 236, of 2 October 2015), in Royal Decree 1149/2015, of 18 December (BOE No. 1, of 1 January 2016), and in Royal Decree 390/2011, of 18 March (BOE No. 77, of 31 March 2011). It is complemented by internal control and organisation bodies, approved by the ICO Chairman within the scope of the powers conferred on him by the articles of association. The internal regulation in effect in 2017 is the organisational Circular 1/2017, of 27 March, which defines the Institute's collegiate bodies and, along with Circular 2/2016 on organisational structure, of 16 December 2016, forms ICO's sole organisational instrument.</a:t>
            </a:r>
          </a:p>
        </p:txBody>
      </p:sp>
      <p:sp>
        <p:nvSpPr>
          <p:cNvPr id="14" name="13 Rectángulo"/>
          <p:cNvSpPr/>
          <p:nvPr/>
        </p:nvSpPr>
        <p:spPr>
          <a:xfrm>
            <a:off x="428596" y="1045391"/>
            <a:ext cx="263123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Governance structure</a:t>
            </a:r>
          </a:p>
        </p:txBody>
      </p:sp>
      <p:sp>
        <p:nvSpPr>
          <p:cNvPr id="12" name="38 Rectángulo"/>
          <p:cNvSpPr>
            <a:spLocks noChangeArrowheads="1"/>
          </p:cNvSpPr>
          <p:nvPr/>
        </p:nvSpPr>
        <p:spPr bwMode="auto">
          <a:xfrm>
            <a:off x="1774999" y="3846498"/>
            <a:ext cx="2832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a:solidFill>
                  <a:srgbClr val="953735"/>
                </a:solidFill>
                <a:latin typeface="Gill Sans"/>
              </a:rPr>
              <a:t>General Board</a:t>
            </a:r>
            <a:endParaRPr lang="en-GB" altLang="es-ES" sz="1000">
              <a:solidFill>
                <a:srgbClr val="953735"/>
              </a:solidFill>
              <a:latin typeface="Gill Sans"/>
            </a:endParaRPr>
          </a:p>
          <a:p>
            <a:pPr algn="just" eaLnBrk="1" hangingPunct="1">
              <a:spcBef>
                <a:spcPct val="0"/>
              </a:spcBef>
              <a:buFont typeface="Wingdings" pitchFamily="2" charset="2"/>
              <a:buChar char="§"/>
            </a:pPr>
            <a:r>
              <a:rPr lang="en-GB" altLang="es-ES" sz="1000" b="1">
                <a:solidFill>
                  <a:srgbClr val="953735"/>
                </a:solidFill>
                <a:latin typeface="Gill Sans"/>
              </a:rPr>
              <a:t>Chairman</a:t>
            </a:r>
            <a:endParaRPr lang="en-GB" altLang="es-ES" sz="800" i="1">
              <a:solidFill>
                <a:srgbClr val="953735"/>
              </a:solidFill>
              <a:latin typeface="Gill Sans"/>
            </a:endParaRPr>
          </a:p>
        </p:txBody>
      </p:sp>
      <p:sp>
        <p:nvSpPr>
          <p:cNvPr id="15" name="40 Rectángulo"/>
          <p:cNvSpPr>
            <a:spLocks noChangeArrowheads="1"/>
          </p:cNvSpPr>
          <p:nvPr/>
        </p:nvSpPr>
        <p:spPr bwMode="auto">
          <a:xfrm>
            <a:off x="4583286" y="3846498"/>
            <a:ext cx="2940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a:solidFill>
                  <a:srgbClr val="953735"/>
                </a:solidFill>
                <a:latin typeface="Gill Sans"/>
              </a:rPr>
              <a:t>Management Committee</a:t>
            </a:r>
            <a:endParaRPr lang="en-GB" altLang="es-ES" sz="1000">
              <a:solidFill>
                <a:srgbClr val="953735"/>
              </a:solidFill>
              <a:latin typeface="Gill Sans"/>
            </a:endParaRPr>
          </a:p>
          <a:p>
            <a:pPr algn="just" eaLnBrk="1" hangingPunct="1">
              <a:spcBef>
                <a:spcPct val="0"/>
              </a:spcBef>
              <a:buFont typeface="Wingdings" pitchFamily="2" charset="2"/>
              <a:buChar char="§"/>
            </a:pPr>
            <a:r>
              <a:rPr lang="en-GB" altLang="es-ES" sz="1000" b="1">
                <a:solidFill>
                  <a:srgbClr val="953735"/>
                </a:solidFill>
                <a:latin typeface="Gill Sans"/>
              </a:rPr>
              <a:t>Operations Committee</a:t>
            </a:r>
            <a:endParaRPr lang="en-GB" altLang="es-ES" sz="800" b="1">
              <a:solidFill>
                <a:srgbClr val="953735"/>
              </a:solidFill>
              <a:latin typeface="Gill Sans"/>
            </a:endParaRPr>
          </a:p>
        </p:txBody>
      </p:sp>
      <p:sp>
        <p:nvSpPr>
          <p:cNvPr id="16" name="41 Rectángulo"/>
          <p:cNvSpPr>
            <a:spLocks noChangeArrowheads="1"/>
          </p:cNvSpPr>
          <p:nvPr/>
        </p:nvSpPr>
        <p:spPr bwMode="auto">
          <a:xfrm>
            <a:off x="1774999" y="3567098"/>
            <a:ext cx="2039937" cy="252412"/>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a:solidFill>
                  <a:srgbClr val="9E1B34"/>
                </a:solidFill>
                <a:latin typeface="Gill Sans"/>
              </a:rPr>
              <a:t>EXECUTIVE BODIES</a:t>
            </a:r>
          </a:p>
        </p:txBody>
      </p:sp>
      <p:sp>
        <p:nvSpPr>
          <p:cNvPr id="17" name="42 Rectángulo"/>
          <p:cNvSpPr>
            <a:spLocks noChangeArrowheads="1"/>
          </p:cNvSpPr>
          <p:nvPr/>
        </p:nvSpPr>
        <p:spPr bwMode="auto">
          <a:xfrm>
            <a:off x="4583286" y="3570273"/>
            <a:ext cx="2076450"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MANAGEMENT BODIES</a:t>
            </a:r>
          </a:p>
        </p:txBody>
      </p:sp>
      <p:sp>
        <p:nvSpPr>
          <p:cNvPr id="18" name="40 Rectángulo"/>
          <p:cNvSpPr>
            <a:spLocks noChangeArrowheads="1"/>
          </p:cNvSpPr>
          <p:nvPr/>
        </p:nvSpPr>
        <p:spPr bwMode="auto">
          <a:xfrm>
            <a:off x="1222549" y="5270485"/>
            <a:ext cx="2808287"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dirty="0">
                <a:solidFill>
                  <a:srgbClr val="953735"/>
                </a:solidFill>
                <a:latin typeface="Gill Sans"/>
              </a:rPr>
              <a:t>Credit Committee</a:t>
            </a:r>
            <a:endParaRPr lang="en-GB" altLang="es-ES" sz="1000" dirty="0">
              <a:solidFill>
                <a:srgbClr val="953735"/>
              </a:solidFill>
              <a:latin typeface="Gill Sans"/>
            </a:endParaRPr>
          </a:p>
          <a:p>
            <a:pPr algn="just" eaLnBrk="1" hangingPunct="1">
              <a:spcBef>
                <a:spcPct val="0"/>
              </a:spcBef>
              <a:buFont typeface="Wingdings" pitchFamily="2" charset="2"/>
              <a:buChar char="§"/>
            </a:pPr>
            <a:r>
              <a:rPr lang="en-GB" altLang="es-ES" sz="1000" b="1" dirty="0">
                <a:solidFill>
                  <a:srgbClr val="953735"/>
                </a:solidFill>
                <a:latin typeface="Gill Sans"/>
              </a:rPr>
              <a:t>Committee on Assets and Liabilities</a:t>
            </a:r>
          </a:p>
          <a:p>
            <a:pPr algn="just" eaLnBrk="1" hangingPunct="1">
              <a:spcBef>
                <a:spcPct val="0"/>
              </a:spcBef>
              <a:buFont typeface="Wingdings" pitchFamily="2" charset="2"/>
              <a:buChar char="§"/>
            </a:pPr>
            <a:r>
              <a:rPr lang="en-GB" altLang="es-ES" sz="1000" b="1" dirty="0">
                <a:solidFill>
                  <a:srgbClr val="953735"/>
                </a:solidFill>
                <a:latin typeface="Gill Sans"/>
              </a:rPr>
              <a:t>Monitoring Committee</a:t>
            </a:r>
          </a:p>
          <a:p>
            <a:pPr algn="just" eaLnBrk="1" hangingPunct="1">
              <a:spcBef>
                <a:spcPct val="0"/>
              </a:spcBef>
              <a:buFont typeface="Wingdings" pitchFamily="2" charset="2"/>
              <a:buChar char="§"/>
            </a:pPr>
            <a:r>
              <a:rPr lang="en-GB" altLang="es-ES" sz="1000" b="1" dirty="0">
                <a:solidFill>
                  <a:srgbClr val="953735"/>
                </a:solidFill>
                <a:latin typeface="Gill Sans"/>
              </a:rPr>
              <a:t>Strategic Committee</a:t>
            </a:r>
          </a:p>
          <a:p>
            <a:pPr algn="just" eaLnBrk="1" hangingPunct="1">
              <a:spcBef>
                <a:spcPct val="0"/>
              </a:spcBef>
              <a:buFont typeface="Wingdings" pitchFamily="2" charset="2"/>
              <a:buChar char="§"/>
            </a:pPr>
            <a:r>
              <a:rPr lang="en-GB" altLang="es-ES" sz="1000" b="1" dirty="0">
                <a:solidFill>
                  <a:srgbClr val="953735"/>
                </a:solidFill>
                <a:latin typeface="Gill Sans"/>
              </a:rPr>
              <a:t>International Affairs Committee</a:t>
            </a:r>
            <a:endParaRPr lang="en-GB" altLang="es-ES" sz="800" b="1" dirty="0">
              <a:solidFill>
                <a:srgbClr val="953735"/>
              </a:solidFill>
              <a:latin typeface="Gill Sans"/>
            </a:endParaRPr>
          </a:p>
        </p:txBody>
      </p:sp>
      <p:sp>
        <p:nvSpPr>
          <p:cNvPr id="19" name="42 Rectángulo"/>
          <p:cNvSpPr>
            <a:spLocks noChangeArrowheads="1"/>
          </p:cNvSpPr>
          <p:nvPr/>
        </p:nvSpPr>
        <p:spPr bwMode="auto">
          <a:xfrm>
            <a:off x="2625899" y="4551348"/>
            <a:ext cx="3097212"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None/>
            </a:pPr>
            <a:r>
              <a:rPr lang="en-GB" altLang="es-ES" sz="1000" b="1" dirty="0">
                <a:solidFill>
                  <a:srgbClr val="9E1B34"/>
                </a:solidFill>
                <a:latin typeface="Gill Sans"/>
              </a:rPr>
              <a:t>INTERNAL OPERATING BODIES</a:t>
            </a:r>
          </a:p>
        </p:txBody>
      </p:sp>
      <p:sp>
        <p:nvSpPr>
          <p:cNvPr id="20" name="40 Rectángulo"/>
          <p:cNvSpPr>
            <a:spLocks noChangeArrowheads="1"/>
          </p:cNvSpPr>
          <p:nvPr/>
        </p:nvSpPr>
        <p:spPr bwMode="auto">
          <a:xfrm>
            <a:off x="4440411" y="5248260"/>
            <a:ext cx="394801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dirty="0">
                <a:solidFill>
                  <a:srgbClr val="953735"/>
                </a:solidFill>
                <a:latin typeface="Gill Sans"/>
              </a:rPr>
              <a:t>Procurement Committee</a:t>
            </a:r>
            <a:endParaRPr lang="en-GB" altLang="es-ES" sz="1000" dirty="0">
              <a:solidFill>
                <a:srgbClr val="953735"/>
              </a:solidFill>
              <a:latin typeface="Gill Sans"/>
            </a:endParaRPr>
          </a:p>
          <a:p>
            <a:pPr algn="just" eaLnBrk="1" hangingPunct="1">
              <a:spcBef>
                <a:spcPct val="0"/>
              </a:spcBef>
              <a:buFont typeface="Wingdings" pitchFamily="2" charset="2"/>
              <a:buChar char="§"/>
            </a:pPr>
            <a:r>
              <a:rPr lang="en-GB" altLang="es-ES" sz="1000" b="1" dirty="0">
                <a:solidFill>
                  <a:srgbClr val="953735"/>
                </a:solidFill>
                <a:latin typeface="Gill Sans"/>
              </a:rPr>
              <a:t>Audit and Compliance Committee</a:t>
            </a:r>
          </a:p>
          <a:p>
            <a:pPr algn="just" eaLnBrk="1" hangingPunct="1">
              <a:spcBef>
                <a:spcPct val="0"/>
              </a:spcBef>
              <a:buFont typeface="Wingdings" pitchFamily="2" charset="2"/>
              <a:buChar char="§"/>
            </a:pPr>
            <a:r>
              <a:rPr lang="en-GB" altLang="es-ES" sz="1000" b="1" dirty="0">
                <a:solidFill>
                  <a:srgbClr val="953735"/>
                </a:solidFill>
                <a:latin typeface="Gill Sans"/>
              </a:rPr>
              <a:t>Regulatory Compliance Technical Committee</a:t>
            </a:r>
          </a:p>
          <a:p>
            <a:pPr algn="just" eaLnBrk="1" hangingPunct="1">
              <a:spcBef>
                <a:spcPct val="0"/>
              </a:spcBef>
              <a:buFont typeface="Wingdings" pitchFamily="2" charset="2"/>
              <a:buChar char="§"/>
            </a:pPr>
            <a:r>
              <a:rPr lang="en-GB" altLang="es-ES" sz="1000" b="1" dirty="0">
                <a:solidFill>
                  <a:srgbClr val="953735"/>
                </a:solidFill>
                <a:latin typeface="Gill Sans"/>
              </a:rPr>
              <a:t>Information Security Committee</a:t>
            </a:r>
          </a:p>
          <a:p>
            <a:pPr algn="just" eaLnBrk="1" hangingPunct="1">
              <a:spcBef>
                <a:spcPct val="0"/>
              </a:spcBef>
              <a:buFont typeface="Wingdings" pitchFamily="2" charset="2"/>
              <a:buChar char="§"/>
            </a:pPr>
            <a:r>
              <a:rPr lang="en-GB" altLang="es-ES" sz="1000" b="1" dirty="0">
                <a:solidFill>
                  <a:srgbClr val="953735"/>
                </a:solidFill>
                <a:latin typeface="Gill Sans"/>
              </a:rPr>
              <a:t>Business Continuity Committee</a:t>
            </a:r>
          </a:p>
          <a:p>
            <a:pPr algn="just" eaLnBrk="1" hangingPunct="1">
              <a:spcBef>
                <a:spcPct val="0"/>
              </a:spcBef>
              <a:buFont typeface="Wingdings" pitchFamily="2" charset="2"/>
              <a:buChar char="§"/>
            </a:pPr>
            <a:r>
              <a:rPr lang="en-GB" altLang="es-ES" sz="1000" b="1" dirty="0">
                <a:solidFill>
                  <a:srgbClr val="953735"/>
                </a:solidFill>
                <a:latin typeface="Gill Sans"/>
              </a:rPr>
              <a:t>Ethical Code of Conduct Compliance Committee</a:t>
            </a:r>
            <a:endParaRPr lang="en-GB" altLang="es-ES" sz="800" b="1" dirty="0">
              <a:solidFill>
                <a:srgbClr val="953735"/>
              </a:solidFill>
              <a:latin typeface="Gill Sans"/>
            </a:endParaRPr>
          </a:p>
        </p:txBody>
      </p:sp>
      <p:sp>
        <p:nvSpPr>
          <p:cNvPr id="21" name="42 Rectángulo"/>
          <p:cNvSpPr>
            <a:spLocks noChangeArrowheads="1"/>
          </p:cNvSpPr>
          <p:nvPr/>
        </p:nvSpPr>
        <p:spPr bwMode="auto">
          <a:xfrm>
            <a:off x="4440411" y="4972035"/>
            <a:ext cx="2795588"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REGULATORY BODIES</a:t>
            </a:r>
          </a:p>
        </p:txBody>
      </p:sp>
      <p:sp>
        <p:nvSpPr>
          <p:cNvPr id="22" name="42 Rectángulo"/>
          <p:cNvSpPr>
            <a:spLocks noChangeArrowheads="1"/>
          </p:cNvSpPr>
          <p:nvPr/>
        </p:nvSpPr>
        <p:spPr bwMode="auto">
          <a:xfrm>
            <a:off x="1187624" y="4972035"/>
            <a:ext cx="2795587"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a:solidFill>
                  <a:srgbClr val="9E1B34"/>
                </a:solidFill>
                <a:latin typeface="Gill Sans"/>
              </a:rPr>
              <a:t>OPERATING BODIES</a:t>
            </a:r>
          </a:p>
        </p:txBody>
      </p:sp>
      <p:sp>
        <p:nvSpPr>
          <p:cNvPr id="23" name="42 Rectángulo"/>
          <p:cNvSpPr>
            <a:spLocks noChangeArrowheads="1"/>
          </p:cNvSpPr>
          <p:nvPr/>
        </p:nvSpPr>
        <p:spPr bwMode="auto">
          <a:xfrm>
            <a:off x="3167236" y="3100373"/>
            <a:ext cx="2089150" cy="254000"/>
          </a:xfrm>
          <a:prstGeom prst="rect">
            <a:avLst/>
          </a:prstGeom>
          <a:noFill/>
          <a:ln w="9525">
            <a:solidFill>
              <a:srgbClr val="EBAB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 typeface="Wingdings" pitchFamily="2" charset="2"/>
              <a:buNone/>
            </a:pPr>
            <a:r>
              <a:rPr lang="en-GB" altLang="es-ES" sz="1000" b="1" dirty="0">
                <a:solidFill>
                  <a:srgbClr val="9E1B34"/>
                </a:solidFill>
                <a:latin typeface="Gill Sans"/>
              </a:rPr>
              <a:t>GOVERNING BODIES</a:t>
            </a:r>
          </a:p>
        </p:txBody>
      </p:sp>
      <p:grpSp>
        <p:nvGrpSpPr>
          <p:cNvPr id="27" name="26 Grupo"/>
          <p:cNvGrpSpPr/>
          <p:nvPr/>
        </p:nvGrpSpPr>
        <p:grpSpPr>
          <a:xfrm>
            <a:off x="142844" y="6525376"/>
            <a:ext cx="2750146" cy="216737"/>
            <a:chOff x="142844" y="6525376"/>
            <a:chExt cx="2750146" cy="216737"/>
          </a:xfrm>
        </p:grpSpPr>
        <p:grpSp>
          <p:nvGrpSpPr>
            <p:cNvPr id="28" name="8 Grupo"/>
            <p:cNvGrpSpPr/>
            <p:nvPr/>
          </p:nvGrpSpPr>
          <p:grpSpPr>
            <a:xfrm>
              <a:off x="142844" y="6544781"/>
              <a:ext cx="2750145" cy="181706"/>
              <a:chOff x="93663" y="6277125"/>
              <a:chExt cx="2750145" cy="224103"/>
            </a:xfrm>
          </p:grpSpPr>
          <p:sp>
            <p:nvSpPr>
              <p:cNvPr id="3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1"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9" name="28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78561587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57</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tángulo"/>
          <p:cNvSpPr/>
          <p:nvPr/>
        </p:nvSpPr>
        <p:spPr>
          <a:xfrm>
            <a:off x="428628" y="1340768"/>
            <a:ext cx="8319836" cy="1246495"/>
          </a:xfrm>
          <a:prstGeom prst="rect">
            <a:avLst/>
          </a:prstGeom>
        </p:spPr>
        <p:txBody>
          <a:bodyPr wrap="square">
            <a:spAutoFit/>
          </a:bodyPr>
          <a:lstStyle/>
          <a:p>
            <a:pPr algn="just"/>
            <a:r>
              <a:rPr lang="en-GB" altLang="es-ES" sz="1000" dirty="0">
                <a:solidFill>
                  <a:srgbClr val="953735"/>
                </a:solidFill>
                <a:latin typeface="Gill Sans" charset="0"/>
              </a:rPr>
              <a:t>The composition of ICO's General Board, its functions, meeting and decision-making systems are defined in its articles of association, approved by Royal Decree 706/1999, of 30 April (BOE No. 114, of 13 May 1999).</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Law 40/2015 and Royal Decree 1149/2015, for the first time in the public sector, introduce independent members to the General Board. Strengthening the autonomy of the Institute and aligning it with the best European standards.  Specifically, the number of board members was increased from nine to ten and four independent members were introduced. The new independent board members play a key role in the functioning of the Board, as they have a double vote on transactions relating to ICO's financial business, meaning they enjoy a majority.</a:t>
            </a:r>
          </a:p>
        </p:txBody>
      </p:sp>
      <p:sp>
        <p:nvSpPr>
          <p:cNvPr id="14" name="13 Rectángulo"/>
          <p:cNvSpPr/>
          <p:nvPr/>
        </p:nvSpPr>
        <p:spPr>
          <a:xfrm>
            <a:off x="428596" y="908720"/>
            <a:ext cx="371135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Governing bodies. General Board</a:t>
            </a:r>
          </a:p>
        </p:txBody>
      </p:sp>
      <p:sp>
        <p:nvSpPr>
          <p:cNvPr id="24" name="43 Rectángulo"/>
          <p:cNvSpPr>
            <a:spLocks noChangeArrowheads="1"/>
          </p:cNvSpPr>
          <p:nvPr/>
        </p:nvSpPr>
        <p:spPr bwMode="auto">
          <a:xfrm>
            <a:off x="2499965" y="2600633"/>
            <a:ext cx="42322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GB" altLang="es-ES" sz="800" b="1" dirty="0">
                <a:solidFill>
                  <a:srgbClr val="9E1B34"/>
                </a:solidFill>
                <a:latin typeface="Gill Sans"/>
              </a:rPr>
              <a:t> COMPOSITION OF ICO'S GENERAL BOARD AS AT 31/12/2017</a:t>
            </a:r>
          </a:p>
        </p:txBody>
      </p:sp>
      <p:graphicFrame>
        <p:nvGraphicFramePr>
          <p:cNvPr id="25" name="Group 88"/>
          <p:cNvGraphicFramePr>
            <a:graphicFrameLocks noGrp="1"/>
          </p:cNvGraphicFramePr>
          <p:nvPr>
            <p:extLst>
              <p:ext uri="{D42A27DB-BD31-4B8C-83A1-F6EECF244321}">
                <p14:modId xmlns:p14="http://schemas.microsoft.com/office/powerpoint/2010/main" val="114032852"/>
              </p:ext>
            </p:extLst>
          </p:nvPr>
        </p:nvGraphicFramePr>
        <p:xfrm>
          <a:off x="385937" y="2829061"/>
          <a:ext cx="4202609" cy="3254233"/>
        </p:xfrm>
        <a:graphic>
          <a:graphicData uri="http://schemas.openxmlformats.org/drawingml/2006/table">
            <a:tbl>
              <a:tblPr/>
              <a:tblGrid>
                <a:gridCol w="1593775">
                  <a:extLst>
                    <a:ext uri="{9D8B030D-6E8A-4147-A177-3AD203B41FA5}">
                      <a16:colId xmlns:a16="http://schemas.microsoft.com/office/drawing/2014/main" xmlns="" val="20000"/>
                    </a:ext>
                  </a:extLst>
                </a:gridCol>
                <a:gridCol w="1827944">
                  <a:extLst>
                    <a:ext uri="{9D8B030D-6E8A-4147-A177-3AD203B41FA5}">
                      <a16:colId xmlns:a16="http://schemas.microsoft.com/office/drawing/2014/main" xmlns="" val="20001"/>
                    </a:ext>
                  </a:extLst>
                </a:gridCol>
                <a:gridCol w="780890">
                  <a:extLst>
                    <a:ext uri="{9D8B030D-6E8A-4147-A177-3AD203B41FA5}">
                      <a16:colId xmlns:a16="http://schemas.microsoft.com/office/drawing/2014/main" xmlns="" val="20002"/>
                    </a:ext>
                  </a:extLst>
                </a:gridCol>
              </a:tblGrid>
              <a:tr h="316802">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dirty="0">
                          <a:ln>
                            <a:noFill/>
                          </a:ln>
                          <a:solidFill>
                            <a:srgbClr val="FFFFFF"/>
                          </a:solidFill>
                          <a:effectLst/>
                          <a:latin typeface="Gill Sans" charset="0"/>
                        </a:rPr>
                        <a:t>Surnames, name</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dirty="0">
                          <a:ln>
                            <a:noFill/>
                          </a:ln>
                          <a:solidFill>
                            <a:srgbClr val="FFFFFF"/>
                          </a:solidFill>
                          <a:effectLst/>
                          <a:latin typeface="Gill Sans" charset="0"/>
                        </a:rPr>
                        <a:t>Position on the Board</a:t>
                      </a:r>
                      <a:endParaRPr kumimoji="0" lang="en-GB" altLang="es-ES" sz="800" b="0" i="0" u="none" strike="noStrike" cap="none" normalizeH="0" baseline="0" dirty="0">
                        <a:ln>
                          <a:noFill/>
                        </a:ln>
                        <a:solidFill>
                          <a:srgbClr val="FFFFFF"/>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dirty="0">
                          <a:ln>
                            <a:noFill/>
                          </a:ln>
                          <a:solidFill>
                            <a:srgbClr val="FFFFFF"/>
                          </a:solidFill>
                          <a:effectLst/>
                          <a:latin typeface="Gill Sans" charset="0"/>
                        </a:rPr>
                        <a:t>Ministry / Body</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dirty="0">
                          <a:ln>
                            <a:noFill/>
                          </a:ln>
                          <a:solidFill>
                            <a:srgbClr val="FFFFFF"/>
                          </a:solidFill>
                          <a:effectLst/>
                          <a:latin typeface="Gill Sans" charset="0"/>
                        </a:rPr>
                        <a:t>Position</a:t>
                      </a:r>
                      <a:endParaRPr kumimoji="0" lang="en-GB" altLang="es-ES" sz="800" b="0" i="0" u="none" strike="noStrike" cap="none" normalizeH="0" baseline="0" dirty="0">
                        <a:ln>
                          <a:noFill/>
                        </a:ln>
                        <a:solidFill>
                          <a:srgbClr val="FFFFFF"/>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a:ln>
                            <a:noFill/>
                          </a:ln>
                          <a:solidFill>
                            <a:srgbClr val="FFFFFF"/>
                          </a:solidFill>
                          <a:effectLst/>
                          <a:latin typeface="Gill Sans" charset="0"/>
                        </a:rPr>
                        <a:t>Date of appointment</a:t>
                      </a:r>
                      <a:endParaRPr kumimoji="0" lang="en-GB" altLang="es-ES" sz="800" b="0" i="0" u="none" strike="noStrike" cap="none" normalizeH="0" baseline="0">
                        <a:ln>
                          <a:noFill/>
                        </a:ln>
                        <a:solidFill>
                          <a:srgbClr val="FFFFFF"/>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extLst>
                  <a:ext uri="{0D108BD9-81ED-4DB2-BD59-A6C34878D82A}">
                    <a16:rowId xmlns:a16="http://schemas.microsoft.com/office/drawing/2014/main" xmlns="" val="10000"/>
                  </a:ext>
                </a:extLst>
              </a:tr>
              <a:tr h="313937">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Zalba</a:t>
                      </a:r>
                      <a:r>
                        <a:t> </a:t>
                      </a:r>
                      <a:r>
                        <a:rPr kumimoji="0" lang="en-GB" altLang="es-ES" sz="750" b="1" i="0" u="none" strike="noStrike" cap="none" baseline="0" dirty="0">
                          <a:ln>
                            <a:noFill/>
                          </a:ln>
                          <a:solidFill>
                            <a:srgbClr val="9E1B34"/>
                          </a:solidFill>
                          <a:effectLst/>
                          <a:latin typeface="Gill Sans" charset="0"/>
                        </a:rPr>
                        <a:t>Bidegain, Pablo</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Chairman of the Board</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 Instituto de Crédito Oficial (ICO)</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 Chairman</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19/11/2016</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extLst>
                  <a:ext uri="{0D108BD9-81ED-4DB2-BD59-A6C34878D82A}">
                    <a16:rowId xmlns:a16="http://schemas.microsoft.com/office/drawing/2014/main" xmlns="" val="10001"/>
                  </a:ext>
                </a:extLst>
              </a:tr>
              <a:tr h="506426">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Iglesias Quintana, Jaime</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Member</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tc>
                  <a:txBody>
                    <a:bodyPr/>
                    <a:lstStyle>
                      <a:lvl1pPr marL="508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Ministry of Finance and Public Service</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Director General for Budgets</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a:ln>
                            <a:noFill/>
                          </a:ln>
                          <a:solidFill>
                            <a:srgbClr val="9E1B34"/>
                          </a:solidFill>
                          <a:effectLst/>
                          <a:latin typeface="Gill Sans" charset="0"/>
                        </a:rPr>
                        <a:t>15/02/2012</a:t>
                      </a:r>
                      <a:endParaRPr kumimoji="0" lang="en-GB" altLang="es-ES" sz="750" b="1" i="0" u="none" strike="noStrike" cap="none" normalizeH="0" baseline="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extLst>
                  <a:ext uri="{0D108BD9-81ED-4DB2-BD59-A6C34878D82A}">
                    <a16:rowId xmlns:a16="http://schemas.microsoft.com/office/drawing/2014/main" xmlns="" val="10002"/>
                  </a:ext>
                </a:extLst>
              </a:tr>
              <a:tr h="576861">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Madrazo García de Lomana, Rodrigo</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Member</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lvl1pPr marL="508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Ministry of Economy, Industry</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and Competitiveness</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Director General for Economic Policy</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24/07/2015</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extLst>
                  <a:ext uri="{0D108BD9-81ED-4DB2-BD59-A6C34878D82A}">
                    <a16:rowId xmlns:a16="http://schemas.microsoft.com/office/drawing/2014/main" xmlns="" val="10003"/>
                  </a:ext>
                </a:extLst>
              </a:tr>
              <a:tr h="576861">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a:ln>
                            <a:noFill/>
                          </a:ln>
                          <a:solidFill>
                            <a:srgbClr val="9E1B34"/>
                          </a:solidFill>
                          <a:effectLst/>
                          <a:latin typeface="Gill Sans" charset="0"/>
                        </a:rPr>
                        <a:t>Martín del Campo Sola, Alberto</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a:ln>
                            <a:noFill/>
                          </a:ln>
                          <a:solidFill>
                            <a:srgbClr val="9E1B34"/>
                          </a:solidFill>
                          <a:effectLst/>
                          <a:latin typeface="Gill Sans" charset="0"/>
                        </a:rPr>
                        <a:t>Member</a:t>
                      </a:r>
                      <a:endParaRPr kumimoji="0" lang="en-GB" altLang="es-ES" sz="750" b="1" i="0" u="none" strike="noStrike" cap="none" normalizeH="0" baseline="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tc>
                  <a:txBody>
                    <a:bodyPr/>
                    <a:lstStyle>
                      <a:lvl1pPr marL="508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Ministry of Economy, Industry</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and Competitiveness</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Deputy Director General of Legislation and Financial Policy</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a:ln>
                            <a:noFill/>
                          </a:ln>
                          <a:solidFill>
                            <a:srgbClr val="9E1B34"/>
                          </a:solidFill>
                          <a:effectLst/>
                          <a:latin typeface="Gill Sans" charset="0"/>
                        </a:rPr>
                        <a:t>09/03/2015</a:t>
                      </a:r>
                      <a:endParaRPr kumimoji="0" lang="en-GB" altLang="es-ES" sz="750" b="1" i="0" u="none" strike="noStrike" cap="none" normalizeH="0" baseline="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extLst>
                  <a:ext uri="{0D108BD9-81ED-4DB2-BD59-A6C34878D82A}">
                    <a16:rowId xmlns:a16="http://schemas.microsoft.com/office/drawing/2014/main" xmlns="" val="10004"/>
                  </a:ext>
                </a:extLst>
              </a:tr>
              <a:tr h="32540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Espí Martínez, José María</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Member </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Independent</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a:ln>
                            <a:noFill/>
                          </a:ln>
                          <a:solidFill>
                            <a:srgbClr val="9E1B34"/>
                          </a:solidFill>
                          <a:effectLst/>
                          <a:latin typeface="Gill Sans" charset="0"/>
                        </a:rPr>
                        <a:t>30/10/2015</a:t>
                      </a:r>
                      <a:endParaRPr kumimoji="0" lang="en-GB" altLang="es-ES" sz="750" b="1" i="0" u="none" strike="noStrike" cap="none" normalizeH="0" baseline="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extLst>
                  <a:ext uri="{0D108BD9-81ED-4DB2-BD59-A6C34878D82A}">
                    <a16:rowId xmlns:a16="http://schemas.microsoft.com/office/drawing/2014/main" xmlns="" val="10005"/>
                  </a:ext>
                </a:extLst>
              </a:tr>
              <a:tr h="329705">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Pampillón Olmedo, Rafael </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Member </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Independent</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30/10/2015</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extLst>
                  <a:ext uri="{0D108BD9-81ED-4DB2-BD59-A6C34878D82A}">
                    <a16:rowId xmlns:a16="http://schemas.microsoft.com/office/drawing/2014/main" xmlns="" val="10006"/>
                  </a:ext>
                </a:extLst>
              </a:tr>
            </a:tbl>
          </a:graphicData>
        </a:graphic>
      </p:graphicFrame>
      <p:sp>
        <p:nvSpPr>
          <p:cNvPr id="26" name="5 Rectángulo"/>
          <p:cNvSpPr>
            <a:spLocks noChangeArrowheads="1"/>
          </p:cNvSpPr>
          <p:nvPr/>
        </p:nvSpPr>
        <p:spPr bwMode="auto">
          <a:xfrm>
            <a:off x="405575" y="5896738"/>
            <a:ext cx="21161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GB" altLang="es-ES" sz="800" dirty="0">
                <a:solidFill>
                  <a:srgbClr val="9E1B34"/>
                </a:solidFill>
                <a:latin typeface="Gill Sans"/>
              </a:rPr>
              <a:t> (1) Not members of the Board </a:t>
            </a:r>
          </a:p>
        </p:txBody>
      </p:sp>
      <p:graphicFrame>
        <p:nvGraphicFramePr>
          <p:cNvPr id="15" name="Group 88"/>
          <p:cNvGraphicFramePr>
            <a:graphicFrameLocks noGrp="1"/>
          </p:cNvGraphicFramePr>
          <p:nvPr>
            <p:extLst>
              <p:ext uri="{D42A27DB-BD31-4B8C-83A1-F6EECF244321}">
                <p14:modId xmlns:p14="http://schemas.microsoft.com/office/powerpoint/2010/main" val="1899048395"/>
              </p:ext>
            </p:extLst>
          </p:nvPr>
        </p:nvGraphicFramePr>
        <p:xfrm>
          <a:off x="4649538" y="2829061"/>
          <a:ext cx="4098926" cy="3295224"/>
        </p:xfrm>
        <a:graphic>
          <a:graphicData uri="http://schemas.openxmlformats.org/drawingml/2006/table">
            <a:tbl>
              <a:tblPr/>
              <a:tblGrid>
                <a:gridCol w="1578646">
                  <a:extLst>
                    <a:ext uri="{9D8B030D-6E8A-4147-A177-3AD203B41FA5}">
                      <a16:colId xmlns:a16="http://schemas.microsoft.com/office/drawing/2014/main" xmlns="" val="20000"/>
                    </a:ext>
                  </a:extLst>
                </a:gridCol>
                <a:gridCol w="1758656">
                  <a:extLst>
                    <a:ext uri="{9D8B030D-6E8A-4147-A177-3AD203B41FA5}">
                      <a16:colId xmlns:a16="http://schemas.microsoft.com/office/drawing/2014/main" xmlns="" val="20001"/>
                    </a:ext>
                  </a:extLst>
                </a:gridCol>
                <a:gridCol w="761624">
                  <a:extLst>
                    <a:ext uri="{9D8B030D-6E8A-4147-A177-3AD203B41FA5}">
                      <a16:colId xmlns:a16="http://schemas.microsoft.com/office/drawing/2014/main" xmlns="" val="20002"/>
                    </a:ext>
                  </a:extLst>
                </a:gridCol>
              </a:tblGrid>
              <a:tr h="309228">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dirty="0">
                          <a:ln>
                            <a:noFill/>
                          </a:ln>
                          <a:solidFill>
                            <a:srgbClr val="FFFFFF"/>
                          </a:solidFill>
                          <a:effectLst/>
                          <a:latin typeface="Gill Sans" charset="0"/>
                        </a:rPr>
                        <a:t>Surnames, name</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dirty="0">
                          <a:ln>
                            <a:noFill/>
                          </a:ln>
                          <a:solidFill>
                            <a:srgbClr val="FFFFFF"/>
                          </a:solidFill>
                          <a:effectLst/>
                          <a:latin typeface="Gill Sans" charset="0"/>
                        </a:rPr>
                        <a:t>Position on the Board</a:t>
                      </a:r>
                      <a:endParaRPr kumimoji="0" lang="en-GB" altLang="es-ES" sz="800" b="0" i="0" u="none" strike="noStrike" cap="none" normalizeH="0" baseline="0" dirty="0">
                        <a:ln>
                          <a:noFill/>
                        </a:ln>
                        <a:solidFill>
                          <a:srgbClr val="FFFFFF"/>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a:ln>
                            <a:noFill/>
                          </a:ln>
                          <a:solidFill>
                            <a:srgbClr val="FFFFFF"/>
                          </a:solidFill>
                          <a:effectLst/>
                          <a:latin typeface="Gill Sans" charset="0"/>
                        </a:rPr>
                        <a:t>Ministry / Body</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a:ln>
                            <a:noFill/>
                          </a:ln>
                          <a:solidFill>
                            <a:srgbClr val="FFFFFF"/>
                          </a:solidFill>
                          <a:effectLst/>
                          <a:latin typeface="Gill Sans" charset="0"/>
                        </a:rPr>
                        <a:t>Position</a:t>
                      </a:r>
                      <a:endParaRPr kumimoji="0" lang="en-GB" altLang="es-ES" sz="800" b="0" i="0" u="none" strike="noStrike" cap="none" normalizeH="0" baseline="0">
                        <a:ln>
                          <a:noFill/>
                        </a:ln>
                        <a:solidFill>
                          <a:srgbClr val="FFFFFF"/>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a:ln>
                            <a:noFill/>
                          </a:ln>
                          <a:solidFill>
                            <a:srgbClr val="FFFFFF"/>
                          </a:solidFill>
                          <a:effectLst/>
                          <a:latin typeface="Gill Sans" charset="0"/>
                        </a:rPr>
                        <a:t>Date of appointment</a:t>
                      </a:r>
                      <a:endParaRPr kumimoji="0" lang="en-GB" altLang="es-ES" sz="800" b="0" i="0" u="none" strike="noStrike" cap="none" normalizeH="0" baseline="0">
                        <a:ln>
                          <a:noFill/>
                        </a:ln>
                        <a:solidFill>
                          <a:srgbClr val="FFFFFF"/>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extLst>
                  <a:ext uri="{0D108BD9-81ED-4DB2-BD59-A6C34878D82A}">
                    <a16:rowId xmlns:a16="http://schemas.microsoft.com/office/drawing/2014/main" xmlns="" val="10000"/>
                  </a:ext>
                </a:extLst>
              </a:tr>
              <a:tr h="31902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Requeijo González, Jaime </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Member </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Independent</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50" b="1" i="0" u="none" strike="noStrike" cap="none" baseline="0" dirty="0">
                          <a:ln>
                            <a:noFill/>
                          </a:ln>
                          <a:solidFill>
                            <a:srgbClr val="9E1B34"/>
                          </a:solidFill>
                          <a:effectLst/>
                          <a:latin typeface="Gill Sans" charset="0"/>
                        </a:rPr>
                        <a:t>30/10/2015</a:t>
                      </a:r>
                      <a:endParaRPr kumimoji="0" lang="en-GB" altLang="es-ES" sz="75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xmlns="" val="10001"/>
                  </a:ext>
                </a:extLst>
              </a:tr>
              <a:tr h="319023">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Redero García, José Manuel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Member </a:t>
                      </a:r>
                      <a:endParaRPr kumimoji="0" lang="en-GB" altLang="es-ES" sz="70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Independent</a:t>
                      </a:r>
                      <a:endParaRPr kumimoji="0" lang="en-GB" altLang="es-ES" sz="70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30/10/2015</a:t>
                      </a:r>
                      <a:endParaRPr kumimoji="0" lang="en-GB" altLang="es-ES" sz="70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DCDB"/>
                    </a:solidFill>
                  </a:tcPr>
                </a:tc>
                <a:extLst>
                  <a:ext uri="{0D108BD9-81ED-4DB2-BD59-A6C34878D82A}">
                    <a16:rowId xmlns:a16="http://schemas.microsoft.com/office/drawing/2014/main" xmlns="" val="10002"/>
                  </a:ext>
                </a:extLst>
              </a:tr>
              <a:tr h="370794">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Ordozgoiti, Miguel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Member</a:t>
                      </a: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p>
                      <a:pPr marL="50800" marR="0" lvl="0" indent="0" algn="ctr" defTabSz="914400" rtl="0" eaLnBrk="1" fontAlgn="base" latinLnBrk="0" hangingPunct="1">
                        <a:lnSpc>
                          <a:spcPct val="115000"/>
                        </a:lnSpc>
                        <a:spcBef>
                          <a:spcPct val="0"/>
                        </a:spcBef>
                        <a:spcAft>
                          <a:spcPct val="0"/>
                        </a:spcAft>
                        <a:buClrTx/>
                        <a:buSzTx/>
                        <a:buFontTx/>
                        <a:buNone/>
                        <a:tabLst/>
                        <a:defRPr/>
                      </a:pPr>
                      <a:r>
                        <a:rPr kumimoji="0" lang="en-GB" altLang="es-ES" sz="700" b="1" i="0" u="none" strike="noStrike" cap="none" baseline="0" dirty="0">
                          <a:ln>
                            <a:noFill/>
                          </a:ln>
                          <a:solidFill>
                            <a:srgbClr val="9E1B34"/>
                          </a:solidFill>
                          <a:effectLst/>
                          <a:latin typeface="Gill Sans" charset="0"/>
                        </a:rPr>
                        <a:t>Director General of Services. Ministry of Agriculture and Fisheries, Food and Environmental Affairs.</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13/01/2017</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extLst>
                  <a:ext uri="{0D108BD9-81ED-4DB2-BD59-A6C34878D82A}">
                    <a16:rowId xmlns:a16="http://schemas.microsoft.com/office/drawing/2014/main" xmlns="" val="10003"/>
                  </a:ext>
                </a:extLst>
              </a:tr>
              <a:tr h="49428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Romero de Ávila, Mª Jesús</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Member</a:t>
                      </a: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Director General of Economic Planning and Budgets</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Ministry of Public Works</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defRPr/>
                      </a:pPr>
                      <a:r>
                        <a:rPr kumimoji="0" lang="en-GB" altLang="es-ES" sz="700" b="1" i="0" u="none" strike="noStrike" cap="none" baseline="0" dirty="0">
                          <a:ln>
                            <a:noFill/>
                          </a:ln>
                          <a:solidFill>
                            <a:srgbClr val="9E1B34"/>
                          </a:solidFill>
                          <a:effectLst/>
                          <a:latin typeface="Gill Sans" charset="0"/>
                        </a:rPr>
                        <a:t>13/01/2017</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xmlns="" val="10004"/>
                  </a:ext>
                </a:extLst>
              </a:tr>
              <a:tr h="49428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García, Raquel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Member</a:t>
                      </a: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Adviser to the Minister's Office</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Ministry of Finance and Public Service</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13/01/2017</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extLst>
                  <a:ext uri="{0D108BD9-81ED-4DB2-BD59-A6C34878D82A}">
                    <a16:rowId xmlns:a16="http://schemas.microsoft.com/office/drawing/2014/main" xmlns="" val="10005"/>
                  </a:ext>
                </a:extLst>
              </a:tr>
              <a:tr h="49428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De Rivera García de Leániz, Laura</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Secretary to the General Board</a:t>
                      </a:r>
                      <a:r>
                        <a:rPr kumimoji="0" lang="en-GB" altLang="es-ES" sz="700" b="1" i="0" u="none" strike="noStrike" cap="none" baseline="30000" dirty="0">
                          <a:ln>
                            <a:noFill/>
                          </a:ln>
                          <a:solidFill>
                            <a:srgbClr val="9E1B34"/>
                          </a:solidFill>
                          <a:effectLst/>
                          <a:latin typeface="Gill Sans" charset="0"/>
                        </a:rPr>
                        <a:t>(1)</a:t>
                      </a:r>
                      <a:endParaRPr kumimoji="0" lang="en-GB" altLang="es-ES" sz="70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marL="508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Instituto de Crédito Oficial (ICO)</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Deputy Director of Legal Services</a:t>
                      </a:r>
                      <a:endParaRPr kumimoji="0" lang="en-GB" altLang="es-ES" sz="70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02/01/2015</a:t>
                      </a:r>
                      <a:endParaRPr kumimoji="0" lang="en-GB" altLang="es-ES" sz="70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xmlns="" val="10006"/>
                  </a:ext>
                </a:extLst>
              </a:tr>
              <a:tr h="494289">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Harguindey Valero, Gerardo</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Deputy Secretary to the General Board</a:t>
                      </a:r>
                      <a:r>
                        <a:rPr kumimoji="0" lang="en-GB" altLang="es-ES" sz="700" b="1" i="0" u="none" strike="noStrike" cap="none" baseline="30000" dirty="0">
                          <a:ln>
                            <a:noFill/>
                          </a:ln>
                          <a:solidFill>
                            <a:srgbClr val="9E1B34"/>
                          </a:solidFill>
                          <a:effectLst/>
                          <a:latin typeface="Gill Sans" charset="0"/>
                        </a:rPr>
                        <a:t>(1)</a:t>
                      </a:r>
                      <a:endParaRPr kumimoji="0" lang="en-GB" altLang="es-ES" sz="70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50800"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Instituto de Crédito Oficial (ICO)</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Head of the Asset Transactions </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Advisory Area</a:t>
                      </a:r>
                      <a:endParaRPr kumimoji="0" lang="en-GB" altLang="es-ES" sz="70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700" b="1" i="0" u="none" strike="noStrike" cap="none" baseline="0" dirty="0">
                          <a:ln>
                            <a:noFill/>
                          </a:ln>
                          <a:solidFill>
                            <a:srgbClr val="9E1B34"/>
                          </a:solidFill>
                          <a:effectLst/>
                          <a:latin typeface="Gill Sans" charset="0"/>
                        </a:rPr>
                        <a:t>25/01/2016</a:t>
                      </a:r>
                      <a:endParaRPr kumimoji="0" lang="en-GB" altLang="es-ES" sz="700" b="1" i="0" u="none" strike="noStrike" cap="none" normalizeH="0" baseline="0" dirty="0">
                        <a:ln>
                          <a:noFill/>
                        </a:ln>
                        <a:solidFill>
                          <a:srgbClr val="9E1B34"/>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xmlns="" val="10007"/>
                  </a:ext>
                </a:extLst>
              </a:tr>
            </a:tbl>
          </a:graphicData>
        </a:graphic>
      </p:graphicFrame>
      <p:sp>
        <p:nvSpPr>
          <p:cNvPr id="16" name="37 Rectángulo"/>
          <p:cNvSpPr>
            <a:spLocks noChangeArrowheads="1"/>
          </p:cNvSpPr>
          <p:nvPr/>
        </p:nvSpPr>
        <p:spPr bwMode="auto">
          <a:xfrm>
            <a:off x="403634" y="6186790"/>
            <a:ext cx="842493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800" dirty="0">
                <a:solidFill>
                  <a:srgbClr val="9E1B34"/>
                </a:solidFill>
                <a:latin typeface="Gill Sans"/>
              </a:rPr>
              <a:t>(*) On 15/02/2018, Laura de Rivera García de Leaniz stepped down as Deputy Director of Legal Services. (*) On 16/02/2018, Juan Alfonso Domenech Gil was appointed Deputy Director of Legal Services.</a:t>
            </a:r>
          </a:p>
        </p:txBody>
      </p:sp>
      <p:grpSp>
        <p:nvGrpSpPr>
          <p:cNvPr id="20" name="19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7"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1498893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58</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26 Rectángulo"/>
          <p:cNvSpPr/>
          <p:nvPr/>
        </p:nvSpPr>
        <p:spPr>
          <a:xfrm>
            <a:off x="428596" y="1196752"/>
            <a:ext cx="371135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Governing bodies. General Board</a:t>
            </a:r>
          </a:p>
        </p:txBody>
      </p:sp>
      <p:sp>
        <p:nvSpPr>
          <p:cNvPr id="28" name="37 Rectángulo"/>
          <p:cNvSpPr>
            <a:spLocks noChangeArrowheads="1"/>
          </p:cNvSpPr>
          <p:nvPr/>
        </p:nvSpPr>
        <p:spPr bwMode="auto">
          <a:xfrm>
            <a:off x="428596" y="2158692"/>
            <a:ext cx="4179917" cy="386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The General Board is made up of the Chairman of the Institute, who is also the Chairman of the Board, and ten members. The Chairman is assisted by the Secretary and, when necessary, by the Deputy Secretary. The Secretary is not considered a board member and, therefore, attends meetings but has no vote.</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Following the amendment introduced by Law 40/2015 in Royal Decree-Act 12/1995 and by Royal Decree 1149/2015, of 18 December, the appointment and removal of members of the General Board is carried out by the Council of Ministers, by means of a resolution, at the proposal of the Ministry of Economy and Competitiveness, who will appoint members of recognised standing and professional competence in ICO's field of activity.</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The appointment of members to the Board must comply with the following terms: </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Four members must be independent and, therefore, must not be public servants. Independent members are appointed for a term of three years and may only be re-elected once. Six members will be appointed from among individuals of recognised competence within the public sector, depending on the nature of the position. A maximum of two members will be selected from the Ministry of Finance and Public Service, while at least two public members will be selected from the Ministry of Economy and Competitiveness.</a:t>
            </a:r>
          </a:p>
        </p:txBody>
      </p:sp>
      <p:sp>
        <p:nvSpPr>
          <p:cNvPr id="29" name="41 Rectángulo"/>
          <p:cNvSpPr>
            <a:spLocks noChangeArrowheads="1"/>
          </p:cNvSpPr>
          <p:nvPr/>
        </p:nvSpPr>
        <p:spPr bwMode="auto">
          <a:xfrm>
            <a:off x="413314" y="1878176"/>
            <a:ext cx="2479675"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STRUCTURE AND COMPOSITION</a:t>
            </a:r>
          </a:p>
        </p:txBody>
      </p:sp>
      <p:sp>
        <p:nvSpPr>
          <p:cNvPr id="30" name="43 Rectángulo"/>
          <p:cNvSpPr>
            <a:spLocks noChangeArrowheads="1"/>
          </p:cNvSpPr>
          <p:nvPr/>
        </p:nvSpPr>
        <p:spPr bwMode="auto">
          <a:xfrm>
            <a:off x="4788024" y="2234828"/>
            <a:ext cx="41048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GB" altLang="es-ES" sz="1000" b="1" dirty="0">
                <a:solidFill>
                  <a:srgbClr val="9E1B34"/>
                </a:solidFill>
                <a:latin typeface="Gill Sans"/>
              </a:rPr>
              <a:t>CHANGES TO THE COMPOSITION OF THE GENERAL BOARD DURING 2017</a:t>
            </a:r>
          </a:p>
        </p:txBody>
      </p:sp>
      <p:sp>
        <p:nvSpPr>
          <p:cNvPr id="31" name="43 Rectángulo"/>
          <p:cNvSpPr>
            <a:spLocks noChangeArrowheads="1"/>
          </p:cNvSpPr>
          <p:nvPr/>
        </p:nvSpPr>
        <p:spPr bwMode="auto">
          <a:xfrm>
            <a:off x="4788024" y="2750731"/>
            <a:ext cx="410482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eaLnBrk="1" hangingPunct="1">
              <a:spcBef>
                <a:spcPct val="0"/>
              </a:spcBef>
              <a:buFont typeface="Wingdings" panose="05000000000000000000" pitchFamily="2" charset="2"/>
              <a:buChar char="§"/>
            </a:pPr>
            <a:r>
              <a:rPr lang="en-GB" altLang="es-ES" sz="1000" b="1" dirty="0">
                <a:solidFill>
                  <a:srgbClr val="9E1B34"/>
                </a:solidFill>
                <a:latin typeface="Gill Sans"/>
              </a:rPr>
              <a:t>DEPARTURES</a:t>
            </a:r>
          </a:p>
          <a:p>
            <a:pPr eaLnBrk="1" hangingPunct="1">
              <a:spcBef>
                <a:spcPct val="0"/>
              </a:spcBef>
              <a:buNone/>
            </a:pPr>
            <a:endParaRPr lang="en-GB" altLang="es-ES" sz="500" b="1" dirty="0">
              <a:solidFill>
                <a:srgbClr val="9E1B34"/>
              </a:solidFill>
              <a:latin typeface="Gill Sans"/>
            </a:endParaRPr>
          </a:p>
          <a:p>
            <a:pPr algn="just" eaLnBrk="1" hangingPunct="1">
              <a:spcBef>
                <a:spcPct val="0"/>
              </a:spcBef>
              <a:buNone/>
            </a:pPr>
            <a:r>
              <a:rPr lang="en-GB" altLang="es-ES" sz="1000" dirty="0">
                <a:solidFill>
                  <a:srgbClr val="9E1B34"/>
                </a:solidFill>
                <a:latin typeface="Gill Sans"/>
              </a:rPr>
              <a:t>No Directors stepped down in 2017.</a:t>
            </a:r>
          </a:p>
        </p:txBody>
      </p:sp>
      <p:sp>
        <p:nvSpPr>
          <p:cNvPr id="33" name="43 Rectángulo"/>
          <p:cNvSpPr>
            <a:spLocks noChangeArrowheads="1"/>
          </p:cNvSpPr>
          <p:nvPr/>
        </p:nvSpPr>
        <p:spPr bwMode="auto">
          <a:xfrm>
            <a:off x="4788397" y="3528010"/>
            <a:ext cx="410482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eaLnBrk="1" hangingPunct="1">
              <a:spcBef>
                <a:spcPct val="0"/>
              </a:spcBef>
              <a:buFont typeface="Wingdings" panose="05000000000000000000" pitchFamily="2" charset="2"/>
              <a:buChar char="§"/>
            </a:pPr>
            <a:r>
              <a:rPr lang="en-GB" altLang="es-ES" sz="1000" b="1" dirty="0">
                <a:solidFill>
                  <a:srgbClr val="9E1B34"/>
                </a:solidFill>
                <a:latin typeface="Gill Sans"/>
              </a:rPr>
              <a:t>APPOINTMENTS</a:t>
            </a:r>
          </a:p>
        </p:txBody>
      </p:sp>
      <p:graphicFrame>
        <p:nvGraphicFramePr>
          <p:cNvPr id="34" name="Group 88"/>
          <p:cNvGraphicFramePr>
            <a:graphicFrameLocks noGrp="1"/>
          </p:cNvGraphicFramePr>
          <p:nvPr>
            <p:extLst>
              <p:ext uri="{D42A27DB-BD31-4B8C-83A1-F6EECF244321}">
                <p14:modId xmlns:p14="http://schemas.microsoft.com/office/powerpoint/2010/main" val="3703217320"/>
              </p:ext>
            </p:extLst>
          </p:nvPr>
        </p:nvGraphicFramePr>
        <p:xfrm>
          <a:off x="4860405" y="3869896"/>
          <a:ext cx="3882901" cy="1924330"/>
        </p:xfrm>
        <a:graphic>
          <a:graphicData uri="http://schemas.openxmlformats.org/drawingml/2006/table">
            <a:tbl>
              <a:tblPr/>
              <a:tblGrid>
                <a:gridCol w="1563659">
                  <a:extLst>
                    <a:ext uri="{9D8B030D-6E8A-4147-A177-3AD203B41FA5}">
                      <a16:colId xmlns:a16="http://schemas.microsoft.com/office/drawing/2014/main" xmlns="" val="20000"/>
                    </a:ext>
                  </a:extLst>
                </a:gridCol>
                <a:gridCol w="1597757">
                  <a:extLst>
                    <a:ext uri="{9D8B030D-6E8A-4147-A177-3AD203B41FA5}">
                      <a16:colId xmlns:a16="http://schemas.microsoft.com/office/drawing/2014/main" xmlns="" val="20001"/>
                    </a:ext>
                  </a:extLst>
                </a:gridCol>
                <a:gridCol w="721485">
                  <a:extLst>
                    <a:ext uri="{9D8B030D-6E8A-4147-A177-3AD203B41FA5}">
                      <a16:colId xmlns:a16="http://schemas.microsoft.com/office/drawing/2014/main" xmlns="" val="20002"/>
                    </a:ext>
                  </a:extLst>
                </a:gridCol>
              </a:tblGrid>
              <a:tr h="324880">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dirty="0">
                          <a:ln>
                            <a:noFill/>
                          </a:ln>
                          <a:solidFill>
                            <a:srgbClr val="FFFFFF"/>
                          </a:solidFill>
                          <a:effectLst/>
                          <a:latin typeface="Gill Sans" charset="0"/>
                        </a:rPr>
                        <a:t>Surnames, name</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dirty="0">
                          <a:ln>
                            <a:noFill/>
                          </a:ln>
                          <a:solidFill>
                            <a:srgbClr val="FFFFFF"/>
                          </a:solidFill>
                          <a:effectLst/>
                          <a:latin typeface="Gill Sans" charset="0"/>
                        </a:rPr>
                        <a:t>Position on the Board</a:t>
                      </a:r>
                      <a:endParaRPr kumimoji="0" lang="en-GB" altLang="es-ES" sz="800" b="0" i="0" u="none" strike="noStrike" cap="none" normalizeH="0" baseline="0" dirty="0">
                        <a:ln>
                          <a:noFill/>
                        </a:ln>
                        <a:solidFill>
                          <a:srgbClr val="FFFFFF"/>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a:ln>
                            <a:noFill/>
                          </a:ln>
                          <a:solidFill>
                            <a:srgbClr val="FFFFFF"/>
                          </a:solidFill>
                          <a:effectLst/>
                          <a:latin typeface="Gill Sans" charset="0"/>
                        </a:rPr>
                        <a:t>Ministry / Body</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a:ln>
                            <a:noFill/>
                          </a:ln>
                          <a:solidFill>
                            <a:srgbClr val="FFFFFF"/>
                          </a:solidFill>
                          <a:effectLst/>
                          <a:latin typeface="Gill Sans" charset="0"/>
                        </a:rPr>
                        <a:t>Position</a:t>
                      </a:r>
                      <a:endParaRPr kumimoji="0" lang="en-GB" altLang="es-ES" sz="800" b="0" i="0" u="none" strike="noStrike" cap="none" normalizeH="0" baseline="0">
                        <a:ln>
                          <a:noFill/>
                        </a:ln>
                        <a:solidFill>
                          <a:srgbClr val="FFFFFF"/>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pitchFamily="34" charset="0"/>
                        <a:defRPr sz="2800">
                          <a:solidFill>
                            <a:schemeClr val="tx1"/>
                          </a:solidFill>
                          <a:latin typeface="Calibri" pitchFamily="34" charset="0"/>
                        </a:defRPr>
                      </a:lvl1pPr>
                      <a:lvl2pPr marL="742950" indent="-285750" eaLnBrk="0" hangingPunct="0">
                        <a:spcBef>
                          <a:spcPct val="20000"/>
                        </a:spcBef>
                        <a:buFont typeface="Arial" pitchFamily="34" charset="0"/>
                        <a:defRPr sz="2400">
                          <a:solidFill>
                            <a:schemeClr val="tx1"/>
                          </a:solidFill>
                          <a:latin typeface="Calibri" pitchFamily="34" charset="0"/>
                        </a:defRPr>
                      </a:lvl2pPr>
                      <a:lvl3pPr marL="1143000" indent="-228600" eaLnBrk="0" hangingPunct="0">
                        <a:spcBef>
                          <a:spcPct val="20000"/>
                        </a:spcBef>
                        <a:buFont typeface="Arial" pitchFamily="34" charset="0"/>
                        <a:defRPr sz="2000">
                          <a:solidFill>
                            <a:schemeClr val="tx1"/>
                          </a:solidFill>
                          <a:latin typeface="Calibri" pitchFamily="34" charset="0"/>
                        </a:defRPr>
                      </a:lvl3pPr>
                      <a:lvl4pPr marL="1600200" indent="-228600" eaLnBrk="0" hangingPunct="0">
                        <a:spcBef>
                          <a:spcPct val="20000"/>
                        </a:spcBef>
                        <a:buFont typeface="Arial" pitchFamily="34" charset="0"/>
                        <a:defRPr>
                          <a:solidFill>
                            <a:schemeClr val="tx1"/>
                          </a:solidFill>
                          <a:latin typeface="Calibri" pitchFamily="34" charset="0"/>
                        </a:defRPr>
                      </a:lvl4pPr>
                      <a:lvl5pPr marL="2057400" indent="-228600" eaLnBrk="0" hangingPunct="0">
                        <a:spcBef>
                          <a:spcPct val="20000"/>
                        </a:spcBef>
                        <a:buFont typeface="Arial" pitchFamily="34" charset="0"/>
                        <a:defRPr>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0" i="0" u="none" strike="noStrike" cap="none" baseline="0">
                          <a:ln>
                            <a:noFill/>
                          </a:ln>
                          <a:solidFill>
                            <a:srgbClr val="FFFFFF"/>
                          </a:solidFill>
                          <a:effectLst/>
                          <a:latin typeface="Gill Sans" charset="0"/>
                        </a:rPr>
                        <a:t>Date of appointment</a:t>
                      </a:r>
                      <a:endParaRPr kumimoji="0" lang="en-GB" altLang="es-ES" sz="800" b="0" i="0" u="none" strike="noStrike" cap="none" normalizeH="0" baseline="0">
                        <a:ln>
                          <a:noFill/>
                        </a:ln>
                        <a:solidFill>
                          <a:srgbClr val="FFFFFF"/>
                        </a:solidFill>
                        <a:effectLst/>
                        <a:latin typeface="Gill Sans"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extLst>
                  <a:ext uri="{0D108BD9-81ED-4DB2-BD59-A6C34878D82A}">
                    <a16:rowId xmlns:a16="http://schemas.microsoft.com/office/drawing/2014/main" xmlns="" val="10000"/>
                  </a:ext>
                </a:extLst>
              </a:tr>
              <a:tr h="3895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Ordozgoiti, Miguel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Member</a:t>
                      </a: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p>
                      <a:pPr marL="50800" marR="0" lvl="0" indent="0" algn="ctr" defTabSz="914400" rtl="0" eaLnBrk="1" fontAlgn="base" latinLnBrk="0" hangingPunct="1">
                        <a:lnSpc>
                          <a:spcPct val="115000"/>
                        </a:lnSpc>
                        <a:spcBef>
                          <a:spcPct val="0"/>
                        </a:spcBef>
                        <a:spcAft>
                          <a:spcPct val="0"/>
                        </a:spcAft>
                        <a:buClrTx/>
                        <a:buSzTx/>
                        <a:buFontTx/>
                        <a:buNone/>
                        <a:tabLst/>
                        <a:defRPr/>
                      </a:pPr>
                      <a:r>
                        <a:rPr kumimoji="0" lang="en-GB" altLang="es-ES" sz="800" b="1" i="0" u="none" strike="noStrike" cap="none" baseline="0" dirty="0">
                          <a:ln>
                            <a:noFill/>
                          </a:ln>
                          <a:solidFill>
                            <a:srgbClr val="9E1B34"/>
                          </a:solidFill>
                          <a:effectLst/>
                          <a:latin typeface="Gill Sans" charset="0"/>
                        </a:rPr>
                        <a:t>Director General of Services. Ministry of Agriculture and Fisheries, Food and Environmental Affairs.</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13/01/2017</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extLst>
                  <a:ext uri="{0D108BD9-81ED-4DB2-BD59-A6C34878D82A}">
                    <a16:rowId xmlns:a16="http://schemas.microsoft.com/office/drawing/2014/main" xmlns="" val="10001"/>
                  </a:ext>
                </a:extLst>
              </a:tr>
              <a:tr h="51930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Romero de Ávila, Mª Jesús</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Member</a:t>
                      </a: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Director General of Economic Planning and Budgets</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Ministry of Public Works</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defRPr/>
                      </a:pPr>
                      <a:r>
                        <a:rPr kumimoji="0" lang="en-GB" altLang="es-ES" sz="800" b="1" i="0" u="none" strike="noStrike" cap="none" baseline="0" dirty="0">
                          <a:ln>
                            <a:noFill/>
                          </a:ln>
                          <a:solidFill>
                            <a:srgbClr val="9E1B34"/>
                          </a:solidFill>
                          <a:effectLst/>
                          <a:latin typeface="Gill Sans" charset="0"/>
                        </a:rPr>
                        <a:t>13/01/2017</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xmlns="" val="10002"/>
                  </a:ext>
                </a:extLst>
              </a:tr>
              <a:tr h="51930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García, Raquel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Member</a:t>
                      </a:r>
                    </a:p>
                  </a:txBody>
                  <a:tcPr marL="72000" marR="36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Adviser to the Minister's Office</a:t>
                      </a:r>
                    </a:p>
                    <a:p>
                      <a:pPr marL="5080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Ministry of Finance and Public Service</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es-ES" sz="800" b="1" i="0" u="none" strike="noStrike" cap="none" baseline="0" dirty="0">
                          <a:ln>
                            <a:noFill/>
                          </a:ln>
                          <a:solidFill>
                            <a:srgbClr val="9E1B34"/>
                          </a:solidFill>
                          <a:effectLst/>
                          <a:latin typeface="Gill Sans" charset="0"/>
                        </a:rPr>
                        <a:t>13/01/2017</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6B9B8"/>
                    </a:solidFill>
                  </a:tcPr>
                </a:tc>
                <a:extLst>
                  <a:ext uri="{0D108BD9-81ED-4DB2-BD59-A6C34878D82A}">
                    <a16:rowId xmlns:a16="http://schemas.microsoft.com/office/drawing/2014/main" xmlns="" val="10003"/>
                  </a:ext>
                </a:extLst>
              </a:tr>
            </a:tbl>
          </a:graphicData>
        </a:graphic>
      </p:graphicFrame>
      <p:grpSp>
        <p:nvGrpSpPr>
          <p:cNvPr id="20" name="19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5350891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59</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26 Rectángulo"/>
          <p:cNvSpPr/>
          <p:nvPr/>
        </p:nvSpPr>
        <p:spPr>
          <a:xfrm>
            <a:off x="428596" y="1196752"/>
            <a:ext cx="371135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Governing bodies. General Board</a:t>
            </a:r>
          </a:p>
        </p:txBody>
      </p:sp>
      <p:sp>
        <p:nvSpPr>
          <p:cNvPr id="17" name="37 Rectángulo"/>
          <p:cNvSpPr>
            <a:spLocks noChangeArrowheads="1"/>
          </p:cNvSpPr>
          <p:nvPr/>
        </p:nvSpPr>
        <p:spPr bwMode="auto">
          <a:xfrm>
            <a:off x="579686" y="1929408"/>
            <a:ext cx="8009180" cy="324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Under Article 7.1 of the articles of association, the General Board is responsible for representing and managing ICO. Its powers include, but are not limited to, the following:</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a) Setting the Board's internal rules of procedure on all matters not provided for in the articles of association.</a:t>
            </a:r>
          </a:p>
          <a:p>
            <a:pPr algn="just" eaLnBrk="1" hangingPunct="1">
              <a:spcBef>
                <a:spcPct val="0"/>
              </a:spcBef>
              <a:buFontTx/>
              <a:buNone/>
            </a:pPr>
            <a:r>
              <a:rPr lang="en-GB" altLang="es-ES" sz="1000" dirty="0">
                <a:solidFill>
                  <a:srgbClr val="9E1B34"/>
                </a:solidFill>
                <a:latin typeface="Gill Sans"/>
              </a:rPr>
              <a:t>b) Proposing amendments to the articles of association to the Minister of Economy and Competitiveness.</a:t>
            </a:r>
          </a:p>
          <a:p>
            <a:pPr algn="just" eaLnBrk="1" hangingPunct="1">
              <a:spcBef>
                <a:spcPct val="0"/>
              </a:spcBef>
              <a:buFontTx/>
              <a:buNone/>
            </a:pPr>
            <a:r>
              <a:rPr lang="en-GB" altLang="es-ES" sz="1000" dirty="0">
                <a:solidFill>
                  <a:srgbClr val="9E1B34"/>
                </a:solidFill>
                <a:latin typeface="Gill Sans"/>
              </a:rPr>
              <a:t>c) Approving the Institute's annual accounts, report and management report.</a:t>
            </a:r>
          </a:p>
          <a:p>
            <a:pPr algn="just" eaLnBrk="1" hangingPunct="1">
              <a:spcBef>
                <a:spcPct val="0"/>
              </a:spcBef>
              <a:buFontTx/>
              <a:buNone/>
            </a:pPr>
            <a:r>
              <a:rPr lang="en-GB" altLang="es-ES" sz="1000" dirty="0">
                <a:solidFill>
                  <a:srgbClr val="9E1B34"/>
                </a:solidFill>
                <a:latin typeface="Gill Sans"/>
              </a:rPr>
              <a:t>d) Making the rules and decisions needed to implement certain economic policy measures following the guidelines outlined by the Council of Ministers, the Government Committee for Economic Affairs or the Minister for the Economy and Competitiveness.</a:t>
            </a:r>
          </a:p>
          <a:p>
            <a:pPr algn="just" eaLnBrk="1" hangingPunct="1">
              <a:spcBef>
                <a:spcPct val="0"/>
              </a:spcBef>
              <a:buFontTx/>
              <a:buNone/>
            </a:pPr>
            <a:r>
              <a:rPr lang="en-GB" altLang="es-ES" sz="1000" dirty="0">
                <a:solidFill>
                  <a:srgbClr val="9E1B34"/>
                </a:solidFill>
                <a:latin typeface="Gill Sans"/>
              </a:rPr>
              <a:t>e) Approving collaboration agreements with other bodies or entities belonging to different Spanish and European Union public organisations, as well as any other public or private, national or international bodies.</a:t>
            </a:r>
          </a:p>
          <a:p>
            <a:pPr algn="just" eaLnBrk="1" hangingPunct="1">
              <a:spcBef>
                <a:spcPct val="0"/>
              </a:spcBef>
              <a:buFontTx/>
              <a:buNone/>
            </a:pPr>
            <a:r>
              <a:rPr lang="en-GB" altLang="es-ES" sz="1000" dirty="0">
                <a:solidFill>
                  <a:srgbClr val="9E1B34"/>
                </a:solidFill>
                <a:latin typeface="Gill Sans"/>
              </a:rPr>
              <a:t>f) Approving the creation of new financial companies by ICO, or the investment in existing companies related directly or indirectly to the activities of the Institute.</a:t>
            </a:r>
          </a:p>
          <a:p>
            <a:pPr algn="just" eaLnBrk="1" hangingPunct="1">
              <a:spcBef>
                <a:spcPct val="0"/>
              </a:spcBef>
              <a:buFontTx/>
              <a:buNone/>
            </a:pPr>
            <a:r>
              <a:rPr lang="en-GB" altLang="es-ES" sz="1000" dirty="0">
                <a:solidFill>
                  <a:srgbClr val="9E1B34"/>
                </a:solidFill>
                <a:latin typeface="Gill Sans"/>
              </a:rPr>
              <a:t>g) Making decisions regarding the Institute's transactions and their terms and regarding those directly or indirectly related to it, in particular, granting, modifying and settling credit transactions, authorising the issue of securities, the granting of loans and the provision of guarantees of any type or class.</a:t>
            </a:r>
          </a:p>
          <a:p>
            <a:pPr algn="just" eaLnBrk="1" hangingPunct="1">
              <a:spcBef>
                <a:spcPct val="0"/>
              </a:spcBef>
              <a:buFontTx/>
              <a:buNone/>
            </a:pPr>
            <a:r>
              <a:rPr lang="en-GB" altLang="es-ES" sz="1000" dirty="0">
                <a:solidFill>
                  <a:srgbClr val="9E1B34"/>
                </a:solidFill>
                <a:latin typeface="Gill Sans"/>
              </a:rPr>
              <a:t>h) Authorising any act of administration, disposal or ownership of any kind of asset.</a:t>
            </a:r>
          </a:p>
          <a:p>
            <a:pPr algn="just" eaLnBrk="1" hangingPunct="1">
              <a:spcBef>
                <a:spcPct val="0"/>
              </a:spcBef>
              <a:buFontTx/>
              <a:buNone/>
            </a:pPr>
            <a:r>
              <a:rPr lang="en-GB" altLang="es-ES" sz="1000" dirty="0">
                <a:solidFill>
                  <a:srgbClr val="9E1B34"/>
                </a:solidFill>
                <a:latin typeface="Gill Sans"/>
              </a:rPr>
              <a:t>i) Approving annually, with reference to 31 December of the previous year, the inventory of assets and rights belonging or attaching to the Institute.</a:t>
            </a:r>
          </a:p>
          <a:p>
            <a:pPr algn="just" eaLnBrk="1" hangingPunct="1">
              <a:spcBef>
                <a:spcPct val="0"/>
              </a:spcBef>
              <a:buFontTx/>
              <a:buNone/>
            </a:pPr>
            <a:r>
              <a:rPr lang="en-GB" altLang="es-ES" sz="1000" dirty="0">
                <a:solidFill>
                  <a:srgbClr val="9E1B34"/>
                </a:solidFill>
                <a:latin typeface="Gill Sans"/>
              </a:rPr>
              <a:t>j) Agreeing to bring any legal or administrative actions or appeals available to the Institute to defend its interests before the courts and other general government bodies.</a:t>
            </a:r>
          </a:p>
          <a:p>
            <a:pPr algn="just" eaLnBrk="1" hangingPunct="1">
              <a:spcBef>
                <a:spcPct val="0"/>
              </a:spcBef>
              <a:buFontTx/>
              <a:buNone/>
            </a:pPr>
            <a:r>
              <a:rPr lang="en-GB" altLang="es-ES" sz="1000" dirty="0">
                <a:solidFill>
                  <a:srgbClr val="9E1B34"/>
                </a:solidFill>
                <a:latin typeface="Gill Sans"/>
              </a:rPr>
              <a:t>k) Deciding on any issues submitted by the Chairman.</a:t>
            </a:r>
          </a:p>
        </p:txBody>
      </p:sp>
      <p:sp>
        <p:nvSpPr>
          <p:cNvPr id="18" name="41 Rectángulo"/>
          <p:cNvSpPr>
            <a:spLocks noChangeArrowheads="1"/>
          </p:cNvSpPr>
          <p:nvPr/>
        </p:nvSpPr>
        <p:spPr bwMode="auto">
          <a:xfrm>
            <a:off x="395536" y="1700808"/>
            <a:ext cx="2525713"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POWERS</a:t>
            </a:r>
          </a:p>
        </p:txBody>
      </p:sp>
      <p:sp>
        <p:nvSpPr>
          <p:cNvPr id="19" name="37 Rectángulo"/>
          <p:cNvSpPr>
            <a:spLocks noChangeArrowheads="1"/>
          </p:cNvSpPr>
          <p:nvPr/>
        </p:nvSpPr>
        <p:spPr bwMode="auto">
          <a:xfrm>
            <a:off x="579686" y="5620866"/>
            <a:ext cx="800918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The General Board may delegate powers, temporarily or permanently, to its Executive Committees, the Chairman and the Operations Committee, under whatever terms it considers appropriate, except for the powers referred to in paragraphs a), b), c) and d) of above-mentioned article 7.1 of the articles of association.</a:t>
            </a:r>
          </a:p>
        </p:txBody>
      </p:sp>
      <p:sp>
        <p:nvSpPr>
          <p:cNvPr id="20" name="41 Rectángulo"/>
          <p:cNvSpPr>
            <a:spLocks noChangeArrowheads="1"/>
          </p:cNvSpPr>
          <p:nvPr/>
        </p:nvSpPr>
        <p:spPr bwMode="auto">
          <a:xfrm>
            <a:off x="430461" y="5373216"/>
            <a:ext cx="2525713"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DELEGATION OF POWERS</a:t>
            </a:r>
          </a:p>
        </p:txBody>
      </p:sp>
      <p:grpSp>
        <p:nvGrpSpPr>
          <p:cNvPr id="22" name="21 Grupo"/>
          <p:cNvGrpSpPr/>
          <p:nvPr/>
        </p:nvGrpSpPr>
        <p:grpSpPr>
          <a:xfrm>
            <a:off x="142844" y="6525376"/>
            <a:ext cx="2750146" cy="216737"/>
            <a:chOff x="142844" y="6525376"/>
            <a:chExt cx="2750146" cy="216737"/>
          </a:xfrm>
        </p:grpSpPr>
        <p:grpSp>
          <p:nvGrpSpPr>
            <p:cNvPr id="23" name="8 Grupo"/>
            <p:cNvGrpSpPr/>
            <p:nvPr/>
          </p:nvGrpSpPr>
          <p:grpSpPr>
            <a:xfrm>
              <a:off x="142844" y="6544781"/>
              <a:ext cx="2750145" cy="181706"/>
              <a:chOff x="93663" y="6277125"/>
              <a:chExt cx="2750145" cy="224103"/>
            </a:xfrm>
          </p:grpSpPr>
          <p:sp>
            <p:nvSpPr>
              <p:cNvPr id="25"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6"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4" name="23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609737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Scope, coverage and preparation of this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17 Recortar rectángulo de esquina sencilla"/>
          <p:cNvSpPr/>
          <p:nvPr/>
        </p:nvSpPr>
        <p:spPr>
          <a:xfrm>
            <a:off x="479367" y="1142984"/>
            <a:ext cx="1449427"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Scope</a:t>
            </a:r>
          </a:p>
        </p:txBody>
      </p:sp>
      <p:sp>
        <p:nvSpPr>
          <p:cNvPr id="19" name="18 Recortar rectángulo de esquina sencilla"/>
          <p:cNvSpPr/>
          <p:nvPr/>
        </p:nvSpPr>
        <p:spPr>
          <a:xfrm>
            <a:off x="479367" y="2168816"/>
            <a:ext cx="1449427"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Coverage</a:t>
            </a:r>
          </a:p>
        </p:txBody>
      </p:sp>
      <p:sp>
        <p:nvSpPr>
          <p:cNvPr id="20" name="19 Rectángulo"/>
          <p:cNvSpPr/>
          <p:nvPr/>
        </p:nvSpPr>
        <p:spPr>
          <a:xfrm>
            <a:off x="469825" y="1617350"/>
            <a:ext cx="8174141" cy="400110"/>
          </a:xfrm>
          <a:prstGeom prst="rect">
            <a:avLst/>
          </a:prstGeom>
        </p:spPr>
        <p:txBody>
          <a:bodyPr wrap="square">
            <a:spAutoFit/>
          </a:bodyPr>
          <a:lstStyle/>
          <a:p>
            <a:pPr algn="just">
              <a:defRPr/>
            </a:pPr>
            <a:r>
              <a:rPr lang="en-GB" sz="1000" dirty="0">
                <a:solidFill>
                  <a:schemeClr val="accent2">
                    <a:lumMod val="75000"/>
                  </a:schemeClr>
                </a:solidFill>
                <a:latin typeface="Gill Sans"/>
              </a:rPr>
              <a:t>This report focuses on the economic-financial, ethical, environmental, social and corporate governance matters that have defined ICO's activities in 2017.</a:t>
            </a:r>
          </a:p>
        </p:txBody>
      </p:sp>
      <p:sp>
        <p:nvSpPr>
          <p:cNvPr id="23" name="22 Rectángulo"/>
          <p:cNvSpPr/>
          <p:nvPr/>
        </p:nvSpPr>
        <p:spPr>
          <a:xfrm>
            <a:off x="428596" y="2643182"/>
            <a:ext cx="8215370" cy="784830"/>
          </a:xfrm>
          <a:prstGeom prst="rect">
            <a:avLst/>
          </a:prstGeom>
        </p:spPr>
        <p:txBody>
          <a:bodyPr wrap="square">
            <a:spAutoFit/>
          </a:bodyPr>
          <a:lstStyle/>
          <a:p>
            <a:pPr algn="just">
              <a:defRPr/>
            </a:pPr>
            <a:r>
              <a:rPr lang="en-GB" sz="1000" dirty="0">
                <a:solidFill>
                  <a:schemeClr val="accent2">
                    <a:lumMod val="75000"/>
                  </a:schemeClr>
                </a:solidFill>
                <a:latin typeface="Gill Sans"/>
              </a:rPr>
              <a:t>The information included in this report relates to ICO activities. </a:t>
            </a:r>
            <a:endParaRPr lang="en-GB" sz="1000" dirty="0">
              <a:solidFill>
                <a:srgbClr val="00B050"/>
              </a:solidFill>
              <a:latin typeface="Gill Sans"/>
              <a:cs typeface="Arial" charset="0"/>
            </a:endParaRPr>
          </a:p>
          <a:p>
            <a:pPr algn="just">
              <a:defRPr/>
            </a:pPr>
            <a:endParaRPr lang="en-GB" sz="500" dirty="0">
              <a:solidFill>
                <a:schemeClr val="accent2">
                  <a:lumMod val="75000"/>
                </a:schemeClr>
              </a:solidFill>
              <a:latin typeface="Gill Sans"/>
              <a:cs typeface="Arial" charset="0"/>
            </a:endParaRPr>
          </a:p>
          <a:p>
            <a:pPr algn="just">
              <a:defRPr/>
            </a:pPr>
            <a:r>
              <a:rPr lang="en-GB" sz="1000" dirty="0">
                <a:solidFill>
                  <a:schemeClr val="accent2">
                    <a:lumMod val="75000"/>
                  </a:schemeClr>
                </a:solidFill>
                <a:latin typeface="Gill Sans"/>
              </a:rPr>
              <a:t>Information on ICO's environmental performance (pages 105 to 108, and annex 1, Thematic standards. GRI 300 Environmental, pages </a:t>
            </a:r>
            <a:r>
              <a:rPr lang="en-GB" sz="1000" dirty="0" smtClean="0">
                <a:solidFill>
                  <a:schemeClr val="accent2">
                    <a:lumMod val="75000"/>
                  </a:schemeClr>
                </a:solidFill>
                <a:latin typeface="Gill Sans"/>
              </a:rPr>
              <a:t>130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133) </a:t>
            </a:r>
            <a:r>
              <a:rPr lang="en-GB" sz="1000" dirty="0">
                <a:solidFill>
                  <a:schemeClr val="accent2">
                    <a:lumMod val="75000"/>
                  </a:schemeClr>
                </a:solidFill>
                <a:latin typeface="Gill Sans"/>
              </a:rPr>
              <a:t>also includes the performance corresponding to AXIS Participaciones Empresariales and Fundación ICO, except for indicator GRI 305 - 3, “Other indirect GHG emissions (scope 3)”, which only covers the trips made by ICO's directors and employees.</a:t>
            </a:r>
          </a:p>
        </p:txBody>
      </p:sp>
      <p:sp>
        <p:nvSpPr>
          <p:cNvPr id="24" name="23 Recortar rectángulo de esquina sencilla"/>
          <p:cNvSpPr/>
          <p:nvPr/>
        </p:nvSpPr>
        <p:spPr>
          <a:xfrm>
            <a:off x="479367" y="3713767"/>
            <a:ext cx="416407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Principles of preparation of the Report</a:t>
            </a:r>
          </a:p>
        </p:txBody>
      </p:sp>
      <p:sp>
        <p:nvSpPr>
          <p:cNvPr id="25" name="24 Rectángulo"/>
          <p:cNvSpPr/>
          <p:nvPr/>
        </p:nvSpPr>
        <p:spPr>
          <a:xfrm>
            <a:off x="428596" y="4188133"/>
            <a:ext cx="8215370" cy="2015936"/>
          </a:xfrm>
          <a:prstGeom prst="rect">
            <a:avLst/>
          </a:prstGeom>
        </p:spPr>
        <p:txBody>
          <a:bodyPr wrap="square">
            <a:spAutoFit/>
          </a:bodyPr>
          <a:lstStyle/>
          <a:p>
            <a:pPr algn="just">
              <a:defRPr/>
            </a:pPr>
            <a:r>
              <a:rPr lang="en-GB" sz="1000" b="1" u="sng" dirty="0">
                <a:solidFill>
                  <a:schemeClr val="accent2">
                    <a:lumMod val="75000"/>
                  </a:schemeClr>
                </a:solidFill>
                <a:latin typeface="Gill Sans"/>
              </a:rPr>
              <a:t>Materiality and stakeholders</a:t>
            </a:r>
            <a:r>
              <a:rPr lang="en-GB" sz="1000" dirty="0">
                <a:solidFill>
                  <a:schemeClr val="accent2">
                    <a:lumMod val="75000"/>
                  </a:schemeClr>
                </a:solidFill>
                <a:latin typeface="Gill Sans"/>
              </a:rPr>
              <a:t>: The content of this report has been defined taking into account the identified stakeholders and material aspects (“Stakeholders”, pages </a:t>
            </a:r>
            <a:r>
              <a:rPr lang="en-GB" sz="1000" dirty="0" smtClean="0">
                <a:solidFill>
                  <a:schemeClr val="accent2">
                    <a:lumMod val="75000"/>
                  </a:schemeClr>
                </a:solidFill>
                <a:latin typeface="Gill Sans"/>
              </a:rPr>
              <a:t>34 </a:t>
            </a:r>
            <a:r>
              <a:rPr lang="en-GB" sz="1000" dirty="0">
                <a:solidFill>
                  <a:schemeClr val="accent2">
                    <a:lumMod val="75000"/>
                  </a:schemeClr>
                </a:solidFill>
                <a:latin typeface="Gill Sans"/>
              </a:rPr>
              <a:t>and </a:t>
            </a:r>
            <a:r>
              <a:rPr lang="en-GB" sz="1000" dirty="0" smtClean="0">
                <a:solidFill>
                  <a:schemeClr val="accent2">
                    <a:lumMod val="75000"/>
                  </a:schemeClr>
                </a:solidFill>
                <a:latin typeface="Gill Sans"/>
              </a:rPr>
              <a:t>35; </a:t>
            </a:r>
            <a:r>
              <a:rPr lang="en-GB" sz="1000" dirty="0">
                <a:solidFill>
                  <a:schemeClr val="accent2">
                    <a:lumMod val="75000"/>
                  </a:schemeClr>
                </a:solidFill>
                <a:latin typeface="Gill Sans"/>
              </a:rPr>
              <a:t>“Materiality”, pages </a:t>
            </a:r>
            <a:r>
              <a:rPr lang="en-GB" sz="1000" dirty="0" smtClean="0">
                <a:solidFill>
                  <a:schemeClr val="accent2">
                    <a:lumMod val="75000"/>
                  </a:schemeClr>
                </a:solidFill>
                <a:latin typeface="Gill Sans"/>
              </a:rPr>
              <a:t>36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40).</a:t>
            </a:r>
            <a:endParaRPr lang="en-GB" sz="1000" dirty="0">
              <a:solidFill>
                <a:schemeClr val="accent2">
                  <a:lumMod val="75000"/>
                </a:schemeClr>
              </a:solidFill>
              <a:latin typeface="Gill Sans"/>
            </a:endParaRPr>
          </a:p>
          <a:p>
            <a:pPr algn="just">
              <a:defRPr/>
            </a:pPr>
            <a:endParaRPr lang="en-GB" sz="500" dirty="0">
              <a:solidFill>
                <a:schemeClr val="accent2">
                  <a:lumMod val="75000"/>
                </a:schemeClr>
              </a:solidFill>
              <a:latin typeface="Gill Sans"/>
              <a:cs typeface="Arial" charset="0"/>
            </a:endParaRPr>
          </a:p>
          <a:p>
            <a:pPr algn="just">
              <a:defRPr/>
            </a:pPr>
            <a:r>
              <a:rPr lang="en-GB" altLang="es-ES" sz="1000" b="1" u="sng" dirty="0">
                <a:solidFill>
                  <a:srgbClr val="953735"/>
                </a:solidFill>
                <a:latin typeface="Gill Sans"/>
              </a:rPr>
              <a:t>Leadership</a:t>
            </a:r>
            <a:r>
              <a:rPr lang="en-GB" altLang="es-ES" sz="1000" dirty="0">
                <a:solidFill>
                  <a:srgbClr val="953735"/>
                </a:solidFill>
                <a:latin typeface="Gill Sans"/>
              </a:rPr>
              <a:t>: The Report is approved by the Operations Committee, ICO's most senior executive and management body, and endorsed by the General Board in its capacity as the most senior governing body of the Institute. It is ICO's Management who decide if the Report be submitted to the external verifications which apply, and who approve a specific budgetary item to cover the costs of said process.</a:t>
            </a:r>
          </a:p>
          <a:p>
            <a:pPr algn="just">
              <a:defRPr/>
            </a:pPr>
            <a:endParaRPr lang="en-GB" sz="500" dirty="0">
              <a:solidFill>
                <a:schemeClr val="accent2">
                  <a:lumMod val="75000"/>
                </a:schemeClr>
              </a:solidFill>
              <a:latin typeface="Gill Sans"/>
              <a:cs typeface="Arial" charset="0"/>
            </a:endParaRPr>
          </a:p>
          <a:p>
            <a:pPr algn="just">
              <a:defRPr/>
            </a:pPr>
            <a:r>
              <a:rPr lang="en-GB" sz="1000" b="1" u="sng" dirty="0">
                <a:solidFill>
                  <a:schemeClr val="accent2">
                    <a:lumMod val="75000"/>
                  </a:schemeClr>
                </a:solidFill>
                <a:latin typeface="Gill Sans"/>
              </a:rPr>
              <a:t>Comparability</a:t>
            </a:r>
            <a:r>
              <a:rPr lang="en-GB" sz="1000" dirty="0">
                <a:solidFill>
                  <a:schemeClr val="accent2">
                    <a:lumMod val="75000"/>
                  </a:schemeClr>
                </a:solidFill>
                <a:latin typeface="Gill Sans"/>
              </a:rPr>
              <a:t>: With a view to offering information on the ICO's progress in relation to matters included within the scope, the report includes data relating not only to 2017, but also to previous years (“Development of the main indicators”, pages </a:t>
            </a:r>
            <a:r>
              <a:rPr lang="en-GB" sz="1000" dirty="0" smtClean="0">
                <a:solidFill>
                  <a:schemeClr val="accent2">
                    <a:lumMod val="75000"/>
                  </a:schemeClr>
                </a:solidFill>
                <a:latin typeface="Gill Sans"/>
              </a:rPr>
              <a:t>19 </a:t>
            </a:r>
            <a:r>
              <a:rPr lang="en-GB" sz="1000" dirty="0">
                <a:solidFill>
                  <a:schemeClr val="accent2">
                    <a:lumMod val="75000"/>
                  </a:schemeClr>
                </a:solidFill>
                <a:latin typeface="Gill Sans"/>
              </a:rPr>
              <a:t>to </a:t>
            </a:r>
            <a:r>
              <a:rPr lang="en-GB" sz="1000" dirty="0" smtClean="0">
                <a:solidFill>
                  <a:schemeClr val="accent2">
                    <a:lumMod val="75000"/>
                  </a:schemeClr>
                </a:solidFill>
                <a:latin typeface="Gill Sans"/>
              </a:rPr>
              <a:t>22).</a:t>
            </a:r>
            <a:endParaRPr lang="en-GB" sz="1000" dirty="0">
              <a:solidFill>
                <a:schemeClr val="accent2">
                  <a:lumMod val="75000"/>
                </a:schemeClr>
              </a:solidFill>
              <a:latin typeface="Gill Sans"/>
            </a:endParaRPr>
          </a:p>
          <a:p>
            <a:pPr algn="just">
              <a:defRPr/>
            </a:pPr>
            <a:endParaRPr lang="en-GB" sz="500" dirty="0">
              <a:solidFill>
                <a:schemeClr val="accent2">
                  <a:lumMod val="75000"/>
                </a:schemeClr>
              </a:solidFill>
              <a:latin typeface="Gill Sans"/>
              <a:cs typeface="Arial" charset="0"/>
            </a:endParaRPr>
          </a:p>
          <a:p>
            <a:pPr algn="just">
              <a:defRPr/>
            </a:pPr>
            <a:r>
              <a:rPr lang="en-GB" altLang="es-ES" sz="1000" b="1" u="sng" dirty="0">
                <a:solidFill>
                  <a:schemeClr val="accent2">
                    <a:lumMod val="75000"/>
                  </a:schemeClr>
                </a:solidFill>
                <a:latin typeface="Gill Sans"/>
              </a:rPr>
              <a:t>Balance</a:t>
            </a:r>
            <a:r>
              <a:rPr lang="en-GB" altLang="es-ES" sz="1000" dirty="0">
                <a:solidFill>
                  <a:schemeClr val="accent2">
                    <a:lumMod val="75000"/>
                  </a:schemeClr>
                </a:solidFill>
                <a:latin typeface="Gill Sans"/>
              </a:rPr>
              <a:t>: To ensure that information is presented in a balanced and fair manner, this report has been produced in line with the ne</a:t>
            </a:r>
            <a:r>
              <a:rPr lang="en-GB" altLang="es-ES" sz="1000" dirty="0">
                <a:solidFill>
                  <a:srgbClr val="953735"/>
                </a:solidFill>
                <a:latin typeface="Gill Sans"/>
              </a:rPr>
              <a:t>w GRI standards. Furthermore, the requirements of the United Nations Global Compact Progress Report regarding changes in the implementation of the 10 Principles have also been observed. The report does not include the sectoral supplement for the financial sector, as ICO's activities do not fall into any of the four categories defined by the GRI in section 2.2 of the edited supplement.</a:t>
            </a:r>
            <a:endParaRPr lang="en-GB" sz="1000" dirty="0">
              <a:solidFill>
                <a:schemeClr val="accent2">
                  <a:lumMod val="75000"/>
                </a:schemeClr>
              </a:solidFill>
              <a:latin typeface="Gill Sans"/>
              <a:cs typeface="Arial" charset="0"/>
            </a:endParaRPr>
          </a:p>
        </p:txBody>
      </p:sp>
      <p:grpSp>
        <p:nvGrpSpPr>
          <p:cNvPr id="22" name="21 Grupo"/>
          <p:cNvGrpSpPr/>
          <p:nvPr/>
        </p:nvGrpSpPr>
        <p:grpSpPr>
          <a:xfrm>
            <a:off x="142844" y="6525376"/>
            <a:ext cx="2750146" cy="216737"/>
            <a:chOff x="142844" y="6525376"/>
            <a:chExt cx="2750146" cy="216737"/>
          </a:xfrm>
        </p:grpSpPr>
        <p:grpSp>
          <p:nvGrpSpPr>
            <p:cNvPr id="26" name="8 Grupo"/>
            <p:cNvGrpSpPr/>
            <p:nvPr/>
          </p:nvGrpSpPr>
          <p:grpSpPr>
            <a:xfrm>
              <a:off x="142844" y="6544781"/>
              <a:ext cx="2750145" cy="181706"/>
              <a:chOff x="93663" y="6277125"/>
              <a:chExt cx="2750145" cy="224103"/>
            </a:xfrm>
          </p:grpSpPr>
          <p:sp>
            <p:nvSpPr>
              <p:cNvPr id="2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9"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7" name="26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60</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26 Rectángulo"/>
          <p:cNvSpPr/>
          <p:nvPr/>
        </p:nvSpPr>
        <p:spPr>
          <a:xfrm>
            <a:off x="428596" y="980728"/>
            <a:ext cx="371135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Governing bodies. General Board</a:t>
            </a:r>
          </a:p>
        </p:txBody>
      </p:sp>
      <p:sp>
        <p:nvSpPr>
          <p:cNvPr id="15" name="37 Rectángulo"/>
          <p:cNvSpPr>
            <a:spLocks noChangeArrowheads="1"/>
          </p:cNvSpPr>
          <p:nvPr/>
        </p:nvSpPr>
        <p:spPr bwMode="auto">
          <a:xfrm>
            <a:off x="356589" y="1763518"/>
            <a:ext cx="4287420"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The General Board meets, having been called by the Chairman, or at the request of at least half of its members, as often as it considers necessary for the proper functioning of the organisation and, generally, once a month.</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Except in cases considered by the Chairman to be urgent, the General Board meeting will be called with at least forty-eight hours’ notice and the notice for the meeting must include its agenda. Quorum is reached when the simple majority of board members are present or represented at the meeting.</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General Board members can appoint the Chairman or any other member as their proxy and such appointment must be notified to the Chairman in writing.</a:t>
            </a:r>
          </a:p>
        </p:txBody>
      </p:sp>
      <p:sp>
        <p:nvSpPr>
          <p:cNvPr id="16" name="37 Rectángulo"/>
          <p:cNvSpPr>
            <a:spLocks noChangeArrowheads="1"/>
          </p:cNvSpPr>
          <p:nvPr/>
        </p:nvSpPr>
        <p:spPr bwMode="auto">
          <a:xfrm>
            <a:off x="4716016" y="1268636"/>
            <a:ext cx="4062859" cy="36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Royal Decree 462/2002, of 24 May, on compensation for service, provides for the payment of compensation for attending meetings held by collegiate bodies with government and public-sector organisations.</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Pursuant to Article 10 of Royal Decree 706/1999, on the adaptation of Instituto de Crédito Oficial to Law 6/1997, of 14 April, on the organisation and operation of the central state administration and approving its by-laws, the members of the General Board, the Secretary and the Vice-secretary thereof, will have the right to receive the corresponding economic compensation for attending Board meetings, to be set by the Board itself pursuant to the provisions of the regulations on service expenses for public servants.</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Notwithstanding the foregoing, when the board member is a high-ranking official, remuneration for attending board meetings shall be paid to the Spanish treasury. For board members not considered as such, the maximum remuneration authorised per board member is 11,984.28 euros. The total paid in 2017 to ICO board members was 115,484.88 euros, of which 43,579.20 euros was paid to the Spanish treasury and 71,905.68 euros was paid to board members not considered high-ranking officials.</a:t>
            </a:r>
          </a:p>
        </p:txBody>
      </p:sp>
      <p:sp>
        <p:nvSpPr>
          <p:cNvPr id="21" name="41 Rectángulo"/>
          <p:cNvSpPr>
            <a:spLocks noChangeArrowheads="1"/>
          </p:cNvSpPr>
          <p:nvPr/>
        </p:nvSpPr>
        <p:spPr bwMode="auto">
          <a:xfrm>
            <a:off x="4716016" y="1052736"/>
            <a:ext cx="4031109"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DIRECTORS' REMUNERATION AND ALLOWANCES</a:t>
            </a:r>
          </a:p>
        </p:txBody>
      </p:sp>
      <p:sp>
        <p:nvSpPr>
          <p:cNvPr id="22" name="37 Rectángulo"/>
          <p:cNvSpPr>
            <a:spLocks noChangeArrowheads="1"/>
          </p:cNvSpPr>
          <p:nvPr/>
        </p:nvSpPr>
        <p:spPr bwMode="auto">
          <a:xfrm>
            <a:off x="4716016" y="5301208"/>
            <a:ext cx="40692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General Board members do not benefit from loans or any other social benefits provided by ICO.</a:t>
            </a:r>
          </a:p>
        </p:txBody>
      </p:sp>
      <p:sp>
        <p:nvSpPr>
          <p:cNvPr id="23" name="41 Rectángulo"/>
          <p:cNvSpPr>
            <a:spLocks noChangeArrowheads="1"/>
          </p:cNvSpPr>
          <p:nvPr/>
        </p:nvSpPr>
        <p:spPr bwMode="auto">
          <a:xfrm>
            <a:off x="4716016" y="4973106"/>
            <a:ext cx="402634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LOANS AND SOCIAL BENEFITS APPLICABLE TO BOARD MEMBERS</a:t>
            </a:r>
          </a:p>
        </p:txBody>
      </p:sp>
      <p:sp>
        <p:nvSpPr>
          <p:cNvPr id="24" name="37 Rectángulo"/>
          <p:cNvSpPr>
            <a:spLocks noChangeArrowheads="1"/>
          </p:cNvSpPr>
          <p:nvPr/>
        </p:nvSpPr>
        <p:spPr bwMode="auto">
          <a:xfrm>
            <a:off x="356589" y="4288447"/>
            <a:ext cx="4287419"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Resolutions are passed by a majority of the members present or represented. In the event of a tie, the Chairman has the casting vote.</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Notwithstanding the foregoing, each of the independent members will have two votes solely for resolutions relating to the financial asset and liability transactions that form part of ICO's core business, as set out in the sole article of Royal Decree 1149/2015.</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Proxy voting is not allowed in passing resolutions relating to the exercise of powers of the Board considered absolutely non-delegable under article 7.2 of the articles of association.</a:t>
            </a:r>
          </a:p>
        </p:txBody>
      </p:sp>
      <p:sp>
        <p:nvSpPr>
          <p:cNvPr id="25" name="41 Rectángulo"/>
          <p:cNvSpPr>
            <a:spLocks noChangeArrowheads="1"/>
          </p:cNvSpPr>
          <p:nvPr/>
        </p:nvSpPr>
        <p:spPr bwMode="auto">
          <a:xfrm>
            <a:off x="356588" y="3928407"/>
            <a:ext cx="4287421"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SYSTEM FOR PASSING RESOLUTIONS. CHAIRMAN'S CASTING VOTE</a:t>
            </a:r>
          </a:p>
        </p:txBody>
      </p:sp>
      <p:sp>
        <p:nvSpPr>
          <p:cNvPr id="26" name="41 Rectángulo"/>
          <p:cNvSpPr>
            <a:spLocks noChangeArrowheads="1"/>
          </p:cNvSpPr>
          <p:nvPr/>
        </p:nvSpPr>
        <p:spPr bwMode="auto">
          <a:xfrm>
            <a:off x="323528" y="1573142"/>
            <a:ext cx="38884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CALLS FOR MEETINGS. DELEGATION OF VOTES</a:t>
            </a:r>
          </a:p>
        </p:txBody>
      </p:sp>
      <p:sp>
        <p:nvSpPr>
          <p:cNvPr id="28" name="37 Rectángulo"/>
          <p:cNvSpPr>
            <a:spLocks noChangeArrowheads="1"/>
          </p:cNvSpPr>
          <p:nvPr/>
        </p:nvSpPr>
        <p:spPr bwMode="auto">
          <a:xfrm>
            <a:off x="4716016" y="5917406"/>
            <a:ext cx="40692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900" dirty="0">
                <a:solidFill>
                  <a:srgbClr val="9E1B34"/>
                </a:solidFill>
                <a:latin typeface="Gill Sans"/>
              </a:rPr>
              <a:t>In 2017, the percentage of women on the General Board doubled, to 18.18%.</a:t>
            </a:r>
          </a:p>
        </p:txBody>
      </p:sp>
      <p:sp>
        <p:nvSpPr>
          <p:cNvPr id="29" name="41 Rectángulo"/>
          <p:cNvSpPr>
            <a:spLocks noChangeArrowheads="1"/>
          </p:cNvSpPr>
          <p:nvPr/>
        </p:nvSpPr>
        <p:spPr bwMode="auto">
          <a:xfrm>
            <a:off x="4726510" y="5733256"/>
            <a:ext cx="347622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PARITY</a:t>
            </a:r>
          </a:p>
        </p:txBody>
      </p:sp>
      <p:grpSp>
        <p:nvGrpSpPr>
          <p:cNvPr id="33" name="32 Grupo"/>
          <p:cNvGrpSpPr/>
          <p:nvPr/>
        </p:nvGrpSpPr>
        <p:grpSpPr>
          <a:xfrm>
            <a:off x="142844" y="6525376"/>
            <a:ext cx="2750146" cy="216737"/>
            <a:chOff x="142844" y="6525376"/>
            <a:chExt cx="2750146" cy="216737"/>
          </a:xfrm>
        </p:grpSpPr>
        <p:grpSp>
          <p:nvGrpSpPr>
            <p:cNvPr id="34" name="8 Grupo"/>
            <p:cNvGrpSpPr/>
            <p:nvPr/>
          </p:nvGrpSpPr>
          <p:grpSpPr>
            <a:xfrm>
              <a:off x="142844" y="6544781"/>
              <a:ext cx="2750145" cy="181706"/>
              <a:chOff x="93663" y="6277125"/>
              <a:chExt cx="2750145" cy="224103"/>
            </a:xfrm>
          </p:grpSpPr>
          <p:sp>
            <p:nvSpPr>
              <p:cNvPr id="36"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7"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35" name="34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483511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61</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26 Rectángulo"/>
          <p:cNvSpPr/>
          <p:nvPr/>
        </p:nvSpPr>
        <p:spPr>
          <a:xfrm>
            <a:off x="428596" y="980728"/>
            <a:ext cx="371135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Governing bodies. General Board</a:t>
            </a:r>
          </a:p>
        </p:txBody>
      </p:sp>
      <p:sp>
        <p:nvSpPr>
          <p:cNvPr id="30" name="37 Rectángulo"/>
          <p:cNvSpPr>
            <a:spLocks noChangeArrowheads="1"/>
          </p:cNvSpPr>
          <p:nvPr/>
        </p:nvSpPr>
        <p:spPr bwMode="auto">
          <a:xfrm>
            <a:off x="4716016" y="1196975"/>
            <a:ext cx="4104457"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Arial" pitchFamily="34" charset="0"/>
              <a:buNone/>
            </a:pPr>
            <a:r>
              <a:rPr lang="en-GB" altLang="es-ES" sz="1000" dirty="0">
                <a:solidFill>
                  <a:srgbClr val="9E1B34"/>
                </a:solidFill>
                <a:latin typeface="Gill Sans"/>
              </a:rPr>
              <a:t>g) To lead the Institute's staff.</a:t>
            </a:r>
          </a:p>
          <a:p>
            <a:pPr algn="just" eaLnBrk="1" hangingPunct="1">
              <a:spcBef>
                <a:spcPct val="0"/>
              </a:spcBef>
              <a:buFont typeface="Arial" pitchFamily="34" charset="0"/>
              <a:buNone/>
            </a:pPr>
            <a:endParaRPr lang="en-GB" altLang="es-ES" sz="500" dirty="0">
              <a:solidFill>
                <a:srgbClr val="9E1B34"/>
              </a:solidFill>
              <a:latin typeface="Gill Sans"/>
            </a:endParaRPr>
          </a:p>
          <a:p>
            <a:pPr algn="just" eaLnBrk="1" hangingPunct="1">
              <a:spcBef>
                <a:spcPct val="0"/>
              </a:spcBef>
              <a:buFont typeface="Arial" pitchFamily="34" charset="0"/>
              <a:buNone/>
            </a:pPr>
            <a:r>
              <a:rPr lang="en-GB" altLang="es-ES" sz="1000" dirty="0">
                <a:solidFill>
                  <a:srgbClr val="9E1B34"/>
                </a:solidFill>
                <a:latin typeface="Gill Sans"/>
              </a:rPr>
              <a:t>h) To prepare ICO's annual accounts and submit them for the approval of the General Board, in addition to drawing up the proposed allocation of profits, which he will report on to the Board.</a:t>
            </a:r>
          </a:p>
          <a:p>
            <a:pPr algn="just" eaLnBrk="1" hangingPunct="1">
              <a:spcBef>
                <a:spcPct val="0"/>
              </a:spcBef>
              <a:buFont typeface="Arial" pitchFamily="34" charset="0"/>
              <a:buNone/>
            </a:pPr>
            <a:endParaRPr lang="en-GB" altLang="es-ES" sz="500" dirty="0">
              <a:solidFill>
                <a:srgbClr val="9E1B34"/>
              </a:solidFill>
              <a:latin typeface="Gill Sans"/>
            </a:endParaRPr>
          </a:p>
          <a:p>
            <a:pPr algn="just" eaLnBrk="1" hangingPunct="1">
              <a:spcBef>
                <a:spcPct val="0"/>
              </a:spcBef>
              <a:buFontTx/>
              <a:buAutoNum type="romanLcParenR"/>
            </a:pPr>
            <a:r>
              <a:rPr lang="en-GB" altLang="es-ES" sz="1000" dirty="0">
                <a:solidFill>
                  <a:srgbClr val="9E1B34"/>
                </a:solidFill>
                <a:latin typeface="Gill Sans"/>
              </a:rPr>
              <a:t> i) To report to the General Board on the progress of the operations of the Instituto de Crédito Oficial and its financial position, on a quarterly basis or when the General Board requests information of any kind.</a:t>
            </a:r>
          </a:p>
          <a:p>
            <a:pPr algn="just" eaLnBrk="1" hangingPunct="1">
              <a:spcBef>
                <a:spcPct val="0"/>
              </a:spcBef>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j) Order expenses or payments which exceed the scope of any unit of the organisation.</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h) To determine the staffing structure of the Institute.</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l) To submit the activity, investment and financing programme of the ICO, along with other legally required plans and budgets, to the government for approval and reporting to the Board.</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m) To carry out all other duties assigned to him under these articles of association, those expressly delegated to him by the General Board, as well as any which are not assigned to the Board.</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n) The Chairman acts as the Institute's procurement body.</a:t>
            </a:r>
          </a:p>
        </p:txBody>
      </p:sp>
      <p:sp>
        <p:nvSpPr>
          <p:cNvPr id="31" name="37 Rectángulo"/>
          <p:cNvSpPr>
            <a:spLocks noChangeArrowheads="1"/>
          </p:cNvSpPr>
          <p:nvPr/>
        </p:nvSpPr>
        <p:spPr bwMode="auto">
          <a:xfrm>
            <a:off x="4716016" y="4797028"/>
            <a:ext cx="4104457"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The Chairman may delegate certain functions to members of the Board, to the Operations Committee, to the directors general and the heads of the units into which the entity is divided, in addition to granting special or general powers, within the scope of his own or delegated responsibilities, as appropriate.</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Responsibilities delegated to the Chairman by the General Board cannot be delegated, nor can those specifically assigned to the Chairman in paragraph f) and h) of the Responsibilities of the Chairman section above (ICO's Articles of Association. Article 12 Responsibilities of the Chairman).</a:t>
            </a:r>
          </a:p>
        </p:txBody>
      </p:sp>
      <p:sp>
        <p:nvSpPr>
          <p:cNvPr id="32" name="41 Rectángulo"/>
          <p:cNvSpPr>
            <a:spLocks noChangeArrowheads="1"/>
          </p:cNvSpPr>
          <p:nvPr/>
        </p:nvSpPr>
        <p:spPr bwMode="auto">
          <a:xfrm>
            <a:off x="4716017" y="4581128"/>
            <a:ext cx="331236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DELEGATION OF POWERS</a:t>
            </a:r>
          </a:p>
        </p:txBody>
      </p:sp>
      <p:sp>
        <p:nvSpPr>
          <p:cNvPr id="33" name="37 Rectángulo"/>
          <p:cNvSpPr>
            <a:spLocks noChangeArrowheads="1"/>
          </p:cNvSpPr>
          <p:nvPr/>
        </p:nvSpPr>
        <p:spPr bwMode="auto">
          <a:xfrm>
            <a:off x="428597" y="3439625"/>
            <a:ext cx="4143403"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As established in article 12 of the articles of association, the Chairman's responsibilities are:</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a) To represent ICO and its General Board in relation to any type of institution or individual.</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b) To guide the Institute's activities, ensuring it complies with applicable regulations and follows the basic guidelines set by the Council of Ministers, the government's Executive Committee for Economic Affairs and the Ministry of the Economy and Competitiveness.</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c) To ensure compliance with the articles of association.</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d) To direct the activities of the General Board, call meetings, set the agenda, chair and oversee its deliberations, make use of the Chairman's casting vote and adjourn meetings.</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e) To implement the resolutions adopted by the General Board.</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None/>
            </a:pPr>
            <a:r>
              <a:rPr lang="en-GB" altLang="es-ES" sz="1000" dirty="0">
                <a:solidFill>
                  <a:srgbClr val="9E1B34"/>
                </a:solidFill>
                <a:latin typeface="Gill Sans"/>
              </a:rPr>
              <a:t>f) To appoint and remove Directors General and Assistant Directors, the Secretary of the Board and, where applicable, the Deputy Secretary of the Board.</a:t>
            </a:r>
          </a:p>
        </p:txBody>
      </p:sp>
      <p:sp>
        <p:nvSpPr>
          <p:cNvPr id="34" name="41 Rectángulo"/>
          <p:cNvSpPr>
            <a:spLocks noChangeArrowheads="1"/>
          </p:cNvSpPr>
          <p:nvPr/>
        </p:nvSpPr>
        <p:spPr bwMode="auto">
          <a:xfrm>
            <a:off x="428596" y="3223601"/>
            <a:ext cx="3449436"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APPOINTMENT</a:t>
            </a:r>
          </a:p>
        </p:txBody>
      </p:sp>
      <p:sp>
        <p:nvSpPr>
          <p:cNvPr id="36" name="37 Rectángulo"/>
          <p:cNvSpPr>
            <a:spLocks noChangeArrowheads="1"/>
          </p:cNvSpPr>
          <p:nvPr/>
        </p:nvSpPr>
        <p:spPr bwMode="auto">
          <a:xfrm>
            <a:off x="428596" y="1881188"/>
            <a:ext cx="4143404"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In 2017, no board member reported being the subject of any criminal or civil proceedings. </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No members of the Board reported any circumstances that would disqualify them from holding office.</a:t>
            </a:r>
          </a:p>
        </p:txBody>
      </p:sp>
      <p:sp>
        <p:nvSpPr>
          <p:cNvPr id="37" name="41 Rectángulo"/>
          <p:cNvSpPr>
            <a:spLocks noChangeArrowheads="1"/>
          </p:cNvSpPr>
          <p:nvPr/>
        </p:nvSpPr>
        <p:spPr bwMode="auto">
          <a:xfrm>
            <a:off x="428596" y="1481138"/>
            <a:ext cx="385537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LEGAL PROCEEDINGS AGAINST MEMBERS OF THE BOARD DISQUALIFICATION</a:t>
            </a:r>
          </a:p>
        </p:txBody>
      </p:sp>
      <p:sp>
        <p:nvSpPr>
          <p:cNvPr id="38" name="37 Rectángulo"/>
          <p:cNvSpPr/>
          <p:nvPr/>
        </p:nvSpPr>
        <p:spPr>
          <a:xfrm>
            <a:off x="428596" y="2780928"/>
            <a:ext cx="371135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Governing bodies. Chairman</a:t>
            </a:r>
          </a:p>
        </p:txBody>
      </p:sp>
      <p:grpSp>
        <p:nvGrpSpPr>
          <p:cNvPr id="22" name="21 Grupo"/>
          <p:cNvGrpSpPr/>
          <p:nvPr/>
        </p:nvGrpSpPr>
        <p:grpSpPr>
          <a:xfrm>
            <a:off x="142844" y="6525376"/>
            <a:ext cx="2750146" cy="216737"/>
            <a:chOff x="142844" y="6525376"/>
            <a:chExt cx="2750146" cy="216737"/>
          </a:xfrm>
        </p:grpSpPr>
        <p:grpSp>
          <p:nvGrpSpPr>
            <p:cNvPr id="23" name="8 Grupo"/>
            <p:cNvGrpSpPr/>
            <p:nvPr/>
          </p:nvGrpSpPr>
          <p:grpSpPr>
            <a:xfrm>
              <a:off x="142844" y="6544781"/>
              <a:ext cx="2750145" cy="181706"/>
              <a:chOff x="93663" y="6277125"/>
              <a:chExt cx="2750145" cy="224103"/>
            </a:xfrm>
          </p:grpSpPr>
          <p:sp>
            <p:nvSpPr>
              <p:cNvPr id="25"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6"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4" name="23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9142563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62</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37 Rectángulo"/>
          <p:cNvSpPr>
            <a:spLocks noChangeArrowheads="1"/>
          </p:cNvSpPr>
          <p:nvPr/>
        </p:nvSpPr>
        <p:spPr bwMode="auto">
          <a:xfrm>
            <a:off x="441967" y="1556792"/>
            <a:ext cx="4143403"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en-GB" altLang="es-ES" sz="1000" dirty="0">
                <a:solidFill>
                  <a:srgbClr val="9E1B34"/>
                </a:solidFill>
                <a:latin typeface="Gill Sans"/>
              </a:rPr>
              <a:t>The Management Committee is the body that assists the Chairman in carrying out and implementing his functions and responsibilities, facilitating coordination between the different directorates general within ICO.</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Tx/>
              <a:buNone/>
            </a:pPr>
            <a:r>
              <a:rPr lang="en-GB" altLang="es-ES" sz="1000" dirty="0">
                <a:solidFill>
                  <a:srgbClr val="9E1B34"/>
                </a:solidFill>
                <a:latin typeface="Gill Sans"/>
              </a:rPr>
              <a:t>The functions, structure and composition of the Management Committee are defined in the Chairman's Circular regarding management, internal organisation and control bodies.</a:t>
            </a:r>
          </a:p>
        </p:txBody>
      </p:sp>
      <p:sp>
        <p:nvSpPr>
          <p:cNvPr id="34" name="41 Rectángulo"/>
          <p:cNvSpPr>
            <a:spLocks noChangeArrowheads="1"/>
          </p:cNvSpPr>
          <p:nvPr/>
        </p:nvSpPr>
        <p:spPr bwMode="auto">
          <a:xfrm>
            <a:off x="428596" y="2852936"/>
            <a:ext cx="3449436"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FUNCTIONS</a:t>
            </a:r>
          </a:p>
        </p:txBody>
      </p:sp>
      <p:sp>
        <p:nvSpPr>
          <p:cNvPr id="38" name="37 Rectángulo"/>
          <p:cNvSpPr/>
          <p:nvPr/>
        </p:nvSpPr>
        <p:spPr>
          <a:xfrm>
            <a:off x="428596" y="980728"/>
            <a:ext cx="3855372"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Management bodies. Management Committee</a:t>
            </a:r>
          </a:p>
        </p:txBody>
      </p:sp>
      <p:sp>
        <p:nvSpPr>
          <p:cNvPr id="20" name="37 Rectángulo"/>
          <p:cNvSpPr>
            <a:spLocks noChangeArrowheads="1"/>
          </p:cNvSpPr>
          <p:nvPr/>
        </p:nvSpPr>
        <p:spPr bwMode="auto">
          <a:xfrm>
            <a:off x="441967" y="3077766"/>
            <a:ext cx="4143403"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1000" dirty="0">
                <a:solidFill>
                  <a:srgbClr val="9E1B34"/>
                </a:solidFill>
                <a:latin typeface="Gill Sans"/>
              </a:rPr>
              <a:t>The basic functions of the Management Committee are to guide ICO's activities by determining, maximising and coordinating:</a:t>
            </a:r>
          </a:p>
          <a:p>
            <a:pPr algn="just">
              <a:buNone/>
            </a:pPr>
            <a:endParaRPr lang="en-GB" altLang="es-ES" sz="500" dirty="0">
              <a:solidFill>
                <a:srgbClr val="9E1B34"/>
              </a:solidFill>
              <a:latin typeface="Gill Sans"/>
            </a:endParaRPr>
          </a:p>
          <a:p>
            <a:pPr marL="171450" indent="-171450" algn="just">
              <a:buFont typeface="Wingdings" panose="05000000000000000000" pitchFamily="2" charset="2"/>
              <a:buChar char="§"/>
            </a:pPr>
            <a:r>
              <a:rPr lang="en-GB" altLang="es-ES" sz="1000" dirty="0">
                <a:solidFill>
                  <a:srgbClr val="9E1B34"/>
                </a:solidFill>
                <a:latin typeface="Gill Sans"/>
              </a:rPr>
              <a:t> The objectives of ICO, in addition to management of the processes in place to achieve them.</a:t>
            </a:r>
          </a:p>
          <a:p>
            <a:pPr marL="171450" indent="-171450" algn="just">
              <a:buFont typeface="Wingdings" panose="05000000000000000000" pitchFamily="2" charset="2"/>
              <a:buChar char="§"/>
            </a:pPr>
            <a:r>
              <a:rPr lang="en-GB" altLang="es-ES" sz="1000" dirty="0">
                <a:solidFill>
                  <a:srgbClr val="9E1B34"/>
                </a:solidFill>
                <a:latin typeface="Gill Sans"/>
              </a:rPr>
              <a:t> The Institute's strategic lines, with COPER responsible for their translation into action.</a:t>
            </a:r>
          </a:p>
          <a:p>
            <a:pPr marL="171450" indent="-171450" algn="just">
              <a:buFont typeface="Wingdings" panose="05000000000000000000" pitchFamily="2" charset="2"/>
              <a:buChar char="§"/>
            </a:pPr>
            <a:r>
              <a:rPr lang="en-GB" altLang="es-ES" sz="1000" dirty="0">
                <a:solidFill>
                  <a:srgbClr val="9E1B34"/>
                </a:solidFill>
                <a:latin typeface="Gill Sans"/>
              </a:rPr>
              <a:t> Implementation programmes for the different intrinsic units of ICO and the assessment of their results with a view to the objectives and functions of ICO.</a:t>
            </a:r>
          </a:p>
          <a:p>
            <a:pPr marL="171450" indent="-171450" algn="just">
              <a:buFont typeface="Wingdings" panose="05000000000000000000" pitchFamily="2" charset="2"/>
              <a:buChar char="§"/>
            </a:pPr>
            <a:r>
              <a:rPr lang="en-GB" altLang="es-ES" sz="1000" dirty="0">
                <a:solidFill>
                  <a:srgbClr val="9E1B34"/>
                </a:solidFill>
                <a:latin typeface="Gill Sans"/>
              </a:rPr>
              <a:t> The positioning of ICO both nationally and internationally.</a:t>
            </a:r>
          </a:p>
          <a:p>
            <a:pPr algn="just">
              <a:buNone/>
            </a:pPr>
            <a:endParaRPr lang="en-GB" altLang="es-ES" sz="500" dirty="0">
              <a:solidFill>
                <a:srgbClr val="9E1B34"/>
              </a:solidFill>
              <a:latin typeface="Gill Sans"/>
            </a:endParaRPr>
          </a:p>
          <a:p>
            <a:pPr algn="just">
              <a:buFont typeface="Arial" pitchFamily="34" charset="0"/>
              <a:buNone/>
            </a:pPr>
            <a:r>
              <a:rPr lang="en-GB" altLang="es-ES" sz="1000" dirty="0">
                <a:solidFill>
                  <a:srgbClr val="9E1B34"/>
                </a:solidFill>
                <a:latin typeface="Gill Sans"/>
              </a:rPr>
              <a:t>The Management Committee debates organisational, HR and IT strategies to improve motivation and professional performance in the pursuit of the approved objectives.</a:t>
            </a:r>
          </a:p>
        </p:txBody>
      </p:sp>
      <p:sp>
        <p:nvSpPr>
          <p:cNvPr id="23" name="41 Rectángulo"/>
          <p:cNvSpPr>
            <a:spLocks noChangeArrowheads="1"/>
          </p:cNvSpPr>
          <p:nvPr/>
        </p:nvSpPr>
        <p:spPr bwMode="auto">
          <a:xfrm>
            <a:off x="4815654" y="2166888"/>
            <a:ext cx="3866384"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REMUNERATION SYSTEM</a:t>
            </a:r>
          </a:p>
        </p:txBody>
      </p:sp>
      <p:sp>
        <p:nvSpPr>
          <p:cNvPr id="24" name="37 Rectángulo"/>
          <p:cNvSpPr>
            <a:spLocks noChangeArrowheads="1"/>
          </p:cNvSpPr>
          <p:nvPr/>
        </p:nvSpPr>
        <p:spPr bwMode="auto">
          <a:xfrm>
            <a:off x="4788024" y="2373268"/>
            <a:ext cx="3997201"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1000" dirty="0">
                <a:solidFill>
                  <a:srgbClr val="9E1B34"/>
                </a:solidFill>
                <a:latin typeface="Gill Sans"/>
              </a:rPr>
              <a:t>Members of the Management Committee receive no specific remuneration for attending meetings.</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1000" dirty="0">
                <a:solidFill>
                  <a:srgbClr val="9E1B34"/>
                </a:solidFill>
                <a:latin typeface="Gill Sans"/>
              </a:rPr>
              <a:t>The Chairman of ICO is considered a “high-ranking official" (Law 3/2015, of 30 March, on high-ranking officials in the Central State Administration). </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1000" dirty="0">
                <a:solidFill>
                  <a:srgbClr val="9E1B34"/>
                </a:solidFill>
                <a:latin typeface="Gill Sans"/>
              </a:rPr>
              <a:t>Gross salaries for the Chairmanship in 2017 were as follows:</a:t>
            </a:r>
          </a:p>
        </p:txBody>
      </p:sp>
      <p:graphicFrame>
        <p:nvGraphicFramePr>
          <p:cNvPr id="25" name="24 Tabla"/>
          <p:cNvGraphicFramePr>
            <a:graphicFrameLocks noGrp="1"/>
          </p:cNvGraphicFramePr>
          <p:nvPr>
            <p:extLst>
              <p:ext uri="{D42A27DB-BD31-4B8C-83A1-F6EECF244321}">
                <p14:modId xmlns:p14="http://schemas.microsoft.com/office/powerpoint/2010/main" val="219451410"/>
              </p:ext>
            </p:extLst>
          </p:nvPr>
        </p:nvGraphicFramePr>
        <p:xfrm>
          <a:off x="4923733" y="3827199"/>
          <a:ext cx="3777356" cy="609913"/>
        </p:xfrm>
        <a:graphic>
          <a:graphicData uri="http://schemas.openxmlformats.org/drawingml/2006/table">
            <a:tbl>
              <a:tblPr firstRow="1" bandRow="1">
                <a:tableStyleId>{21E4AEA4-8DFA-4A89-87EB-49C32662AFE0}</a:tableStyleId>
              </a:tblPr>
              <a:tblGrid>
                <a:gridCol w="2430991">
                  <a:extLst>
                    <a:ext uri="{9D8B030D-6E8A-4147-A177-3AD203B41FA5}">
                      <a16:colId xmlns:a16="http://schemas.microsoft.com/office/drawing/2014/main" xmlns="" val="20000"/>
                    </a:ext>
                  </a:extLst>
                </a:gridCol>
                <a:gridCol w="1346365">
                  <a:extLst>
                    <a:ext uri="{9D8B030D-6E8A-4147-A177-3AD203B41FA5}">
                      <a16:colId xmlns:a16="http://schemas.microsoft.com/office/drawing/2014/main" xmlns="" val="20001"/>
                    </a:ext>
                  </a:extLst>
                </a:gridCol>
              </a:tblGrid>
              <a:tr h="335588">
                <a:tc>
                  <a:txBody>
                    <a:bodyPr/>
                    <a:lstStyle/>
                    <a:p>
                      <a:r>
                        <a:rPr lang="en-GB" sz="800" dirty="0">
                          <a:latin typeface="Gill Sans"/>
                        </a:rPr>
                        <a:t>POSITION</a:t>
                      </a:r>
                    </a:p>
                  </a:txBody>
                  <a:tcPr marL="91432" marR="91432" marT="45762" marB="45762" anchor="ctr" anchorCtr="1"/>
                </a:tc>
                <a:tc>
                  <a:txBody>
                    <a:bodyPr/>
                    <a:lstStyle/>
                    <a:p>
                      <a:pPr algn="ctr"/>
                      <a:r>
                        <a:rPr lang="en-GB" sz="800" dirty="0">
                          <a:latin typeface="Gill Sans"/>
                        </a:rPr>
                        <a:t>GROSS REMUNERATION</a:t>
                      </a:r>
                    </a:p>
                  </a:txBody>
                  <a:tcPr marL="91432" marR="91432" marT="45762" marB="45762" anchor="ctr" anchorCtr="1"/>
                </a:tc>
                <a:extLst>
                  <a:ext uri="{0D108BD9-81ED-4DB2-BD59-A6C34878D82A}">
                    <a16:rowId xmlns:a16="http://schemas.microsoft.com/office/drawing/2014/main" xmlns="" val="10000"/>
                  </a:ext>
                </a:extLst>
              </a:tr>
              <a:tr h="274325">
                <a:tc>
                  <a:txBody>
                    <a:bodyPr/>
                    <a:lstStyle/>
                    <a:p>
                      <a:r>
                        <a:rPr lang="en-GB" sz="800" dirty="0">
                          <a:solidFill>
                            <a:schemeClr val="accent2">
                              <a:lumMod val="75000"/>
                            </a:schemeClr>
                          </a:solidFill>
                          <a:latin typeface="Gill Sans"/>
                        </a:rPr>
                        <a:t>Chairman</a:t>
                      </a:r>
                    </a:p>
                  </a:txBody>
                  <a:tcPr marL="91432" marR="91432" marT="45762" marB="45762" anchor="ctr"/>
                </a:tc>
                <a:tc>
                  <a:txBody>
                    <a:bodyPr/>
                    <a:lstStyle/>
                    <a:p>
                      <a:pPr algn="ctr"/>
                      <a:r>
                        <a:rPr lang="en-GB" sz="800" dirty="0">
                          <a:solidFill>
                            <a:schemeClr val="accent2">
                              <a:lumMod val="75000"/>
                            </a:schemeClr>
                          </a:solidFill>
                          <a:latin typeface="Gill Sans"/>
                        </a:rPr>
                        <a:t>€130,359</a:t>
                      </a:r>
                    </a:p>
                  </a:txBody>
                  <a:tcPr marL="91432" marR="91432" marT="45762" marB="45762" anchor="ctr"/>
                </a:tc>
                <a:extLst>
                  <a:ext uri="{0D108BD9-81ED-4DB2-BD59-A6C34878D82A}">
                    <a16:rowId xmlns:a16="http://schemas.microsoft.com/office/drawing/2014/main" xmlns="" val="10001"/>
                  </a:ext>
                </a:extLst>
              </a:tr>
            </a:tbl>
          </a:graphicData>
        </a:graphic>
      </p:graphicFrame>
      <p:sp>
        <p:nvSpPr>
          <p:cNvPr id="26" name="37 Rectángulo"/>
          <p:cNvSpPr>
            <a:spLocks noChangeArrowheads="1"/>
          </p:cNvSpPr>
          <p:nvPr/>
        </p:nvSpPr>
        <p:spPr bwMode="auto">
          <a:xfrm>
            <a:off x="4788024" y="4504729"/>
            <a:ext cx="3997201"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700" i="1">
                <a:solidFill>
                  <a:srgbClr val="9E1B34"/>
                </a:solidFill>
                <a:latin typeface="Gill Sans"/>
              </a:rPr>
              <a:t>Source: http://transparencia.gob.es</a:t>
            </a:r>
          </a:p>
          <a:p>
            <a:pPr algn="just">
              <a:buFont typeface="Arial" pitchFamily="34" charset="0"/>
              <a:buNone/>
            </a:pPr>
            <a:r>
              <a:rPr lang="en-GB" altLang="es-ES" sz="700" i="1">
                <a:solidFill>
                  <a:srgbClr val="9E1B34"/>
                </a:solidFill>
                <a:latin typeface="Gill Sans"/>
              </a:rPr>
              <a:t>In the case of senior executives who are also civil servants, the amount received for length of service, the three-yearly increments (t) relating to the group or subgroup which the individual's corps or scale has been classified as under article 20 of the General State Budget Act (LPGE), is included in their gross salary.</a:t>
            </a:r>
          </a:p>
        </p:txBody>
      </p:sp>
      <p:sp>
        <p:nvSpPr>
          <p:cNvPr id="28" name="37 Rectángulo"/>
          <p:cNvSpPr>
            <a:spLocks noChangeArrowheads="1"/>
          </p:cNvSpPr>
          <p:nvPr/>
        </p:nvSpPr>
        <p:spPr bwMode="auto">
          <a:xfrm>
            <a:off x="4788024" y="5211777"/>
            <a:ext cx="399720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just">
              <a:spcBef>
                <a:spcPct val="20000"/>
              </a:spcBef>
              <a:buFont typeface="Arial" pitchFamily="34" charset="0"/>
              <a:buNone/>
              <a:defRPr/>
            </a:pPr>
            <a:r>
              <a:rPr lang="en-GB" altLang="es-ES" sz="1000" dirty="0">
                <a:solidFill>
                  <a:srgbClr val="9E1B34"/>
                </a:solidFill>
                <a:latin typeface="Gill Sans"/>
              </a:rPr>
              <a:t>ICO's directors general are considered “senior management”. The remuneration of senior management at ICO complies with the provisions of Royal Decree 451/2012, of 5 March, regulating the remuneration of senior management and directors in the public business sector and those of other </a:t>
            </a:r>
            <a:r>
              <a:rPr lang="en-GB" altLang="es-ES" sz="1000" dirty="0">
                <a:solidFill>
                  <a:schemeClr val="accent2">
                    <a:lumMod val="75000"/>
                  </a:schemeClr>
                </a:solidFill>
                <a:latin typeface="Gill Sans"/>
              </a:rPr>
              <a:t>entities. The total amount for the ICO's five senior management positions stood at 611 thousand euros.</a:t>
            </a:r>
          </a:p>
        </p:txBody>
      </p:sp>
      <p:sp>
        <p:nvSpPr>
          <p:cNvPr id="29" name="41 Rectángulo"/>
          <p:cNvSpPr>
            <a:spLocks noChangeArrowheads="1"/>
          </p:cNvSpPr>
          <p:nvPr/>
        </p:nvSpPr>
        <p:spPr bwMode="auto">
          <a:xfrm>
            <a:off x="4788024" y="1340768"/>
            <a:ext cx="338699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CALLS FOR MEETINGS</a:t>
            </a:r>
          </a:p>
        </p:txBody>
      </p:sp>
      <p:sp>
        <p:nvSpPr>
          <p:cNvPr id="35" name="37 Rectángulo"/>
          <p:cNvSpPr>
            <a:spLocks noChangeArrowheads="1"/>
          </p:cNvSpPr>
          <p:nvPr/>
        </p:nvSpPr>
        <p:spPr bwMode="auto">
          <a:xfrm>
            <a:off x="4788024" y="1602788"/>
            <a:ext cx="399720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1000" dirty="0">
                <a:solidFill>
                  <a:srgbClr val="9E1B34"/>
                </a:solidFill>
                <a:latin typeface="Gill Sans"/>
              </a:rPr>
              <a:t>The Management Committee holds regular weekly meetings on the date determined by the Chairman, although meetings may also be held at any time where the urgency of the matter so requires.</a:t>
            </a:r>
          </a:p>
        </p:txBody>
      </p:sp>
      <p:grpSp>
        <p:nvGrpSpPr>
          <p:cNvPr id="30" name="29 Grupo"/>
          <p:cNvGrpSpPr/>
          <p:nvPr/>
        </p:nvGrpSpPr>
        <p:grpSpPr>
          <a:xfrm>
            <a:off x="142844" y="6525376"/>
            <a:ext cx="2750146" cy="216737"/>
            <a:chOff x="142844" y="6525376"/>
            <a:chExt cx="2750146" cy="216737"/>
          </a:xfrm>
        </p:grpSpPr>
        <p:grpSp>
          <p:nvGrpSpPr>
            <p:cNvPr id="31" name="8 Grupo"/>
            <p:cNvGrpSpPr/>
            <p:nvPr/>
          </p:nvGrpSpPr>
          <p:grpSpPr>
            <a:xfrm>
              <a:off x="142844" y="6544781"/>
              <a:ext cx="2750145" cy="181706"/>
              <a:chOff x="93663" y="6277125"/>
              <a:chExt cx="2750145" cy="224103"/>
            </a:xfrm>
          </p:grpSpPr>
          <p:sp>
            <p:nvSpPr>
              <p:cNvPr id="36"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7"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32" name="31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94227129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63</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980728"/>
            <a:ext cx="4143404"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Management bodies. Management Committee</a:t>
            </a:r>
          </a:p>
        </p:txBody>
      </p:sp>
      <p:sp>
        <p:nvSpPr>
          <p:cNvPr id="21" name="41 Rectángulo"/>
          <p:cNvSpPr>
            <a:spLocks noChangeArrowheads="1"/>
          </p:cNvSpPr>
          <p:nvPr/>
        </p:nvSpPr>
        <p:spPr bwMode="auto">
          <a:xfrm>
            <a:off x="4891633" y="1340768"/>
            <a:ext cx="33416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FUNCTIONS</a:t>
            </a:r>
          </a:p>
        </p:txBody>
      </p:sp>
      <p:sp>
        <p:nvSpPr>
          <p:cNvPr id="22" name="37 Rectángulo"/>
          <p:cNvSpPr>
            <a:spLocks noChangeArrowheads="1"/>
          </p:cNvSpPr>
          <p:nvPr/>
        </p:nvSpPr>
        <p:spPr bwMode="auto">
          <a:xfrm>
            <a:off x="4860032" y="1556792"/>
            <a:ext cx="396044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1000" dirty="0">
                <a:solidFill>
                  <a:srgbClr val="9E1B34"/>
                </a:solidFill>
                <a:latin typeface="Gill Sans"/>
              </a:rPr>
              <a:t>As a collegiate management body, it exercises such decision-making and advisory powers as are delegated to it by the General Board or the Chairman in the terms and within the limits of such delegation.</a:t>
            </a:r>
          </a:p>
        </p:txBody>
      </p:sp>
      <p:sp>
        <p:nvSpPr>
          <p:cNvPr id="27" name="41 Rectángulo"/>
          <p:cNvSpPr>
            <a:spLocks noChangeArrowheads="1"/>
          </p:cNvSpPr>
          <p:nvPr/>
        </p:nvSpPr>
        <p:spPr bwMode="auto">
          <a:xfrm>
            <a:off x="428596" y="1412776"/>
            <a:ext cx="33480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STRUCTURE AND COMPOSITION</a:t>
            </a:r>
          </a:p>
        </p:txBody>
      </p:sp>
      <p:sp>
        <p:nvSpPr>
          <p:cNvPr id="30" name="37 Rectángulo"/>
          <p:cNvSpPr>
            <a:spLocks noChangeArrowheads="1"/>
          </p:cNvSpPr>
          <p:nvPr/>
        </p:nvSpPr>
        <p:spPr bwMode="auto">
          <a:xfrm>
            <a:off x="428596" y="1639912"/>
            <a:ext cx="421541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1000" dirty="0">
                <a:solidFill>
                  <a:srgbClr val="9E1B34"/>
                </a:solidFill>
                <a:latin typeface="Gill Sans"/>
              </a:rPr>
              <a:t>The Management Committee is made up of the Chairman, the directors general of the Institute and the Deputy Director of Legal Services. Committee meetings are also attended by the head of the Chairman's Office.</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1000" dirty="0">
                <a:solidFill>
                  <a:srgbClr val="9E1B34"/>
                </a:solidFill>
                <a:latin typeface="Gill Sans"/>
              </a:rPr>
              <a:t>As at 31 December 2017, the composition of the Management Committee was as follows:</a:t>
            </a:r>
          </a:p>
        </p:txBody>
      </p:sp>
      <p:sp>
        <p:nvSpPr>
          <p:cNvPr id="31" name="41 Rectángulo"/>
          <p:cNvSpPr>
            <a:spLocks noChangeArrowheads="1"/>
          </p:cNvSpPr>
          <p:nvPr/>
        </p:nvSpPr>
        <p:spPr bwMode="auto">
          <a:xfrm>
            <a:off x="4860032" y="2188954"/>
            <a:ext cx="33432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FUNCTIONING:</a:t>
            </a:r>
          </a:p>
        </p:txBody>
      </p:sp>
      <p:sp>
        <p:nvSpPr>
          <p:cNvPr id="32" name="37 Rectángulo"/>
          <p:cNvSpPr>
            <a:spLocks noChangeArrowheads="1"/>
          </p:cNvSpPr>
          <p:nvPr/>
        </p:nvSpPr>
        <p:spPr bwMode="auto">
          <a:xfrm>
            <a:off x="4860032" y="2348880"/>
            <a:ext cx="396043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1000" dirty="0">
                <a:solidFill>
                  <a:srgbClr val="9E1B34"/>
                </a:solidFill>
                <a:latin typeface="Gill Sans"/>
              </a:rPr>
              <a:t>The Operations Committee holds regular weekly meetings, although meetings may also be held at any time where the urgency of the matter so requires.</a:t>
            </a:r>
          </a:p>
        </p:txBody>
      </p:sp>
      <p:graphicFrame>
        <p:nvGraphicFramePr>
          <p:cNvPr id="36" name="35 Tabla"/>
          <p:cNvGraphicFramePr>
            <a:graphicFrameLocks noGrp="1"/>
          </p:cNvGraphicFramePr>
          <p:nvPr>
            <p:extLst>
              <p:ext uri="{D42A27DB-BD31-4B8C-83A1-F6EECF244321}">
                <p14:modId xmlns:p14="http://schemas.microsoft.com/office/powerpoint/2010/main" val="2904399173"/>
              </p:ext>
            </p:extLst>
          </p:nvPr>
        </p:nvGraphicFramePr>
        <p:xfrm>
          <a:off x="467544" y="2809463"/>
          <a:ext cx="4176464" cy="2255525"/>
        </p:xfrm>
        <a:graphic>
          <a:graphicData uri="http://schemas.openxmlformats.org/drawingml/2006/table">
            <a:tbl>
              <a:tblPr firstRow="1" bandRow="1">
                <a:tableStyleId>{21E4AEA4-8DFA-4A89-87EB-49C32662AFE0}</a:tableStyleId>
              </a:tblPr>
              <a:tblGrid>
                <a:gridCol w="1758511">
                  <a:extLst>
                    <a:ext uri="{9D8B030D-6E8A-4147-A177-3AD203B41FA5}">
                      <a16:colId xmlns:a16="http://schemas.microsoft.com/office/drawing/2014/main" xmlns="" val="20000"/>
                    </a:ext>
                  </a:extLst>
                </a:gridCol>
                <a:gridCol w="1611969">
                  <a:extLst>
                    <a:ext uri="{9D8B030D-6E8A-4147-A177-3AD203B41FA5}">
                      <a16:colId xmlns:a16="http://schemas.microsoft.com/office/drawing/2014/main" xmlns="" val="20001"/>
                    </a:ext>
                  </a:extLst>
                </a:gridCol>
                <a:gridCol w="805984">
                  <a:extLst>
                    <a:ext uri="{9D8B030D-6E8A-4147-A177-3AD203B41FA5}">
                      <a16:colId xmlns:a16="http://schemas.microsoft.com/office/drawing/2014/main" xmlns="" val="20002"/>
                    </a:ext>
                  </a:extLst>
                </a:gridCol>
              </a:tblGrid>
              <a:tr h="304801">
                <a:tc>
                  <a:txBody>
                    <a:bodyPr/>
                    <a:lstStyle/>
                    <a:p>
                      <a:r>
                        <a:rPr lang="en-GB" sz="700" dirty="0">
                          <a:latin typeface="Gill Sans"/>
                        </a:rPr>
                        <a:t>Surnames and name</a:t>
                      </a:r>
                    </a:p>
                  </a:txBody>
                  <a:tcPr marL="91438" marR="91438" anchor="ctr" anchorCtr="1"/>
                </a:tc>
                <a:tc>
                  <a:txBody>
                    <a:bodyPr/>
                    <a:lstStyle/>
                    <a:p>
                      <a:r>
                        <a:rPr lang="en-GB" sz="700" dirty="0">
                          <a:latin typeface="Gill Sans"/>
                        </a:rPr>
                        <a:t>Position</a:t>
                      </a:r>
                    </a:p>
                  </a:txBody>
                  <a:tcPr marL="91438" marR="91438" anchor="ctr" anchorCtr="1"/>
                </a:tc>
                <a:tc>
                  <a:txBody>
                    <a:bodyPr/>
                    <a:lstStyle/>
                    <a:p>
                      <a:pPr algn="ctr"/>
                      <a:r>
                        <a:rPr lang="en-GB" sz="700" dirty="0">
                          <a:latin typeface="Gill Sans"/>
                        </a:rPr>
                        <a:t>Date of appointment</a:t>
                      </a:r>
                    </a:p>
                  </a:txBody>
                  <a:tcPr marL="91438" marR="91438" anchor="ctr" anchorCtr="1"/>
                </a:tc>
                <a:extLst>
                  <a:ext uri="{0D108BD9-81ED-4DB2-BD59-A6C34878D82A}">
                    <a16:rowId xmlns:a16="http://schemas.microsoft.com/office/drawing/2014/main" xmlns="" val="10000"/>
                  </a:ext>
                </a:extLst>
              </a:tr>
              <a:tr h="252407">
                <a:tc>
                  <a:txBody>
                    <a:bodyPr/>
                    <a:lstStyle/>
                    <a:p>
                      <a:r>
                        <a:rPr lang="en-GB" sz="700" dirty="0">
                          <a:solidFill>
                            <a:schemeClr val="accent2">
                              <a:lumMod val="75000"/>
                            </a:schemeClr>
                          </a:solidFill>
                          <a:latin typeface="Gill Sans"/>
                        </a:rPr>
                        <a:t>Zalba</a:t>
                      </a:r>
                      <a:r>
                        <a:t> </a:t>
                      </a:r>
                      <a:r>
                        <a:rPr lang="en-GB" sz="700" dirty="0">
                          <a:solidFill>
                            <a:schemeClr val="accent2">
                              <a:lumMod val="75000"/>
                            </a:schemeClr>
                          </a:solidFill>
                          <a:latin typeface="Gill Sans"/>
                        </a:rPr>
                        <a:t>Bidegain, Pablo</a:t>
                      </a:r>
                    </a:p>
                  </a:txBody>
                  <a:tcPr marL="91438" marR="91438" anchor="ctr"/>
                </a:tc>
                <a:tc>
                  <a:txBody>
                    <a:bodyPr/>
                    <a:lstStyle/>
                    <a:p>
                      <a:r>
                        <a:rPr lang="en-GB" sz="700" dirty="0">
                          <a:solidFill>
                            <a:schemeClr val="accent2">
                              <a:lumMod val="75000"/>
                            </a:schemeClr>
                          </a:solidFill>
                          <a:latin typeface="Gill Sans"/>
                        </a:rPr>
                        <a:t>Chairman</a:t>
                      </a:r>
                    </a:p>
                  </a:txBody>
                  <a:tcPr marL="91438" marR="91438" anchor="ctr"/>
                </a:tc>
                <a:tc>
                  <a:txBody>
                    <a:bodyPr/>
                    <a:lstStyle/>
                    <a:p>
                      <a:pPr algn="ctr"/>
                      <a:r>
                        <a:rPr lang="en-GB" sz="700" dirty="0">
                          <a:solidFill>
                            <a:schemeClr val="accent2">
                              <a:lumMod val="75000"/>
                            </a:schemeClr>
                          </a:solidFill>
                          <a:latin typeface="Gill Sans"/>
                        </a:rPr>
                        <a:t>12/11/2016</a:t>
                      </a:r>
                    </a:p>
                  </a:txBody>
                  <a:tcPr marL="91438" marR="91438" anchor="ctr"/>
                </a:tc>
                <a:extLst>
                  <a:ext uri="{0D108BD9-81ED-4DB2-BD59-A6C34878D82A}">
                    <a16:rowId xmlns:a16="http://schemas.microsoft.com/office/drawing/2014/main" xmlns="" val="10001"/>
                  </a:ext>
                </a:extLst>
              </a:tr>
              <a:tr h="304801">
                <a:tc>
                  <a:txBody>
                    <a:bodyPr/>
                    <a:lstStyle/>
                    <a:p>
                      <a:r>
                        <a:rPr lang="en-GB" sz="700" dirty="0">
                          <a:solidFill>
                            <a:schemeClr val="accent2">
                              <a:lumMod val="75000"/>
                            </a:schemeClr>
                          </a:solidFill>
                          <a:latin typeface="Gill Sans"/>
                        </a:rPr>
                        <a:t>Navarrete Rojas, Fernando</a:t>
                      </a:r>
                    </a:p>
                  </a:txBody>
                  <a:tcPr marL="91438" marR="91438" anchor="ctr"/>
                </a:tc>
                <a:tc>
                  <a:txBody>
                    <a:bodyPr/>
                    <a:lstStyle/>
                    <a:p>
                      <a:r>
                        <a:rPr lang="en-GB" sz="700" dirty="0">
                          <a:solidFill>
                            <a:schemeClr val="accent2">
                              <a:lumMod val="75000"/>
                            </a:schemeClr>
                          </a:solidFill>
                          <a:latin typeface="Gill Sans"/>
                        </a:rPr>
                        <a:t>Chief Financial Officer</a:t>
                      </a:r>
                    </a:p>
                  </a:txBody>
                  <a:tcPr marL="91438" marR="91438" anchor="ctr"/>
                </a:tc>
                <a:tc>
                  <a:txBody>
                    <a:bodyPr/>
                    <a:lstStyle/>
                    <a:p>
                      <a:pPr algn="ctr"/>
                      <a:r>
                        <a:rPr lang="en-GB" sz="700" dirty="0">
                          <a:solidFill>
                            <a:schemeClr val="accent2">
                              <a:lumMod val="75000"/>
                            </a:schemeClr>
                          </a:solidFill>
                          <a:latin typeface="Gill Sans"/>
                        </a:rPr>
                        <a:t>18/01/2012</a:t>
                      </a:r>
                    </a:p>
                  </a:txBody>
                  <a:tcPr marL="91438" marR="91438" anchor="ctr"/>
                </a:tc>
                <a:extLst>
                  <a:ext uri="{0D108BD9-81ED-4DB2-BD59-A6C34878D82A}">
                    <a16:rowId xmlns:a16="http://schemas.microsoft.com/office/drawing/2014/main" xmlns="" val="10002"/>
                  </a:ext>
                </a:extLst>
              </a:tr>
              <a:tr h="304801">
                <a:tc>
                  <a:txBody>
                    <a:bodyPr/>
                    <a:lstStyle/>
                    <a:p>
                      <a:r>
                        <a:rPr lang="en-GB" sz="700" dirty="0">
                          <a:solidFill>
                            <a:schemeClr val="accent2">
                              <a:lumMod val="75000"/>
                            </a:schemeClr>
                          </a:solidFill>
                          <a:latin typeface="Gill Sans"/>
                        </a:rPr>
                        <a:t>Gimeno Griño, Gerardo</a:t>
                      </a:r>
                    </a:p>
                  </a:txBody>
                  <a:tcPr marL="91438" marR="91438" anchor="ctr"/>
                </a:tc>
                <a:tc>
                  <a:txBody>
                    <a:bodyPr/>
                    <a:lstStyle/>
                    <a:p>
                      <a:r>
                        <a:rPr lang="en-GB" sz="700" dirty="0">
                          <a:solidFill>
                            <a:schemeClr val="accent2">
                              <a:lumMod val="75000"/>
                            </a:schemeClr>
                          </a:solidFill>
                          <a:latin typeface="Gill Sans"/>
                        </a:rPr>
                        <a:t>Chief Risk Officer</a:t>
                      </a:r>
                    </a:p>
                  </a:txBody>
                  <a:tcPr marL="91438" marR="91438" anchor="ctr"/>
                </a:tc>
                <a:tc>
                  <a:txBody>
                    <a:bodyPr/>
                    <a:lstStyle/>
                    <a:p>
                      <a:pPr algn="ctr"/>
                      <a:r>
                        <a:rPr lang="en-GB" sz="700" dirty="0">
                          <a:solidFill>
                            <a:schemeClr val="accent2">
                              <a:lumMod val="75000"/>
                            </a:schemeClr>
                          </a:solidFill>
                          <a:latin typeface="Gill Sans"/>
                        </a:rPr>
                        <a:t>03/02/2012</a:t>
                      </a:r>
                    </a:p>
                  </a:txBody>
                  <a:tcPr marL="91438" marR="91438" anchor="ctr"/>
                </a:tc>
                <a:extLst>
                  <a:ext uri="{0D108BD9-81ED-4DB2-BD59-A6C34878D82A}">
                    <a16:rowId xmlns:a16="http://schemas.microsoft.com/office/drawing/2014/main" xmlns="" val="10003"/>
                  </a:ext>
                </a:extLst>
              </a:tr>
              <a:tr h="304801">
                <a:tc>
                  <a:txBody>
                    <a:bodyPr/>
                    <a:lstStyle/>
                    <a:p>
                      <a:r>
                        <a:rPr lang="en-GB" sz="700" dirty="0">
                          <a:solidFill>
                            <a:schemeClr val="accent2">
                              <a:lumMod val="75000"/>
                            </a:schemeClr>
                          </a:solidFill>
                          <a:latin typeface="Gill Sans"/>
                        </a:rPr>
                        <a:t>Mogín</a:t>
                      </a:r>
                      <a:r>
                        <a:t> </a:t>
                      </a:r>
                      <a:r>
                        <a:rPr lang="en-GB" sz="700" dirty="0">
                          <a:solidFill>
                            <a:schemeClr val="accent2">
                              <a:lumMod val="75000"/>
                            </a:schemeClr>
                          </a:solidFill>
                          <a:latin typeface="Gill Sans"/>
                        </a:rPr>
                        <a:t>Barquín, Mª Teresa</a:t>
                      </a:r>
                    </a:p>
                  </a:txBody>
                  <a:tcPr marL="91438" marR="91438" anchor="ctr"/>
                </a:tc>
                <a:tc>
                  <a:txBody>
                    <a:bodyPr/>
                    <a:lstStyle/>
                    <a:p>
                      <a:r>
                        <a:rPr lang="en-GB" sz="700" dirty="0">
                          <a:solidFill>
                            <a:schemeClr val="accent2">
                              <a:lumMod val="75000"/>
                            </a:schemeClr>
                          </a:solidFill>
                          <a:latin typeface="Gill Sans"/>
                        </a:rPr>
                        <a:t>Chief Human Resources Officer</a:t>
                      </a:r>
                    </a:p>
                  </a:txBody>
                  <a:tcPr marL="91438" marR="91438" anchor="ctr"/>
                </a:tc>
                <a:tc>
                  <a:txBody>
                    <a:bodyPr/>
                    <a:lstStyle/>
                    <a:p>
                      <a:pPr algn="ctr"/>
                      <a:r>
                        <a:rPr lang="en-GB" sz="700" dirty="0">
                          <a:solidFill>
                            <a:schemeClr val="accent2">
                              <a:lumMod val="75000"/>
                            </a:schemeClr>
                          </a:solidFill>
                          <a:latin typeface="Gill Sans"/>
                        </a:rPr>
                        <a:t>02/02/2012</a:t>
                      </a:r>
                    </a:p>
                  </a:txBody>
                  <a:tcPr marL="91438" marR="91438" anchor="ctr"/>
                </a:tc>
                <a:extLst>
                  <a:ext uri="{0D108BD9-81ED-4DB2-BD59-A6C34878D82A}">
                    <a16:rowId xmlns:a16="http://schemas.microsoft.com/office/drawing/2014/main" xmlns="" val="10004"/>
                  </a:ext>
                </a:extLst>
              </a:tr>
              <a:tr h="304801">
                <a:tc>
                  <a:txBody>
                    <a:bodyPr/>
                    <a:lstStyle/>
                    <a:p>
                      <a:r>
                        <a:rPr lang="en-GB" sz="700" dirty="0">
                          <a:solidFill>
                            <a:schemeClr val="accent2">
                              <a:lumMod val="75000"/>
                            </a:schemeClr>
                          </a:solidFill>
                          <a:latin typeface="Gill Sans"/>
                        </a:rPr>
                        <a:t>Colmenar Palomares, Mariano</a:t>
                      </a:r>
                    </a:p>
                  </a:txBody>
                  <a:tcPr marL="91438" marR="91438" anchor="ctr"/>
                </a:tc>
                <a:tc>
                  <a:txBody>
                    <a:bodyPr/>
                    <a:lstStyle/>
                    <a:p>
                      <a:r>
                        <a:rPr lang="en-GB" sz="700" dirty="0">
                          <a:solidFill>
                            <a:schemeClr val="accent2">
                              <a:lumMod val="75000"/>
                            </a:schemeClr>
                          </a:solidFill>
                          <a:latin typeface="Gill Sans"/>
                        </a:rPr>
                        <a:t>Chief Investment Officer</a:t>
                      </a:r>
                    </a:p>
                  </a:txBody>
                  <a:tcPr marL="91438" marR="91438" anchor="ctr"/>
                </a:tc>
                <a:tc>
                  <a:txBody>
                    <a:bodyPr/>
                    <a:lstStyle/>
                    <a:p>
                      <a:pPr algn="ctr"/>
                      <a:r>
                        <a:rPr lang="en-GB" sz="700" dirty="0">
                          <a:solidFill>
                            <a:schemeClr val="accent2">
                              <a:lumMod val="75000"/>
                            </a:schemeClr>
                          </a:solidFill>
                          <a:latin typeface="Gill Sans"/>
                        </a:rPr>
                        <a:t>14/02/2017</a:t>
                      </a:r>
                    </a:p>
                  </a:txBody>
                  <a:tcPr marL="91438" marR="91438" anchor="ctr"/>
                </a:tc>
                <a:extLst>
                  <a:ext uri="{0D108BD9-81ED-4DB2-BD59-A6C34878D82A}">
                    <a16:rowId xmlns:a16="http://schemas.microsoft.com/office/drawing/2014/main" xmlns="" val="10005"/>
                  </a:ext>
                </a:extLst>
              </a:tr>
              <a:tr h="304801">
                <a:tc>
                  <a:txBody>
                    <a:bodyPr/>
                    <a:lstStyle/>
                    <a:p>
                      <a:r>
                        <a:rPr lang="en-GB" sz="700" dirty="0">
                          <a:solidFill>
                            <a:schemeClr val="accent2">
                              <a:lumMod val="75000"/>
                            </a:schemeClr>
                          </a:solidFill>
                          <a:latin typeface="Gill Sans"/>
                        </a:rPr>
                        <a:t>De Rivera García de Leániz, Laura (*)</a:t>
                      </a:r>
                    </a:p>
                  </a:txBody>
                  <a:tcPr marL="91438" marR="91438" anchor="ctr"/>
                </a:tc>
                <a:tc>
                  <a:txBody>
                    <a:bodyPr/>
                    <a:lstStyle/>
                    <a:p>
                      <a:r>
                        <a:rPr lang="en-GB" sz="700" dirty="0">
                          <a:solidFill>
                            <a:schemeClr val="accent2">
                              <a:lumMod val="75000"/>
                            </a:schemeClr>
                          </a:solidFill>
                          <a:latin typeface="Gill Sans"/>
                        </a:rPr>
                        <a:t>Deputy Director of Legal Services</a:t>
                      </a:r>
                    </a:p>
                  </a:txBody>
                  <a:tcPr marL="91438" marR="91438" anchor="ctr"/>
                </a:tc>
                <a:tc>
                  <a:txBody>
                    <a:bodyPr/>
                    <a:lstStyle/>
                    <a:p>
                      <a:pPr algn="ctr"/>
                      <a:r>
                        <a:rPr lang="en-GB" sz="700" dirty="0">
                          <a:solidFill>
                            <a:schemeClr val="accent2">
                              <a:lumMod val="75000"/>
                            </a:schemeClr>
                          </a:solidFill>
                          <a:latin typeface="Gill Sans"/>
                        </a:rPr>
                        <a:t>02/01/2015</a:t>
                      </a:r>
                    </a:p>
                  </a:txBody>
                  <a:tcPr marL="91438" marR="91438" anchor="ctr"/>
                </a:tc>
                <a:extLst>
                  <a:ext uri="{0D108BD9-81ED-4DB2-BD59-A6C34878D82A}">
                    <a16:rowId xmlns:a16="http://schemas.microsoft.com/office/drawing/2014/main" xmlns="" val="10006"/>
                  </a:ext>
                </a:extLst>
              </a:tr>
            </a:tbl>
          </a:graphicData>
        </a:graphic>
      </p:graphicFrame>
      <p:sp>
        <p:nvSpPr>
          <p:cNvPr id="37" name="37 Rectángulo"/>
          <p:cNvSpPr>
            <a:spLocks noChangeArrowheads="1"/>
          </p:cNvSpPr>
          <p:nvPr/>
        </p:nvSpPr>
        <p:spPr bwMode="auto">
          <a:xfrm>
            <a:off x="428597" y="4969703"/>
            <a:ext cx="4359428" cy="504754"/>
          </a:xfrm>
          <a:prstGeom prst="rect">
            <a:avLst/>
          </a:prstGeom>
          <a:noFill/>
          <a:ln>
            <a:noFill/>
          </a:ln>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None/>
              <a:defRPr/>
            </a:pPr>
            <a:r>
              <a:rPr lang="en-GB" sz="900" b="1" dirty="0">
                <a:solidFill>
                  <a:srgbClr val="9E1B34"/>
                </a:solidFill>
                <a:latin typeface="Gill Sans" charset="0"/>
              </a:rPr>
              <a:t>CHANGES </a:t>
            </a:r>
            <a:r>
              <a:rPr lang="en-GB" sz="1000" b="1" dirty="0">
                <a:solidFill>
                  <a:srgbClr val="9E1B34"/>
                </a:solidFill>
                <a:latin typeface="Gill Sans" charset="0"/>
              </a:rPr>
              <a:t>DURING</a:t>
            </a:r>
            <a:r>
              <a:rPr lang="en-GB" sz="900" b="1" dirty="0">
                <a:solidFill>
                  <a:srgbClr val="9E1B34"/>
                </a:solidFill>
                <a:latin typeface="Gill Sans" charset="0"/>
              </a:rPr>
              <a:t> 2017</a:t>
            </a:r>
          </a:p>
          <a:p>
            <a:pPr marL="171450" indent="-171450" algn="just">
              <a:buFont typeface="Wingdings" panose="05000000000000000000" pitchFamily="2" charset="2"/>
              <a:buChar char="§"/>
              <a:defRPr/>
            </a:pPr>
            <a:endParaRPr lang="en-GB" sz="500" dirty="0">
              <a:solidFill>
                <a:srgbClr val="9E1B34"/>
              </a:solidFill>
              <a:latin typeface="Gill Sans" charset="0"/>
            </a:endParaRPr>
          </a:p>
          <a:p>
            <a:pPr marL="171450" indent="-171450" algn="just">
              <a:buFont typeface="Wingdings" panose="05000000000000000000" pitchFamily="2" charset="2"/>
              <a:buChar char="§"/>
              <a:defRPr/>
            </a:pPr>
            <a:r>
              <a:rPr lang="en-GB" sz="900" dirty="0">
                <a:solidFill>
                  <a:srgbClr val="9E1B34"/>
                </a:solidFill>
                <a:latin typeface="Gill Sans" charset="0"/>
              </a:rPr>
              <a:t>Appointments</a:t>
            </a:r>
          </a:p>
        </p:txBody>
      </p:sp>
      <p:graphicFrame>
        <p:nvGraphicFramePr>
          <p:cNvPr id="39" name="38 Tabla"/>
          <p:cNvGraphicFramePr>
            <a:graphicFrameLocks noGrp="1"/>
          </p:cNvGraphicFramePr>
          <p:nvPr>
            <p:extLst>
              <p:ext uri="{D42A27DB-BD31-4B8C-83A1-F6EECF244321}">
                <p14:modId xmlns:p14="http://schemas.microsoft.com/office/powerpoint/2010/main" val="3499007646"/>
              </p:ext>
            </p:extLst>
          </p:nvPr>
        </p:nvGraphicFramePr>
        <p:xfrm>
          <a:off x="482228" y="5602812"/>
          <a:ext cx="4089772" cy="447709"/>
        </p:xfrm>
        <a:graphic>
          <a:graphicData uri="http://schemas.openxmlformats.org/drawingml/2006/table">
            <a:tbl>
              <a:tblPr firstRow="1" bandRow="1">
                <a:tableStyleId>{21E4AEA4-8DFA-4A89-87EB-49C32662AFE0}</a:tableStyleId>
              </a:tblPr>
              <a:tblGrid>
                <a:gridCol w="1565602">
                  <a:extLst>
                    <a:ext uri="{9D8B030D-6E8A-4147-A177-3AD203B41FA5}">
                      <a16:colId xmlns:a16="http://schemas.microsoft.com/office/drawing/2014/main" xmlns="" val="20000"/>
                    </a:ext>
                  </a:extLst>
                </a:gridCol>
                <a:gridCol w="1540171">
                  <a:extLst>
                    <a:ext uri="{9D8B030D-6E8A-4147-A177-3AD203B41FA5}">
                      <a16:colId xmlns:a16="http://schemas.microsoft.com/office/drawing/2014/main" xmlns="" val="20001"/>
                    </a:ext>
                  </a:extLst>
                </a:gridCol>
                <a:gridCol w="983999">
                  <a:extLst>
                    <a:ext uri="{9D8B030D-6E8A-4147-A177-3AD203B41FA5}">
                      <a16:colId xmlns:a16="http://schemas.microsoft.com/office/drawing/2014/main" xmlns="" val="20002"/>
                    </a:ext>
                  </a:extLst>
                </a:gridCol>
              </a:tblGrid>
              <a:tr h="242456">
                <a:tc>
                  <a:txBody>
                    <a:bodyPr/>
                    <a:lstStyle/>
                    <a:p>
                      <a:r>
                        <a:rPr lang="en-GB" sz="700" dirty="0">
                          <a:latin typeface="Gill Sans"/>
                        </a:rPr>
                        <a:t>Surnames and name</a:t>
                      </a:r>
                    </a:p>
                  </a:txBody>
                  <a:tcPr marL="91438" marR="91438" marT="45703" marB="45703" anchor="ctr" anchorCtr="1"/>
                </a:tc>
                <a:tc>
                  <a:txBody>
                    <a:bodyPr/>
                    <a:lstStyle/>
                    <a:p>
                      <a:r>
                        <a:rPr lang="en-GB" sz="700" dirty="0">
                          <a:latin typeface="Gill Sans"/>
                        </a:rPr>
                        <a:t>Position</a:t>
                      </a:r>
                    </a:p>
                  </a:txBody>
                  <a:tcPr marL="91438" marR="91438" marT="45703" marB="45703" anchor="ctr" anchorCtr="1"/>
                </a:tc>
                <a:tc>
                  <a:txBody>
                    <a:bodyPr/>
                    <a:lstStyle/>
                    <a:p>
                      <a:pPr algn="ctr"/>
                      <a:r>
                        <a:rPr lang="en-GB" sz="700" dirty="0">
                          <a:latin typeface="Gill Sans"/>
                        </a:rPr>
                        <a:t>Date of departure</a:t>
                      </a:r>
                    </a:p>
                  </a:txBody>
                  <a:tcPr marL="91438" marR="91438" marT="45703" marB="45703" anchor="ctr" anchorCtr="1"/>
                </a:tc>
                <a:extLst>
                  <a:ext uri="{0D108BD9-81ED-4DB2-BD59-A6C34878D82A}">
                    <a16:rowId xmlns:a16="http://schemas.microsoft.com/office/drawing/2014/main" xmlns="" val="10000"/>
                  </a:ext>
                </a:extLst>
              </a:tr>
              <a:tr h="205253">
                <a:tc>
                  <a:txBody>
                    <a:bodyPr/>
                    <a:lstStyle/>
                    <a:p>
                      <a:r>
                        <a:rPr lang="en-GB" sz="700" dirty="0">
                          <a:solidFill>
                            <a:schemeClr val="accent2">
                              <a:lumMod val="75000"/>
                            </a:schemeClr>
                          </a:solidFill>
                          <a:latin typeface="Gill Sans"/>
                        </a:rPr>
                        <a:t>Colmenar Palomares, Mariano</a:t>
                      </a:r>
                    </a:p>
                  </a:txBody>
                  <a:tcPr marL="91438" marR="91438" anchor="ctr"/>
                </a:tc>
                <a:tc>
                  <a:txBody>
                    <a:bodyPr/>
                    <a:lstStyle/>
                    <a:p>
                      <a:r>
                        <a:rPr lang="en-GB" sz="700" dirty="0">
                          <a:solidFill>
                            <a:schemeClr val="accent2">
                              <a:lumMod val="75000"/>
                            </a:schemeClr>
                          </a:solidFill>
                          <a:latin typeface="Gill Sans"/>
                        </a:rPr>
                        <a:t>Chief Investment Officer</a:t>
                      </a:r>
                    </a:p>
                  </a:txBody>
                  <a:tcPr marL="91438" marR="91438" anchor="ctr"/>
                </a:tc>
                <a:tc>
                  <a:txBody>
                    <a:bodyPr/>
                    <a:lstStyle/>
                    <a:p>
                      <a:pPr algn="ctr"/>
                      <a:r>
                        <a:rPr lang="en-GB" sz="700" dirty="0">
                          <a:solidFill>
                            <a:schemeClr val="accent2">
                              <a:lumMod val="75000"/>
                            </a:schemeClr>
                          </a:solidFill>
                          <a:latin typeface="Gill Sans"/>
                        </a:rPr>
                        <a:t>14/02/2017</a:t>
                      </a:r>
                    </a:p>
                  </a:txBody>
                  <a:tcPr marL="91438" marR="91438" anchor="ctr"/>
                </a:tc>
                <a:extLst>
                  <a:ext uri="{0D108BD9-81ED-4DB2-BD59-A6C34878D82A}">
                    <a16:rowId xmlns:a16="http://schemas.microsoft.com/office/drawing/2014/main" xmlns="" val="10001"/>
                  </a:ext>
                </a:extLst>
              </a:tr>
            </a:tbl>
          </a:graphicData>
        </a:graphic>
      </p:graphicFrame>
      <p:sp>
        <p:nvSpPr>
          <p:cNvPr id="40" name="41 Rectángulo"/>
          <p:cNvSpPr>
            <a:spLocks noChangeArrowheads="1"/>
          </p:cNvSpPr>
          <p:nvPr/>
        </p:nvSpPr>
        <p:spPr bwMode="auto">
          <a:xfrm>
            <a:off x="4860032" y="2852936"/>
            <a:ext cx="33480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STRUCTURE AND COMPOSITION</a:t>
            </a:r>
          </a:p>
        </p:txBody>
      </p:sp>
      <p:sp>
        <p:nvSpPr>
          <p:cNvPr id="41" name="37 Rectángulo"/>
          <p:cNvSpPr>
            <a:spLocks noChangeArrowheads="1"/>
          </p:cNvSpPr>
          <p:nvPr/>
        </p:nvSpPr>
        <p:spPr bwMode="auto">
          <a:xfrm>
            <a:off x="4860033" y="3068960"/>
            <a:ext cx="3960118"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1000" dirty="0">
                <a:solidFill>
                  <a:srgbClr val="9E1B34"/>
                </a:solidFill>
                <a:latin typeface="Gill Sans"/>
              </a:rPr>
              <a:t>The Operations Committee is formed of the Chairman, the directors general of the Institute and the Deputy Director of Legal Services, who acts as the Committee Secretary.</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1000" dirty="0">
                <a:solidFill>
                  <a:srgbClr val="9E1B34"/>
                </a:solidFill>
                <a:latin typeface="Gill Sans"/>
              </a:rPr>
              <a:t>As at 31 December 2017, the composition of the Operations Committee was as follows:</a:t>
            </a:r>
          </a:p>
        </p:txBody>
      </p:sp>
      <p:sp>
        <p:nvSpPr>
          <p:cNvPr id="43" name="42 Rectángulo"/>
          <p:cNvSpPr/>
          <p:nvPr/>
        </p:nvSpPr>
        <p:spPr>
          <a:xfrm>
            <a:off x="4860032" y="980728"/>
            <a:ext cx="3960440"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Management bodies. Operations Committee</a:t>
            </a:r>
          </a:p>
        </p:txBody>
      </p:sp>
      <p:graphicFrame>
        <p:nvGraphicFramePr>
          <p:cNvPr id="44" name="43 Tabla"/>
          <p:cNvGraphicFramePr>
            <a:graphicFrameLocks noGrp="1"/>
          </p:cNvGraphicFramePr>
          <p:nvPr>
            <p:extLst>
              <p:ext uri="{D42A27DB-BD31-4B8C-83A1-F6EECF244321}">
                <p14:modId xmlns:p14="http://schemas.microsoft.com/office/powerpoint/2010/main" val="1477814448"/>
              </p:ext>
            </p:extLst>
          </p:nvPr>
        </p:nvGraphicFramePr>
        <p:xfrm>
          <a:off x="4990823" y="4077072"/>
          <a:ext cx="3829328" cy="2074670"/>
        </p:xfrm>
        <a:graphic>
          <a:graphicData uri="http://schemas.openxmlformats.org/drawingml/2006/table">
            <a:tbl>
              <a:tblPr firstRow="1" bandRow="1">
                <a:tableStyleId>{21E4AEA4-8DFA-4A89-87EB-49C32662AFE0}</a:tableStyleId>
              </a:tblPr>
              <a:tblGrid>
                <a:gridCol w="1701257">
                  <a:extLst>
                    <a:ext uri="{9D8B030D-6E8A-4147-A177-3AD203B41FA5}">
                      <a16:colId xmlns:a16="http://schemas.microsoft.com/office/drawing/2014/main" xmlns="" val="20000"/>
                    </a:ext>
                  </a:extLst>
                </a:gridCol>
                <a:gridCol w="2128071">
                  <a:extLst>
                    <a:ext uri="{9D8B030D-6E8A-4147-A177-3AD203B41FA5}">
                      <a16:colId xmlns:a16="http://schemas.microsoft.com/office/drawing/2014/main" xmlns="" val="20001"/>
                    </a:ext>
                  </a:extLst>
                </a:gridCol>
              </a:tblGrid>
              <a:tr h="268630">
                <a:tc>
                  <a:txBody>
                    <a:bodyPr/>
                    <a:lstStyle/>
                    <a:p>
                      <a:r>
                        <a:rPr lang="en-GB" sz="700" dirty="0">
                          <a:latin typeface="Gill Sans"/>
                        </a:rPr>
                        <a:t>Surnames and name</a:t>
                      </a:r>
                    </a:p>
                  </a:txBody>
                  <a:tcPr marL="91438" marR="91438" anchor="ctr" anchorCtr="1"/>
                </a:tc>
                <a:tc>
                  <a:txBody>
                    <a:bodyPr/>
                    <a:lstStyle/>
                    <a:p>
                      <a:r>
                        <a:rPr lang="en-GB" sz="700" dirty="0">
                          <a:latin typeface="Gill Sans"/>
                        </a:rPr>
                        <a:t>Position</a:t>
                      </a:r>
                    </a:p>
                  </a:txBody>
                  <a:tcPr marL="91438" marR="91438" anchor="ctr" anchorCtr="1"/>
                </a:tc>
                <a:extLst>
                  <a:ext uri="{0D108BD9-81ED-4DB2-BD59-A6C34878D82A}">
                    <a16:rowId xmlns:a16="http://schemas.microsoft.com/office/drawing/2014/main" xmlns="" val="10000"/>
                  </a:ext>
                </a:extLst>
              </a:tr>
              <a:tr h="222454">
                <a:tc>
                  <a:txBody>
                    <a:bodyPr/>
                    <a:lstStyle/>
                    <a:p>
                      <a:r>
                        <a:rPr lang="en-GB" sz="700" dirty="0">
                          <a:solidFill>
                            <a:schemeClr val="accent2">
                              <a:lumMod val="75000"/>
                            </a:schemeClr>
                          </a:solidFill>
                          <a:latin typeface="Gill Sans"/>
                        </a:rPr>
                        <a:t>Zalba</a:t>
                      </a:r>
                      <a:r>
                        <a:t> </a:t>
                      </a:r>
                      <a:r>
                        <a:rPr lang="en-GB" sz="700" dirty="0">
                          <a:solidFill>
                            <a:schemeClr val="accent2">
                              <a:lumMod val="75000"/>
                            </a:schemeClr>
                          </a:solidFill>
                          <a:latin typeface="Gill Sans"/>
                        </a:rPr>
                        <a:t>Bidegain, Pablo</a:t>
                      </a:r>
                    </a:p>
                  </a:txBody>
                  <a:tcPr marL="91438" marR="91438" anchor="ctr"/>
                </a:tc>
                <a:tc>
                  <a:txBody>
                    <a:bodyPr/>
                    <a:lstStyle/>
                    <a:p>
                      <a:r>
                        <a:rPr lang="en-GB" sz="700" dirty="0">
                          <a:solidFill>
                            <a:schemeClr val="accent2">
                              <a:lumMod val="75000"/>
                            </a:schemeClr>
                          </a:solidFill>
                          <a:latin typeface="Gill Sans"/>
                        </a:rPr>
                        <a:t>Chairman</a:t>
                      </a:r>
                    </a:p>
                  </a:txBody>
                  <a:tcPr marL="91438" marR="91438" anchor="ctr"/>
                </a:tc>
                <a:extLst>
                  <a:ext uri="{0D108BD9-81ED-4DB2-BD59-A6C34878D82A}">
                    <a16:rowId xmlns:a16="http://schemas.microsoft.com/office/drawing/2014/main" xmlns="" val="10001"/>
                  </a:ext>
                </a:extLst>
              </a:tr>
              <a:tr h="268630">
                <a:tc>
                  <a:txBody>
                    <a:bodyPr/>
                    <a:lstStyle/>
                    <a:p>
                      <a:r>
                        <a:rPr lang="en-GB" sz="700" dirty="0">
                          <a:solidFill>
                            <a:schemeClr val="accent2">
                              <a:lumMod val="75000"/>
                            </a:schemeClr>
                          </a:solidFill>
                          <a:latin typeface="Gill Sans"/>
                        </a:rPr>
                        <a:t>Navarrete Rojas, Fernando</a:t>
                      </a:r>
                    </a:p>
                  </a:txBody>
                  <a:tcPr marL="91438" marR="91438" anchor="ctr"/>
                </a:tc>
                <a:tc>
                  <a:txBody>
                    <a:bodyPr/>
                    <a:lstStyle/>
                    <a:p>
                      <a:r>
                        <a:rPr lang="en-GB" sz="700" dirty="0">
                          <a:solidFill>
                            <a:schemeClr val="accent2">
                              <a:lumMod val="75000"/>
                            </a:schemeClr>
                          </a:solidFill>
                          <a:latin typeface="Gill Sans"/>
                        </a:rPr>
                        <a:t>Chief Financial Officer</a:t>
                      </a:r>
                    </a:p>
                  </a:txBody>
                  <a:tcPr marL="91438" marR="91438" anchor="ctr"/>
                </a:tc>
                <a:extLst>
                  <a:ext uri="{0D108BD9-81ED-4DB2-BD59-A6C34878D82A}">
                    <a16:rowId xmlns:a16="http://schemas.microsoft.com/office/drawing/2014/main" xmlns="" val="10002"/>
                  </a:ext>
                </a:extLst>
              </a:tr>
              <a:tr h="268630">
                <a:tc>
                  <a:txBody>
                    <a:bodyPr/>
                    <a:lstStyle/>
                    <a:p>
                      <a:r>
                        <a:rPr lang="en-GB" sz="700" dirty="0">
                          <a:solidFill>
                            <a:schemeClr val="accent2">
                              <a:lumMod val="75000"/>
                            </a:schemeClr>
                          </a:solidFill>
                          <a:latin typeface="Gill Sans"/>
                        </a:rPr>
                        <a:t>Gimeno Griño, Gerardo</a:t>
                      </a:r>
                    </a:p>
                  </a:txBody>
                  <a:tcPr marL="91438" marR="91438" anchor="ctr"/>
                </a:tc>
                <a:tc>
                  <a:txBody>
                    <a:bodyPr/>
                    <a:lstStyle/>
                    <a:p>
                      <a:r>
                        <a:rPr lang="en-GB" sz="700" dirty="0">
                          <a:solidFill>
                            <a:schemeClr val="accent2">
                              <a:lumMod val="75000"/>
                            </a:schemeClr>
                          </a:solidFill>
                          <a:latin typeface="Gill Sans"/>
                        </a:rPr>
                        <a:t>Chief Risk Officer</a:t>
                      </a:r>
                    </a:p>
                  </a:txBody>
                  <a:tcPr marL="91438" marR="91438" anchor="ctr"/>
                </a:tc>
                <a:extLst>
                  <a:ext uri="{0D108BD9-81ED-4DB2-BD59-A6C34878D82A}">
                    <a16:rowId xmlns:a16="http://schemas.microsoft.com/office/drawing/2014/main" xmlns="" val="10003"/>
                  </a:ext>
                </a:extLst>
              </a:tr>
              <a:tr h="268630">
                <a:tc>
                  <a:txBody>
                    <a:bodyPr/>
                    <a:lstStyle/>
                    <a:p>
                      <a:r>
                        <a:rPr lang="en-GB" sz="700" dirty="0">
                          <a:solidFill>
                            <a:schemeClr val="accent2">
                              <a:lumMod val="75000"/>
                            </a:schemeClr>
                          </a:solidFill>
                          <a:latin typeface="Gill Sans"/>
                        </a:rPr>
                        <a:t>Mogín</a:t>
                      </a:r>
                      <a:r>
                        <a:t> </a:t>
                      </a:r>
                      <a:r>
                        <a:rPr lang="en-GB" sz="700" dirty="0">
                          <a:solidFill>
                            <a:schemeClr val="accent2">
                              <a:lumMod val="75000"/>
                            </a:schemeClr>
                          </a:solidFill>
                          <a:latin typeface="Gill Sans"/>
                        </a:rPr>
                        <a:t>Barquín, Mª Teresa</a:t>
                      </a:r>
                    </a:p>
                  </a:txBody>
                  <a:tcPr marL="91438" marR="91438" anchor="ctr"/>
                </a:tc>
                <a:tc>
                  <a:txBody>
                    <a:bodyPr/>
                    <a:lstStyle/>
                    <a:p>
                      <a:r>
                        <a:rPr lang="en-GB" sz="700" dirty="0">
                          <a:solidFill>
                            <a:schemeClr val="accent2">
                              <a:lumMod val="75000"/>
                            </a:schemeClr>
                          </a:solidFill>
                          <a:latin typeface="Gill Sans"/>
                        </a:rPr>
                        <a:t>Chief Human Resources Officer</a:t>
                      </a:r>
                    </a:p>
                  </a:txBody>
                  <a:tcPr marL="91438" marR="91438" anchor="ctr"/>
                </a:tc>
                <a:extLst>
                  <a:ext uri="{0D108BD9-81ED-4DB2-BD59-A6C34878D82A}">
                    <a16:rowId xmlns:a16="http://schemas.microsoft.com/office/drawing/2014/main" xmlns="" val="10004"/>
                  </a:ext>
                </a:extLst>
              </a:tr>
              <a:tr h="268630">
                <a:tc>
                  <a:txBody>
                    <a:bodyPr/>
                    <a:lstStyle/>
                    <a:p>
                      <a:r>
                        <a:rPr lang="en-GB" sz="700" dirty="0">
                          <a:solidFill>
                            <a:schemeClr val="accent2">
                              <a:lumMod val="75000"/>
                            </a:schemeClr>
                          </a:solidFill>
                          <a:latin typeface="Gill Sans"/>
                        </a:rPr>
                        <a:t>Colmenar Palomares, Mariano</a:t>
                      </a:r>
                    </a:p>
                  </a:txBody>
                  <a:tcPr marL="91438" marR="91438" anchor="ctr"/>
                </a:tc>
                <a:tc>
                  <a:txBody>
                    <a:bodyPr/>
                    <a:lstStyle/>
                    <a:p>
                      <a:r>
                        <a:rPr lang="en-GB" sz="700" dirty="0">
                          <a:solidFill>
                            <a:schemeClr val="accent2">
                              <a:lumMod val="75000"/>
                            </a:schemeClr>
                          </a:solidFill>
                          <a:latin typeface="Gill Sans"/>
                        </a:rPr>
                        <a:t>Chief Investment Officer</a:t>
                      </a:r>
                    </a:p>
                  </a:txBody>
                  <a:tcPr marL="91438" marR="91438" anchor="ctr"/>
                </a:tc>
                <a:extLst>
                  <a:ext uri="{0D108BD9-81ED-4DB2-BD59-A6C34878D82A}">
                    <a16:rowId xmlns:a16="http://schemas.microsoft.com/office/drawing/2014/main" xmlns="" val="10005"/>
                  </a:ext>
                </a:extLst>
              </a:tr>
              <a:tr h="268630">
                <a:tc>
                  <a:txBody>
                    <a:bodyPr/>
                    <a:lstStyle/>
                    <a:p>
                      <a:r>
                        <a:rPr lang="en-GB" sz="700" dirty="0">
                          <a:solidFill>
                            <a:schemeClr val="accent2">
                              <a:lumMod val="75000"/>
                            </a:schemeClr>
                          </a:solidFill>
                          <a:latin typeface="Gill Sans"/>
                        </a:rPr>
                        <a:t>De Rivera García de Leániz, Laura (*)</a:t>
                      </a:r>
                    </a:p>
                  </a:txBody>
                  <a:tcPr marL="91438" marR="91438" anchor="ctr"/>
                </a:tc>
                <a:tc>
                  <a:txBody>
                    <a:bodyPr/>
                    <a:lstStyle/>
                    <a:p>
                      <a:r>
                        <a:rPr lang="en-GB" sz="700" dirty="0">
                          <a:solidFill>
                            <a:schemeClr val="accent2">
                              <a:lumMod val="75000"/>
                            </a:schemeClr>
                          </a:solidFill>
                          <a:latin typeface="Gill Sans"/>
                        </a:rPr>
                        <a:t>Deputy Director of Legal Services</a:t>
                      </a:r>
                    </a:p>
                  </a:txBody>
                  <a:tcPr marL="91438" marR="91438" anchor="ctr"/>
                </a:tc>
                <a:extLst>
                  <a:ext uri="{0D108BD9-81ED-4DB2-BD59-A6C34878D82A}">
                    <a16:rowId xmlns:a16="http://schemas.microsoft.com/office/drawing/2014/main" xmlns="" val="10006"/>
                  </a:ext>
                </a:extLst>
              </a:tr>
            </a:tbl>
          </a:graphicData>
        </a:graphic>
      </p:graphicFrame>
      <p:sp>
        <p:nvSpPr>
          <p:cNvPr id="24" name="37 Rectángulo"/>
          <p:cNvSpPr>
            <a:spLocks noChangeArrowheads="1"/>
          </p:cNvSpPr>
          <p:nvPr/>
        </p:nvSpPr>
        <p:spPr bwMode="auto">
          <a:xfrm>
            <a:off x="395536" y="6165304"/>
            <a:ext cx="842493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800" dirty="0">
                <a:solidFill>
                  <a:srgbClr val="9E1B34"/>
                </a:solidFill>
                <a:latin typeface="Gill Sans"/>
              </a:rPr>
              <a:t>(*) On 15/02/2018, Laura de Rivera García de Leaniz stepped down as Deputy Director of Legal Services. (*) On 16/02/2018, Juan Alfonso Domenech Gil was appointed Deputy Director of Legal Services.</a:t>
            </a:r>
          </a:p>
        </p:txBody>
      </p:sp>
      <p:grpSp>
        <p:nvGrpSpPr>
          <p:cNvPr id="29" name="28 Grupo"/>
          <p:cNvGrpSpPr/>
          <p:nvPr/>
        </p:nvGrpSpPr>
        <p:grpSpPr>
          <a:xfrm>
            <a:off x="142844" y="6525376"/>
            <a:ext cx="2750146" cy="216737"/>
            <a:chOff x="142844" y="6525376"/>
            <a:chExt cx="2750146" cy="216737"/>
          </a:xfrm>
        </p:grpSpPr>
        <p:grpSp>
          <p:nvGrpSpPr>
            <p:cNvPr id="33" name="8 Grupo"/>
            <p:cNvGrpSpPr/>
            <p:nvPr/>
          </p:nvGrpSpPr>
          <p:grpSpPr>
            <a:xfrm>
              <a:off x="142844" y="6544781"/>
              <a:ext cx="2750145" cy="181706"/>
              <a:chOff x="93663" y="6277125"/>
              <a:chExt cx="2750145" cy="224103"/>
            </a:xfrm>
          </p:grpSpPr>
          <p:sp>
            <p:nvSpPr>
              <p:cNvPr id="35"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42"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34" name="33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846799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64</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908720"/>
            <a:ext cx="8160270" cy="586108"/>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Management bodies. Professional history of the Chairman, Directors General and the Deputy Director of Legal Services</a:t>
            </a:r>
          </a:p>
        </p:txBody>
      </p:sp>
      <p:sp>
        <p:nvSpPr>
          <p:cNvPr id="24" name="41 Rectángulo"/>
          <p:cNvSpPr>
            <a:spLocks noChangeArrowheads="1"/>
          </p:cNvSpPr>
          <p:nvPr/>
        </p:nvSpPr>
        <p:spPr bwMode="auto">
          <a:xfrm>
            <a:off x="1627262" y="2182267"/>
            <a:ext cx="21526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PABLO ZALBA BIDEGAIN</a:t>
            </a:r>
          </a:p>
        </p:txBody>
      </p:sp>
      <p:sp>
        <p:nvSpPr>
          <p:cNvPr id="25" name="37 Rectángulo"/>
          <p:cNvSpPr>
            <a:spLocks noChangeArrowheads="1"/>
          </p:cNvSpPr>
          <p:nvPr/>
        </p:nvSpPr>
        <p:spPr bwMode="auto">
          <a:xfrm>
            <a:off x="428597" y="3188002"/>
            <a:ext cx="3927379"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1000" dirty="0">
                <a:solidFill>
                  <a:srgbClr val="9E1B34"/>
                </a:solidFill>
                <a:latin typeface="Gill Sans"/>
              </a:rPr>
              <a:t>and an executive MBA from the London Business School. He has also studied economics at the University of Leicester (UK) under the Erasmus programme.</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1000" dirty="0">
                <a:solidFill>
                  <a:srgbClr val="9E1B34"/>
                </a:solidFill>
                <a:latin typeface="Gill Sans"/>
              </a:rPr>
              <a:t>From 2009 until his appointment as Chairman of ICO, he was a Member of the European Parliament in Brussels and Strasbourg. Since 2011, he has been Deputy Chairman of the Committee on Economic and Monetary Affairs.</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1000" dirty="0">
                <a:solidFill>
                  <a:srgbClr val="9E1B34"/>
                </a:solidFill>
                <a:latin typeface="Gill Sans"/>
              </a:rPr>
              <a:t>Prior to being a Member of the European Parliament, he held different management positions in private companies, including SIC Lázaro, COMANSA and Arcelor Mittal. Since 2014 he has also been the Coordinator of "European Dialogue" at the University of Navarre. </a:t>
            </a:r>
          </a:p>
        </p:txBody>
      </p:sp>
      <p:sp>
        <p:nvSpPr>
          <p:cNvPr id="28" name="37 Rectángulo"/>
          <p:cNvSpPr>
            <a:spLocks noChangeArrowheads="1"/>
          </p:cNvSpPr>
          <p:nvPr/>
        </p:nvSpPr>
        <p:spPr bwMode="auto">
          <a:xfrm>
            <a:off x="4572000" y="2476543"/>
            <a:ext cx="4232275" cy="4048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None/>
            </a:pPr>
            <a:r>
              <a:rPr lang="en-GB" altLang="es-ES" sz="950" dirty="0">
                <a:solidFill>
                  <a:srgbClr val="9E1B34"/>
                </a:solidFill>
                <a:latin typeface="Gill Sans"/>
              </a:rPr>
              <a:t>leave of absence. He completed a postgraduate course in Economics and Finance at the Center for Monetary and Financial Studies (CEMFI), in Security and Defence at the UCM-Centro Superior de Estudios de la Defensa Nacional (CESEDEN) and participated in the Leadership in Public Management Programme at IESE.</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950" dirty="0">
                <a:solidFill>
                  <a:srgbClr val="9E1B34"/>
                </a:solidFill>
                <a:latin typeface="Gill Sans"/>
              </a:rPr>
              <a:t>In addition to his work prior to September 2007 at the Bank of Spain's Directorate General for Regulation, Fernando Navarrete has also been editor and served on the editorial board at Estrategia Global magazine and is the author of various scientific articles. Among his most recent academic work, the publication of the book "Transparencia Pública" (LID editorial, 2007) is worthy of special mention, as well as the fact that in 2008 he won the 3rd Research Prize awarded by the Spanish Institute of Public Auditors.</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950" dirty="0">
                <a:solidFill>
                  <a:srgbClr val="9E1B34"/>
                </a:solidFill>
                <a:latin typeface="Gill Sans"/>
              </a:rPr>
              <a:t>From 2007 to 2012, he was Director of the Economics and Public Policy Area of the Foundation for Social Studies and Analysis (FAES), where he led the strategic reports entitled "Proposals for a national energy strategy" (2011) and "Reform of the international financial system" (2009). He has lectured on the Economic Environment on the Comillas Pontifical University MBA programme and taught at the Ortega y Gasset University Institute.</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950" dirty="0">
                <a:solidFill>
                  <a:srgbClr val="9E1B34"/>
                </a:solidFill>
                <a:latin typeface="Gill Sans"/>
              </a:rPr>
              <a:t>As ICO's Chief Financial Officer, he is responsible for designing and assessing the general lines of action, managing the raising of the funds needed by the Institute to carry out its lending activity and coordinating the Institute's international and institutional relations.</a:t>
            </a:r>
          </a:p>
        </p:txBody>
      </p:sp>
      <p:pic>
        <p:nvPicPr>
          <p:cNvPr id="29" name="Picture 16" descr="Pablo Zalba, presidente del IC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2305298"/>
            <a:ext cx="1034527" cy="76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37 Rectángulo"/>
          <p:cNvSpPr>
            <a:spLocks noChangeArrowheads="1"/>
          </p:cNvSpPr>
          <p:nvPr/>
        </p:nvSpPr>
        <p:spPr bwMode="auto">
          <a:xfrm>
            <a:off x="1572190" y="2505090"/>
            <a:ext cx="278378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1000" dirty="0">
                <a:solidFill>
                  <a:srgbClr val="9E1B34"/>
                </a:solidFill>
                <a:latin typeface="Gill Sans"/>
              </a:rPr>
              <a:t>Appointed </a:t>
            </a:r>
            <a:r>
              <a:rPr lang="en-GB" altLang="es-ES" sz="1000" b="1" dirty="0">
                <a:solidFill>
                  <a:srgbClr val="9E1B34"/>
                </a:solidFill>
                <a:latin typeface="Gill Sans"/>
              </a:rPr>
              <a:t>Chairman of ICO</a:t>
            </a:r>
            <a:r>
              <a:rPr lang="en-GB" altLang="es-ES" sz="1000" dirty="0">
                <a:solidFill>
                  <a:srgbClr val="9E1B34"/>
                </a:solidFill>
                <a:latin typeface="Gill Sans"/>
              </a:rPr>
              <a:t> by Royal Decree 537/2016, of 18 November. He holds a degree in Business Administration and Management from the University of Navarre</a:t>
            </a:r>
          </a:p>
        </p:txBody>
      </p:sp>
      <p:sp>
        <p:nvSpPr>
          <p:cNvPr id="49" name="41 Rectángulo"/>
          <p:cNvSpPr>
            <a:spLocks noChangeArrowheads="1"/>
          </p:cNvSpPr>
          <p:nvPr/>
        </p:nvSpPr>
        <p:spPr bwMode="auto">
          <a:xfrm>
            <a:off x="5592007" y="1617636"/>
            <a:ext cx="25479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FERNANDO NAVARRETE ROJAS</a:t>
            </a:r>
          </a:p>
        </p:txBody>
      </p:sp>
      <p:pic>
        <p:nvPicPr>
          <p:cNvPr id="50" name="Picture 46" descr="Director General de Estrategia y Financiación, Fernando Navarret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9214" y="1684380"/>
            <a:ext cx="684213"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37 Rectángulo"/>
          <p:cNvSpPr>
            <a:spLocks noChangeArrowheads="1"/>
          </p:cNvSpPr>
          <p:nvPr/>
        </p:nvSpPr>
        <p:spPr bwMode="auto">
          <a:xfrm>
            <a:off x="5508104" y="1858936"/>
            <a:ext cx="329617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None/>
            </a:pPr>
            <a:r>
              <a:rPr lang="en-GB" altLang="es-ES" sz="950" b="1" dirty="0">
                <a:solidFill>
                  <a:srgbClr val="9E1B34"/>
                </a:solidFill>
                <a:latin typeface="Gill Sans"/>
              </a:rPr>
              <a:t>Chief Financial Officer</a:t>
            </a:r>
            <a:r>
              <a:rPr lang="en-GB" altLang="es-ES" sz="950" dirty="0">
                <a:solidFill>
                  <a:srgbClr val="9E1B34"/>
                </a:solidFill>
                <a:latin typeface="Gill Sans"/>
              </a:rPr>
              <a:t>, he graduated with distinction in economics from the Complutense University of Madrid and a Qualified Economist with Banco de España on</a:t>
            </a:r>
          </a:p>
        </p:txBody>
      </p:sp>
      <p:grpSp>
        <p:nvGrpSpPr>
          <p:cNvPr id="22" name="21 Grupo"/>
          <p:cNvGrpSpPr/>
          <p:nvPr/>
        </p:nvGrpSpPr>
        <p:grpSpPr>
          <a:xfrm>
            <a:off x="142844" y="6525376"/>
            <a:ext cx="2750146" cy="216737"/>
            <a:chOff x="142844" y="6525376"/>
            <a:chExt cx="2750146" cy="216737"/>
          </a:xfrm>
        </p:grpSpPr>
        <p:grpSp>
          <p:nvGrpSpPr>
            <p:cNvPr id="23" name="8 Grupo"/>
            <p:cNvGrpSpPr/>
            <p:nvPr/>
          </p:nvGrpSpPr>
          <p:grpSpPr>
            <a:xfrm>
              <a:off x="142844" y="6544781"/>
              <a:ext cx="2750145" cy="181706"/>
              <a:chOff x="93663" y="6277125"/>
              <a:chExt cx="2750145" cy="224103"/>
            </a:xfrm>
          </p:grpSpPr>
          <p:sp>
            <p:nvSpPr>
              <p:cNvPr id="27"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0"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6" name="25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9590063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65</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1114700"/>
            <a:ext cx="8160270" cy="586108"/>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Management bodies. Professional history of the Chairman, Directors General and the Deputy Director of Legal Services</a:t>
            </a:r>
          </a:p>
        </p:txBody>
      </p:sp>
      <p:sp>
        <p:nvSpPr>
          <p:cNvPr id="19" name="41 Rectángulo"/>
          <p:cNvSpPr>
            <a:spLocks noChangeArrowheads="1"/>
          </p:cNvSpPr>
          <p:nvPr/>
        </p:nvSpPr>
        <p:spPr bwMode="auto">
          <a:xfrm>
            <a:off x="1431677" y="2125417"/>
            <a:ext cx="27082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MARIANO COLMENAR</a:t>
            </a:r>
            <a:endParaRPr lang="en-GB" altLang="es-ES" sz="800" b="1" dirty="0">
              <a:solidFill>
                <a:srgbClr val="9E1B34"/>
              </a:solidFill>
              <a:latin typeface="Gill Sans"/>
            </a:endParaRPr>
          </a:p>
        </p:txBody>
      </p:sp>
      <p:pic>
        <p:nvPicPr>
          <p:cNvPr id="20" name="Picture 6" descr="http://www.ico.es/documents/19/32417/Mariano+WEB.jpg/7cbb2d88-0ffd-4b1d-bc1b-a26434a944a7?t=14895712411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253" y="2198442"/>
            <a:ext cx="814387"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37 Rectángulo"/>
          <p:cNvSpPr>
            <a:spLocks noChangeArrowheads="1"/>
          </p:cNvSpPr>
          <p:nvPr/>
        </p:nvSpPr>
        <p:spPr bwMode="auto">
          <a:xfrm>
            <a:off x="1403648" y="2416884"/>
            <a:ext cx="302433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950" b="1" dirty="0">
                <a:solidFill>
                  <a:srgbClr val="9E1B34"/>
                </a:solidFill>
                <a:latin typeface="Gill Sans"/>
              </a:rPr>
              <a:t>Chief Investment Officer, </a:t>
            </a:r>
            <a:r>
              <a:rPr lang="en-GB" altLang="es-ES" sz="950" dirty="0">
                <a:solidFill>
                  <a:srgbClr val="9E1B34"/>
                </a:solidFill>
                <a:latin typeface="Gill Sans"/>
              </a:rPr>
              <a:t>he graduated in business studies from the University of Alcalá de Henares and holds an MBA from the University of San Francisco’s McLaren School of Management</a:t>
            </a:r>
            <a:r>
              <a:rPr lang="en-GB" sz="950" dirty="0">
                <a:latin typeface="Gill Sans"/>
              </a:rPr>
              <a:t>.</a:t>
            </a:r>
            <a:r>
              <a:rPr lang="en-GB" altLang="es-ES" sz="950" dirty="0">
                <a:solidFill>
                  <a:srgbClr val="9E1B34"/>
                </a:solidFill>
                <a:latin typeface="Gill Sans"/>
              </a:rPr>
              <a:t> </a:t>
            </a:r>
          </a:p>
        </p:txBody>
      </p:sp>
      <p:sp>
        <p:nvSpPr>
          <p:cNvPr id="22" name="37 Rectángulo"/>
          <p:cNvSpPr>
            <a:spLocks noChangeArrowheads="1"/>
          </p:cNvSpPr>
          <p:nvPr/>
        </p:nvSpPr>
        <p:spPr bwMode="auto">
          <a:xfrm>
            <a:off x="428597" y="3103332"/>
            <a:ext cx="3999387" cy="238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950" dirty="0">
                <a:solidFill>
                  <a:srgbClr val="9E1B34"/>
                </a:solidFill>
                <a:latin typeface="Gill Sans"/>
              </a:rPr>
              <a:t>He is a financial markets specialist with experience in implementing and managing cross-asset sector teams in global and national corporate banks, analysing companies listed on financial markets and advising domestic and international investors. </a:t>
            </a:r>
          </a:p>
          <a:p>
            <a:pPr algn="just">
              <a:buFont typeface="Arial" pitchFamily="34" charset="0"/>
              <a:buNone/>
            </a:pPr>
            <a:endParaRPr lang="en-GB" altLang="es-ES" sz="500" dirty="0">
              <a:solidFill>
                <a:srgbClr val="9E1B34"/>
              </a:solidFill>
              <a:latin typeface="Gill Sans"/>
            </a:endParaRPr>
          </a:p>
          <a:p>
            <a:pPr algn="just">
              <a:buNone/>
            </a:pPr>
            <a:r>
              <a:rPr lang="en-GB" altLang="es-ES" sz="950" dirty="0">
                <a:solidFill>
                  <a:srgbClr val="9E1B34"/>
                </a:solidFill>
                <a:latin typeface="Gill Sans"/>
              </a:rPr>
              <a:t>He has spent his entire professional career in the financial sector, at major banks such as Paribas, Barclays and Credit</a:t>
            </a:r>
            <a:r>
              <a:rPr lang="en-GB" sz="950" dirty="0">
                <a:latin typeface="Gill Sans"/>
              </a:rPr>
              <a:t> </a:t>
            </a:r>
            <a:r>
              <a:rPr lang="en-GB" altLang="es-ES" sz="950" dirty="0">
                <a:solidFill>
                  <a:srgbClr val="9E1B34"/>
                </a:solidFill>
                <a:latin typeface="Gill Sans"/>
              </a:rPr>
              <a:t>Suisse, and has spent the last nine years as a director at Banco Santander in Global Corporate</a:t>
            </a:r>
            <a:r>
              <a:rPr lang="en-GB" sz="950" dirty="0">
                <a:latin typeface="Gill Sans"/>
              </a:rPr>
              <a:t> </a:t>
            </a:r>
            <a:r>
              <a:rPr lang="en-GB" altLang="es-ES" sz="950" dirty="0">
                <a:solidFill>
                  <a:srgbClr val="9E1B34"/>
                </a:solidFill>
                <a:latin typeface="Gill Sans"/>
              </a:rPr>
              <a:t>Banking.</a:t>
            </a:r>
          </a:p>
          <a:p>
            <a:pPr algn="just">
              <a:buNone/>
            </a:pPr>
            <a:endParaRPr lang="en-GB" altLang="es-ES" sz="500" dirty="0">
              <a:solidFill>
                <a:srgbClr val="9E1B34"/>
              </a:solidFill>
              <a:latin typeface="Gill Sans"/>
            </a:endParaRPr>
          </a:p>
          <a:p>
            <a:pPr algn="just">
              <a:buNone/>
            </a:pPr>
            <a:r>
              <a:rPr lang="en-GB" altLang="es-ES" sz="950" dirty="0">
                <a:solidFill>
                  <a:srgbClr val="9E1B34"/>
                </a:solidFill>
                <a:latin typeface="Gill Sans"/>
              </a:rPr>
              <a:t>As Chief Investment Officer of ICO, he is responsible for generating and managing investments and loans with corporate clients and SMEs through ICO's national and international direct financing facilities and second-floor facilities respectively, as well as managing the state's funds and the lending activity derived from economic policy decisions. He is also deputy chairman of Axis, the venture capital management entity wholly-owned by ICO, and a member of the investment committee of the funds managed by that entity.</a:t>
            </a:r>
          </a:p>
        </p:txBody>
      </p:sp>
      <p:sp>
        <p:nvSpPr>
          <p:cNvPr id="23" name="41 Rectángulo"/>
          <p:cNvSpPr>
            <a:spLocks noChangeArrowheads="1"/>
          </p:cNvSpPr>
          <p:nvPr/>
        </p:nvSpPr>
        <p:spPr bwMode="auto">
          <a:xfrm>
            <a:off x="5641281" y="2070294"/>
            <a:ext cx="2405063"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GERARDO GIMENO GRIÑO</a:t>
            </a:r>
          </a:p>
        </p:txBody>
      </p:sp>
      <p:sp>
        <p:nvSpPr>
          <p:cNvPr id="26" name="37 Rectángulo"/>
          <p:cNvSpPr>
            <a:spLocks noChangeArrowheads="1"/>
          </p:cNvSpPr>
          <p:nvPr/>
        </p:nvSpPr>
        <p:spPr bwMode="auto">
          <a:xfrm>
            <a:off x="4644008" y="3243285"/>
            <a:ext cx="3944857" cy="285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950" dirty="0">
                <a:solidFill>
                  <a:srgbClr val="9E1B34"/>
                </a:solidFill>
                <a:latin typeface="Gill Sans"/>
              </a:rPr>
              <a:t>He has spent much of his career at the BBVA Group, holding different management positions such as Country Manager in Germany, Director General for Risk and Recovery in Colombia and Mexico and Director of Risk Monitoring and Recovery at the BBVA Group. He was subsequently made a financial director in the industry, complementing his work as a business advisor in the areas of finance, planning and cooperative government.</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950" dirty="0">
                <a:solidFill>
                  <a:srgbClr val="9E1B34"/>
                </a:solidFill>
                <a:latin typeface="Gill Sans"/>
              </a:rPr>
              <a:t>He has taught master's programmes and given conferences at prestigious academic institutions in Spain and Latin America.</a:t>
            </a:r>
          </a:p>
          <a:p>
            <a:pPr algn="just">
              <a:buFont typeface="Arial" pitchFamily="34" charset="0"/>
              <a:buNone/>
            </a:pPr>
            <a:endParaRPr lang="en-GB" altLang="es-ES" sz="500" dirty="0">
              <a:solidFill>
                <a:srgbClr val="9E1B34"/>
              </a:solidFill>
              <a:latin typeface="Gill Sans"/>
            </a:endParaRPr>
          </a:p>
          <a:p>
            <a:pPr algn="just">
              <a:buNone/>
            </a:pPr>
            <a:r>
              <a:rPr lang="en-GB" altLang="es-ES" sz="950" dirty="0">
                <a:solidFill>
                  <a:srgbClr val="9E1B34"/>
                </a:solidFill>
                <a:latin typeface="Gill Sans"/>
              </a:rPr>
              <a:t>As ICO's Director General of Finance and Risk, he is responsible for finance and equity management at the Institute, in addition to the design, instrumentation and monitoring of the global risk policy. Furthermore, he leads and coordinates the analysis, monitoring and supervision of the credit risk of ICO clients and the management of asset and liability operations.</a:t>
            </a:r>
          </a:p>
          <a:p>
            <a:pPr algn="just">
              <a:buFont typeface="Arial" pitchFamily="34" charset="0"/>
              <a:buNone/>
            </a:pPr>
            <a:endParaRPr lang="en-GB" altLang="es-ES" sz="950" dirty="0">
              <a:solidFill>
                <a:srgbClr val="9E1B34"/>
              </a:solidFill>
              <a:latin typeface="Gill Sans"/>
            </a:endParaRPr>
          </a:p>
        </p:txBody>
      </p:sp>
      <p:pic>
        <p:nvPicPr>
          <p:cNvPr id="27" name="Picture 2" descr="Director General de Riesgos y Control Financiero, Gerardo Gimen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6016" y="2348461"/>
            <a:ext cx="8032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37 Rectángulo"/>
          <p:cNvSpPr>
            <a:spLocks noChangeArrowheads="1"/>
          </p:cNvSpPr>
          <p:nvPr/>
        </p:nvSpPr>
        <p:spPr bwMode="auto">
          <a:xfrm>
            <a:off x="5641281" y="2292490"/>
            <a:ext cx="2947584"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950" b="1" dirty="0">
                <a:solidFill>
                  <a:srgbClr val="9E1B34"/>
                </a:solidFill>
                <a:latin typeface="Gill Sans"/>
              </a:rPr>
              <a:t>Chief Risk Officer</a:t>
            </a:r>
            <a:r>
              <a:rPr lang="en-GB" altLang="es-ES" sz="950" dirty="0">
                <a:solidFill>
                  <a:srgbClr val="9E1B34"/>
                </a:solidFill>
                <a:latin typeface="Gill Sans"/>
              </a:rPr>
              <a:t>, he holds a doctorate in economics and business. Graduated with distinction. He also completed the Executive Programme at ESADE and various courses in the IESE and the Instituto de Empresa.</a:t>
            </a:r>
          </a:p>
        </p:txBody>
      </p:sp>
      <p:grpSp>
        <p:nvGrpSpPr>
          <p:cNvPr id="29" name="28 Grupo"/>
          <p:cNvGrpSpPr/>
          <p:nvPr/>
        </p:nvGrpSpPr>
        <p:grpSpPr>
          <a:xfrm>
            <a:off x="142844" y="6525376"/>
            <a:ext cx="2750146" cy="216737"/>
            <a:chOff x="142844" y="6525376"/>
            <a:chExt cx="2750146" cy="216737"/>
          </a:xfrm>
        </p:grpSpPr>
        <p:grpSp>
          <p:nvGrpSpPr>
            <p:cNvPr id="31" name="8 Grupo"/>
            <p:cNvGrpSpPr/>
            <p:nvPr/>
          </p:nvGrpSpPr>
          <p:grpSpPr>
            <a:xfrm>
              <a:off x="142844" y="6544781"/>
              <a:ext cx="2750145" cy="181706"/>
              <a:chOff x="93663" y="6277125"/>
              <a:chExt cx="2750145" cy="224103"/>
            </a:xfrm>
          </p:grpSpPr>
          <p:sp>
            <p:nvSpPr>
              <p:cNvPr id="3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4"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32" name="31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34121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66</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1114700"/>
            <a:ext cx="8160270" cy="586108"/>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Management bodies. Professional history of the Chairman, Directors General and the Deputy Director of Legal Services</a:t>
            </a:r>
          </a:p>
        </p:txBody>
      </p:sp>
      <p:sp>
        <p:nvSpPr>
          <p:cNvPr id="24" name="41 Rectángulo"/>
          <p:cNvSpPr>
            <a:spLocks noChangeArrowheads="1"/>
          </p:cNvSpPr>
          <p:nvPr/>
        </p:nvSpPr>
        <p:spPr bwMode="auto">
          <a:xfrm>
            <a:off x="1339374" y="2169073"/>
            <a:ext cx="24542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Mª TERESA MOGÍN BARQUÍN</a:t>
            </a:r>
          </a:p>
        </p:txBody>
      </p:sp>
      <p:sp>
        <p:nvSpPr>
          <p:cNvPr id="25" name="37 Rectángulo"/>
          <p:cNvSpPr>
            <a:spLocks noChangeArrowheads="1"/>
          </p:cNvSpPr>
          <p:nvPr/>
        </p:nvSpPr>
        <p:spPr bwMode="auto">
          <a:xfrm>
            <a:off x="402749" y="3256874"/>
            <a:ext cx="3953227" cy="238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950" dirty="0">
                <a:solidFill>
                  <a:srgbClr val="9E1B34"/>
                </a:solidFill>
                <a:latin typeface="Gill Sans"/>
              </a:rPr>
              <a:t>Public sector: INFE (now ICEX), Public Service, Infancy and Social Action and the Office of Patents and Trademarks. Furthermore, she has worked at the Spanish Agency of International Cooperation and at the IEO and has served as director general of the Real Madrid Foundation.</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950" dirty="0">
                <a:solidFill>
                  <a:srgbClr val="9E1B34"/>
                </a:solidFill>
                <a:latin typeface="Gill Sans"/>
              </a:rPr>
              <a:t>She has participated as a speaker and lecturer in numerous courses, conferences, congresses and summer universities both in Spain and Latin America (in particular in Mexico, Colombia, Peru, Argentina, Chile and Bolivia). She has recently been a visiting professor at ESADE in the areas of administration and public management.</a:t>
            </a:r>
          </a:p>
          <a:p>
            <a:pPr algn="just">
              <a:buFont typeface="Arial" pitchFamily="34" charset="0"/>
              <a:buNone/>
            </a:pPr>
            <a:endParaRPr lang="en-GB" altLang="es-ES" sz="500" dirty="0">
              <a:solidFill>
                <a:srgbClr val="9E1B34"/>
              </a:solidFill>
              <a:latin typeface="Gill Sans"/>
            </a:endParaRPr>
          </a:p>
          <a:p>
            <a:pPr algn="just">
              <a:buFont typeface="Arial" pitchFamily="34" charset="0"/>
              <a:buNone/>
            </a:pPr>
            <a:r>
              <a:rPr lang="en-GB" altLang="es-ES" sz="950" dirty="0">
                <a:solidFill>
                  <a:srgbClr val="9E1B34"/>
                </a:solidFill>
                <a:latin typeface="Gill Sans"/>
              </a:rPr>
              <a:t>As the Director General for Technology and Resources at ICO, he plans and executes policies in the sphere of technology, human resources and materials. He also co-ordinates the systems and projects relating to efficiency and how the organisation runs.</a:t>
            </a:r>
          </a:p>
        </p:txBody>
      </p:sp>
      <p:pic>
        <p:nvPicPr>
          <p:cNvPr id="28" name="Picture 4" descr="Directora General Técnica y de Recursos, Teresa Mogí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211" y="2215111"/>
            <a:ext cx="8969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37 Rectángulo"/>
          <p:cNvSpPr>
            <a:spLocks noChangeArrowheads="1"/>
          </p:cNvSpPr>
          <p:nvPr/>
        </p:nvSpPr>
        <p:spPr bwMode="auto">
          <a:xfrm>
            <a:off x="1339374" y="2424661"/>
            <a:ext cx="3016602" cy="823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950" b="1" dirty="0">
                <a:solidFill>
                  <a:srgbClr val="9E1B34"/>
                </a:solidFill>
                <a:latin typeface="Gill Sans"/>
              </a:rPr>
              <a:t>Chief Human Resources Officer, </a:t>
            </a:r>
            <a:r>
              <a:rPr lang="en-GB" altLang="es-ES" sz="950" dirty="0">
                <a:solidFill>
                  <a:srgbClr val="9E1B34"/>
                </a:solidFill>
                <a:latin typeface="Gill Sans"/>
              </a:rPr>
              <a:t>she is an economist and a civil servant. She has worked in management roles for 17 years in different areas and government departments. </a:t>
            </a:r>
          </a:p>
        </p:txBody>
      </p:sp>
      <p:sp>
        <p:nvSpPr>
          <p:cNvPr id="31" name="41 Rectángulo"/>
          <p:cNvSpPr>
            <a:spLocks noChangeArrowheads="1"/>
          </p:cNvSpPr>
          <p:nvPr/>
        </p:nvSpPr>
        <p:spPr bwMode="auto">
          <a:xfrm>
            <a:off x="5508104" y="1997670"/>
            <a:ext cx="295232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LAURA DE RIVERA GARCÍA DE LEÁNIZ (*)</a:t>
            </a:r>
          </a:p>
        </p:txBody>
      </p:sp>
      <p:sp>
        <p:nvSpPr>
          <p:cNvPr id="32" name="37 Rectángulo"/>
          <p:cNvSpPr>
            <a:spLocks noChangeArrowheads="1"/>
          </p:cNvSpPr>
          <p:nvPr/>
        </p:nvSpPr>
        <p:spPr bwMode="auto">
          <a:xfrm>
            <a:off x="4499992" y="2924944"/>
            <a:ext cx="4088874" cy="346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Tx/>
              <a:buNone/>
            </a:pPr>
            <a:r>
              <a:rPr lang="en-GB" altLang="es-ES" sz="950" dirty="0">
                <a:solidFill>
                  <a:srgbClr val="9E1B34"/>
                </a:solidFill>
                <a:latin typeface="Gill Sans"/>
              </a:rPr>
              <a:t>She started her career in 1999 as a lawyer at Uría y Menéndez in the commercial department. Afterwards, she became a member of the Association of State Attorneys in 2003, and has worked for the government legal service in Madrid and Barcelona.</a:t>
            </a:r>
          </a:p>
          <a:p>
            <a:pPr algn="just">
              <a:buFontTx/>
              <a:buNone/>
            </a:pPr>
            <a:endParaRPr lang="en-GB" altLang="es-ES" sz="500" dirty="0">
              <a:solidFill>
                <a:srgbClr val="9E1B34"/>
              </a:solidFill>
              <a:latin typeface="Gill Sans"/>
            </a:endParaRPr>
          </a:p>
          <a:p>
            <a:pPr algn="just">
              <a:buFontTx/>
              <a:buNone/>
            </a:pPr>
            <a:r>
              <a:rPr lang="en-GB" altLang="es-ES" sz="950" dirty="0">
                <a:solidFill>
                  <a:srgbClr val="9E1B34"/>
                </a:solidFill>
                <a:latin typeface="Gill Sans"/>
              </a:rPr>
              <a:t>In June 2008, she was appointed as legal advisor to the Advisory Board of the Community of Madrid, advising members of the Board on matters relating to state liability, regulatory developments and administrative contracts.</a:t>
            </a:r>
          </a:p>
          <a:p>
            <a:pPr algn="just">
              <a:buFontTx/>
              <a:buNone/>
            </a:pPr>
            <a:endParaRPr lang="en-GB" altLang="es-ES" sz="500" dirty="0">
              <a:solidFill>
                <a:srgbClr val="9E1B34"/>
              </a:solidFill>
              <a:latin typeface="Gill Sans"/>
            </a:endParaRPr>
          </a:p>
          <a:p>
            <a:pPr algn="just">
              <a:buFontTx/>
              <a:buNone/>
            </a:pPr>
            <a:r>
              <a:rPr lang="en-GB" altLang="es-ES" sz="950" dirty="0">
                <a:solidFill>
                  <a:srgbClr val="9E1B34"/>
                </a:solidFill>
                <a:latin typeface="Gill Sans"/>
              </a:rPr>
              <a:t>In June 2011, she became Director General of Historical Heritage of the Community of Madrid and in July 2012, she was appointed as the General Secretary and Secretary of the Board of Directors of RTVE SA, remaining in that position until December 2014. Furthermore, she has held in teaching positions and participated in a range of publications on specific administrative law issues.</a:t>
            </a:r>
          </a:p>
          <a:p>
            <a:pPr algn="just">
              <a:buFontTx/>
              <a:buNone/>
            </a:pPr>
            <a:endParaRPr lang="en-GB" altLang="es-ES" sz="500" dirty="0">
              <a:solidFill>
                <a:srgbClr val="9E1B34"/>
              </a:solidFill>
              <a:latin typeface="Gill Sans"/>
            </a:endParaRPr>
          </a:p>
          <a:p>
            <a:pPr algn="just">
              <a:buFontTx/>
              <a:buNone/>
            </a:pPr>
            <a:r>
              <a:rPr lang="en-GB" altLang="es-ES" sz="950" dirty="0">
                <a:solidFill>
                  <a:srgbClr val="9E1B34"/>
                </a:solidFill>
                <a:latin typeface="Gill Sans"/>
              </a:rPr>
              <a:t>As the Deputy Direct of Legal Services, she is responsible for designing and proposing internal policies within the scope of her powers and providing legal advice in terms of policies proposed by other units to ensure the correct functioning of the Institute. Furthermore, he is responsible for compliance with compulsory external standards.</a:t>
            </a:r>
          </a:p>
        </p:txBody>
      </p:sp>
      <p:pic>
        <p:nvPicPr>
          <p:cNvPr id="33" name="Picture 2" descr="Subdirectora de Asesoría Jurídica, Laura de River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3017" y="2034183"/>
            <a:ext cx="839787" cy="84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37 Rectángulo"/>
          <p:cNvSpPr>
            <a:spLocks noChangeArrowheads="1"/>
          </p:cNvSpPr>
          <p:nvPr/>
        </p:nvSpPr>
        <p:spPr bwMode="auto">
          <a:xfrm>
            <a:off x="5508104" y="2280245"/>
            <a:ext cx="308076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Tx/>
              <a:buNone/>
            </a:pPr>
            <a:r>
              <a:rPr lang="en-GB" altLang="es-ES" sz="950" b="1" dirty="0">
                <a:solidFill>
                  <a:srgbClr val="9E1B34"/>
                </a:solidFill>
                <a:latin typeface="Gill Sans"/>
              </a:rPr>
              <a:t>Deputy Director of Legal Services</a:t>
            </a:r>
            <a:r>
              <a:rPr lang="en-GB" altLang="es-ES" sz="950" dirty="0">
                <a:solidFill>
                  <a:srgbClr val="9E1B34"/>
                </a:solidFill>
                <a:latin typeface="Gill Sans"/>
              </a:rPr>
              <a:t>, he holds a Law degree from the Complutense University of Madrid and a master's degree in Finance from the Instituto de Estudios Bursátiles.</a:t>
            </a:r>
          </a:p>
        </p:txBody>
      </p:sp>
      <p:sp>
        <p:nvSpPr>
          <p:cNvPr id="19" name="37 Rectángulo"/>
          <p:cNvSpPr>
            <a:spLocks noChangeArrowheads="1"/>
          </p:cNvSpPr>
          <p:nvPr/>
        </p:nvSpPr>
        <p:spPr bwMode="auto">
          <a:xfrm>
            <a:off x="4573016" y="6273606"/>
            <a:ext cx="223123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800" dirty="0">
                <a:solidFill>
                  <a:srgbClr val="9E1B34"/>
                </a:solidFill>
                <a:latin typeface="Gill Sans"/>
              </a:rPr>
              <a:t>(*) Resigned the position on 15/02/2018 </a:t>
            </a:r>
          </a:p>
        </p:txBody>
      </p:sp>
      <p:grpSp>
        <p:nvGrpSpPr>
          <p:cNvPr id="23" name="22 Grupo"/>
          <p:cNvGrpSpPr/>
          <p:nvPr/>
        </p:nvGrpSpPr>
        <p:grpSpPr>
          <a:xfrm>
            <a:off x="142844" y="6525376"/>
            <a:ext cx="2750146" cy="216737"/>
            <a:chOff x="142844" y="6525376"/>
            <a:chExt cx="2750146" cy="216737"/>
          </a:xfrm>
        </p:grpSpPr>
        <p:grpSp>
          <p:nvGrpSpPr>
            <p:cNvPr id="26" name="8 Grupo"/>
            <p:cNvGrpSpPr/>
            <p:nvPr/>
          </p:nvGrpSpPr>
          <p:grpSpPr>
            <a:xfrm>
              <a:off x="142844" y="6544781"/>
              <a:ext cx="2750145" cy="181706"/>
              <a:chOff x="93663" y="6277125"/>
              <a:chExt cx="2750145" cy="224103"/>
            </a:xfrm>
          </p:grpSpPr>
          <p:sp>
            <p:nvSpPr>
              <p:cNvPr id="3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5"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7" name="26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58766343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67</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1114700"/>
            <a:ext cx="8160270" cy="586108"/>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Management bodies. Professional history of the Chairman, Directors General and the Deputy Director of Legal Services</a:t>
            </a:r>
          </a:p>
        </p:txBody>
      </p:sp>
      <p:sp>
        <p:nvSpPr>
          <p:cNvPr id="31" name="41 Rectángulo"/>
          <p:cNvSpPr>
            <a:spLocks noChangeArrowheads="1"/>
          </p:cNvSpPr>
          <p:nvPr/>
        </p:nvSpPr>
        <p:spPr bwMode="auto">
          <a:xfrm>
            <a:off x="1400498" y="1997670"/>
            <a:ext cx="28114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 typeface="Wingdings" pitchFamily="2" charset="2"/>
              <a:buChar char="Ø"/>
            </a:pPr>
            <a:r>
              <a:rPr lang="en-GB" altLang="es-ES" sz="1000" b="1" dirty="0">
                <a:solidFill>
                  <a:srgbClr val="9E1B34"/>
                </a:solidFill>
                <a:latin typeface="Gill Sans"/>
              </a:rPr>
              <a:t>JUAN ALFONSO DOMENECH GIL (*)</a:t>
            </a:r>
          </a:p>
        </p:txBody>
      </p:sp>
      <p:sp>
        <p:nvSpPr>
          <p:cNvPr id="32" name="37 Rectángulo"/>
          <p:cNvSpPr>
            <a:spLocks noChangeArrowheads="1"/>
          </p:cNvSpPr>
          <p:nvPr/>
        </p:nvSpPr>
        <p:spPr bwMode="auto">
          <a:xfrm>
            <a:off x="251520" y="2852936"/>
            <a:ext cx="4088874" cy="338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Tx/>
              <a:buNone/>
            </a:pPr>
            <a:r>
              <a:rPr lang="en-GB" altLang="es-ES" sz="950" dirty="0">
                <a:solidFill>
                  <a:srgbClr val="9E1B34"/>
                </a:solidFill>
                <a:latin typeface="Gill Sans"/>
              </a:rPr>
              <a:t>Professionally, having joined the state counsel corps, in 2008 he began providing State Counsel services in Córdoba, before taking up the position of head of the legal service at the Tax Agency in Castile-La Mancha in 2010.</a:t>
            </a:r>
          </a:p>
          <a:p>
            <a:pPr algn="just">
              <a:buFontTx/>
              <a:buNone/>
            </a:pPr>
            <a:endParaRPr lang="en-GB" altLang="es-ES" sz="500" dirty="0">
              <a:solidFill>
                <a:srgbClr val="9E1B34"/>
              </a:solidFill>
              <a:latin typeface="Gill Sans"/>
            </a:endParaRPr>
          </a:p>
          <a:p>
            <a:pPr algn="just">
              <a:buFontTx/>
              <a:buNone/>
            </a:pPr>
            <a:r>
              <a:rPr lang="en-GB" altLang="es-ES" sz="950" dirty="0">
                <a:solidFill>
                  <a:srgbClr val="9E1B34"/>
                </a:solidFill>
                <a:latin typeface="Gill Sans"/>
              </a:rPr>
              <a:t>In March 2012, he joined the State Counsel of the Ministry of the Presidency and served as secretary to the Board of Directors at CETARSA. In April 2014, he was appointed Director of Legal Affairs at Sociedad Estatal de Participaciones Industriales, a position in which he remains as of February 2018.</a:t>
            </a:r>
          </a:p>
          <a:p>
            <a:pPr algn="just">
              <a:buFontTx/>
              <a:buNone/>
            </a:pPr>
            <a:endParaRPr lang="en-GB" altLang="es-ES" sz="500" dirty="0">
              <a:solidFill>
                <a:srgbClr val="9E1B34"/>
              </a:solidFill>
              <a:latin typeface="Gill Sans"/>
            </a:endParaRPr>
          </a:p>
          <a:p>
            <a:pPr algn="just">
              <a:buFontTx/>
              <a:buNone/>
            </a:pPr>
            <a:r>
              <a:rPr lang="en-GB" altLang="es-ES" sz="950" dirty="0">
                <a:solidFill>
                  <a:srgbClr val="9E1B34"/>
                </a:solidFill>
                <a:latin typeface="Gill Sans"/>
              </a:rPr>
              <a:t>Furthermore, he is a member of the Royal Academy of Jurisprudence and Legislation, has also performed teaching functions at different universities and has also been involved in various publications on specific administrative law matters.</a:t>
            </a:r>
          </a:p>
          <a:p>
            <a:pPr algn="just">
              <a:buFontTx/>
              <a:buNone/>
            </a:pPr>
            <a:r>
              <a:rPr lang="en-GB" altLang="es-ES" sz="950" dirty="0">
                <a:solidFill>
                  <a:srgbClr val="9E1B34"/>
                </a:solidFill>
                <a:latin typeface="Gill Sans"/>
              </a:rPr>
              <a:t>As the Deputy Director of Legal Services, he is responsible for designing and proposing internal policies within the scope of his powers and providing legal advice in terms of policies proposed by other units to ensure the correct functioning of the Institute. In addition, he promotes Regulatory Compliance in the Institute and centralises the Institute's contracts, while coordinating and supervising the activity of the units reporting to him.</a:t>
            </a:r>
            <a:endParaRPr lang="en-GB" altLang="es-ES" sz="500" dirty="0">
              <a:solidFill>
                <a:srgbClr val="9E1B34"/>
              </a:solidFill>
              <a:latin typeface="Gill Sans"/>
            </a:endParaRPr>
          </a:p>
        </p:txBody>
      </p:sp>
      <p:sp>
        <p:nvSpPr>
          <p:cNvPr id="34" name="37 Rectángulo"/>
          <p:cNvSpPr>
            <a:spLocks noChangeArrowheads="1"/>
          </p:cNvSpPr>
          <p:nvPr/>
        </p:nvSpPr>
        <p:spPr bwMode="auto">
          <a:xfrm>
            <a:off x="1346894" y="2280245"/>
            <a:ext cx="299349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Tx/>
              <a:buNone/>
            </a:pPr>
            <a:r>
              <a:rPr lang="en-GB" altLang="es-ES" sz="950" b="1" dirty="0">
                <a:solidFill>
                  <a:srgbClr val="9E1B34"/>
                </a:solidFill>
                <a:latin typeface="Gill Sans"/>
              </a:rPr>
              <a:t>Deputy Director of Legal Services</a:t>
            </a:r>
            <a:r>
              <a:rPr lang="en-GB" altLang="es-ES" sz="950" dirty="0">
                <a:solidFill>
                  <a:srgbClr val="9E1B34"/>
                </a:solidFill>
                <a:latin typeface="Gill Sans"/>
              </a:rPr>
              <a:t>, Law graduate from ICADE specialising in corporate law.</a:t>
            </a:r>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9575" y="1997670"/>
            <a:ext cx="810058" cy="823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37 Rectángulo"/>
          <p:cNvSpPr>
            <a:spLocks noChangeArrowheads="1"/>
          </p:cNvSpPr>
          <p:nvPr/>
        </p:nvSpPr>
        <p:spPr bwMode="auto">
          <a:xfrm>
            <a:off x="301478" y="6165884"/>
            <a:ext cx="14622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Arial" pitchFamily="34" charset="0"/>
              <a:buNone/>
            </a:pPr>
            <a:r>
              <a:rPr lang="en-GB" altLang="es-ES" sz="800" dirty="0">
                <a:solidFill>
                  <a:srgbClr val="9E1B34"/>
                </a:solidFill>
                <a:latin typeface="Gill Sans"/>
              </a:rPr>
              <a:t>(*) Since 16/02/2018 </a:t>
            </a:r>
          </a:p>
        </p:txBody>
      </p:sp>
      <p:grpSp>
        <p:nvGrpSpPr>
          <p:cNvPr id="19" name="18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78847708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68</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1114119"/>
            <a:ext cx="551155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Internal operative bodies</a:t>
            </a:r>
          </a:p>
        </p:txBody>
      </p:sp>
      <p:sp>
        <p:nvSpPr>
          <p:cNvPr id="19" name="35 Rectángulo"/>
          <p:cNvSpPr>
            <a:spLocks noChangeArrowheads="1"/>
          </p:cNvSpPr>
          <p:nvPr/>
        </p:nvSpPr>
        <p:spPr bwMode="auto">
          <a:xfrm>
            <a:off x="428597" y="1628800"/>
            <a:ext cx="8247092"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66700"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dirty="0">
                <a:solidFill>
                  <a:srgbClr val="9E1B34"/>
                </a:solidFill>
                <a:latin typeface="Gill Sans"/>
              </a:rPr>
              <a:t>Credit Committee</a:t>
            </a:r>
            <a:r>
              <a:rPr lang="en-GB" altLang="es-ES" sz="1000" dirty="0">
                <a:solidFill>
                  <a:srgbClr val="9E1B34"/>
                </a:solidFill>
                <a:latin typeface="Gill Sans"/>
              </a:rPr>
              <a:t>. Responsible for analysing, discussing and selecting the client financing transactions involving direct risk, in addition to possible amendments to them. Decisions are then referred upwards to the corresponding decision body for approval or rejection, ensuring compliance with the institution's risk objectives and policy.</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 typeface="Wingdings" pitchFamily="2" charset="2"/>
              <a:buChar char="§"/>
            </a:pPr>
            <a:r>
              <a:rPr lang="en-GB" altLang="es-ES" sz="1000" b="1" dirty="0">
                <a:solidFill>
                  <a:srgbClr val="9E1B34"/>
                </a:solidFill>
                <a:latin typeface="Gill Sans"/>
              </a:rPr>
              <a:t>Assets and Liabilities Committee</a:t>
            </a:r>
            <a:r>
              <a:rPr lang="en-GB" altLang="es-ES" sz="1000" dirty="0">
                <a:solidFill>
                  <a:srgbClr val="9E1B34"/>
                </a:solidFill>
                <a:latin typeface="Gill Sans"/>
              </a:rPr>
              <a:t>. Responsible for defining and preparing proposals for adequate management of liquidity, interest rate, foreign exchange and counterparty risk, analysing the ICO's present and future exposures at the various limits, in order to optimise, stabilise and determine the financial margin in relation to the expected market and activity scenarios.</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 typeface="Wingdings" pitchFamily="2" charset="2"/>
              <a:buChar char="§"/>
            </a:pPr>
            <a:r>
              <a:rPr lang="en-GB" altLang="es-ES" sz="1000" b="1" dirty="0">
                <a:solidFill>
                  <a:srgbClr val="9E1B34"/>
                </a:solidFill>
                <a:latin typeface="Gill Sans"/>
              </a:rPr>
              <a:t>Monitoring Committee</a:t>
            </a:r>
            <a:r>
              <a:rPr lang="en-GB" altLang="es-ES" sz="1000" dirty="0">
                <a:solidFill>
                  <a:srgbClr val="9E1B34"/>
                </a:solidFill>
                <a:latin typeface="Gill Sans"/>
              </a:rPr>
              <a:t>. Responsible for defining and proposing the actions required to mitigate any financial impact resulting from ICO clients breaching their contractual obligations to the ICO, for approval by the relevant body. </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 typeface="Wingdings" pitchFamily="2" charset="2"/>
              <a:buChar char="§"/>
            </a:pPr>
            <a:r>
              <a:rPr lang="en-GB" altLang="es-ES" sz="1000" b="1" dirty="0">
                <a:solidFill>
                  <a:srgbClr val="9E1B34"/>
                </a:solidFill>
                <a:latin typeface="Gill Sans"/>
              </a:rPr>
              <a:t>Strategic Committee</a:t>
            </a:r>
            <a:r>
              <a:rPr lang="en-GB" altLang="es-ES" sz="1000" dirty="0">
                <a:solidFill>
                  <a:srgbClr val="9E1B34"/>
                </a:solidFill>
                <a:latin typeface="Gill Sans"/>
              </a:rPr>
              <a:t>. Responsible for analysing and discussing corporate strategy, operational objectives and the scorecard. It is also responsible for analysing the action plans and policies which affect ICO's different spheres of activity, as well as proposing improvements based on the assessment of the results of the analysis.</a:t>
            </a:r>
          </a:p>
          <a:p>
            <a:pPr algn="just" eaLnBrk="1" hangingPunct="1">
              <a:spcBef>
                <a:spcPct val="0"/>
              </a:spcBef>
              <a:buFontTx/>
              <a:buNone/>
            </a:pPr>
            <a:endParaRPr lang="en-GB" altLang="es-ES" sz="500" dirty="0">
              <a:solidFill>
                <a:srgbClr val="9E1B34"/>
              </a:solidFill>
              <a:latin typeface="Gill Sans"/>
            </a:endParaRPr>
          </a:p>
          <a:p>
            <a:pPr algn="just" eaLnBrk="1" hangingPunct="1">
              <a:spcBef>
                <a:spcPct val="0"/>
              </a:spcBef>
              <a:buFont typeface="Wingdings" pitchFamily="2" charset="2"/>
              <a:buChar char="§"/>
            </a:pPr>
            <a:r>
              <a:rPr lang="en-GB" altLang="es-ES" sz="1000" b="1" dirty="0">
                <a:solidFill>
                  <a:srgbClr val="9E1B34"/>
                </a:solidFill>
                <a:latin typeface="Gill Sans"/>
              </a:rPr>
              <a:t>International Affairs Committee</a:t>
            </a:r>
            <a:r>
              <a:rPr lang="en-GB" altLang="es-ES" sz="1000" dirty="0">
                <a:solidFill>
                  <a:srgbClr val="9E1B34"/>
                </a:solidFill>
                <a:latin typeface="Gill Sans"/>
              </a:rPr>
              <a:t>. Responsible for ensuring and strengthening ICO's presence in suitable international forums, paying special attention to institutional relations between European organisations and associations, and for developing programmes and actions that promote awareness of ICO's image and its international presence.</a:t>
            </a:r>
          </a:p>
        </p:txBody>
      </p:sp>
      <p:sp>
        <p:nvSpPr>
          <p:cNvPr id="20" name="19 Rectángulo"/>
          <p:cNvSpPr/>
          <p:nvPr/>
        </p:nvSpPr>
        <p:spPr>
          <a:xfrm>
            <a:off x="428596" y="4786527"/>
            <a:ext cx="551155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Internal regulatory bodies</a:t>
            </a:r>
          </a:p>
        </p:txBody>
      </p:sp>
      <p:sp>
        <p:nvSpPr>
          <p:cNvPr id="21" name="35 Rectángulo"/>
          <p:cNvSpPr>
            <a:spLocks noChangeArrowheads="1"/>
          </p:cNvSpPr>
          <p:nvPr/>
        </p:nvSpPr>
        <p:spPr bwMode="auto">
          <a:xfrm>
            <a:off x="428597" y="5313402"/>
            <a:ext cx="82470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66700"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dirty="0">
                <a:solidFill>
                  <a:srgbClr val="9E1B34"/>
                </a:solidFill>
                <a:latin typeface="Gill Sans"/>
              </a:rPr>
              <a:t>Procurement Committee</a:t>
            </a:r>
            <a:r>
              <a:rPr lang="en-GB" altLang="es-ES" sz="1000" dirty="0">
                <a:solidFill>
                  <a:srgbClr val="9E1B34"/>
                </a:solidFill>
                <a:latin typeface="Gill Sans"/>
              </a:rPr>
              <a:t>, whose function is to act as ICO's procurement body, according to the rules contained in the Internal Procurement Instructions. It ensures that the procurement of services and the purchase of goods by the Institute comply with the provisions of current legislation, that they respect the principles of free competition and equal opportunities and that they are carried out applying the ethical and responsible management criteria applicable at the Institute.</a:t>
            </a:r>
          </a:p>
        </p:txBody>
      </p:sp>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4457021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69</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980728"/>
            <a:ext cx="551155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Internal regulatory bodies</a:t>
            </a:r>
          </a:p>
        </p:txBody>
      </p:sp>
      <p:sp>
        <p:nvSpPr>
          <p:cNvPr id="19" name="35 Rectángulo"/>
          <p:cNvSpPr>
            <a:spLocks noChangeArrowheads="1"/>
          </p:cNvSpPr>
          <p:nvPr/>
        </p:nvSpPr>
        <p:spPr bwMode="auto">
          <a:xfrm>
            <a:off x="428597" y="1452139"/>
            <a:ext cx="8247860" cy="486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66700"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 typeface="Wingdings" pitchFamily="2" charset="2"/>
              <a:buChar char="§"/>
            </a:pPr>
            <a:r>
              <a:rPr lang="en-GB" altLang="es-ES" sz="1000" b="1" dirty="0">
                <a:solidFill>
                  <a:srgbClr val="9E1B34"/>
                </a:solidFill>
                <a:latin typeface="Gill Sans"/>
              </a:rPr>
              <a:t>Audit and Compliance Committee</a:t>
            </a:r>
            <a:r>
              <a:rPr lang="en-GB" altLang="es-ES" sz="1000" dirty="0">
                <a:solidFill>
                  <a:srgbClr val="9E1B34"/>
                </a:solidFill>
                <a:latin typeface="Gill Sans"/>
              </a:rPr>
              <a:t>. With regard to Auditing, it is responsible for approving the Annual Audit Plan, proposing measures to speed up and facilitate compliance with the recommendations of the Internal Audit Department; supervising the functionality of internal audit services, studying the quarterly report on compliance with the recommendations of internal and external audits and preparing reports for the General Board on the annual accounts, the outcome of the external audit and the functioning of the internal audit. With regard to Regulatory Compliance, approving the annual report containing the actions of the Compliance Unit in the previous year, as well the activity of the Regulatory Compliance Technical Committee. Approving the Regulatory Compliance Annual Action Plan. Analysing the Corporate Governance Report and submitting it for the approval of ICO's General Board. Lastly, in relation to the Risks Map, approving newly identified risks presented by the risk map coordinator, as well as supervising the monitoring of already identified risks.</a:t>
            </a:r>
          </a:p>
          <a:p>
            <a:pPr marL="85725" indent="0" algn="just" eaLnBrk="1" hangingPunct="1">
              <a:spcBef>
                <a:spcPct val="0"/>
              </a:spcBef>
              <a:buNone/>
            </a:pPr>
            <a:endParaRPr lang="en-GB" altLang="es-ES" sz="500" dirty="0">
              <a:solidFill>
                <a:srgbClr val="9E1B34"/>
              </a:solidFill>
              <a:latin typeface="Gill Sans"/>
            </a:endParaRPr>
          </a:p>
          <a:p>
            <a:pPr algn="just" eaLnBrk="1" hangingPunct="1">
              <a:spcBef>
                <a:spcPct val="0"/>
              </a:spcBef>
              <a:buFont typeface="Wingdings" pitchFamily="2" charset="2"/>
              <a:buChar char="§"/>
            </a:pPr>
            <a:r>
              <a:rPr lang="en-GB" altLang="es-ES" sz="1000" b="1" dirty="0">
                <a:solidFill>
                  <a:srgbClr val="9E1B34"/>
                </a:solidFill>
                <a:latin typeface="Gill Sans"/>
              </a:rPr>
              <a:t>Technical Compliance Committee</a:t>
            </a:r>
            <a:r>
              <a:rPr lang="en-GB" altLang="es-ES" sz="1000" dirty="0">
                <a:solidFill>
                  <a:srgbClr val="9E1B34"/>
                </a:solidFill>
                <a:latin typeface="Gill Sans"/>
              </a:rPr>
              <a:t>, whose functions include: analysing the Regulatory Compliance Action Plan, handling issues related to the prevention of money laundering and terrorist financing. Being aware of and applying new regulations that may apply to ICO; analysing newly identified risks and proposing their approval to the Audit and Compliance Committee in addition to ensuring that action plans for risks already identified are monitored correctly. Ensuring the ICO code of conduct in relation to the securities market is applied and taking the actions necessary for compliance with it. Analysing the Corporate Governance Report on an annual basis and proposing practices that improve the corporate image of ICO.  </a:t>
            </a:r>
          </a:p>
          <a:p>
            <a:pPr algn="just" eaLnBrk="1" hangingPunct="1">
              <a:spcBef>
                <a:spcPct val="0"/>
              </a:spcBef>
              <a:buFont typeface="Wingdings" pitchFamily="2" charset="2"/>
              <a:buChar char="§"/>
            </a:pPr>
            <a:endParaRPr lang="en-GB" altLang="es-ES" sz="500" dirty="0">
              <a:solidFill>
                <a:srgbClr val="9E1B34"/>
              </a:solidFill>
              <a:latin typeface="Gill Sans"/>
            </a:endParaRPr>
          </a:p>
          <a:p>
            <a:pPr algn="just" eaLnBrk="1" hangingPunct="1">
              <a:spcBef>
                <a:spcPct val="0"/>
              </a:spcBef>
              <a:buFont typeface="Wingdings" pitchFamily="2" charset="2"/>
              <a:buChar char="§"/>
            </a:pPr>
            <a:r>
              <a:rPr lang="en-GB" altLang="es-ES" sz="1000" b="1" dirty="0">
                <a:solidFill>
                  <a:srgbClr val="9E1B34"/>
                </a:solidFill>
                <a:latin typeface="Gill Sans"/>
              </a:rPr>
              <a:t>Information Security Committee</a:t>
            </a:r>
            <a:r>
              <a:rPr lang="en-GB" altLang="es-ES" sz="1000" dirty="0">
                <a:solidFill>
                  <a:srgbClr val="9E1B34"/>
                </a:solidFill>
                <a:latin typeface="Gill Sans"/>
              </a:rPr>
              <a:t>. Whose duties are: ensuring that security-related activities are carried out according to the information security policy; overseeing the implementation of recommendations and obligations set out under the National Security System (</a:t>
            </a:r>
            <a:r>
              <a:rPr lang="en-GB" altLang="es-ES" sz="1000" i="1" dirty="0">
                <a:solidFill>
                  <a:srgbClr val="9E1B34"/>
                </a:solidFill>
                <a:latin typeface="Gill Sans"/>
              </a:rPr>
              <a:t>Esquema Nacional de Seguridad</a:t>
            </a:r>
            <a:r>
              <a:rPr lang="en-GB" altLang="es-ES" sz="1000" dirty="0">
                <a:solidFill>
                  <a:srgbClr val="9E1B34"/>
                </a:solidFill>
                <a:latin typeface="Gill Sans"/>
              </a:rPr>
              <a:t>: ENS); identifying deviations and managing corrective measures; proposing methodologies and processes in relation to information security; identifying significant changes in relation to threats and the exposure of information and information processing systems to threats; assessing the suitability and coordination of the implementation of information security controls; promoting education, training and awareness in relation to information security throughout the organisation; assessing the information received from monitoring and reviewing information security incidents and the actions recommended in response to those incidents.</a:t>
            </a:r>
          </a:p>
          <a:p>
            <a:pPr marL="85725" indent="0" algn="just" eaLnBrk="1" hangingPunct="1">
              <a:spcBef>
                <a:spcPct val="0"/>
              </a:spcBef>
              <a:buNone/>
            </a:pPr>
            <a:endParaRPr lang="en-GB" altLang="es-ES" sz="500" dirty="0">
              <a:solidFill>
                <a:srgbClr val="9E1B34"/>
              </a:solidFill>
              <a:latin typeface="Gill Sans"/>
            </a:endParaRPr>
          </a:p>
          <a:p>
            <a:pPr algn="just" eaLnBrk="1" hangingPunct="1">
              <a:spcBef>
                <a:spcPct val="0"/>
              </a:spcBef>
              <a:buFont typeface="Wingdings" pitchFamily="2" charset="2"/>
              <a:buChar char="§"/>
            </a:pPr>
            <a:r>
              <a:rPr lang="en-GB" altLang="es-ES" sz="1000" b="1" dirty="0">
                <a:solidFill>
                  <a:srgbClr val="9E1B34"/>
                </a:solidFill>
                <a:latin typeface="Gill Sans"/>
              </a:rPr>
              <a:t>Business Continuity Committee</a:t>
            </a:r>
            <a:r>
              <a:rPr lang="en-GB" altLang="es-ES" sz="1000" dirty="0">
                <a:solidFill>
                  <a:srgbClr val="9E1B34"/>
                </a:solidFill>
                <a:latin typeface="Gill Sans"/>
              </a:rPr>
              <a:t>. Fundamentally responsible for managing contingency situations. It also acts as a management committee and is ultimately responsible for the Business Continuity Management System.</a:t>
            </a:r>
          </a:p>
          <a:p>
            <a:pPr algn="just" eaLnBrk="1" hangingPunct="1">
              <a:spcBef>
                <a:spcPct val="0"/>
              </a:spcBef>
              <a:buFont typeface="Wingdings" pitchFamily="2" charset="2"/>
              <a:buChar char="§"/>
            </a:pPr>
            <a:endParaRPr lang="en-GB" altLang="es-ES" sz="500" dirty="0">
              <a:solidFill>
                <a:srgbClr val="9E1B34"/>
              </a:solidFill>
              <a:latin typeface="Gill Sans"/>
            </a:endParaRPr>
          </a:p>
          <a:p>
            <a:pPr algn="just" eaLnBrk="1" hangingPunct="1">
              <a:spcBef>
                <a:spcPct val="0"/>
              </a:spcBef>
              <a:buFont typeface="Wingdings" pitchFamily="2" charset="2"/>
              <a:buChar char="§"/>
            </a:pPr>
            <a:r>
              <a:rPr lang="en-GB" altLang="es-ES" sz="1000" b="1" dirty="0">
                <a:solidFill>
                  <a:srgbClr val="9E1B34"/>
                </a:solidFill>
                <a:latin typeface="Gill Sans"/>
              </a:rPr>
              <a:t>Ethical Code of Conduct Compliance Committee</a:t>
            </a:r>
            <a:r>
              <a:rPr lang="en-GB" altLang="es-ES" sz="1000" dirty="0">
                <a:solidFill>
                  <a:srgbClr val="9E1B34"/>
                </a:solidFill>
                <a:latin typeface="Gill Sans"/>
              </a:rPr>
              <a:t>. Its duty is to respond to queries on the interpretation and application of the Code of Ethics and Conduct and to receive and deal with complaints received through the ethics channel regarding breaches of the code and to take the necessary measures, as required. It is also responsible for preparing the Annual Report to the General Board, as well as dealing with matters related to board members and the Code.</a:t>
            </a:r>
          </a:p>
        </p:txBody>
      </p:sp>
      <p:grpSp>
        <p:nvGrpSpPr>
          <p:cNvPr id="15" name="14 Grupo"/>
          <p:cNvGrpSpPr/>
          <p:nvPr/>
        </p:nvGrpSpPr>
        <p:grpSpPr>
          <a:xfrm>
            <a:off x="142844" y="6525376"/>
            <a:ext cx="2750146" cy="216737"/>
            <a:chOff x="142844" y="6525376"/>
            <a:chExt cx="2750146" cy="216737"/>
          </a:xfrm>
        </p:grpSpPr>
        <p:grpSp>
          <p:nvGrpSpPr>
            <p:cNvPr id="16" name="8 Grupo"/>
            <p:cNvGrpSpPr/>
            <p:nvPr/>
          </p:nvGrpSpPr>
          <p:grpSpPr>
            <a:xfrm>
              <a:off x="142844" y="6544781"/>
              <a:ext cx="2750145" cy="181706"/>
              <a:chOff x="93663" y="6277125"/>
              <a:chExt cx="2750145" cy="224103"/>
            </a:xfrm>
          </p:grpSpPr>
          <p:sp>
            <p:nvSpPr>
              <p:cNvPr id="1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7" name="16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945604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Scope, coverage and preparation of this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23 Recortar rectángulo de esquina sencilla"/>
          <p:cNvSpPr/>
          <p:nvPr/>
        </p:nvSpPr>
        <p:spPr>
          <a:xfrm>
            <a:off x="479367" y="1000108"/>
            <a:ext cx="4164071" cy="402928"/>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1400" b="1" dirty="0">
                <a:solidFill>
                  <a:srgbClr val="9E1B34"/>
                </a:solidFill>
                <a:latin typeface="Gill Sans"/>
              </a:rPr>
              <a:t>Principles of preparation of the Report</a:t>
            </a:r>
          </a:p>
        </p:txBody>
      </p:sp>
      <p:sp>
        <p:nvSpPr>
          <p:cNvPr id="25" name="24 Rectángulo"/>
          <p:cNvSpPr/>
          <p:nvPr/>
        </p:nvSpPr>
        <p:spPr>
          <a:xfrm>
            <a:off x="428596" y="1474474"/>
            <a:ext cx="8215370" cy="1400383"/>
          </a:xfrm>
          <a:prstGeom prst="rect">
            <a:avLst/>
          </a:prstGeom>
        </p:spPr>
        <p:txBody>
          <a:bodyPr wrap="square">
            <a:spAutoFit/>
          </a:bodyPr>
          <a:lstStyle/>
          <a:p>
            <a:pPr algn="just">
              <a:defRPr/>
            </a:pPr>
            <a:r>
              <a:rPr lang="en-GB" altLang="es-ES" sz="1000" b="1" u="sng" dirty="0">
                <a:solidFill>
                  <a:srgbClr val="953735"/>
                </a:solidFill>
                <a:latin typeface="Gill Sans"/>
              </a:rPr>
              <a:t>Timeliness</a:t>
            </a:r>
            <a:r>
              <a:rPr lang="en-GB" altLang="es-ES" sz="1000" u="sng" dirty="0">
                <a:solidFill>
                  <a:srgbClr val="953735"/>
                </a:solidFill>
                <a:latin typeface="Gill Sans"/>
              </a:rPr>
              <a:t> and </a:t>
            </a:r>
            <a:r>
              <a:rPr lang="en-GB" altLang="es-ES" sz="1000" b="1" u="sng" dirty="0">
                <a:solidFill>
                  <a:srgbClr val="953735"/>
                </a:solidFill>
                <a:latin typeface="Gill Sans"/>
              </a:rPr>
              <a:t>frequency</a:t>
            </a:r>
            <a:r>
              <a:rPr lang="en-GB" altLang="es-ES" sz="1000" dirty="0">
                <a:solidFill>
                  <a:srgbClr val="953735"/>
                </a:solidFill>
                <a:latin typeface="Gill Sans"/>
              </a:rPr>
              <a:t>: ICO produces its economic-financial, corporate social responsibility and corporate governance reports on an annual basis. The information they contain refers to the calendar year. For the first time, ICO is producing and presenting the aforementioned information in an integrated manner.</a:t>
            </a:r>
          </a:p>
          <a:p>
            <a:pPr algn="just">
              <a:defRPr/>
            </a:pPr>
            <a:endParaRPr lang="en-GB" altLang="es-ES" sz="500" dirty="0">
              <a:solidFill>
                <a:srgbClr val="953735"/>
              </a:solidFill>
              <a:latin typeface="Gill Sans"/>
            </a:endParaRPr>
          </a:p>
          <a:p>
            <a:pPr algn="just">
              <a:defRPr/>
            </a:pPr>
            <a:r>
              <a:rPr lang="en-GB" altLang="es-ES" sz="1000" b="1" u="sng" dirty="0">
                <a:solidFill>
                  <a:srgbClr val="953735"/>
                </a:solidFill>
                <a:latin typeface="Gill Sans"/>
              </a:rPr>
              <a:t>Transparency, precision and reliability</a:t>
            </a:r>
            <a:r>
              <a:rPr lang="en-GB" altLang="es-ES" sz="1000" dirty="0">
                <a:solidFill>
                  <a:srgbClr val="953735"/>
                </a:solidFill>
                <a:latin typeface="Gill Sans"/>
              </a:rPr>
              <a:t>: ICO has submitted the content of this report to external verification by independent experts. With regard to annual accounts and financial information, that verification was carried out by the </a:t>
            </a:r>
            <a:r>
              <a:rPr lang="en-GB" altLang="es-ES" sz="1000" dirty="0">
                <a:solidFill>
                  <a:schemeClr val="accent2">
                    <a:lumMod val="75000"/>
                  </a:schemeClr>
                </a:solidFill>
                <a:latin typeface="Gill Sans"/>
              </a:rPr>
              <a:t>General Comptroller of the State Administration (Intervención General de la Administración del Estado: IGAE</a:t>
            </a:r>
            <a:r>
              <a:rPr lang="en-GB" altLang="es-ES" sz="1000" dirty="0">
                <a:solidFill>
                  <a:srgbClr val="953735"/>
                </a:solidFill>
                <a:latin typeface="Gill Sans"/>
              </a:rPr>
              <a:t>) and by Ernst &amp; Young. As </a:t>
            </a:r>
            <a:r>
              <a:rPr lang="en-GB" altLang="es-ES" sz="1000" dirty="0">
                <a:solidFill>
                  <a:schemeClr val="accent2">
                    <a:lumMod val="75000"/>
                  </a:schemeClr>
                </a:solidFill>
                <a:latin typeface="Gill Sans"/>
              </a:rPr>
              <a:t>regard to the GRI standard for producing social responsibility reports, the verification was carried out by AENOR. The verification processes established that the document's structure allows information to be read quickly and clearly. Furthermore, the veracity of information and the reliability of sources used was checked.</a:t>
            </a:r>
          </a:p>
        </p:txBody>
      </p:sp>
      <p:pic>
        <p:nvPicPr>
          <p:cNvPr id="16" name="Picture 23"/>
          <p:cNvPicPr>
            <a:picLocks noChangeAspect="1" noChangeArrowheads="1"/>
          </p:cNvPicPr>
          <p:nvPr/>
        </p:nvPicPr>
        <p:blipFill>
          <a:blip r:embed="rId5"/>
          <a:srcRect/>
          <a:stretch>
            <a:fillRect/>
          </a:stretch>
        </p:blipFill>
        <p:spPr bwMode="auto">
          <a:xfrm>
            <a:off x="6174416" y="3132553"/>
            <a:ext cx="2286016" cy="3225405"/>
          </a:xfrm>
          <a:prstGeom prst="rect">
            <a:avLst/>
          </a:prstGeom>
          <a:noFill/>
          <a:ln w="9525">
            <a:solidFill>
              <a:schemeClr val="bg1">
                <a:lumMod val="6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1026" name="Picture 2">
            <a:hlinkClick r:id="rId6" action="ppaction://hlinkfile"/>
          </p:cNvPr>
          <p:cNvPicPr>
            <a:picLocks noChangeAspect="1" noChangeArrowheads="1"/>
          </p:cNvPicPr>
          <p:nvPr/>
        </p:nvPicPr>
        <p:blipFill>
          <a:blip r:embed="rId7"/>
          <a:srcRect/>
          <a:stretch>
            <a:fillRect/>
          </a:stretch>
        </p:blipFill>
        <p:spPr bwMode="auto">
          <a:xfrm>
            <a:off x="3602648" y="3124936"/>
            <a:ext cx="2286016" cy="3212933"/>
          </a:xfrm>
          <a:prstGeom prst="rect">
            <a:avLst/>
          </a:prstGeom>
          <a:noFill/>
          <a:ln w="9525">
            <a:solidFill>
              <a:schemeClr val="bg1">
                <a:lumMod val="85000"/>
              </a:schemeClr>
            </a:solidFill>
            <a:miter lim="800000"/>
            <a:headEnd/>
            <a:tailEnd/>
          </a:ln>
          <a:effectLst/>
        </p:spPr>
      </p:pic>
      <p:sp>
        <p:nvSpPr>
          <p:cNvPr id="15" name="14 Rectángulo"/>
          <p:cNvSpPr/>
          <p:nvPr/>
        </p:nvSpPr>
        <p:spPr>
          <a:xfrm>
            <a:off x="428596" y="3792684"/>
            <a:ext cx="2991276" cy="707886"/>
          </a:xfrm>
          <a:prstGeom prst="rect">
            <a:avLst/>
          </a:prstGeom>
        </p:spPr>
        <p:txBody>
          <a:bodyPr wrap="square">
            <a:spAutoFit/>
          </a:bodyPr>
          <a:lstStyle/>
          <a:p>
            <a:pPr algn="just">
              <a:defRPr/>
            </a:pPr>
            <a:r>
              <a:rPr lang="en-GB" altLang="es-ES" sz="1000" dirty="0">
                <a:solidFill>
                  <a:srgbClr val="953735"/>
                </a:solidFill>
                <a:latin typeface="Gill Sans"/>
              </a:rPr>
              <a:t>The full audit reports of the General Comptroller of the State and Ernst &amp; Young are published on ICO's website. https://www.ico.es/web/ico/annual-analysis</a:t>
            </a:r>
          </a:p>
        </p:txBody>
      </p:sp>
      <p:sp>
        <p:nvSpPr>
          <p:cNvPr id="17" name="16 Rectángulo"/>
          <p:cNvSpPr/>
          <p:nvPr/>
        </p:nvSpPr>
        <p:spPr>
          <a:xfrm>
            <a:off x="3782860" y="5509537"/>
            <a:ext cx="1944216" cy="230832"/>
          </a:xfrm>
          <a:prstGeom prst="rect">
            <a:avLst/>
          </a:prstGeom>
          <a:solidFill>
            <a:schemeClr val="accent2">
              <a:lumMod val="60000"/>
              <a:lumOff val="40000"/>
            </a:schemeClr>
          </a:solidFill>
        </p:spPr>
        <p:txBody>
          <a:bodyPr wrap="square">
            <a:spAutoFit/>
          </a:bodyPr>
          <a:lstStyle/>
          <a:p>
            <a:pPr algn="ctr">
              <a:defRPr/>
            </a:pPr>
            <a:r>
              <a:rPr lang="en-GB" altLang="es-ES" sz="900" b="1" dirty="0">
                <a:solidFill>
                  <a:srgbClr val="953735"/>
                </a:solidFill>
                <a:latin typeface="Gill Sans"/>
              </a:rPr>
              <a:t>Access the full document</a:t>
            </a:r>
          </a:p>
        </p:txBody>
      </p:sp>
      <p:sp>
        <p:nvSpPr>
          <p:cNvPr id="18" name="17 Rectángulo">
            <a:hlinkClick r:id="rId6" action="ppaction://hlinkfile"/>
          </p:cNvPr>
          <p:cNvSpPr/>
          <p:nvPr/>
        </p:nvSpPr>
        <p:spPr>
          <a:xfrm>
            <a:off x="3764235" y="5509537"/>
            <a:ext cx="1962841" cy="246221"/>
          </a:xfrm>
          <a:prstGeom prst="rect">
            <a:avLst/>
          </a:prstGeom>
        </p:spPr>
        <p:txBody>
          <a:bodyPr wrap="square">
            <a:spAutoFit/>
          </a:bodyPr>
          <a:lstStyle/>
          <a:p>
            <a:pPr algn="just">
              <a:defRPr/>
            </a:pPr>
            <a:endParaRPr lang="en-GB" altLang="es-ES" sz="1000" dirty="0">
              <a:solidFill>
                <a:srgbClr val="953735"/>
              </a:solidFill>
              <a:latin typeface="Gill Sans"/>
            </a:endParaRPr>
          </a:p>
        </p:txBody>
      </p:sp>
      <p:grpSp>
        <p:nvGrpSpPr>
          <p:cNvPr id="22" name="21 Grupo"/>
          <p:cNvGrpSpPr/>
          <p:nvPr/>
        </p:nvGrpSpPr>
        <p:grpSpPr>
          <a:xfrm>
            <a:off x="142844" y="6525344"/>
            <a:ext cx="2750146" cy="216737"/>
            <a:chOff x="142844" y="6525376"/>
            <a:chExt cx="2750146" cy="216737"/>
          </a:xfrm>
        </p:grpSpPr>
        <p:grpSp>
          <p:nvGrpSpPr>
            <p:cNvPr id="23" name="8 Grupo"/>
            <p:cNvGrpSpPr/>
            <p:nvPr/>
          </p:nvGrpSpPr>
          <p:grpSpPr>
            <a:xfrm>
              <a:off x="142844" y="6544781"/>
              <a:ext cx="2750145" cy="181706"/>
              <a:chOff x="93663" y="6277125"/>
              <a:chExt cx="2750145" cy="224103"/>
            </a:xfrm>
          </p:grpSpPr>
          <p:sp>
            <p:nvSpPr>
              <p:cNvPr id="27"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8" name="8 Rectángulo">
                <a:hlinkClick r:id="rId8"/>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6" name="25 CuadroTexto">
              <a:hlinkClick r:id="rId9"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70</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980728"/>
            <a:ext cx="2847260"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Principles of good governance</a:t>
            </a:r>
          </a:p>
        </p:txBody>
      </p:sp>
      <p:sp>
        <p:nvSpPr>
          <p:cNvPr id="19" name="35 Rectángulo"/>
          <p:cNvSpPr>
            <a:spLocks noChangeArrowheads="1"/>
          </p:cNvSpPr>
          <p:nvPr/>
        </p:nvSpPr>
        <p:spPr bwMode="auto">
          <a:xfrm>
            <a:off x="428597" y="1996385"/>
            <a:ext cx="4647459"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66700"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algn="just">
              <a:buFont typeface="Wingdings" panose="05000000000000000000" pitchFamily="2" charset="2"/>
              <a:buChar char="§"/>
              <a:defRPr/>
            </a:pPr>
            <a:r>
              <a:rPr lang="en-GB" sz="1000" b="1" dirty="0">
                <a:solidFill>
                  <a:srgbClr val="9E1B34"/>
                </a:solidFill>
                <a:latin typeface="Gill Sans"/>
              </a:rPr>
              <a:t>Code of Conduct</a:t>
            </a:r>
            <a:r>
              <a:rPr lang="en-GB" sz="1000" dirty="0">
                <a:solidFill>
                  <a:srgbClr val="9E1B34"/>
                </a:solidFill>
                <a:latin typeface="Gill Sans"/>
              </a:rPr>
              <a:t>. The purpose of ICO's Code of Ethics and Conduct is to define and implement basic principles of conduct and the guidelines necessary to ensure that the individual actions of its employees, directors and board members reflect the principles of the Institute as regards its internal relations, in addition to its external relations with its clients, suppliers and third parties and its activity on financial markets. This section on the regulation of ethical conduct also contains the internal policies approved or updated in 2015, such as those relating to corporate gifts, entertainment expenses, corporate credit cards and CSR.</a:t>
            </a:r>
          </a:p>
          <a:p>
            <a:pPr marL="171450" indent="-171450" algn="just">
              <a:buFont typeface="Wingdings" panose="05000000000000000000" pitchFamily="2" charset="2"/>
              <a:buChar char="§"/>
              <a:defRPr/>
            </a:pPr>
            <a:endParaRPr lang="en-GB" sz="500" dirty="0">
              <a:solidFill>
                <a:srgbClr val="9E1B34"/>
              </a:solidFill>
              <a:latin typeface="Gill Sans"/>
            </a:endParaRPr>
          </a:p>
          <a:p>
            <a:pPr marL="180975" indent="0" algn="just">
              <a:buNone/>
              <a:defRPr/>
            </a:pPr>
            <a:r>
              <a:rPr lang="en-GB" sz="1000" dirty="0">
                <a:solidFill>
                  <a:srgbClr val="9E1B34"/>
                </a:solidFill>
                <a:latin typeface="Gill Sans"/>
              </a:rPr>
              <a:t>The current version of the Code of Ethics and Conduct was approved at ICO's General Board meeting on 21 December 2015.</a:t>
            </a:r>
          </a:p>
          <a:p>
            <a:pPr marL="171450" indent="-171450" algn="just">
              <a:buFont typeface="Wingdings" panose="05000000000000000000" pitchFamily="2" charset="2"/>
              <a:buChar char="§"/>
              <a:defRPr/>
            </a:pPr>
            <a:endParaRPr lang="en-GB" sz="500" dirty="0">
              <a:solidFill>
                <a:srgbClr val="9E1B34"/>
              </a:solidFill>
              <a:latin typeface="Gill Sans"/>
              <a:cs typeface="Arial" charset="0"/>
            </a:endParaRPr>
          </a:p>
          <a:p>
            <a:pPr marL="171450" indent="-171450" algn="just">
              <a:buFont typeface="Wingdings" panose="05000000000000000000" pitchFamily="2" charset="2"/>
              <a:buChar char="§"/>
              <a:defRPr/>
            </a:pPr>
            <a:r>
              <a:rPr lang="en-GB" sz="1000" b="1" dirty="0">
                <a:solidFill>
                  <a:srgbClr val="9E1B34"/>
                </a:solidFill>
                <a:latin typeface="Gill Sans"/>
              </a:rPr>
              <a:t>Ethics channel</a:t>
            </a:r>
            <a:r>
              <a:rPr lang="en-GB" sz="1000" dirty="0">
                <a:solidFill>
                  <a:srgbClr val="9E1B34"/>
                </a:solidFill>
                <a:latin typeface="Gill Sans"/>
              </a:rPr>
              <a:t>. Mechanism that allows employees to confidentially, but not anonymously, report potentially significant irregularities in relation to the Code of Ethics and Conduct. No reports were forwarded through the Ethics Channel in 2017.</a:t>
            </a:r>
          </a:p>
        </p:txBody>
      </p:sp>
      <p:sp>
        <p:nvSpPr>
          <p:cNvPr id="12" name="1 Rectángulo"/>
          <p:cNvSpPr>
            <a:spLocks noChangeArrowheads="1"/>
          </p:cNvSpPr>
          <p:nvPr/>
        </p:nvSpPr>
        <p:spPr bwMode="auto">
          <a:xfrm>
            <a:off x="428598" y="4755048"/>
            <a:ext cx="8247858"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Wingdings" panose="05000000000000000000" pitchFamily="2" charset="2"/>
              <a:buChar char="§"/>
              <a:defRPr/>
            </a:pPr>
            <a:r>
              <a:rPr lang="en-GB" sz="1000" b="1" dirty="0">
                <a:solidFill>
                  <a:srgbClr val="9E1B34"/>
                </a:solidFill>
                <a:latin typeface="Gill Sans"/>
              </a:rPr>
              <a:t>Internal regulations on conduct relating to the securities market</a:t>
            </a:r>
            <a:r>
              <a:rPr lang="en-GB" sz="1000" dirty="0">
                <a:solidFill>
                  <a:srgbClr val="9E1B34"/>
                </a:solidFill>
                <a:latin typeface="Gill Sans"/>
              </a:rPr>
              <a:t>. These regulations identify ICO units that engage in activities related to the securities market and define the segregation measures they must take to avoid possible conflicts of interest or the use of insider information. The current version as at 31/12/2016 was approved by ICO's General Board at its meeting of 27 February 2012. In 2017, no incidents of non-compliance with the regulation were reported</a:t>
            </a:r>
            <a:endParaRPr lang="en-GB" altLang="es-ES" sz="1000" dirty="0">
              <a:solidFill>
                <a:srgbClr val="9E1B34"/>
              </a:solidFill>
              <a:latin typeface="Gill Sans"/>
            </a:endParaRPr>
          </a:p>
          <a:p>
            <a:pPr algn="just" eaLnBrk="1" hangingPunct="1">
              <a:spcBef>
                <a:spcPct val="0"/>
              </a:spcBef>
              <a:buFont typeface="Wingdings" pitchFamily="2" charset="2"/>
              <a:buChar char="§"/>
            </a:pPr>
            <a:endParaRPr lang="en-GB" altLang="es-ES" sz="500" b="1" dirty="0">
              <a:solidFill>
                <a:srgbClr val="9E1B34"/>
              </a:solidFill>
              <a:latin typeface="Gill Sans"/>
            </a:endParaRPr>
          </a:p>
          <a:p>
            <a:pPr algn="just" eaLnBrk="1" hangingPunct="1">
              <a:spcBef>
                <a:spcPct val="0"/>
              </a:spcBef>
              <a:buFont typeface="Wingdings" pitchFamily="2" charset="2"/>
              <a:buChar char="§"/>
            </a:pPr>
            <a:r>
              <a:rPr lang="en-GB" altLang="es-ES" sz="1000" b="1" dirty="0">
                <a:solidFill>
                  <a:srgbClr val="9E1B34"/>
                </a:solidFill>
                <a:latin typeface="Gill Sans"/>
              </a:rPr>
              <a:t>Money laundering prevention policy</a:t>
            </a:r>
            <a:r>
              <a:rPr lang="en-GB" altLang="es-ES" sz="1000" dirty="0">
                <a:solidFill>
                  <a:srgbClr val="9E1B34"/>
                </a:solidFill>
                <a:latin typeface="Gill Sans"/>
              </a:rPr>
              <a:t>. ICO is aware of the importance of financial institutions and the role that they play in its prevention and is working with the relevant authorities, joining forces with the rest of the Spanish financial system, in the fight against all forms of money laundering. The policy, revised in April 2016, contains the standards of practice and the control and communication systems required to prevent undesirable individuals or groups accessing the organisation and establishes client acceptance criteria. </a:t>
            </a:r>
          </a:p>
        </p:txBody>
      </p:sp>
      <p:graphicFrame>
        <p:nvGraphicFramePr>
          <p:cNvPr id="16" name="15 Diagrama"/>
          <p:cNvGraphicFramePr/>
          <p:nvPr>
            <p:extLst>
              <p:ext uri="{D42A27DB-BD31-4B8C-83A1-F6EECF244321}">
                <p14:modId xmlns:p14="http://schemas.microsoft.com/office/powerpoint/2010/main" val="3301161533"/>
              </p:ext>
            </p:extLst>
          </p:nvPr>
        </p:nvGraphicFramePr>
        <p:xfrm>
          <a:off x="5481827" y="2132856"/>
          <a:ext cx="2402542" cy="194421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7" name="16 Rectángulo"/>
          <p:cNvSpPr/>
          <p:nvPr/>
        </p:nvSpPr>
        <p:spPr>
          <a:xfrm>
            <a:off x="428596" y="1484784"/>
            <a:ext cx="2847260"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114300" indent="-285750">
              <a:spcBef>
                <a:spcPct val="0"/>
              </a:spcBef>
              <a:buFont typeface="Wingdings" panose="05000000000000000000" pitchFamily="2" charset="2"/>
              <a:buChar char="q"/>
              <a:defRPr/>
            </a:pPr>
            <a:r>
              <a:rPr lang="en-GB" altLang="es-ES" sz="1400" b="1" dirty="0">
                <a:solidFill>
                  <a:srgbClr val="9E1B34"/>
                </a:solidFill>
                <a:latin typeface="Gill Sans"/>
              </a:rPr>
              <a:t>Ethical management</a:t>
            </a:r>
          </a:p>
        </p:txBody>
      </p:sp>
      <p:grpSp>
        <p:nvGrpSpPr>
          <p:cNvPr id="21" name="20 Grupo"/>
          <p:cNvGrpSpPr/>
          <p:nvPr/>
        </p:nvGrpSpPr>
        <p:grpSpPr>
          <a:xfrm>
            <a:off x="142844" y="6525376"/>
            <a:ext cx="2750146" cy="216737"/>
            <a:chOff x="142844" y="6525376"/>
            <a:chExt cx="2750146" cy="216737"/>
          </a:xfrm>
        </p:grpSpPr>
        <p:grpSp>
          <p:nvGrpSpPr>
            <p:cNvPr id="22" name="8 Grupo"/>
            <p:cNvGrpSpPr/>
            <p:nvPr/>
          </p:nvGrpSpPr>
          <p:grpSpPr>
            <a:xfrm>
              <a:off x="142844" y="6544781"/>
              <a:ext cx="2750145" cy="181706"/>
              <a:chOff x="93663" y="6277125"/>
              <a:chExt cx="2750145" cy="224103"/>
            </a:xfrm>
          </p:grpSpPr>
          <p:sp>
            <p:nvSpPr>
              <p:cNvPr id="2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5" name="8 Rectángulo">
                <a:hlinkClick r:id="rId10"/>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3" name="22 CuadroTexto">
              <a:hlinkClick r:id="rId11"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7518154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71</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908720"/>
            <a:ext cx="2847260"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Principles of good governance</a:t>
            </a:r>
          </a:p>
        </p:txBody>
      </p:sp>
      <p:sp>
        <p:nvSpPr>
          <p:cNvPr id="19" name="35 Rectángulo"/>
          <p:cNvSpPr>
            <a:spLocks noChangeArrowheads="1"/>
          </p:cNvSpPr>
          <p:nvPr/>
        </p:nvSpPr>
        <p:spPr bwMode="auto">
          <a:xfrm>
            <a:off x="428597" y="1844824"/>
            <a:ext cx="8247859" cy="4690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66700" indent="-180975"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171450" indent="-171450" algn="just">
              <a:buFont typeface="Wingdings" panose="05000000000000000000" pitchFamily="2" charset="2"/>
              <a:buChar char="§"/>
              <a:defRPr/>
            </a:pPr>
            <a:r>
              <a:rPr lang="en-GB" sz="1000" b="1" dirty="0">
                <a:solidFill>
                  <a:srgbClr val="9E1B34"/>
                </a:solidFill>
                <a:latin typeface="Gill Sans"/>
              </a:rPr>
              <a:t>Management by Objectives System (</a:t>
            </a:r>
            <a:r>
              <a:rPr lang="en-GB" sz="1000" b="1" i="1" dirty="0">
                <a:solidFill>
                  <a:srgbClr val="9E1B34"/>
                </a:solidFill>
                <a:latin typeface="Gill Sans"/>
              </a:rPr>
              <a:t>Dirección por Objetivos</a:t>
            </a:r>
            <a:r>
              <a:rPr lang="en-GB" sz="1000" b="1" dirty="0">
                <a:solidFill>
                  <a:srgbClr val="9E1B34"/>
                </a:solidFill>
                <a:latin typeface="Gill Sans"/>
              </a:rPr>
              <a:t>: DpO). </a:t>
            </a:r>
            <a:r>
              <a:rPr lang="en-GB" sz="1000" dirty="0">
                <a:solidFill>
                  <a:srgbClr val="9E1B34"/>
                </a:solidFill>
                <a:latin typeface="Gill Sans"/>
              </a:rPr>
              <a:t>Management model introduced to ensure the efficient management of ICO, establishing general and strategic objectives and contributing to the creation of a culture that values the professional merits of its employees.  DpO is of great value given its unique nature within the administration, making it possible to align the efforts of the different departments with the route map, improving the quality of the work carried out and professional performance, rewarding effort and the achievement of objectives. Strategic objectives proposed for approval by the Management Committee are subject to the approval of the Ministry, both MINECO and MINHAP.</a:t>
            </a:r>
          </a:p>
          <a:p>
            <a:pPr marL="171450" indent="-171450" algn="just">
              <a:buFont typeface="Wingdings" panose="05000000000000000000" pitchFamily="2" charset="2"/>
              <a:buChar char="§"/>
              <a:defRPr/>
            </a:pPr>
            <a:endParaRPr lang="en-GB" sz="400" b="1" dirty="0">
              <a:solidFill>
                <a:srgbClr val="9E1B34"/>
              </a:solidFill>
              <a:latin typeface="Gill Sans"/>
              <a:cs typeface="Arial" charset="0"/>
            </a:endParaRPr>
          </a:p>
          <a:p>
            <a:pPr marL="171450" indent="-171450" algn="just">
              <a:buFont typeface="Wingdings" panose="05000000000000000000" pitchFamily="2" charset="2"/>
              <a:buChar char="§"/>
              <a:defRPr/>
            </a:pPr>
            <a:r>
              <a:rPr lang="en-GB" sz="1000" b="1" dirty="0">
                <a:solidFill>
                  <a:srgbClr val="9E1B34"/>
                </a:solidFill>
                <a:latin typeface="Gill Sans"/>
              </a:rPr>
              <a:t>Regulatory compliance</a:t>
            </a:r>
            <a:r>
              <a:rPr lang="en-GB" sz="1000" dirty="0">
                <a:solidFill>
                  <a:srgbClr val="9E1B34"/>
                </a:solidFill>
                <a:latin typeface="Gill Sans"/>
              </a:rPr>
              <a:t>. The Regulatory Compliance Area was created to protect the Institute's reputation and integrity, to promote the ethical standards to be applied and to strengthen accountability and transparency. Similarly, this department participates in the identification, assessment and control of risks that may affect the integrity and reputation of ICO, which could arise as a result of non-compliance with, or non-observance of, the regulations or measures contained in ICO's policies or internal rules, or those contained in external recommendations or regulations which may affect it. </a:t>
            </a:r>
          </a:p>
          <a:p>
            <a:pPr marL="0" indent="0" algn="just">
              <a:buNone/>
              <a:defRPr/>
            </a:pPr>
            <a:endParaRPr lang="en-GB" sz="400" dirty="0">
              <a:solidFill>
                <a:srgbClr val="9E1B34"/>
              </a:solidFill>
              <a:latin typeface="Gill Sans"/>
              <a:cs typeface="Arial" charset="0"/>
            </a:endParaRPr>
          </a:p>
          <a:p>
            <a:pPr marL="171450" indent="-171450" algn="just">
              <a:buFont typeface="Wingdings" panose="05000000000000000000" pitchFamily="2" charset="2"/>
              <a:buChar char="§"/>
              <a:defRPr/>
            </a:pPr>
            <a:r>
              <a:rPr lang="en-GB" sz="1000" b="1" dirty="0">
                <a:solidFill>
                  <a:srgbClr val="9E1B34"/>
                </a:solidFill>
                <a:latin typeface="Gill Sans"/>
              </a:rPr>
              <a:t>Risk identification, control and management</a:t>
            </a:r>
            <a:r>
              <a:rPr lang="en-GB" sz="1000" dirty="0">
                <a:solidFill>
                  <a:srgbClr val="9E1B34"/>
                </a:solidFill>
                <a:latin typeface="Gill Sans"/>
              </a:rPr>
              <a:t>. Identifying, managing and controlling risks is a priority task for the Instituto de Crédito Oficial. This is mainly based on the Risk Policy Manual approved by the General Board on 21 December 2005, the latest version of which is dated 21 December 2016. The manual gathers together different methodologies, applicable regulations, procedures and organisational structure. As a credit institution, ICO is exposed to financial (credit, liquidity and market) and operational risks. A further three types of “other risks” are also taken into consideration: reputational risk, strategic risk and business risk.</a:t>
            </a:r>
          </a:p>
          <a:p>
            <a:pPr marL="171450" indent="-171450" algn="just">
              <a:buFont typeface="Wingdings" panose="05000000000000000000" pitchFamily="2" charset="2"/>
              <a:buChar char="§"/>
              <a:defRPr/>
            </a:pPr>
            <a:endParaRPr lang="en-GB" sz="400" dirty="0">
              <a:solidFill>
                <a:srgbClr val="9E1B34"/>
              </a:solidFill>
              <a:latin typeface="Gill Sans"/>
              <a:cs typeface="Arial" charset="0"/>
            </a:endParaRPr>
          </a:p>
          <a:p>
            <a:pPr marL="171450" indent="-171450" algn="just">
              <a:buFont typeface="Wingdings" panose="05000000000000000000" pitchFamily="2" charset="2"/>
              <a:buChar char="§"/>
              <a:defRPr/>
            </a:pPr>
            <a:r>
              <a:rPr lang="en-GB" altLang="es-ES" sz="1000" b="1" dirty="0">
                <a:solidFill>
                  <a:srgbClr val="9E1B34"/>
                </a:solidFill>
                <a:latin typeface="Gill Sans"/>
              </a:rPr>
              <a:t>Commitment to social responsibility. </a:t>
            </a:r>
            <a:r>
              <a:rPr lang="en-GB" altLang="es-ES" sz="1000" dirty="0">
                <a:solidFill>
                  <a:srgbClr val="9E1B34"/>
                </a:solidFill>
                <a:latin typeface="Gill Sans"/>
              </a:rPr>
              <a:t>ICO has approved and published a CSR Policy with a view to being an institution embodying ethical, social and environmental values, transparency and social commitment, applying principles of good governance and for its stakeholder groups to view it as such. With this in mind, principles that govern its activities have been established: good governance and transparency, respect for the physical and natural environment and the 10 principles of the United Nations Global Compact, of which ICO is a signatory.</a:t>
            </a:r>
          </a:p>
          <a:p>
            <a:pPr marL="171450" indent="-171450" algn="just">
              <a:buFont typeface="Wingdings" panose="05000000000000000000" pitchFamily="2" charset="2"/>
              <a:buChar char="§"/>
              <a:defRPr/>
            </a:pPr>
            <a:endParaRPr lang="en-GB" altLang="es-ES" sz="400" dirty="0">
              <a:solidFill>
                <a:srgbClr val="9E1B34"/>
              </a:solidFill>
              <a:latin typeface="Gill Sans"/>
            </a:endParaRPr>
          </a:p>
          <a:p>
            <a:pPr marL="171450" indent="-171450" algn="just">
              <a:buFont typeface="Wingdings" panose="05000000000000000000" pitchFamily="2" charset="2"/>
              <a:buChar char="§"/>
              <a:defRPr/>
            </a:pPr>
            <a:r>
              <a:rPr lang="en-GB" sz="1000" b="1" dirty="0">
                <a:solidFill>
                  <a:srgbClr val="9E1B34"/>
                </a:solidFill>
                <a:latin typeface="Gill Sans"/>
              </a:rPr>
              <a:t>Protection of the environment</a:t>
            </a:r>
            <a:r>
              <a:rPr lang="en-GB" sz="1000" dirty="0">
                <a:solidFill>
                  <a:srgbClr val="9E1B34"/>
                </a:solidFill>
                <a:latin typeface="Gill Sans"/>
              </a:rPr>
              <a:t>. In order to ensure that its activity is environmentally friendly and prevention-based, ICO has approved and documented an environmental policy and a code of environmental best practice.</a:t>
            </a:r>
          </a:p>
          <a:p>
            <a:pPr marL="0" indent="0" algn="just">
              <a:buNone/>
              <a:defRPr/>
            </a:pPr>
            <a:endParaRPr lang="en-GB" sz="400" dirty="0">
              <a:solidFill>
                <a:srgbClr val="9E1B34"/>
              </a:solidFill>
              <a:latin typeface="Gill Sans"/>
              <a:cs typeface="Arial" charset="0"/>
            </a:endParaRPr>
          </a:p>
          <a:p>
            <a:pPr marL="171450" indent="-171450" algn="just">
              <a:buFont typeface="Wingdings" panose="05000000000000000000" pitchFamily="2" charset="2"/>
              <a:buChar char="§"/>
              <a:defRPr/>
            </a:pPr>
            <a:r>
              <a:rPr lang="en-GB" sz="1000" b="1" dirty="0">
                <a:solidFill>
                  <a:srgbClr val="9E1B34"/>
                </a:solidFill>
                <a:latin typeface="Gill Sans"/>
              </a:rPr>
              <a:t>Protection of personal data</a:t>
            </a:r>
            <a:r>
              <a:rPr lang="en-GB" sz="1000" dirty="0">
                <a:solidFill>
                  <a:srgbClr val="9E1B34"/>
                </a:solidFill>
                <a:latin typeface="Gill Sans"/>
              </a:rPr>
              <a:t>. ICO has approved a personal data protection policy, which has been developed and implemented in internal processes and files by means of a security manual and procedures approved by the Operations Committee.</a:t>
            </a:r>
          </a:p>
        </p:txBody>
      </p:sp>
      <p:sp>
        <p:nvSpPr>
          <p:cNvPr id="12" name="1 Rectángulo"/>
          <p:cNvSpPr>
            <a:spLocks noChangeArrowheads="1"/>
          </p:cNvSpPr>
          <p:nvPr/>
        </p:nvSpPr>
        <p:spPr bwMode="auto">
          <a:xfrm>
            <a:off x="428598" y="5478323"/>
            <a:ext cx="824785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Wingdings" panose="05000000000000000000" pitchFamily="2" charset="2"/>
              <a:buChar char="§"/>
              <a:defRPr/>
            </a:pPr>
            <a:endParaRPr lang="es-ES" sz="1000" b="1" dirty="0">
              <a:solidFill>
                <a:srgbClr val="9E1B34"/>
              </a:solidFill>
              <a:latin typeface="Gill Sans"/>
              <a:cs typeface="Arial" charset="0"/>
            </a:endParaRPr>
          </a:p>
          <a:p>
            <a:pPr marL="0" indent="0" algn="just">
              <a:buNone/>
              <a:defRPr/>
            </a:pPr>
            <a:endParaRPr lang="es-ES" sz="1000" b="1" dirty="0">
              <a:solidFill>
                <a:srgbClr val="9E1B34"/>
              </a:solidFill>
              <a:latin typeface="Gill Sans"/>
              <a:cs typeface="Arial" charset="0"/>
            </a:endParaRPr>
          </a:p>
        </p:txBody>
      </p:sp>
      <p:sp>
        <p:nvSpPr>
          <p:cNvPr id="17" name="16 Rectángulo"/>
          <p:cNvSpPr/>
          <p:nvPr/>
        </p:nvSpPr>
        <p:spPr>
          <a:xfrm>
            <a:off x="428596" y="1412776"/>
            <a:ext cx="2847260"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114300" indent="-285750">
              <a:spcBef>
                <a:spcPct val="0"/>
              </a:spcBef>
              <a:buFont typeface="Wingdings" panose="05000000000000000000" pitchFamily="2" charset="2"/>
              <a:buChar char="q"/>
              <a:defRPr/>
            </a:pPr>
            <a:r>
              <a:rPr lang="en-GB" altLang="es-ES" sz="1400" b="1" dirty="0">
                <a:solidFill>
                  <a:srgbClr val="9E1B34"/>
                </a:solidFill>
                <a:latin typeface="Gill Sans"/>
              </a:rPr>
              <a:t>Responsible management</a:t>
            </a:r>
          </a:p>
        </p:txBody>
      </p:sp>
      <p:grpSp>
        <p:nvGrpSpPr>
          <p:cNvPr id="18" name="17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62711024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72</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Corporate governance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Rectángulo"/>
          <p:cNvSpPr/>
          <p:nvPr/>
        </p:nvSpPr>
        <p:spPr>
          <a:xfrm>
            <a:off x="428596" y="908720"/>
            <a:ext cx="2847260"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Principles of good governance</a:t>
            </a:r>
          </a:p>
        </p:txBody>
      </p:sp>
      <p:sp>
        <p:nvSpPr>
          <p:cNvPr id="17" name="16 Rectángulo"/>
          <p:cNvSpPr/>
          <p:nvPr/>
        </p:nvSpPr>
        <p:spPr>
          <a:xfrm>
            <a:off x="428596" y="1416753"/>
            <a:ext cx="2847260"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114300" indent="-285750">
              <a:spcBef>
                <a:spcPct val="0"/>
              </a:spcBef>
              <a:buFont typeface="Wingdings" panose="05000000000000000000" pitchFamily="2" charset="2"/>
              <a:buChar char="q"/>
              <a:defRPr/>
            </a:pPr>
            <a:r>
              <a:rPr lang="en-GB" altLang="es-ES" sz="1400" b="1" dirty="0">
                <a:solidFill>
                  <a:srgbClr val="9E1B34"/>
                </a:solidFill>
                <a:latin typeface="Gill Sans"/>
              </a:rPr>
              <a:t>Responsible management</a:t>
            </a:r>
          </a:p>
        </p:txBody>
      </p:sp>
      <p:pic>
        <p:nvPicPr>
          <p:cNvPr id="14" name="Picture 4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5903" y="1848801"/>
            <a:ext cx="1506537"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 Rectángulo"/>
          <p:cNvSpPr>
            <a:spLocks noChangeArrowheads="1"/>
          </p:cNvSpPr>
          <p:nvPr/>
        </p:nvSpPr>
        <p:spPr bwMode="auto">
          <a:xfrm>
            <a:off x="428596" y="1848801"/>
            <a:ext cx="6447660"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Wingdings" panose="05000000000000000000" pitchFamily="2" charset="2"/>
              <a:buChar char="§"/>
              <a:defRPr/>
            </a:pPr>
            <a:r>
              <a:rPr lang="en-GB" sz="950" b="1" dirty="0">
                <a:solidFill>
                  <a:srgbClr val="9E1B34"/>
                </a:solidFill>
                <a:latin typeface="Gill Sans"/>
              </a:rPr>
              <a:t>Labour relations</a:t>
            </a:r>
            <a:r>
              <a:rPr lang="en-GB" sz="950" dirty="0">
                <a:solidFill>
                  <a:srgbClr val="9E1B34"/>
                </a:solidFill>
                <a:latin typeface="Gill Sans"/>
              </a:rPr>
              <a:t>. ICO's personnel policies are based on respect for the human and employment rights of its employees and on implementing strategies that facilitate and enhance their skills and professional development. Equal opportunities, non-discrimination, diversity and work-life balance are the fundamental principles on which labour relations between ICO and its staff are based.  ICO </a:t>
            </a:r>
            <a:r>
              <a:rPr lang="en-GB" sz="950" b="1" dirty="0">
                <a:solidFill>
                  <a:srgbClr val="9E1B34"/>
                </a:solidFill>
                <a:latin typeface="Gill Sans"/>
              </a:rPr>
              <a:t>is certified as a family-responsible company (</a:t>
            </a:r>
            <a:r>
              <a:rPr lang="en-GB" sz="950" b="1" i="1" dirty="0">
                <a:solidFill>
                  <a:srgbClr val="9E1B34"/>
                </a:solidFill>
                <a:latin typeface="Gill Sans"/>
              </a:rPr>
              <a:t>empresa familiarmente responsable</a:t>
            </a:r>
            <a:r>
              <a:rPr lang="en-GB" sz="950" b="1" dirty="0">
                <a:solidFill>
                  <a:srgbClr val="9E1B34"/>
                </a:solidFill>
                <a:latin typeface="Gill Sans"/>
              </a:rPr>
              <a:t>: EFR)</a:t>
            </a:r>
            <a:r>
              <a:rPr lang="en-GB" sz="950" dirty="0">
                <a:solidFill>
                  <a:srgbClr val="9E1B34"/>
                </a:solidFill>
                <a:latin typeface="Gill Sans"/>
              </a:rPr>
              <a:t>.</a:t>
            </a:r>
            <a:endParaRPr lang="en-GB" sz="950" b="1" dirty="0">
              <a:solidFill>
                <a:srgbClr val="9E1B34"/>
              </a:solidFill>
              <a:latin typeface="Gill Sans"/>
              <a:cs typeface="Arial" charset="0"/>
            </a:endParaRPr>
          </a:p>
        </p:txBody>
      </p:sp>
      <p:sp>
        <p:nvSpPr>
          <p:cNvPr id="16" name="1 Rectángulo"/>
          <p:cNvSpPr>
            <a:spLocks noChangeArrowheads="1"/>
          </p:cNvSpPr>
          <p:nvPr/>
        </p:nvSpPr>
        <p:spPr bwMode="auto">
          <a:xfrm>
            <a:off x="428596" y="2818495"/>
            <a:ext cx="8391876" cy="363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Font typeface="Wingdings" pitchFamily="2" charset="2"/>
              <a:buChar char="§"/>
              <a:defRPr/>
            </a:pPr>
            <a:r>
              <a:rPr lang="en-GB" sz="950" b="1" dirty="0">
                <a:solidFill>
                  <a:srgbClr val="9E1B34"/>
                </a:solidFill>
                <a:latin typeface="Gill Sans"/>
              </a:rPr>
              <a:t>Communication. </a:t>
            </a:r>
            <a:r>
              <a:rPr lang="en-GB" sz="950" dirty="0">
                <a:solidFill>
                  <a:srgbClr val="9E1B34"/>
                </a:solidFill>
                <a:latin typeface="Gill Sans"/>
              </a:rPr>
              <a:t>The Institute is based at a single site and has no branches and, therefore, uses a network of private banks to distribute most of its financing. For that reason, it needs effective internal and external channels and tools of communication in order to publicise its financing lines and activities and keep its stakeholders fully informed.</a:t>
            </a:r>
          </a:p>
          <a:p>
            <a:pPr>
              <a:defRPr/>
            </a:pPr>
            <a:endParaRPr lang="en-GB" sz="400" b="1" dirty="0">
              <a:solidFill>
                <a:srgbClr val="9E1B34"/>
              </a:solidFill>
              <a:latin typeface="Gill Sans"/>
              <a:cs typeface="Arial" charset="0"/>
            </a:endParaRPr>
          </a:p>
          <a:p>
            <a:pPr algn="just">
              <a:buFont typeface="Wingdings" pitchFamily="2" charset="2"/>
              <a:buChar char="§"/>
              <a:defRPr/>
            </a:pPr>
            <a:r>
              <a:rPr lang="en-GB" sz="950" b="1" dirty="0">
                <a:solidFill>
                  <a:srgbClr val="9E1B34"/>
                </a:solidFill>
                <a:latin typeface="Gill Sans"/>
              </a:rPr>
              <a:t>Transparency</a:t>
            </a:r>
            <a:r>
              <a:rPr lang="en-GB" sz="950" dirty="0">
                <a:solidFill>
                  <a:srgbClr val="9E1B34"/>
                </a:solidFill>
                <a:latin typeface="Gill Sans"/>
              </a:rPr>
              <a:t>. ICO provides its stakeholders with all relevant information on its organisational structure and activity.  Furthermore, in accordance with the provisions of the Spanish Transparency Act (</a:t>
            </a:r>
            <a:r>
              <a:rPr lang="en-GB" sz="950" i="1" dirty="0">
                <a:solidFill>
                  <a:srgbClr val="9E1B34"/>
                </a:solidFill>
                <a:latin typeface="Gill Sans"/>
              </a:rPr>
              <a:t>Ley de Transparencia</a:t>
            </a:r>
            <a:r>
              <a:rPr lang="en-GB" sz="950" dirty="0">
                <a:solidFill>
                  <a:srgbClr val="9E1B34"/>
                </a:solidFill>
                <a:latin typeface="Gill Sans"/>
              </a:rPr>
              <a:t>), it provides direct access to the Spanish government's transparency portal (</a:t>
            </a:r>
            <a:r>
              <a:rPr lang="en-GB" sz="950" i="1" dirty="0">
                <a:solidFill>
                  <a:srgbClr val="9E1B34"/>
                </a:solidFill>
                <a:latin typeface="Gill Sans"/>
              </a:rPr>
              <a:t>Portal de la Transparencia del Gobierno de España</a:t>
            </a:r>
            <a:r>
              <a:rPr lang="en-GB" sz="950" dirty="0">
                <a:solidFill>
                  <a:srgbClr val="9E1B34"/>
                </a:solidFill>
                <a:latin typeface="Gill Sans"/>
              </a:rPr>
              <a:t>), via a link available at www.ico.es. Users are thus able to consult all the information available.</a:t>
            </a:r>
          </a:p>
          <a:p>
            <a:pPr algn="just">
              <a:buFont typeface="Wingdings" pitchFamily="2" charset="2"/>
              <a:buChar char="§"/>
              <a:defRPr/>
            </a:pPr>
            <a:endParaRPr lang="en-GB" sz="400" dirty="0">
              <a:solidFill>
                <a:srgbClr val="9E1B34"/>
              </a:solidFill>
              <a:latin typeface="Gill Sans"/>
              <a:cs typeface="Arial" charset="0"/>
            </a:endParaRPr>
          </a:p>
          <a:p>
            <a:pPr marL="180975" algn="just">
              <a:defRPr/>
            </a:pPr>
            <a:r>
              <a:rPr lang="en-GB" sz="950" dirty="0">
                <a:solidFill>
                  <a:srgbClr val="9E1B34"/>
                </a:solidFill>
                <a:latin typeface="Gill Sans"/>
              </a:rPr>
              <a:t>Each year it prepares and publishes the Audit Report relating to the Consolidated Annual Accounts and the Consolidated Management Report on the website, containing all the financial information and the information relating to its activity as a financial institution. The financial statements are audited by an independent expert. </a:t>
            </a:r>
          </a:p>
          <a:p>
            <a:pPr marL="180975" algn="just">
              <a:defRPr/>
            </a:pPr>
            <a:endParaRPr lang="en-GB" sz="400" dirty="0">
              <a:solidFill>
                <a:srgbClr val="9E1B34"/>
              </a:solidFill>
              <a:latin typeface="Gill Sans"/>
              <a:cs typeface="Arial" charset="0"/>
            </a:endParaRPr>
          </a:p>
          <a:p>
            <a:pPr marL="180975" algn="just">
              <a:defRPr/>
            </a:pPr>
            <a:r>
              <a:rPr lang="en-GB" sz="950" dirty="0">
                <a:solidFill>
                  <a:srgbClr val="9E1B34"/>
                </a:solidFill>
                <a:latin typeface="Gill Sans"/>
              </a:rPr>
              <a:t>It also publishes the Corporate Social Responsibility Report on the website according to the GRI V4 standard, which is checked by an independent expert to reassure stakeholders. ICO also prepares a Progress Report on the 10 Principles of the United Nations Global Compact.</a:t>
            </a:r>
          </a:p>
          <a:p>
            <a:pPr algn="just">
              <a:buFont typeface="Wingdings" pitchFamily="2" charset="2"/>
              <a:buChar char="§"/>
              <a:defRPr/>
            </a:pPr>
            <a:endParaRPr lang="en-GB" sz="400" dirty="0">
              <a:solidFill>
                <a:srgbClr val="9E1B34"/>
              </a:solidFill>
              <a:latin typeface="Gill Sans"/>
              <a:cs typeface="Arial" charset="0"/>
            </a:endParaRPr>
          </a:p>
          <a:p>
            <a:pPr algn="just">
              <a:buFont typeface="Wingdings" pitchFamily="2" charset="2"/>
              <a:buChar char="§"/>
              <a:defRPr/>
            </a:pPr>
            <a:r>
              <a:rPr lang="en-GB" sz="950" b="1" dirty="0">
                <a:solidFill>
                  <a:srgbClr val="9E1B34"/>
                </a:solidFill>
                <a:latin typeface="Gill Sans"/>
              </a:rPr>
              <a:t>Internal and external control systems</a:t>
            </a:r>
            <a:r>
              <a:rPr lang="en-GB" sz="950" dirty="0">
                <a:solidFill>
                  <a:srgbClr val="9E1B34"/>
                </a:solidFill>
                <a:latin typeface="Gill Sans"/>
              </a:rPr>
              <a:t> Internal control at ICO in </a:t>
            </a:r>
            <a:r>
              <a:rPr lang="en-GB" sz="950" dirty="0">
                <a:solidFill>
                  <a:schemeClr val="accent2">
                    <a:lumMod val="75000"/>
                  </a:schemeClr>
                </a:solidFill>
                <a:latin typeface="Gill Sans"/>
              </a:rPr>
              <a:t>relation to corporate governance is the responsibility of the internal operating bodies competent in the regulations governing its activities. The relevant information is found on pages 69 and 70 of this document.</a:t>
            </a:r>
          </a:p>
          <a:p>
            <a:pPr algn="just">
              <a:defRPr/>
            </a:pPr>
            <a:endParaRPr lang="en-GB" sz="400" dirty="0">
              <a:solidFill>
                <a:schemeClr val="accent2">
                  <a:lumMod val="75000"/>
                </a:schemeClr>
              </a:solidFill>
              <a:latin typeface="Gill Sans"/>
              <a:cs typeface="Arial" charset="0"/>
            </a:endParaRPr>
          </a:p>
          <a:p>
            <a:pPr marL="180975" indent="0" algn="just">
              <a:buNone/>
              <a:defRPr/>
            </a:pPr>
            <a:r>
              <a:rPr lang="en-GB" sz="950" dirty="0">
                <a:solidFill>
                  <a:srgbClr val="9E1B34"/>
                </a:solidFill>
                <a:latin typeface="Gill Sans"/>
              </a:rPr>
              <a:t>In accordance with the Auditing Guidelines approved by the Operations Committee, the Internal Auditing Department conducts ongoing audits on operating and business procedures, risk management and the internal control system. Internal control carried out by the Internal Audit Department is reinforced by the actions of the Audit and Compliance Committee, whose duties include promoting measures for the adoption of the audit recommendations.</a:t>
            </a:r>
          </a:p>
          <a:p>
            <a:pPr marL="180975" indent="0" algn="just">
              <a:buFont typeface="Wingdings" pitchFamily="2" charset="2"/>
              <a:buChar char="§"/>
              <a:defRPr/>
            </a:pPr>
            <a:endParaRPr lang="en-GB" sz="400" dirty="0">
              <a:solidFill>
                <a:srgbClr val="9E1B34"/>
              </a:solidFill>
              <a:latin typeface="Gill Sans"/>
              <a:cs typeface="Arial" charset="0"/>
            </a:endParaRPr>
          </a:p>
          <a:p>
            <a:pPr marL="180975" indent="0" algn="just">
              <a:buNone/>
              <a:defRPr/>
            </a:pPr>
            <a:r>
              <a:rPr lang="en-GB" sz="950" dirty="0">
                <a:solidFill>
                  <a:srgbClr val="9E1B34"/>
                </a:solidFill>
                <a:latin typeface="Gill Sans"/>
              </a:rPr>
              <a:t>Externally, ICO periodically submits its actions to the control of experts from different national bodies (General Comptroller of the State Administration (IGAE), Ministry of the Economy and Competitiveness Services Inspectorate, Court of Auditors, Banco de España, etc.) and the competent Community bodies.</a:t>
            </a:r>
          </a:p>
        </p:txBody>
      </p:sp>
      <p:grpSp>
        <p:nvGrpSpPr>
          <p:cNvPr id="21" name="20 Grupo"/>
          <p:cNvGrpSpPr/>
          <p:nvPr/>
        </p:nvGrpSpPr>
        <p:grpSpPr>
          <a:xfrm>
            <a:off x="142844" y="6525376"/>
            <a:ext cx="2750146" cy="216737"/>
            <a:chOff x="142844" y="6525376"/>
            <a:chExt cx="2750146" cy="216737"/>
          </a:xfrm>
        </p:grpSpPr>
        <p:grpSp>
          <p:nvGrpSpPr>
            <p:cNvPr id="22" name="8 Grupo"/>
            <p:cNvGrpSpPr/>
            <p:nvPr/>
          </p:nvGrpSpPr>
          <p:grpSpPr>
            <a:xfrm>
              <a:off x="142844" y="6544781"/>
              <a:ext cx="2750145" cy="181706"/>
              <a:chOff x="93663" y="6277125"/>
              <a:chExt cx="2750145" cy="224103"/>
            </a:xfrm>
          </p:grpSpPr>
          <p:sp>
            <p:nvSpPr>
              <p:cNvPr id="2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5"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3" name="22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97320911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73</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4427984" y="3789799"/>
            <a:ext cx="3930230"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Economic performance</a:t>
            </a:r>
          </a:p>
        </p:txBody>
      </p:sp>
    </p:spTree>
    <p:extLst>
      <p:ext uri="{BB962C8B-B14F-4D97-AF65-F5344CB8AC3E}">
        <p14:creationId xmlns:p14="http://schemas.microsoft.com/office/powerpoint/2010/main" val="385422760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74</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428596" y="928670"/>
            <a:ext cx="335131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Economic-financial environment</a:t>
            </a:r>
          </a:p>
        </p:txBody>
      </p:sp>
      <p:sp>
        <p:nvSpPr>
          <p:cNvPr id="2" name="CuadroTexto 1">
            <a:extLst>
              <a:ext uri="{FF2B5EF4-FFF2-40B4-BE49-F238E27FC236}">
                <a16:creationId xmlns:a16="http://schemas.microsoft.com/office/drawing/2014/main" xmlns="" id="{E115EE5A-46A6-4A7F-8C11-45E4CA3F6FB7}"/>
              </a:ext>
            </a:extLst>
          </p:cNvPr>
          <p:cNvSpPr txBox="1"/>
          <p:nvPr/>
        </p:nvSpPr>
        <p:spPr>
          <a:xfrm>
            <a:off x="428596" y="1451181"/>
            <a:ext cx="7455772" cy="4478149"/>
          </a:xfrm>
          <a:prstGeom prst="rect">
            <a:avLst/>
          </a:prstGeom>
          <a:noFill/>
        </p:spPr>
        <p:txBody>
          <a:bodyPr wrap="square" rtlCol="0">
            <a:spAutoFit/>
          </a:bodyPr>
          <a:lstStyle/>
          <a:p>
            <a:pPr algn="just"/>
            <a:r>
              <a:rPr lang="en-GB" altLang="es-ES" sz="1000" dirty="0">
                <a:solidFill>
                  <a:srgbClr val="953735"/>
                </a:solidFill>
                <a:latin typeface="Gill Sans" charset="0"/>
              </a:rPr>
              <a:t>In 2017, the Spanish economy continued to show good economic growth data, extending the upward trend which started in 2014. Specifically, GDP grew by 3.1%, which represents a slight decrease from the 3.3% seen in 2016 but still above the eurozone average. This slowdown was less intense than that expected at the start of the year. The good economic performance is based on the strength of domestic demand supported by the improvement in employment, at a time when exports are showing a positive performance. In the eurozone, the activity accelerated during 2017 to end the year 2.5% up, above the 1.7% of the previous year and with a more rapidly increasing profile in the second part of the year compared with the first.</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This boost to the Spanish and European economies is strengthened by, amongst other measures, the continuation of the ECB's exceptionally expansive monetary policy. No decision was taken in 2017 on the applicable interest rates, which remain at 0.00% for the main financing operations, 0.25% for the marginal lending facility and -0.40% for the deposit facility. Asset purchases continued at the rate of €80 billion per month in the first quarter, moving to €60 billion from April in line with what was announced. It was also announced that the amount would reduce to €30 billion from January 2018, although the reinvestment of redemptions continues. Consequently, the ECB's balance sheet continues at record levels.</a:t>
            </a:r>
          </a:p>
          <a:p>
            <a:pPr algn="just"/>
            <a:endParaRPr lang="en-GB" altLang="es-ES" sz="500" dirty="0">
              <a:solidFill>
                <a:srgbClr val="953735"/>
              </a:solidFill>
              <a:latin typeface="Gill Sans" charset="0"/>
            </a:endParaRPr>
          </a:p>
          <a:p>
            <a:pPr algn="just"/>
            <a:r>
              <a:rPr lang="en-GB" altLang="es-ES" sz="1000" b="1" i="1" dirty="0">
                <a:solidFill>
                  <a:srgbClr val="953735"/>
                </a:solidFill>
                <a:latin typeface="Gill Sans" charset="0"/>
              </a:rPr>
              <a:t>The improvement of SME access to external financing has been consolidated. The applicable interest rates are at historical minimums.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Monetary policy has continued towards the yields on financial assets and also towards families and companies in the form of lower interest rates on bank loans. Specifically, interest rates demanded for smaller operations in Spain (under one million euros, as an approximation to loans to SMEs) showed a downward trend throughout the year and marked successive historical lows (2.2% in December versus 2.6% in January). In fact, the differential with this type of loan in Germany was favourable for Spanish companies in ten of the twelve months of the year, reaching a maximum difference of 23 basis points in November.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the smallest loans, of up to €250,000, the trend was also downward, ending the year at 2.3%, which is 57 basis points less than its equivalent in Germany, which shows that in the realm of smaller SMEs, financing in 2017 was cheaper in Spain than in Germany and also in the eurozone average. In addition to this reduction in interest rates, there was also an upturn in the volume of new transactions: those under one million euros were 8.2% higher in 2017 than in 2016 and those of less than a quarter of a million euros grew by 7.3% in 2017 compared with the previous year.</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Despite this improvement in the volume of new transactions, bank credit outstanding balances to companies continued to fall, due to the fact that the maturities and outflows from the balance sheet are still greater than the new credit flow.</a:t>
            </a:r>
          </a:p>
          <a:p>
            <a:endParaRPr lang="es-ES" sz="1000" dirty="0"/>
          </a:p>
        </p:txBody>
      </p:sp>
      <p:grpSp>
        <p:nvGrpSpPr>
          <p:cNvPr id="12" name="11 Grupo"/>
          <p:cNvGrpSpPr/>
          <p:nvPr/>
        </p:nvGrpSpPr>
        <p:grpSpPr>
          <a:xfrm>
            <a:off x="142844" y="6525376"/>
            <a:ext cx="2750146" cy="216737"/>
            <a:chOff x="142844" y="6525376"/>
            <a:chExt cx="2750146" cy="216737"/>
          </a:xfrm>
        </p:grpSpPr>
        <p:grpSp>
          <p:nvGrpSpPr>
            <p:cNvPr id="13" name="8 Grupo"/>
            <p:cNvGrpSpPr/>
            <p:nvPr/>
          </p:nvGrpSpPr>
          <p:grpSpPr>
            <a:xfrm>
              <a:off x="142844" y="6544781"/>
              <a:ext cx="2750145" cy="181706"/>
              <a:chOff x="93663" y="6277125"/>
              <a:chExt cx="2750145" cy="224103"/>
            </a:xfrm>
          </p:grpSpPr>
          <p:sp>
            <p:nvSpPr>
              <p:cNvPr id="16"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17"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5" name="14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75</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5 Rectángulo"/>
          <p:cNvSpPr/>
          <p:nvPr/>
        </p:nvSpPr>
        <p:spPr>
          <a:xfrm>
            <a:off x="428596" y="928670"/>
            <a:ext cx="335131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Economic-financial environment</a:t>
            </a:r>
          </a:p>
        </p:txBody>
      </p:sp>
      <p:sp>
        <p:nvSpPr>
          <p:cNvPr id="3" name="CuadroTexto 2">
            <a:extLst>
              <a:ext uri="{FF2B5EF4-FFF2-40B4-BE49-F238E27FC236}">
                <a16:creationId xmlns:a16="http://schemas.microsoft.com/office/drawing/2014/main" xmlns="" id="{50E351DE-6399-4BBC-9AE4-C8839EC07935}"/>
              </a:ext>
            </a:extLst>
          </p:cNvPr>
          <p:cNvSpPr txBox="1"/>
          <p:nvPr/>
        </p:nvSpPr>
        <p:spPr>
          <a:xfrm>
            <a:off x="428596" y="1516823"/>
            <a:ext cx="7887820" cy="1323439"/>
          </a:xfrm>
          <a:prstGeom prst="rect">
            <a:avLst/>
          </a:prstGeom>
          <a:noFill/>
        </p:spPr>
        <p:txBody>
          <a:bodyPr wrap="square" rtlCol="0">
            <a:spAutoFit/>
          </a:bodyPr>
          <a:lstStyle/>
          <a:p>
            <a:pPr algn="just"/>
            <a:r>
              <a:rPr lang="en-GB" altLang="es-ES" sz="1000" dirty="0">
                <a:solidFill>
                  <a:srgbClr val="953735"/>
                </a:solidFill>
                <a:latin typeface="Gill Sans" charset="0"/>
              </a:rPr>
              <a:t>The results of the Bank Lending Survey published by the ECB in partnership with national central banks showed that the demand for new credit by Spanish SMEs increased at certain times of the year and that financial institutions are optimistic that the demand will continue.</a:t>
            </a:r>
          </a:p>
          <a:p>
            <a:pPr algn="just"/>
            <a:endParaRPr lang="en-GB" altLang="es-ES" sz="500" dirty="0">
              <a:solidFill>
                <a:srgbClr val="953735"/>
              </a:solidFill>
              <a:latin typeface="Gill Sans" charset="0"/>
            </a:endParaRPr>
          </a:p>
          <a:p>
            <a:pPr algn="just"/>
            <a:r>
              <a:rPr lang="en-GB" altLang="es-ES" sz="1000" b="1" i="1" dirty="0">
                <a:solidFill>
                  <a:srgbClr val="953735"/>
                </a:solidFill>
                <a:latin typeface="Gill Sans" charset="0"/>
              </a:rPr>
              <a:t>Default is at its lowest levels since 2011</a:t>
            </a:r>
            <a:r>
              <a:rPr lang="en-GB" altLang="es-ES" sz="1000" dirty="0">
                <a:solidFill>
                  <a:srgbClr val="953735"/>
                </a:solidFill>
                <a:latin typeface="Gill Sans" charset="0"/>
              </a:rPr>
              <a:t>.</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With regard to the default in Spanish credit institutions, this has continued its downward path in 2017 standing at 7.8% at the end of the year, compared with 9.1% at the end of 2016. This indicator is at the lowest level since December 2011, favoured by the sharp decline in doubtful loans, which fell at a rate of 16%.</a:t>
            </a:r>
          </a:p>
          <a:p>
            <a:endParaRPr lang="es-ES" sz="1000" dirty="0"/>
          </a:p>
        </p:txBody>
      </p:sp>
      <p:grpSp>
        <p:nvGrpSpPr>
          <p:cNvPr id="13" name="12 Grupo"/>
          <p:cNvGrpSpPr/>
          <p:nvPr/>
        </p:nvGrpSpPr>
        <p:grpSpPr>
          <a:xfrm>
            <a:off x="142844" y="6525376"/>
            <a:ext cx="2750146" cy="216737"/>
            <a:chOff x="142844" y="6525376"/>
            <a:chExt cx="2750146" cy="216737"/>
          </a:xfrm>
        </p:grpSpPr>
        <p:grpSp>
          <p:nvGrpSpPr>
            <p:cNvPr id="14" name="8 Grupo"/>
            <p:cNvGrpSpPr/>
            <p:nvPr/>
          </p:nvGrpSpPr>
          <p:grpSpPr>
            <a:xfrm>
              <a:off x="142844" y="6544781"/>
              <a:ext cx="2750145" cy="181706"/>
              <a:chOff x="93663" y="6277125"/>
              <a:chExt cx="2750145" cy="224103"/>
            </a:xfrm>
          </p:grpSpPr>
          <p:sp>
            <p:nvSpPr>
              <p:cNvPr id="17"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18"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5" name="14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 name="13 Rectángulo">
            <a:extLst>
              <a:ext uri="{FF2B5EF4-FFF2-40B4-BE49-F238E27FC236}">
                <a16:creationId xmlns:a16="http://schemas.microsoft.com/office/drawing/2014/main" xmlns="" id="{01018670-8ABA-44A7-BC9F-CDBCE7FBF9EA}"/>
              </a:ext>
            </a:extLst>
          </p:cNvPr>
          <p:cNvSpPr/>
          <p:nvPr/>
        </p:nvSpPr>
        <p:spPr>
          <a:xfrm>
            <a:off x="428596" y="1071262"/>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81 Rectángulo">
            <a:extLst>
              <a:ext uri="{FF2B5EF4-FFF2-40B4-BE49-F238E27FC236}">
                <a16:creationId xmlns:a16="http://schemas.microsoft.com/office/drawing/2014/main" xmlns="" id="{C33E0577-3A11-4BDB-819B-D0CC9CE44C12}"/>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5" name="14 Rectángulo">
            <a:extLst>
              <a:ext uri="{FF2B5EF4-FFF2-40B4-BE49-F238E27FC236}">
                <a16:creationId xmlns:a16="http://schemas.microsoft.com/office/drawing/2014/main" xmlns="" id="{51CD32DE-D525-4F33-B3D4-6CFA179D6CAD}"/>
              </a:ext>
            </a:extLst>
          </p:cNvPr>
          <p:cNvSpPr/>
          <p:nvPr/>
        </p:nvSpPr>
        <p:spPr>
          <a:xfrm>
            <a:off x="428596" y="1499890"/>
            <a:ext cx="814393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A.1. LINES OF FINANCING DISTRIBUTED THROUGH SECOND-FLOOR FACILITIES</a:t>
            </a:r>
          </a:p>
        </p:txBody>
      </p:sp>
      <p:sp>
        <p:nvSpPr>
          <p:cNvPr id="2" name="CuadroTexto 1">
            <a:extLst>
              <a:ext uri="{FF2B5EF4-FFF2-40B4-BE49-F238E27FC236}">
                <a16:creationId xmlns:a16="http://schemas.microsoft.com/office/drawing/2014/main" xmlns="" id="{DCBC6390-518C-4043-8726-63C977A8EA1F}"/>
              </a:ext>
            </a:extLst>
          </p:cNvPr>
          <p:cNvSpPr txBox="1"/>
          <p:nvPr/>
        </p:nvSpPr>
        <p:spPr>
          <a:xfrm>
            <a:off x="323528" y="2006758"/>
            <a:ext cx="8032976" cy="4247317"/>
          </a:xfrm>
          <a:prstGeom prst="rect">
            <a:avLst/>
          </a:prstGeom>
          <a:noFill/>
        </p:spPr>
        <p:txBody>
          <a:bodyPr wrap="square" rtlCol="0">
            <a:spAutoFit/>
          </a:bodyPr>
          <a:lstStyle/>
          <a:p>
            <a:pPr algn="just"/>
            <a:r>
              <a:rPr lang="en-GB" altLang="es-ES" sz="1000" dirty="0">
                <a:solidFill>
                  <a:srgbClr val="953735"/>
                </a:solidFill>
                <a:latin typeface="Gill Sans" charset="0"/>
              </a:rPr>
              <a:t>Throughout 2017, ICO has maintained its role as a catalyst for credit through the termed second-floor facilities, offering a wide range of products which cover both the liquidity and financing needs so that productive investment projects can be undertaken. Through this distribution system, ICO channels its funds through the commercial network of credit institutions operating in Spain, determining the main financial characteristics, recipients, purposes and terms of the products. In turn, the institutions are responsible for processing, studying and approving transactions, assuming the credit risk of the final recipient.</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facilities are targeted at the self-employed, companies and entities, and offer finance over a wide range of terms, from the short term (less than 1 year) to the very long term (20 years).</a:t>
            </a:r>
          </a:p>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In 2017, ICO's activity was consolidated in the specialisation and contribution of value.</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the current economic environment in which private financial institutions have standardised access to financing at a reduced cost, the contribution of ICO as a provider of significant volumes of liquidity in the system is no longer so essential.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Consequently, in 2017 ICO consolidated its new role, moving from an extensive model based on the contribution of volume to another whose axes are specialisation and the contribution of value, thus focusing its actions on those activities underpinning economic growth, especially in the internationalisation of Spanish companies.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Through its various second-floor facilities, in 2017 ICO formalised financing of €4.570 billion in 79,908 financing transactions.</a:t>
            </a:r>
          </a:p>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ICO continues to play a key role in the financing of Spanish SMEs</a:t>
            </a:r>
          </a:p>
          <a:p>
            <a:pPr algn="just"/>
            <a:endParaRPr lang="en-GB" altLang="es-ES" sz="500" dirty="0">
              <a:solidFill>
                <a:srgbClr val="953735"/>
              </a:solidFill>
              <a:latin typeface="Gill Sans" charset="0"/>
            </a:endParaRPr>
          </a:p>
          <a:p>
            <a:pPr algn="just"/>
            <a:r>
              <a:rPr lang="en-US" altLang="es-ES" sz="1000" dirty="0">
                <a:solidFill>
                  <a:srgbClr val="953735"/>
                </a:solidFill>
                <a:latin typeface="Gill Sans" charset="0"/>
              </a:rPr>
              <a:t>The necessary adaptation of ICO's activity to the new economic cycle, must not stop its role from being relevant within the Spanish financial system and to companies and SMES, providing added value to the business fabric and supporting companies in their business abroad and promoting innovation, ecological transformation and long and medium term investments according to its mission.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ICO's second-floor activities in 2017 accounted for 2.3% of the total flow of new transactions for sums of less than one million euros provided by the system as a whole to non-financial companies. At the end of 2017, the outstanding balance of loans granted by ICO to non-financial companies at original terms of over one year represented 6% of the system as a whole. </a:t>
            </a:r>
          </a:p>
          <a:p>
            <a:endParaRPr lang="es-ES" sz="1000" dirty="0"/>
          </a:p>
        </p:txBody>
      </p:sp>
      <p:sp>
        <p:nvSpPr>
          <p:cNvPr id="7" name="78 Rectángulo">
            <a:extLst>
              <a:ext uri="{FF2B5EF4-FFF2-40B4-BE49-F238E27FC236}">
                <a16:creationId xmlns:a16="http://schemas.microsoft.com/office/drawing/2014/main" xmlns="" id="{EAD72AE3-9B2F-4690-85FE-143C358487BB}"/>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1" name="Picture 2">
            <a:extLst>
              <a:ext uri="{FF2B5EF4-FFF2-40B4-BE49-F238E27FC236}">
                <a16:creationId xmlns:a16="http://schemas.microsoft.com/office/drawing/2014/main" xmlns="" id="{E55C8765-8411-490F-A0BB-FC4D648C11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 Marcador de número de diapositiva">
            <a:extLst>
              <a:ext uri="{FF2B5EF4-FFF2-40B4-BE49-F238E27FC236}">
                <a16:creationId xmlns:a16="http://schemas.microsoft.com/office/drawing/2014/main" xmlns="" id="{E02381C8-52DF-4431-A0BB-F6F6DEB01770}"/>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76</a:t>
            </a:fld>
            <a:endParaRPr lang="es-ES" sz="1600" b="1" dirty="0">
              <a:solidFill>
                <a:srgbClr val="C00000"/>
              </a:solidFill>
            </a:endParaRPr>
          </a:p>
        </p:txBody>
      </p:sp>
      <p:grpSp>
        <p:nvGrpSpPr>
          <p:cNvPr id="21" name="20 Grupo"/>
          <p:cNvGrpSpPr/>
          <p:nvPr/>
        </p:nvGrpSpPr>
        <p:grpSpPr>
          <a:xfrm>
            <a:off x="142844" y="6525376"/>
            <a:ext cx="2750146" cy="216737"/>
            <a:chOff x="142844" y="6525376"/>
            <a:chExt cx="2750146" cy="216737"/>
          </a:xfrm>
        </p:grpSpPr>
        <p:grpSp>
          <p:nvGrpSpPr>
            <p:cNvPr id="22" name="8 Grupo"/>
            <p:cNvGrpSpPr/>
            <p:nvPr/>
          </p:nvGrpSpPr>
          <p:grpSpPr>
            <a:xfrm>
              <a:off x="142844" y="6544781"/>
              <a:ext cx="2750145" cy="181706"/>
              <a:chOff x="93663" y="6277125"/>
              <a:chExt cx="2750145" cy="224103"/>
            </a:xfrm>
          </p:grpSpPr>
          <p:sp>
            <p:nvSpPr>
              <p:cNvPr id="2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5"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3" name="22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607B9D69-0D77-4F7E-B919-0A5987D36966}"/>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A28D2DCC-19CC-4A6A-A80F-ADC63A23282F}"/>
              </a:ext>
            </a:extLst>
          </p:cNvPr>
          <p:cNvSpPr/>
          <p:nvPr/>
        </p:nvSpPr>
        <p:spPr>
          <a:xfrm>
            <a:off x="428596" y="1000108"/>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959202ED-FC0D-406B-92A4-1A35CE0FADFC}"/>
              </a:ext>
            </a:extLst>
          </p:cNvPr>
          <p:cNvSpPr/>
          <p:nvPr/>
        </p:nvSpPr>
        <p:spPr>
          <a:xfrm>
            <a:off x="428596" y="1428736"/>
            <a:ext cx="814393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A.1. LINES OF FINANCING DISTRIBUTED THROUGH SECOND-FLOOR FACILITIES</a:t>
            </a:r>
          </a:p>
        </p:txBody>
      </p:sp>
      <p:sp>
        <p:nvSpPr>
          <p:cNvPr id="5" name="12 Rectángulo">
            <a:extLst>
              <a:ext uri="{FF2B5EF4-FFF2-40B4-BE49-F238E27FC236}">
                <a16:creationId xmlns:a16="http://schemas.microsoft.com/office/drawing/2014/main" xmlns="" id="{04853209-EC1F-49A2-979F-1419B334E0F3}"/>
              </a:ext>
            </a:extLst>
          </p:cNvPr>
          <p:cNvSpPr/>
          <p:nvPr/>
        </p:nvSpPr>
        <p:spPr>
          <a:xfrm>
            <a:off x="357158" y="1928802"/>
            <a:ext cx="4429156" cy="861774"/>
          </a:xfrm>
          <a:prstGeom prst="rect">
            <a:avLst/>
          </a:prstGeom>
        </p:spPr>
        <p:txBody>
          <a:bodyPr wrap="square">
            <a:spAutoFit/>
          </a:bodyPr>
          <a:lstStyle/>
          <a:p>
            <a:pPr algn="just"/>
            <a:r>
              <a:rPr lang="en-GB" altLang="es-ES" sz="1000" dirty="0">
                <a:solidFill>
                  <a:srgbClr val="953735"/>
                </a:solidFill>
                <a:latin typeface="Gill Sans" charset="0"/>
              </a:rPr>
              <a:t>By size of businesses receiving financing, 66.5% of the transactions formalised during the year were aimed at microenterprises (between 1 and 9 employees). This percentage increases to 92.7% when small companies with up to 49 employees are included.</a:t>
            </a:r>
          </a:p>
        </p:txBody>
      </p:sp>
      <p:sp>
        <p:nvSpPr>
          <p:cNvPr id="12" name="77 Rectángulo">
            <a:extLst>
              <a:ext uri="{FF2B5EF4-FFF2-40B4-BE49-F238E27FC236}">
                <a16:creationId xmlns:a16="http://schemas.microsoft.com/office/drawing/2014/main" xmlns="" id="{F749F52E-9ADC-4F00-9618-9BCA80327176}"/>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3" name="78 Rectángulo">
            <a:extLst>
              <a:ext uri="{FF2B5EF4-FFF2-40B4-BE49-F238E27FC236}">
                <a16:creationId xmlns:a16="http://schemas.microsoft.com/office/drawing/2014/main" xmlns="" id="{436ABBD8-EEDE-4460-AC87-A88155DA0F19}"/>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8" name="17 Rectángulo">
            <a:extLst>
              <a:ext uri="{FF2B5EF4-FFF2-40B4-BE49-F238E27FC236}">
                <a16:creationId xmlns:a16="http://schemas.microsoft.com/office/drawing/2014/main" xmlns="" id="{5CF79565-5706-4F6A-BC11-72A963178306}"/>
              </a:ext>
            </a:extLst>
          </p:cNvPr>
          <p:cNvSpPr/>
          <p:nvPr/>
        </p:nvSpPr>
        <p:spPr>
          <a:xfrm>
            <a:off x="4143372" y="4929198"/>
            <a:ext cx="4572032" cy="1554272"/>
          </a:xfrm>
          <a:prstGeom prst="rect">
            <a:avLst/>
          </a:prstGeom>
        </p:spPr>
        <p:txBody>
          <a:bodyPr wrap="square">
            <a:spAutoFit/>
          </a:bodyPr>
          <a:lstStyle/>
          <a:p>
            <a:pPr algn="just"/>
            <a:r>
              <a:rPr lang="en-GB" altLang="es-ES" sz="1000" dirty="0">
                <a:solidFill>
                  <a:srgbClr val="953735"/>
                </a:solidFill>
                <a:latin typeface="Gill Sans" charset="0"/>
              </a:rPr>
              <a:t>In regard to the distribution of the activity by volume of lending, 52.9% of transactions formalised involved sums equal to or less than €25,000; 82.9% did not exceed €75,000. The average amount of second-floor loans in 2017 was €56,500.</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These indicators, related to company size and credit volumes, show the great spread of the loans granted through ICO second-floor facilities, mainly aimed at self-employed people and small companies, placing the Institute as a reference entity in the financing of SMEs.</a:t>
            </a:r>
          </a:p>
        </p:txBody>
      </p:sp>
      <p:pic>
        <p:nvPicPr>
          <p:cNvPr id="19" name="Imagen 18">
            <a:extLst>
              <a:ext uri="{FF2B5EF4-FFF2-40B4-BE49-F238E27FC236}">
                <a16:creationId xmlns:a16="http://schemas.microsoft.com/office/drawing/2014/main" xmlns="" id="{0DE1C73B-AAA1-4E18-947F-E5C4283E82F0}"/>
              </a:ext>
            </a:extLst>
          </p:cNvPr>
          <p:cNvPicPr>
            <a:picLocks noChangeAspect="1"/>
          </p:cNvPicPr>
          <p:nvPr/>
        </p:nvPicPr>
        <p:blipFill rotWithShape="1">
          <a:blip r:embed="rId4"/>
          <a:srcRect r="19856" b="20168"/>
          <a:stretch/>
        </p:blipFill>
        <p:spPr>
          <a:xfrm>
            <a:off x="555460" y="2790576"/>
            <a:ext cx="3587912" cy="3359747"/>
          </a:xfrm>
          <a:prstGeom prst="rect">
            <a:avLst/>
          </a:prstGeom>
        </p:spPr>
      </p:pic>
      <p:pic>
        <p:nvPicPr>
          <p:cNvPr id="20" name="Imagen 19">
            <a:extLst>
              <a:ext uri="{FF2B5EF4-FFF2-40B4-BE49-F238E27FC236}">
                <a16:creationId xmlns:a16="http://schemas.microsoft.com/office/drawing/2014/main" xmlns="" id="{0E50912C-D926-4FA0-B57E-96658D64A95A}"/>
              </a:ext>
            </a:extLst>
          </p:cNvPr>
          <p:cNvPicPr>
            <a:picLocks noChangeAspect="1"/>
          </p:cNvPicPr>
          <p:nvPr/>
        </p:nvPicPr>
        <p:blipFill rotWithShape="1">
          <a:blip r:embed="rId5"/>
          <a:srcRect r="20621" b="20420"/>
          <a:stretch/>
        </p:blipFill>
        <p:spPr>
          <a:xfrm>
            <a:off x="5148064" y="1871064"/>
            <a:ext cx="3440476" cy="3070104"/>
          </a:xfrm>
          <a:prstGeom prst="rect">
            <a:avLst/>
          </a:prstGeom>
        </p:spPr>
      </p:pic>
      <p:pic>
        <p:nvPicPr>
          <p:cNvPr id="25" name="Picture 2">
            <a:extLst>
              <a:ext uri="{FF2B5EF4-FFF2-40B4-BE49-F238E27FC236}">
                <a16:creationId xmlns:a16="http://schemas.microsoft.com/office/drawing/2014/main" xmlns="" id="{AF512571-69E9-4633-9011-1F61905A24F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1 Marcador de número de diapositiva">
            <a:extLst>
              <a:ext uri="{FF2B5EF4-FFF2-40B4-BE49-F238E27FC236}">
                <a16:creationId xmlns:a16="http://schemas.microsoft.com/office/drawing/2014/main" xmlns="" id="{5DC2E848-E006-4740-B80D-E2EB5B700A40}"/>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77</a:t>
            </a:fld>
            <a:endParaRPr lang="es-ES" sz="1600" b="1" dirty="0">
              <a:solidFill>
                <a:srgbClr val="C00000"/>
              </a:solidFill>
            </a:endParaRPr>
          </a:p>
        </p:txBody>
      </p:sp>
      <p:grpSp>
        <p:nvGrpSpPr>
          <p:cNvPr id="21" name="20 Grupo"/>
          <p:cNvGrpSpPr/>
          <p:nvPr/>
        </p:nvGrpSpPr>
        <p:grpSpPr>
          <a:xfrm>
            <a:off x="142844" y="6525376"/>
            <a:ext cx="2750146" cy="216737"/>
            <a:chOff x="142844" y="6525376"/>
            <a:chExt cx="2750146" cy="216737"/>
          </a:xfrm>
        </p:grpSpPr>
        <p:grpSp>
          <p:nvGrpSpPr>
            <p:cNvPr id="30" name="8 Grupo"/>
            <p:cNvGrpSpPr/>
            <p:nvPr/>
          </p:nvGrpSpPr>
          <p:grpSpPr>
            <a:xfrm>
              <a:off x="142844" y="6544781"/>
              <a:ext cx="2750145" cy="181706"/>
              <a:chOff x="93663" y="6277125"/>
              <a:chExt cx="2750145" cy="224103"/>
            </a:xfrm>
          </p:grpSpPr>
          <p:sp>
            <p:nvSpPr>
              <p:cNvPr id="3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33"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31" name="30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AEBC2D7F-1F4F-438A-86BB-E17ADF18A025}"/>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788EBA1F-1705-48DD-899E-40365525C193}"/>
              </a:ext>
            </a:extLst>
          </p:cNvPr>
          <p:cNvSpPr/>
          <p:nvPr/>
        </p:nvSpPr>
        <p:spPr>
          <a:xfrm>
            <a:off x="428596" y="1000108"/>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B5D9218A-D61C-498F-981A-E96AE66D8806}"/>
              </a:ext>
            </a:extLst>
          </p:cNvPr>
          <p:cNvSpPr/>
          <p:nvPr/>
        </p:nvSpPr>
        <p:spPr>
          <a:xfrm>
            <a:off x="428596" y="1428736"/>
            <a:ext cx="814393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A.1. LINES OF FINANCING DISTRIBUTED THROUGH SECOND-FLOOR FACILITIES</a:t>
            </a:r>
          </a:p>
        </p:txBody>
      </p:sp>
      <p:sp>
        <p:nvSpPr>
          <p:cNvPr id="5" name="12 Rectángulo">
            <a:extLst>
              <a:ext uri="{FF2B5EF4-FFF2-40B4-BE49-F238E27FC236}">
                <a16:creationId xmlns:a16="http://schemas.microsoft.com/office/drawing/2014/main" xmlns="" id="{E4CB6B64-E283-438F-8471-A0E0C5A4C790}"/>
              </a:ext>
            </a:extLst>
          </p:cNvPr>
          <p:cNvSpPr/>
          <p:nvPr/>
        </p:nvSpPr>
        <p:spPr>
          <a:xfrm>
            <a:off x="357158" y="1928802"/>
            <a:ext cx="8286808" cy="1708160"/>
          </a:xfrm>
          <a:prstGeom prst="rect">
            <a:avLst/>
          </a:prstGeom>
        </p:spPr>
        <p:txBody>
          <a:bodyPr wrap="square">
            <a:spAutoFit/>
          </a:bodyPr>
          <a:lstStyle/>
          <a:p>
            <a:pPr algn="just"/>
            <a:r>
              <a:rPr lang="en-GB" altLang="es-ES" sz="1000" dirty="0">
                <a:solidFill>
                  <a:srgbClr val="953735"/>
                </a:solidFill>
                <a:latin typeface="Gill Sans" charset="0"/>
              </a:rPr>
              <a:t>Regarding regional distribution, Annexes I to III include the second-floor facilities operations formalised in 2017 with different distributions depending on the Region in which the investment was made, the registered office of the titleholder and the different sectors of activity.</a:t>
            </a:r>
          </a:p>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Impact of ICO facilities on the Spanish economy. Contribution to economic development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ICO has developed a means to quantify the macroeconomic impact generated by its financing activity. This analysis, based on a methodology using the Input-Output Tables of the National Accounts system combined with statistical and econometric techniques, shows that the presence of ICO as a relevant player in the Spanish financial sector has a notable impact on the economy, generating important contributions to certain macroeconomic variables such as GDP, exports, investment or employment.</a:t>
            </a:r>
          </a:p>
        </p:txBody>
      </p:sp>
      <p:pic>
        <p:nvPicPr>
          <p:cNvPr id="6" name="Imagen 5">
            <a:extLst>
              <a:ext uri="{FF2B5EF4-FFF2-40B4-BE49-F238E27FC236}">
                <a16:creationId xmlns:a16="http://schemas.microsoft.com/office/drawing/2014/main" xmlns="" id="{6884EEA3-3367-46EF-B66C-44CFE41B00DD}"/>
              </a:ext>
            </a:extLst>
          </p:cNvPr>
          <p:cNvPicPr>
            <a:picLocks noChangeAspect="1"/>
          </p:cNvPicPr>
          <p:nvPr/>
        </p:nvPicPr>
        <p:blipFill rotWithShape="1">
          <a:blip r:embed="rId4"/>
          <a:srcRect l="2363" r="21703" b="20580"/>
          <a:stretch/>
        </p:blipFill>
        <p:spPr>
          <a:xfrm>
            <a:off x="500033" y="3573016"/>
            <a:ext cx="4215983" cy="2736303"/>
          </a:xfrm>
          <a:prstGeom prst="rect">
            <a:avLst/>
          </a:prstGeom>
        </p:spPr>
      </p:pic>
      <p:sp>
        <p:nvSpPr>
          <p:cNvPr id="7" name="19 Rectángulo">
            <a:extLst>
              <a:ext uri="{FF2B5EF4-FFF2-40B4-BE49-F238E27FC236}">
                <a16:creationId xmlns:a16="http://schemas.microsoft.com/office/drawing/2014/main" xmlns="" id="{6C9094A5-94CC-4C46-86EB-B39B5DB17D95}"/>
              </a:ext>
            </a:extLst>
          </p:cNvPr>
          <p:cNvSpPr/>
          <p:nvPr/>
        </p:nvSpPr>
        <p:spPr>
          <a:xfrm>
            <a:off x="5143504" y="3857628"/>
            <a:ext cx="3500462" cy="2169825"/>
          </a:xfrm>
          <a:prstGeom prst="rect">
            <a:avLst/>
          </a:prstGeom>
        </p:spPr>
        <p:txBody>
          <a:bodyPr wrap="square">
            <a:spAutoFit/>
          </a:bodyPr>
          <a:lstStyle/>
          <a:p>
            <a:pPr algn="just"/>
            <a:r>
              <a:rPr lang="en-GB" altLang="es-ES" sz="1000" dirty="0">
                <a:solidFill>
                  <a:srgbClr val="953735"/>
                </a:solidFill>
                <a:latin typeface="Gill Sans" charset="0"/>
              </a:rPr>
              <a:t>Regarding the impact on the economic activity of the financing distributed by ICO in 2017 through second-floor facilities, the estimate is €17.196 billion, equivalent to 1.5% of GDP. Similarly, this financing activity represented €3.289 billion in investment, which accounts for 1.4% of total gross fixed capital formation (GFCF) in Spain in the last year.</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As regards exports, the impact generated by ICO financing, estimated at €3.038 billion, represented 0.8% of the total volume of Spanish exports.</a:t>
            </a:r>
          </a:p>
        </p:txBody>
      </p:sp>
      <p:sp>
        <p:nvSpPr>
          <p:cNvPr id="8" name="77 Rectángulo">
            <a:extLst>
              <a:ext uri="{FF2B5EF4-FFF2-40B4-BE49-F238E27FC236}">
                <a16:creationId xmlns:a16="http://schemas.microsoft.com/office/drawing/2014/main" xmlns="" id="{164B3088-2870-4361-A7B9-1A05E14B9E94}"/>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 name="78 Rectángulo">
            <a:extLst>
              <a:ext uri="{FF2B5EF4-FFF2-40B4-BE49-F238E27FC236}">
                <a16:creationId xmlns:a16="http://schemas.microsoft.com/office/drawing/2014/main" xmlns="" id="{BBD56C28-FF93-407D-994A-FD36E240C789}"/>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3" name="Picture 2">
            <a:extLst>
              <a:ext uri="{FF2B5EF4-FFF2-40B4-BE49-F238E27FC236}">
                <a16:creationId xmlns:a16="http://schemas.microsoft.com/office/drawing/2014/main" xmlns="" id="{D002CE3E-8B6C-47A8-BDF0-CB0FDBCF03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 Marcador de número de diapositiva">
            <a:extLst>
              <a:ext uri="{FF2B5EF4-FFF2-40B4-BE49-F238E27FC236}">
                <a16:creationId xmlns:a16="http://schemas.microsoft.com/office/drawing/2014/main" xmlns="" id="{6312BD46-32ED-47CE-BF81-661229DABF6D}"/>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78</a:t>
            </a:fld>
            <a:endParaRPr lang="es-ES" sz="1600" b="1" dirty="0">
              <a:solidFill>
                <a:srgbClr val="C00000"/>
              </a:solidFill>
            </a:endParaRPr>
          </a:p>
        </p:txBody>
      </p:sp>
      <p:grpSp>
        <p:nvGrpSpPr>
          <p:cNvPr id="18" name="17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B409A7E6-6CE2-4386-9833-46FB40E009EC}"/>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00373AEA-7B81-4C8B-B83A-6B66083D2226}"/>
              </a:ext>
            </a:extLst>
          </p:cNvPr>
          <p:cNvSpPr/>
          <p:nvPr/>
        </p:nvSpPr>
        <p:spPr>
          <a:xfrm>
            <a:off x="428596" y="1000108"/>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F66ACA95-6889-46BB-B9C7-927BD2CF1769}"/>
              </a:ext>
            </a:extLst>
          </p:cNvPr>
          <p:cNvSpPr/>
          <p:nvPr/>
        </p:nvSpPr>
        <p:spPr>
          <a:xfrm>
            <a:off x="428596" y="1428736"/>
            <a:ext cx="814393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A.1. LINES OF FINANCING DISTRIBUTED THROUGH SECOND-FLOOR FACILITIES</a:t>
            </a:r>
          </a:p>
        </p:txBody>
      </p:sp>
      <p:sp>
        <p:nvSpPr>
          <p:cNvPr id="5" name="12 Rectángulo">
            <a:extLst>
              <a:ext uri="{FF2B5EF4-FFF2-40B4-BE49-F238E27FC236}">
                <a16:creationId xmlns:a16="http://schemas.microsoft.com/office/drawing/2014/main" xmlns="" id="{1283F81C-46F9-40C2-B864-16E577C84C55}"/>
              </a:ext>
            </a:extLst>
          </p:cNvPr>
          <p:cNvSpPr/>
          <p:nvPr/>
        </p:nvSpPr>
        <p:spPr>
          <a:xfrm>
            <a:off x="357158" y="1928802"/>
            <a:ext cx="8286808" cy="553998"/>
          </a:xfrm>
          <a:prstGeom prst="rect">
            <a:avLst/>
          </a:prstGeom>
        </p:spPr>
        <p:txBody>
          <a:bodyPr wrap="square">
            <a:spAutoFit/>
          </a:bodyPr>
          <a:lstStyle/>
          <a:p>
            <a:pPr algn="just"/>
            <a:r>
              <a:rPr lang="en-GB" altLang="es-ES" sz="1000" dirty="0">
                <a:solidFill>
                  <a:srgbClr val="953735"/>
                </a:solidFill>
                <a:latin typeface="Gill Sans" charset="0"/>
              </a:rPr>
              <a:t>The impact on employment created or maintained as a result of ICO activities in 2017 through second-floor facilities is estimated at more than 322,000 jobs, equivalent to 1.8% of the total volume of full-time equivalent employment.</a:t>
            </a:r>
          </a:p>
        </p:txBody>
      </p:sp>
      <p:pic>
        <p:nvPicPr>
          <p:cNvPr id="6" name="Imagen 5">
            <a:extLst>
              <a:ext uri="{FF2B5EF4-FFF2-40B4-BE49-F238E27FC236}">
                <a16:creationId xmlns:a16="http://schemas.microsoft.com/office/drawing/2014/main" xmlns="" id="{82013EC0-A6C2-4BC1-97AC-8755F3FFF1B3}"/>
              </a:ext>
            </a:extLst>
          </p:cNvPr>
          <p:cNvPicPr>
            <a:picLocks noChangeAspect="1"/>
          </p:cNvPicPr>
          <p:nvPr/>
        </p:nvPicPr>
        <p:blipFill rotWithShape="1">
          <a:blip r:embed="rId4"/>
          <a:srcRect l="1512" r="20845" b="20693"/>
          <a:stretch/>
        </p:blipFill>
        <p:spPr>
          <a:xfrm>
            <a:off x="1572189" y="2435215"/>
            <a:ext cx="4259421" cy="2170925"/>
          </a:xfrm>
          <a:prstGeom prst="rect">
            <a:avLst/>
          </a:prstGeom>
        </p:spPr>
      </p:pic>
      <p:sp>
        <p:nvSpPr>
          <p:cNvPr id="7" name="16 Rectángulo">
            <a:extLst>
              <a:ext uri="{FF2B5EF4-FFF2-40B4-BE49-F238E27FC236}">
                <a16:creationId xmlns:a16="http://schemas.microsoft.com/office/drawing/2014/main" xmlns="" id="{83B03CA4-FC07-4855-8F85-CBD2A0200EA2}"/>
              </a:ext>
            </a:extLst>
          </p:cNvPr>
          <p:cNvSpPr/>
          <p:nvPr/>
        </p:nvSpPr>
        <p:spPr>
          <a:xfrm>
            <a:off x="6215074" y="3286124"/>
            <a:ext cx="2357454" cy="215444"/>
          </a:xfrm>
          <a:prstGeom prst="rect">
            <a:avLst/>
          </a:prstGeom>
        </p:spPr>
        <p:txBody>
          <a:bodyPr wrap="square">
            <a:spAutoFit/>
          </a:bodyPr>
          <a:lstStyle/>
          <a:p>
            <a:pPr algn="just"/>
            <a:r>
              <a:rPr lang="en-GB" altLang="es-ES" sz="800" dirty="0">
                <a:solidFill>
                  <a:srgbClr val="953735"/>
                </a:solidFill>
                <a:latin typeface="Gill Sans" charset="0"/>
              </a:rPr>
              <a:t>(1) Full-time equivalent employment</a:t>
            </a:r>
          </a:p>
        </p:txBody>
      </p:sp>
      <p:sp>
        <p:nvSpPr>
          <p:cNvPr id="8" name="17 Rectángulo">
            <a:extLst>
              <a:ext uri="{FF2B5EF4-FFF2-40B4-BE49-F238E27FC236}">
                <a16:creationId xmlns:a16="http://schemas.microsoft.com/office/drawing/2014/main" xmlns="" id="{4C374087-0FE2-46A6-B004-B08763B25C56}"/>
              </a:ext>
            </a:extLst>
          </p:cNvPr>
          <p:cNvSpPr/>
          <p:nvPr/>
        </p:nvSpPr>
        <p:spPr>
          <a:xfrm>
            <a:off x="357158" y="4714884"/>
            <a:ext cx="4643470" cy="1708160"/>
          </a:xfrm>
          <a:prstGeom prst="rect">
            <a:avLst/>
          </a:prstGeom>
        </p:spPr>
        <p:txBody>
          <a:bodyPr wrap="square">
            <a:spAutoFit/>
          </a:bodyPr>
          <a:lstStyle/>
          <a:p>
            <a:pPr algn="just"/>
            <a:r>
              <a:rPr lang="en-GB" altLang="es-ES" sz="1000" dirty="0">
                <a:solidFill>
                  <a:srgbClr val="953735"/>
                </a:solidFill>
                <a:latin typeface="Gill Sans" charset="0"/>
              </a:rPr>
              <a:t>Finally, with regard to the contribution to economic development, 57.4% of the volume channelled via ICO's second-floor facilities in 2017 was aimed at the self-employed people, companies and entities located in regions with a per capita GDP below the national average. In this respect, 35.6% of financing in 2017 was aimed at recipients located in regions with an above average rate of unemployment at the start of the year.</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ICO's financing activities have therefore contributed to the economic development of companies located in the geographic areas with greatest difficulties.</a:t>
            </a:r>
          </a:p>
        </p:txBody>
      </p:sp>
      <p:pic>
        <p:nvPicPr>
          <p:cNvPr id="9" name="Imagen 8">
            <a:extLst>
              <a:ext uri="{FF2B5EF4-FFF2-40B4-BE49-F238E27FC236}">
                <a16:creationId xmlns:a16="http://schemas.microsoft.com/office/drawing/2014/main" xmlns="" id="{406BF931-686F-4161-A197-C720F4635916}"/>
              </a:ext>
            </a:extLst>
          </p:cNvPr>
          <p:cNvPicPr>
            <a:picLocks noChangeAspect="1"/>
          </p:cNvPicPr>
          <p:nvPr/>
        </p:nvPicPr>
        <p:blipFill rotWithShape="1">
          <a:blip r:embed="rId5"/>
          <a:srcRect r="19666" b="20944"/>
          <a:stretch/>
        </p:blipFill>
        <p:spPr>
          <a:xfrm>
            <a:off x="5148064" y="4858395"/>
            <a:ext cx="3780627" cy="862581"/>
          </a:xfrm>
          <a:prstGeom prst="rect">
            <a:avLst/>
          </a:prstGeom>
        </p:spPr>
      </p:pic>
      <p:sp>
        <p:nvSpPr>
          <p:cNvPr id="10" name="77 Rectángulo">
            <a:extLst>
              <a:ext uri="{FF2B5EF4-FFF2-40B4-BE49-F238E27FC236}">
                <a16:creationId xmlns:a16="http://schemas.microsoft.com/office/drawing/2014/main" xmlns="" id="{8784A27E-0B28-46D3-B17F-EBDF2BAFE348}"/>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1" name="78 Rectángulo">
            <a:extLst>
              <a:ext uri="{FF2B5EF4-FFF2-40B4-BE49-F238E27FC236}">
                <a16:creationId xmlns:a16="http://schemas.microsoft.com/office/drawing/2014/main" xmlns="" id="{91EBF61E-0AD4-4B70-B8CB-FCF4BC8D3242}"/>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5" name="Picture 2">
            <a:extLst>
              <a:ext uri="{FF2B5EF4-FFF2-40B4-BE49-F238E27FC236}">
                <a16:creationId xmlns:a16="http://schemas.microsoft.com/office/drawing/2014/main" xmlns="" id="{F533C860-52A4-4C16-A4C2-EDA371A4A5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 Marcador de número de diapositiva">
            <a:extLst>
              <a:ext uri="{FF2B5EF4-FFF2-40B4-BE49-F238E27FC236}">
                <a16:creationId xmlns:a16="http://schemas.microsoft.com/office/drawing/2014/main" xmlns="" id="{504B9C83-BBE1-44F4-8545-E71EC209A2F9}"/>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79</a:t>
            </a:fld>
            <a:endParaRPr lang="es-ES" sz="1600" b="1" dirty="0">
              <a:solidFill>
                <a:srgbClr val="C00000"/>
              </a:solidFill>
            </a:endParaRPr>
          </a:p>
        </p:txBody>
      </p:sp>
      <p:grpSp>
        <p:nvGrpSpPr>
          <p:cNvPr id="20" name="19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15763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ortar rectángulo de esquina sencilla"/>
          <p:cNvSpPr/>
          <p:nvPr/>
        </p:nvSpPr>
        <p:spPr>
          <a:xfrm>
            <a:off x="4716016" y="4005823"/>
            <a:ext cx="3642198" cy="503297"/>
          </a:xfrm>
          <a:prstGeom prst="snip1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a:spcBef>
                <a:spcPct val="0"/>
              </a:spcBef>
            </a:pPr>
            <a:r>
              <a:rPr lang="en-GB" altLang="es-ES" sz="2000" b="1" dirty="0">
                <a:solidFill>
                  <a:srgbClr val="9E1B34"/>
                </a:solidFill>
                <a:latin typeface="Gill Sans"/>
              </a:rPr>
              <a:t>Executive summary</a:t>
            </a:r>
          </a:p>
        </p:txBody>
      </p:sp>
    </p:spTree>
    <p:extLst>
      <p:ext uri="{BB962C8B-B14F-4D97-AF65-F5344CB8AC3E}">
        <p14:creationId xmlns:p14="http://schemas.microsoft.com/office/powerpoint/2010/main" val="121576358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87871773-BBC1-4924-8433-6F8B039D4B9C}"/>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488873D7-52D4-462B-A09A-5B8597ED4D69}"/>
              </a:ext>
            </a:extLst>
          </p:cNvPr>
          <p:cNvSpPr/>
          <p:nvPr/>
        </p:nvSpPr>
        <p:spPr>
          <a:xfrm>
            <a:off x="428596" y="1000108"/>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5" name="14 Rectángulo">
            <a:extLst>
              <a:ext uri="{FF2B5EF4-FFF2-40B4-BE49-F238E27FC236}">
                <a16:creationId xmlns:a16="http://schemas.microsoft.com/office/drawing/2014/main" xmlns="" id="{8FA6385C-1597-4A8C-850C-DCBC128DEE31}"/>
              </a:ext>
            </a:extLst>
          </p:cNvPr>
          <p:cNvSpPr/>
          <p:nvPr/>
        </p:nvSpPr>
        <p:spPr>
          <a:xfrm>
            <a:off x="428596" y="1428736"/>
            <a:ext cx="814393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A.1. LINES OF FINANCING DISTRIBUTED THROUGH SECOND-FLOOR FACILITIES</a:t>
            </a:r>
          </a:p>
        </p:txBody>
      </p:sp>
      <p:sp>
        <p:nvSpPr>
          <p:cNvPr id="6" name="12 Rectángulo">
            <a:extLst>
              <a:ext uri="{FF2B5EF4-FFF2-40B4-BE49-F238E27FC236}">
                <a16:creationId xmlns:a16="http://schemas.microsoft.com/office/drawing/2014/main" xmlns="" id="{EE3C3A25-3216-4926-A37D-DE688A1097E0}"/>
              </a:ext>
            </a:extLst>
          </p:cNvPr>
          <p:cNvSpPr/>
          <p:nvPr/>
        </p:nvSpPr>
        <p:spPr>
          <a:xfrm>
            <a:off x="357158" y="1928802"/>
            <a:ext cx="8215370" cy="784830"/>
          </a:xfrm>
          <a:prstGeom prst="rect">
            <a:avLst/>
          </a:prstGeom>
        </p:spPr>
        <p:txBody>
          <a:bodyPr wrap="square">
            <a:spAutoFit/>
          </a:bodyPr>
          <a:lstStyle/>
          <a:p>
            <a:pPr algn="just"/>
            <a:r>
              <a:rPr lang="en-GB" altLang="es-ES" sz="1000" b="1" i="1" dirty="0">
                <a:solidFill>
                  <a:srgbClr val="953735"/>
                </a:solidFill>
                <a:latin typeface="Gill Sans" charset="0"/>
              </a:rPr>
              <a:t>ICO continues to encourage investment abroad and supporting exports</a:t>
            </a:r>
          </a:p>
          <a:p>
            <a:pPr algn="just"/>
            <a:endParaRPr lang="en-GB" altLang="es-ES" sz="500" b="1" i="1" dirty="0">
              <a:solidFill>
                <a:srgbClr val="953735"/>
              </a:solidFill>
              <a:latin typeface="Gill Sans" charset="0"/>
            </a:endParaRPr>
          </a:p>
          <a:p>
            <a:pPr algn="just"/>
            <a:r>
              <a:rPr lang="en-GB" altLang="es-ES" sz="1000" dirty="0">
                <a:solidFill>
                  <a:srgbClr val="953735"/>
                </a:solidFill>
                <a:latin typeface="Gill Sans" charset="0"/>
              </a:rPr>
              <a:t>Through its second-floor facilities, during 2017, ICO formalised €677 million through 13,400 transactions to finance investments abroad and boost export activity in 144 countries, as detailed in the following table:</a:t>
            </a:r>
          </a:p>
        </p:txBody>
      </p:sp>
      <p:pic>
        <p:nvPicPr>
          <p:cNvPr id="7" name="Imagen 6">
            <a:extLst>
              <a:ext uri="{FF2B5EF4-FFF2-40B4-BE49-F238E27FC236}">
                <a16:creationId xmlns:a16="http://schemas.microsoft.com/office/drawing/2014/main" xmlns="" id="{46619073-B30F-4E5A-880D-C2C8A6AC5A1A}"/>
              </a:ext>
            </a:extLst>
          </p:cNvPr>
          <p:cNvPicPr>
            <a:picLocks noChangeAspect="1"/>
          </p:cNvPicPr>
          <p:nvPr/>
        </p:nvPicPr>
        <p:blipFill rotWithShape="1">
          <a:blip r:embed="rId4"/>
          <a:srcRect r="19631" b="19646"/>
          <a:stretch/>
        </p:blipFill>
        <p:spPr>
          <a:xfrm>
            <a:off x="438140" y="2713632"/>
            <a:ext cx="3067200" cy="3506427"/>
          </a:xfrm>
          <a:prstGeom prst="rect">
            <a:avLst/>
          </a:prstGeom>
        </p:spPr>
      </p:pic>
      <p:sp>
        <p:nvSpPr>
          <p:cNvPr id="8" name="17 Rectángulo">
            <a:extLst>
              <a:ext uri="{FF2B5EF4-FFF2-40B4-BE49-F238E27FC236}">
                <a16:creationId xmlns:a16="http://schemas.microsoft.com/office/drawing/2014/main" xmlns="" id="{584C080E-BD2A-48E0-8748-E97D0819818A}"/>
              </a:ext>
            </a:extLst>
          </p:cNvPr>
          <p:cNvSpPr/>
          <p:nvPr/>
        </p:nvSpPr>
        <p:spPr>
          <a:xfrm>
            <a:off x="3707904" y="2708920"/>
            <a:ext cx="4864624" cy="707886"/>
          </a:xfrm>
          <a:prstGeom prst="rect">
            <a:avLst/>
          </a:prstGeom>
        </p:spPr>
        <p:txBody>
          <a:bodyPr wrap="square">
            <a:spAutoFit/>
          </a:bodyPr>
          <a:lstStyle/>
          <a:p>
            <a:pPr algn="just"/>
            <a:r>
              <a:rPr lang="en-GB" altLang="es-ES" sz="1000" dirty="0">
                <a:solidFill>
                  <a:srgbClr val="953735"/>
                </a:solidFill>
                <a:latin typeface="Gill Sans" charset="0"/>
              </a:rPr>
              <a:t>As a result, international activity continues to remain one of the strategic axes of ICO's activity. From 2012 to 2017, 20% of the financing distributed through the second-floor facilities was for the overseas promotion of Spanish companies.</a:t>
            </a:r>
          </a:p>
          <a:p>
            <a:pPr algn="just"/>
            <a:endParaRPr lang="en-GB" altLang="es-ES" sz="1000" dirty="0">
              <a:solidFill>
                <a:srgbClr val="953735"/>
              </a:solidFill>
              <a:latin typeface="Gill Sans" charset="0"/>
            </a:endParaRPr>
          </a:p>
        </p:txBody>
      </p:sp>
      <p:sp>
        <p:nvSpPr>
          <p:cNvPr id="9" name="4 Rectángulo">
            <a:extLst>
              <a:ext uri="{FF2B5EF4-FFF2-40B4-BE49-F238E27FC236}">
                <a16:creationId xmlns:a16="http://schemas.microsoft.com/office/drawing/2014/main" xmlns="" id="{A657C8BA-BCEC-48F5-81D2-3965538ABF7E}"/>
              </a:ext>
            </a:extLst>
          </p:cNvPr>
          <p:cNvSpPr/>
          <p:nvPr/>
        </p:nvSpPr>
        <p:spPr>
          <a:xfrm>
            <a:off x="3707904" y="3503330"/>
            <a:ext cx="5040560" cy="1015663"/>
          </a:xfrm>
          <a:prstGeom prst="rect">
            <a:avLst/>
          </a:prstGeom>
          <a:noFill/>
        </p:spPr>
        <p:txBody>
          <a:bodyPr wrap="square">
            <a:spAutoFit/>
          </a:bodyPr>
          <a:lstStyle/>
          <a:p>
            <a:pPr algn="just"/>
            <a:r>
              <a:rPr lang="en-US" sz="1000" b="1" i="1" dirty="0">
                <a:solidFill>
                  <a:srgbClr val="953735"/>
                </a:solidFill>
                <a:latin typeface="Gill Sans" charset="0"/>
              </a:rPr>
              <a:t>Industry and commerce are the sectors which feature most prominently in ICO’s second-floor activity.</a:t>
            </a:r>
          </a:p>
          <a:p>
            <a:pPr algn="just"/>
            <a:endParaRPr lang="en-US" sz="1000" dirty="0">
              <a:solidFill>
                <a:srgbClr val="953735"/>
              </a:solidFill>
              <a:latin typeface="Gill Sans" charset="0"/>
            </a:endParaRPr>
          </a:p>
          <a:p>
            <a:pPr algn="just"/>
            <a:r>
              <a:rPr lang="en-US" sz="1000" dirty="0">
                <a:solidFill>
                  <a:srgbClr val="953735"/>
                </a:solidFill>
                <a:latin typeface="Gill Sans" charset="0"/>
              </a:rPr>
              <a:t>The volume formalized through ICO’s facilities in 2017 shows a wide sectoral distribution with industry, commerce, and infrastructure and transport having particular weight.</a:t>
            </a:r>
          </a:p>
        </p:txBody>
      </p:sp>
      <p:pic>
        <p:nvPicPr>
          <p:cNvPr id="10" name="Picture 3">
            <a:extLst>
              <a:ext uri="{FF2B5EF4-FFF2-40B4-BE49-F238E27FC236}">
                <a16:creationId xmlns:a16="http://schemas.microsoft.com/office/drawing/2014/main" xmlns="" id="{FAA061C4-0CBE-424A-AE96-D7FE70627E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8006" y="4490831"/>
            <a:ext cx="3742386" cy="1891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77 Rectángulo">
            <a:extLst>
              <a:ext uri="{FF2B5EF4-FFF2-40B4-BE49-F238E27FC236}">
                <a16:creationId xmlns:a16="http://schemas.microsoft.com/office/drawing/2014/main" xmlns="" id="{3E8FB791-BCA2-4EF2-B571-4C42BEFF5B8F}"/>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2" name="78 Rectángulo">
            <a:extLst>
              <a:ext uri="{FF2B5EF4-FFF2-40B4-BE49-F238E27FC236}">
                <a16:creationId xmlns:a16="http://schemas.microsoft.com/office/drawing/2014/main" xmlns="" id="{FBDE192E-89A7-4518-B6EC-64565B707877}"/>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6" name="Picture 2">
            <a:extLst>
              <a:ext uri="{FF2B5EF4-FFF2-40B4-BE49-F238E27FC236}">
                <a16:creationId xmlns:a16="http://schemas.microsoft.com/office/drawing/2014/main" xmlns="" id="{99A7FB25-6BFE-48C7-9A35-201170B7EE3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1 Marcador de número de diapositiva">
            <a:extLst>
              <a:ext uri="{FF2B5EF4-FFF2-40B4-BE49-F238E27FC236}">
                <a16:creationId xmlns:a16="http://schemas.microsoft.com/office/drawing/2014/main" xmlns="" id="{D2F4802D-BDC8-4D60-8BBB-90739FD7A746}"/>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80</a:t>
            </a:fld>
            <a:endParaRPr lang="es-ES" sz="1600" b="1" dirty="0">
              <a:solidFill>
                <a:srgbClr val="C00000"/>
              </a:solidFill>
            </a:endParaRPr>
          </a:p>
        </p:txBody>
      </p:sp>
      <p:grpSp>
        <p:nvGrpSpPr>
          <p:cNvPr id="21" name="20 Grupo"/>
          <p:cNvGrpSpPr/>
          <p:nvPr/>
        </p:nvGrpSpPr>
        <p:grpSpPr>
          <a:xfrm>
            <a:off x="142844" y="6525376"/>
            <a:ext cx="2750146" cy="216737"/>
            <a:chOff x="142844" y="6525376"/>
            <a:chExt cx="2750146" cy="216737"/>
          </a:xfrm>
        </p:grpSpPr>
        <p:grpSp>
          <p:nvGrpSpPr>
            <p:cNvPr id="22" name="8 Grupo"/>
            <p:cNvGrpSpPr/>
            <p:nvPr/>
          </p:nvGrpSpPr>
          <p:grpSpPr>
            <a:xfrm>
              <a:off x="142844" y="6544781"/>
              <a:ext cx="2750145" cy="181706"/>
              <a:chOff x="93663" y="6277125"/>
              <a:chExt cx="2750145" cy="224103"/>
            </a:xfrm>
          </p:grpSpPr>
          <p:sp>
            <p:nvSpPr>
              <p:cNvPr id="2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5"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3" name="22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75794265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A5D7546E-CBEF-4C73-9838-4F9D69A645B7}"/>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C7106B01-1968-4BF3-A58A-468D5222D3E6}"/>
              </a:ext>
            </a:extLst>
          </p:cNvPr>
          <p:cNvSpPr/>
          <p:nvPr/>
        </p:nvSpPr>
        <p:spPr>
          <a:xfrm>
            <a:off x="428596" y="1217077"/>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2F17FC8F-2908-4C24-A2B5-D90B13E3CD30}"/>
              </a:ext>
            </a:extLst>
          </p:cNvPr>
          <p:cNvSpPr/>
          <p:nvPr/>
        </p:nvSpPr>
        <p:spPr>
          <a:xfrm>
            <a:off x="428596" y="1645705"/>
            <a:ext cx="814393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A.1. LINES OF FINANCING DISTRIBUTED THROUGH SECOND-FLOOR FACILITIES</a:t>
            </a:r>
          </a:p>
        </p:txBody>
      </p:sp>
      <p:sp>
        <p:nvSpPr>
          <p:cNvPr id="5" name="16 Rectángulo">
            <a:extLst>
              <a:ext uri="{FF2B5EF4-FFF2-40B4-BE49-F238E27FC236}">
                <a16:creationId xmlns:a16="http://schemas.microsoft.com/office/drawing/2014/main" xmlns="" id="{EC88BC6C-8FA7-4227-862C-3E4BBE864225}"/>
              </a:ext>
            </a:extLst>
          </p:cNvPr>
          <p:cNvSpPr/>
          <p:nvPr/>
        </p:nvSpPr>
        <p:spPr>
          <a:xfrm>
            <a:off x="428596" y="2296904"/>
            <a:ext cx="4631500" cy="1554272"/>
          </a:xfrm>
          <a:prstGeom prst="rect">
            <a:avLst/>
          </a:prstGeom>
        </p:spPr>
        <p:txBody>
          <a:bodyPr wrap="square">
            <a:spAutoFit/>
          </a:bodyPr>
          <a:lstStyle/>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ICO continues to consolidate its contribution to long-term productive financing</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2017, the weight of the second-floor activity aimed at financing productive investment with terms equal to or greater than four years reached 45% of the total amount granted through financing products with terms equal to or greater than one year. The attached graph shows the positive evolution of this factor, confirming the specialisation process followed by the Institute in financing long-term productive investments and the assistance given to sectors and activities which support economic growth.</a:t>
            </a:r>
          </a:p>
        </p:txBody>
      </p:sp>
      <p:pic>
        <p:nvPicPr>
          <p:cNvPr id="7" name="Imagen 3">
            <a:extLst>
              <a:ext uri="{FF2B5EF4-FFF2-40B4-BE49-F238E27FC236}">
                <a16:creationId xmlns:a16="http://schemas.microsoft.com/office/drawing/2014/main" xmlns="" id="{B3336FE0-2725-4454-80C3-393320AD570E}"/>
              </a:ext>
            </a:extLst>
          </p:cNvPr>
          <p:cNvPicPr>
            <a:picLocks noChangeAspect="1"/>
          </p:cNvPicPr>
          <p:nvPr/>
        </p:nvPicPr>
        <p:blipFill rotWithShape="1">
          <a:blip r:embed="rId4"/>
          <a:srcRect r="19138" b="20723"/>
          <a:stretch/>
        </p:blipFill>
        <p:spPr>
          <a:xfrm>
            <a:off x="5148064" y="2132856"/>
            <a:ext cx="3353026" cy="1958621"/>
          </a:xfrm>
          <a:prstGeom prst="rect">
            <a:avLst/>
          </a:prstGeom>
        </p:spPr>
      </p:pic>
      <p:sp>
        <p:nvSpPr>
          <p:cNvPr id="8" name="12 Rectángulo">
            <a:extLst>
              <a:ext uri="{FF2B5EF4-FFF2-40B4-BE49-F238E27FC236}">
                <a16:creationId xmlns:a16="http://schemas.microsoft.com/office/drawing/2014/main" xmlns="" id="{60B02A70-38AC-4B1F-9B9D-172BAF3E14E7}"/>
              </a:ext>
            </a:extLst>
          </p:cNvPr>
          <p:cNvSpPr/>
          <p:nvPr/>
        </p:nvSpPr>
        <p:spPr>
          <a:xfrm>
            <a:off x="357158" y="4275673"/>
            <a:ext cx="8231708" cy="1169551"/>
          </a:xfrm>
          <a:prstGeom prst="rect">
            <a:avLst/>
          </a:prstGeom>
        </p:spPr>
        <p:txBody>
          <a:bodyPr wrap="square">
            <a:spAutoFit/>
          </a:bodyPr>
          <a:lstStyle/>
          <a:p>
            <a:pPr algn="just"/>
            <a:r>
              <a:rPr lang="en-GB" altLang="es-ES" sz="1000" b="1" i="1" dirty="0">
                <a:solidFill>
                  <a:srgbClr val="953735"/>
                </a:solidFill>
                <a:latin typeface="Gill Sans" charset="0"/>
              </a:rPr>
              <a:t>Distribution of funds between the different facilities offered by ICO</a:t>
            </a:r>
          </a:p>
          <a:p>
            <a:pPr algn="just"/>
            <a:endParaRPr lang="en-GB" altLang="es-ES" sz="500" b="1" i="1" dirty="0">
              <a:solidFill>
                <a:srgbClr val="953735"/>
              </a:solidFill>
              <a:latin typeface="Gill Sans" charset="0"/>
            </a:endParaRPr>
          </a:p>
          <a:p>
            <a:pPr algn="just"/>
            <a:r>
              <a:rPr lang="en-GB" altLang="es-ES" sz="1000" dirty="0">
                <a:solidFill>
                  <a:srgbClr val="953735"/>
                </a:solidFill>
                <a:latin typeface="Gill Sans" charset="0"/>
              </a:rPr>
              <a:t>The Institute markets a wide variety of financing facilities which are classified into two large areas or strategic axes of activity: companies and entrepreneurs, as well as internationalisation. ICO's catalogue of products offered was modified in 2017 to include an additional facility in the ICO Commercial Credit Facility, in line with broadening its purpose to finance the production costs of the goods to be sold (pre-financing).</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distribution of the activity of the ICO facilities in 2017, according to their strategic axes of activity, is presented in the table below:</a:t>
            </a:r>
          </a:p>
        </p:txBody>
      </p:sp>
      <p:pic>
        <p:nvPicPr>
          <p:cNvPr id="9" name="Imagen 8">
            <a:extLst>
              <a:ext uri="{FF2B5EF4-FFF2-40B4-BE49-F238E27FC236}">
                <a16:creationId xmlns:a16="http://schemas.microsoft.com/office/drawing/2014/main" xmlns="" id="{B76B77DD-B2D9-4FC6-A9D8-211528A24914}"/>
              </a:ext>
            </a:extLst>
          </p:cNvPr>
          <p:cNvPicPr>
            <a:picLocks noChangeAspect="1"/>
          </p:cNvPicPr>
          <p:nvPr/>
        </p:nvPicPr>
        <p:blipFill rotWithShape="1">
          <a:blip r:embed="rId5"/>
          <a:srcRect r="20666" b="18909"/>
          <a:stretch/>
        </p:blipFill>
        <p:spPr>
          <a:xfrm>
            <a:off x="2627784" y="5424564"/>
            <a:ext cx="3373200" cy="956764"/>
          </a:xfrm>
          <a:prstGeom prst="rect">
            <a:avLst/>
          </a:prstGeom>
        </p:spPr>
      </p:pic>
      <p:sp>
        <p:nvSpPr>
          <p:cNvPr id="10" name="77 Rectángulo">
            <a:extLst>
              <a:ext uri="{FF2B5EF4-FFF2-40B4-BE49-F238E27FC236}">
                <a16:creationId xmlns:a16="http://schemas.microsoft.com/office/drawing/2014/main" xmlns="" id="{F0E6D911-400E-420D-812F-25B2276D5664}"/>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1" name="78 Rectángulo">
            <a:extLst>
              <a:ext uri="{FF2B5EF4-FFF2-40B4-BE49-F238E27FC236}">
                <a16:creationId xmlns:a16="http://schemas.microsoft.com/office/drawing/2014/main" xmlns="" id="{8A1C3692-F14D-417B-956F-743CB216A69B}"/>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5" name="Picture 2">
            <a:extLst>
              <a:ext uri="{FF2B5EF4-FFF2-40B4-BE49-F238E27FC236}">
                <a16:creationId xmlns:a16="http://schemas.microsoft.com/office/drawing/2014/main" xmlns="" id="{215FF69B-792B-48E3-98ED-69455794A0D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 Marcador de número de diapositiva">
            <a:extLst>
              <a:ext uri="{FF2B5EF4-FFF2-40B4-BE49-F238E27FC236}">
                <a16:creationId xmlns:a16="http://schemas.microsoft.com/office/drawing/2014/main" xmlns="" id="{300AE039-5754-4204-86D4-6D33C7F80C1A}"/>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81</a:t>
            </a:fld>
            <a:endParaRPr lang="es-ES" sz="1600" b="1" dirty="0">
              <a:solidFill>
                <a:srgbClr val="C00000"/>
              </a:solidFill>
            </a:endParaRPr>
          </a:p>
        </p:txBody>
      </p:sp>
      <p:grpSp>
        <p:nvGrpSpPr>
          <p:cNvPr id="20" name="19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94675080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4B5C8B72-545A-4A33-ABDD-65AB658EAED4}"/>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2CB6FA3E-53AF-48E8-B557-65A65DED2F2C}"/>
              </a:ext>
            </a:extLst>
          </p:cNvPr>
          <p:cNvSpPr/>
          <p:nvPr/>
        </p:nvSpPr>
        <p:spPr>
          <a:xfrm>
            <a:off x="428596" y="1069737"/>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8281AC85-B923-4B65-9C48-6AD865ACC927}"/>
              </a:ext>
            </a:extLst>
          </p:cNvPr>
          <p:cNvSpPr/>
          <p:nvPr/>
        </p:nvSpPr>
        <p:spPr>
          <a:xfrm>
            <a:off x="428596" y="1498365"/>
            <a:ext cx="814393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A.1. LINES OF FINANCING DISTRIBUTED THROUGH SECOND-FLOOR FACILITIES</a:t>
            </a:r>
          </a:p>
        </p:txBody>
      </p:sp>
      <p:sp>
        <p:nvSpPr>
          <p:cNvPr id="5" name="17 Rectángulo">
            <a:extLst>
              <a:ext uri="{FF2B5EF4-FFF2-40B4-BE49-F238E27FC236}">
                <a16:creationId xmlns:a16="http://schemas.microsoft.com/office/drawing/2014/main" xmlns="" id="{B685C81B-A1BE-47AB-8B02-8543B8F8A0D4}"/>
              </a:ext>
            </a:extLst>
          </p:cNvPr>
          <p:cNvSpPr/>
          <p:nvPr/>
        </p:nvSpPr>
        <p:spPr>
          <a:xfrm>
            <a:off x="421724" y="2077849"/>
            <a:ext cx="8150803" cy="2554545"/>
          </a:xfrm>
          <a:prstGeom prst="rect">
            <a:avLst/>
          </a:prstGeom>
        </p:spPr>
        <p:txBody>
          <a:bodyPr wrap="square">
            <a:spAutoFit/>
          </a:bodyPr>
          <a:lstStyle/>
          <a:p>
            <a:pPr algn="just"/>
            <a:r>
              <a:rPr lang="en-GB" altLang="es-ES" sz="1000" b="1" i="1" dirty="0">
                <a:solidFill>
                  <a:srgbClr val="953735"/>
                </a:solidFill>
                <a:latin typeface="Gill Sans" charset="0"/>
              </a:rPr>
              <a:t>Strategic area of companies and entrepreneurs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objective is to provide financing to Spanish self-employed people and companies to make investments in Spain and meet their liquidity needs. In 2017, 66,486 transactions were approved for a total amount of €3.893 billion. This category includes the following facilities:</a:t>
            </a:r>
          </a:p>
          <a:p>
            <a:pPr algn="just"/>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dirty="0">
                <a:solidFill>
                  <a:srgbClr val="953735"/>
                </a:solidFill>
                <a:latin typeface="Gill Sans" charset="0"/>
              </a:rPr>
              <a:t>ICO Companies and Entrepreneurs Facility: aimed at financing up to 100% of investments in Spain, in addition to the liquidity needs and the financing of building and property refurbishment projects undertaken by homeowners' associations and individuals.</a:t>
            </a:r>
          </a:p>
          <a:p>
            <a:pPr marL="171450" indent="-171450" algn="just">
              <a:buFont typeface="Wingdings" panose="05000000000000000000" pitchFamily="2" charset="2"/>
              <a:buChar char="§"/>
            </a:pPr>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dirty="0">
                <a:solidFill>
                  <a:srgbClr val="953735"/>
                </a:solidFill>
                <a:latin typeface="Gill Sans" charset="0"/>
              </a:rPr>
              <a:t>ICO Commercial Credit Facility: provides liquidity to companies through the factoring of invoices issued from their short-term commercial activity and the financing of the manufacturing stage of goods or services to be sold in Spain.</a:t>
            </a:r>
          </a:p>
          <a:p>
            <a:pPr marL="171450" indent="-171450" algn="just">
              <a:buFont typeface="Wingdings" panose="05000000000000000000" pitchFamily="2" charset="2"/>
              <a:buChar char="§"/>
            </a:pPr>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dirty="0">
                <a:solidFill>
                  <a:srgbClr val="953735"/>
                </a:solidFill>
                <a:latin typeface="Gill Sans" charset="0"/>
              </a:rPr>
              <a:t>ICO SGR/SAECA Guarantee Facility: intended to provide companies with a guarantee from a Reciprocal Guarantee Company (SGR) or the State Agricultural Guarantee Institute (SAECA) with financing. ICO collaborates closely with the sector, jointly promoting initiatives to raise awareness of ICO products and the benefits of SGRs for financing business.</a:t>
            </a:r>
          </a:p>
        </p:txBody>
      </p:sp>
      <p:pic>
        <p:nvPicPr>
          <p:cNvPr id="6" name="Imagen 5">
            <a:extLst>
              <a:ext uri="{FF2B5EF4-FFF2-40B4-BE49-F238E27FC236}">
                <a16:creationId xmlns:a16="http://schemas.microsoft.com/office/drawing/2014/main" xmlns="" id="{6033F7F7-261E-46CE-A229-BBA8C7B1D1A0}"/>
              </a:ext>
            </a:extLst>
          </p:cNvPr>
          <p:cNvPicPr>
            <a:picLocks noChangeAspect="1"/>
          </p:cNvPicPr>
          <p:nvPr/>
        </p:nvPicPr>
        <p:blipFill rotWithShape="1">
          <a:blip r:embed="rId4"/>
          <a:srcRect r="19420" b="14775"/>
          <a:stretch/>
        </p:blipFill>
        <p:spPr>
          <a:xfrm>
            <a:off x="2459763" y="4437112"/>
            <a:ext cx="4224473" cy="1152129"/>
          </a:xfrm>
          <a:prstGeom prst="rect">
            <a:avLst/>
          </a:prstGeom>
        </p:spPr>
      </p:pic>
      <p:sp>
        <p:nvSpPr>
          <p:cNvPr id="7" name="77 Rectángulo">
            <a:extLst>
              <a:ext uri="{FF2B5EF4-FFF2-40B4-BE49-F238E27FC236}">
                <a16:creationId xmlns:a16="http://schemas.microsoft.com/office/drawing/2014/main" xmlns="" id="{85A433E3-227A-410C-B966-4D7B1AA78796}"/>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78 Rectángulo">
            <a:extLst>
              <a:ext uri="{FF2B5EF4-FFF2-40B4-BE49-F238E27FC236}">
                <a16:creationId xmlns:a16="http://schemas.microsoft.com/office/drawing/2014/main" xmlns="" id="{99C8E697-AD6F-4127-B9F3-574132FA3FEE}"/>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2" name="Picture 2">
            <a:extLst>
              <a:ext uri="{FF2B5EF4-FFF2-40B4-BE49-F238E27FC236}">
                <a16:creationId xmlns:a16="http://schemas.microsoft.com/office/drawing/2014/main" xmlns="" id="{0562416F-2ACB-4020-B3AD-B579DB2070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 Marcador de número de diapositiva">
            <a:extLst>
              <a:ext uri="{FF2B5EF4-FFF2-40B4-BE49-F238E27FC236}">
                <a16:creationId xmlns:a16="http://schemas.microsoft.com/office/drawing/2014/main" xmlns="" id="{D23B07C7-5731-467D-9193-BFCF1B04AE3D}"/>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82</a:t>
            </a:fld>
            <a:endParaRPr lang="es-ES" sz="1600" b="1" dirty="0">
              <a:solidFill>
                <a:srgbClr val="C00000"/>
              </a:solidFill>
            </a:endParaRPr>
          </a:p>
        </p:txBody>
      </p:sp>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66915906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A685D486-E622-47AB-9CF0-1D1ECFE8B583}"/>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6A62BA25-5A54-425F-AE7C-CDBD6508B952}"/>
              </a:ext>
            </a:extLst>
          </p:cNvPr>
          <p:cNvSpPr/>
          <p:nvPr/>
        </p:nvSpPr>
        <p:spPr>
          <a:xfrm>
            <a:off x="428596" y="963305"/>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6BF0F27C-5B8E-47E6-87A0-B71BB6319499}"/>
              </a:ext>
            </a:extLst>
          </p:cNvPr>
          <p:cNvSpPr/>
          <p:nvPr/>
        </p:nvSpPr>
        <p:spPr>
          <a:xfrm>
            <a:off x="428596" y="1391933"/>
            <a:ext cx="814393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ltLang="es-ES" sz="1400" b="1" dirty="0">
                <a:solidFill>
                  <a:srgbClr val="9E1B34"/>
                </a:solidFill>
                <a:latin typeface="Gill Sans"/>
              </a:rPr>
              <a:t>  A.1. LINES OF FINANCING DISTRIBUTED THROUGH SECOND-FLOOR FACILITIES</a:t>
            </a:r>
          </a:p>
        </p:txBody>
      </p:sp>
      <p:sp>
        <p:nvSpPr>
          <p:cNvPr id="5" name="17 Rectángulo">
            <a:extLst>
              <a:ext uri="{FF2B5EF4-FFF2-40B4-BE49-F238E27FC236}">
                <a16:creationId xmlns:a16="http://schemas.microsoft.com/office/drawing/2014/main" xmlns="" id="{3DD8B539-3BB0-4F31-8F17-DF29EEB2F5A1}"/>
              </a:ext>
            </a:extLst>
          </p:cNvPr>
          <p:cNvSpPr/>
          <p:nvPr/>
        </p:nvSpPr>
        <p:spPr>
          <a:xfrm>
            <a:off x="421723" y="1899409"/>
            <a:ext cx="8167143" cy="1785104"/>
          </a:xfrm>
          <a:prstGeom prst="rect">
            <a:avLst/>
          </a:prstGeom>
        </p:spPr>
        <p:txBody>
          <a:bodyPr wrap="square">
            <a:spAutoFit/>
          </a:bodyPr>
          <a:lstStyle/>
          <a:p>
            <a:pPr algn="just"/>
            <a:r>
              <a:rPr lang="en-GB" altLang="es-ES" sz="1000" b="1" i="1" dirty="0">
                <a:solidFill>
                  <a:srgbClr val="953735"/>
                </a:solidFill>
                <a:latin typeface="Gill Sans" charset="0"/>
              </a:rPr>
              <a:t>Strategic area of Internationalisation</a:t>
            </a:r>
          </a:p>
          <a:p>
            <a:pPr algn="just"/>
            <a:endParaRPr lang="en-GB" altLang="es-ES" sz="500" b="1" i="1" dirty="0">
              <a:solidFill>
                <a:srgbClr val="953735"/>
              </a:solidFill>
              <a:latin typeface="Gill Sans" charset="0"/>
            </a:endParaRPr>
          </a:p>
          <a:p>
            <a:pPr algn="just"/>
            <a:r>
              <a:rPr lang="en-GB" altLang="es-ES" sz="1000" dirty="0">
                <a:solidFill>
                  <a:srgbClr val="953735"/>
                </a:solidFill>
                <a:latin typeface="Gill Sans" charset="0"/>
              </a:rPr>
              <a:t>Since 2012, the Institute has been developing a catalogue of products designed to facilitate the foreign ventures of Spanish companies, in order to cover all their financing needs as well as obtaining guarantees.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ICO offers comprehensive support to an economic activity that has cemented its place as an important lever for sustained growth and a contributor to the recovery of the Spanish economy, designing a comprehensive catalogue of products in the area of exports.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2017, 13,422 transactions were formalised, totalling €677 million, through the following facilities:</a:t>
            </a:r>
          </a:p>
          <a:p>
            <a:pPr algn="just"/>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dirty="0">
                <a:solidFill>
                  <a:srgbClr val="953735"/>
                </a:solidFill>
                <a:latin typeface="Gill Sans" charset="0"/>
              </a:rPr>
              <a:t>ICO Exporters Facility: provides exporters with liquidity by means of short-term advances against invoices from their export activity, as well as covering their liquidity needs to cover the cost of producing the goods to be exported.</a:t>
            </a:r>
          </a:p>
        </p:txBody>
      </p:sp>
      <p:sp>
        <p:nvSpPr>
          <p:cNvPr id="6" name="15 Rectángulo">
            <a:extLst>
              <a:ext uri="{FF2B5EF4-FFF2-40B4-BE49-F238E27FC236}">
                <a16:creationId xmlns:a16="http://schemas.microsoft.com/office/drawing/2014/main" xmlns="" id="{B4021D52-17B4-49F9-967A-E9FC6CD30654}"/>
              </a:ext>
            </a:extLst>
          </p:cNvPr>
          <p:cNvSpPr/>
          <p:nvPr/>
        </p:nvSpPr>
        <p:spPr>
          <a:xfrm>
            <a:off x="428596" y="3627601"/>
            <a:ext cx="4359428" cy="553998"/>
          </a:xfrm>
          <a:prstGeom prst="rect">
            <a:avLst/>
          </a:prstGeom>
        </p:spPr>
        <p:txBody>
          <a:bodyPr wrap="square">
            <a:spAutoFit/>
          </a:bodyPr>
          <a:lstStyle/>
          <a:p>
            <a:pPr marL="171450" indent="-171450" algn="just">
              <a:buFont typeface="Wingdings" panose="05000000000000000000" pitchFamily="2" charset="2"/>
              <a:buChar char="§"/>
            </a:pPr>
            <a:r>
              <a:rPr lang="en-GB" altLang="es-ES" sz="1000" dirty="0">
                <a:solidFill>
                  <a:srgbClr val="953735"/>
                </a:solidFill>
                <a:latin typeface="Gill Sans" charset="0"/>
              </a:rPr>
              <a:t>ICO International Facility: provides Spanish companies with financial resources to make investments outside Spain, cover their liquidity needs and to favour exports. </a:t>
            </a:r>
          </a:p>
        </p:txBody>
      </p:sp>
      <p:pic>
        <p:nvPicPr>
          <p:cNvPr id="7" name="Imagen 6">
            <a:extLst>
              <a:ext uri="{FF2B5EF4-FFF2-40B4-BE49-F238E27FC236}">
                <a16:creationId xmlns:a16="http://schemas.microsoft.com/office/drawing/2014/main" xmlns="" id="{C06029C5-9617-4F3A-86E4-07C2511717DF}"/>
              </a:ext>
            </a:extLst>
          </p:cNvPr>
          <p:cNvPicPr>
            <a:picLocks noChangeAspect="1"/>
          </p:cNvPicPr>
          <p:nvPr/>
        </p:nvPicPr>
        <p:blipFill rotWithShape="1">
          <a:blip r:embed="rId4"/>
          <a:srcRect r="19233" b="17544"/>
          <a:stretch/>
        </p:blipFill>
        <p:spPr>
          <a:xfrm>
            <a:off x="4963389" y="3573016"/>
            <a:ext cx="3641059" cy="1095592"/>
          </a:xfrm>
          <a:prstGeom prst="rect">
            <a:avLst/>
          </a:prstGeom>
        </p:spPr>
      </p:pic>
      <p:sp>
        <p:nvSpPr>
          <p:cNvPr id="8" name="18 Rectángulo">
            <a:extLst>
              <a:ext uri="{FF2B5EF4-FFF2-40B4-BE49-F238E27FC236}">
                <a16:creationId xmlns:a16="http://schemas.microsoft.com/office/drawing/2014/main" xmlns="" id="{0CDA2F82-3096-4805-8269-F3522388FD13}"/>
              </a:ext>
            </a:extLst>
          </p:cNvPr>
          <p:cNvSpPr/>
          <p:nvPr/>
        </p:nvSpPr>
        <p:spPr>
          <a:xfrm>
            <a:off x="464548" y="4797152"/>
            <a:ext cx="8143932" cy="1169551"/>
          </a:xfrm>
          <a:prstGeom prst="rect">
            <a:avLst/>
          </a:prstGeom>
        </p:spPr>
        <p:txBody>
          <a:bodyPr wrap="square">
            <a:spAutoFit/>
          </a:bodyPr>
          <a:lstStyle/>
          <a:p>
            <a:pPr marL="171450" indent="-171450" algn="just">
              <a:buFont typeface="Wingdings" panose="05000000000000000000" pitchFamily="2" charset="2"/>
              <a:buChar char="§"/>
            </a:pPr>
            <a:r>
              <a:rPr lang="en-GB" altLang="es-ES" sz="1000" dirty="0">
                <a:solidFill>
                  <a:srgbClr val="953735"/>
                </a:solidFill>
                <a:latin typeface="Gill Sans" charset="0"/>
              </a:rPr>
              <a:t>ICO International Channel Facility: promotes the Institute's role as a second- or third-floor bank, helping international financial institutions provide financing for the internationalisation of Spanish companies with the support of local banks. In 2017, ICO formalised transactions under this financing scheme with the Central American Bank for Economic Integration (CABEI) amounting to €25 million, and with Banco Interamericano de Finanzas de Perú (BANBIF), for €30 million. Similarly, ICO's General Board approved the formalisation of new contracts of this type, which are pending formalisation at 31 December 2017. Under these agreements, Spanish companies will be able to finance investment projects, liquidity needs and medium- and long-term exports all across Latin American and Caribbean countries.</a:t>
            </a:r>
          </a:p>
        </p:txBody>
      </p:sp>
      <p:sp>
        <p:nvSpPr>
          <p:cNvPr id="9" name="77 Rectángulo">
            <a:extLst>
              <a:ext uri="{FF2B5EF4-FFF2-40B4-BE49-F238E27FC236}">
                <a16:creationId xmlns:a16="http://schemas.microsoft.com/office/drawing/2014/main" xmlns="" id="{0ACEC0A7-3A2B-44D4-A96E-047751134A73}"/>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 name="78 Rectángulo">
            <a:extLst>
              <a:ext uri="{FF2B5EF4-FFF2-40B4-BE49-F238E27FC236}">
                <a16:creationId xmlns:a16="http://schemas.microsoft.com/office/drawing/2014/main" xmlns="" id="{813E3DCC-9E8A-4383-87CF-8F3A11367DF9}"/>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4" name="Picture 2">
            <a:extLst>
              <a:ext uri="{FF2B5EF4-FFF2-40B4-BE49-F238E27FC236}">
                <a16:creationId xmlns:a16="http://schemas.microsoft.com/office/drawing/2014/main" xmlns="" id="{FD55C59C-1C1B-4BE7-BA62-C0B4FA548BB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 Marcador de número de diapositiva">
            <a:extLst>
              <a:ext uri="{FF2B5EF4-FFF2-40B4-BE49-F238E27FC236}">
                <a16:creationId xmlns:a16="http://schemas.microsoft.com/office/drawing/2014/main" xmlns="" id="{6AB933CD-7ECE-455A-8355-124E5B7FB806}"/>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83</a:t>
            </a:fld>
            <a:endParaRPr lang="es-ES" sz="1600" b="1" dirty="0">
              <a:solidFill>
                <a:srgbClr val="C00000"/>
              </a:solidFill>
            </a:endParaRPr>
          </a:p>
        </p:txBody>
      </p:sp>
      <p:grpSp>
        <p:nvGrpSpPr>
          <p:cNvPr id="24" name="23 Grupo"/>
          <p:cNvGrpSpPr/>
          <p:nvPr/>
        </p:nvGrpSpPr>
        <p:grpSpPr>
          <a:xfrm>
            <a:off x="142844" y="6525376"/>
            <a:ext cx="2750146" cy="216737"/>
            <a:chOff x="142844" y="6525376"/>
            <a:chExt cx="2750146" cy="216737"/>
          </a:xfrm>
        </p:grpSpPr>
        <p:grpSp>
          <p:nvGrpSpPr>
            <p:cNvPr id="25" name="8 Grupo"/>
            <p:cNvGrpSpPr/>
            <p:nvPr/>
          </p:nvGrpSpPr>
          <p:grpSpPr>
            <a:xfrm>
              <a:off x="142844" y="6544781"/>
              <a:ext cx="2750145" cy="181706"/>
              <a:chOff x="93663" y="6277125"/>
              <a:chExt cx="2750145" cy="224103"/>
            </a:xfrm>
          </p:grpSpPr>
          <p:sp>
            <p:nvSpPr>
              <p:cNvPr id="27"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8"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6" name="25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15698538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95AD16B8-7EB6-4AF5-B903-144BB52F3C34}"/>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6A21B62A-9B0A-4646-876C-26A50A671251}"/>
              </a:ext>
            </a:extLst>
          </p:cNvPr>
          <p:cNvSpPr/>
          <p:nvPr/>
        </p:nvSpPr>
        <p:spPr>
          <a:xfrm>
            <a:off x="428596" y="908720"/>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6A285BD2-20EE-4F5D-B17C-AD6BB707F431}"/>
              </a:ext>
            </a:extLst>
          </p:cNvPr>
          <p:cNvSpPr/>
          <p:nvPr/>
        </p:nvSpPr>
        <p:spPr>
          <a:xfrm>
            <a:off x="428596" y="1337348"/>
            <a:ext cx="6231636"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t>  </a:t>
            </a:r>
            <a:r>
              <a:rPr lang="en-GB" altLang="es-ES" sz="1400" b="1" dirty="0">
                <a:solidFill>
                  <a:srgbClr val="9E1B34"/>
                </a:solidFill>
                <a:latin typeface="Gill Sans"/>
              </a:rPr>
              <a:t>A.2. TRANSACTIONS ENTERED INTO BY ICO DIRECTLY</a:t>
            </a:r>
          </a:p>
        </p:txBody>
      </p:sp>
      <p:sp>
        <p:nvSpPr>
          <p:cNvPr id="5" name="12 Rectángulo">
            <a:extLst>
              <a:ext uri="{FF2B5EF4-FFF2-40B4-BE49-F238E27FC236}">
                <a16:creationId xmlns:a16="http://schemas.microsoft.com/office/drawing/2014/main" xmlns="" id="{D1905188-FAB7-4463-857C-59D9941CD4AF}"/>
              </a:ext>
            </a:extLst>
          </p:cNvPr>
          <p:cNvSpPr/>
          <p:nvPr/>
        </p:nvSpPr>
        <p:spPr>
          <a:xfrm>
            <a:off x="357158" y="1700808"/>
            <a:ext cx="8358246" cy="1862048"/>
          </a:xfrm>
          <a:prstGeom prst="rect">
            <a:avLst/>
          </a:prstGeom>
        </p:spPr>
        <p:txBody>
          <a:bodyPr wrap="square">
            <a:spAutoFit/>
          </a:bodyPr>
          <a:lstStyle/>
          <a:p>
            <a:pPr algn="just"/>
            <a:r>
              <a:rPr lang="en-GB" altLang="es-ES" sz="1000" dirty="0">
                <a:solidFill>
                  <a:srgbClr val="953735"/>
                </a:solidFill>
                <a:latin typeface="Gill Sans" charset="0"/>
              </a:rPr>
              <a:t>As described above, the majority of ICO's lending activity is towards smaller companies which form the backbone of the Spanish business fabric and which are financed through second-floor facilities. However, the Institute also offers a range of direct lending solutions to promote large investment projects both in Spain and those promoted by Spanish companies which are carried out abroad.</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Under this form, ICO participates in financing the transactions and collaborates in their structure, sharing credit risk with commercial banks and respecting the principles of complementarity and subsidiarity that must frame its actions.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ICO offers integrated solutions, supporting all financial needs both in Spain and abroad, with a particular emphasis on internationalisation through corporate loans, project</a:t>
            </a:r>
            <a:r>
              <a:rPr lang="en-GB" dirty="0"/>
              <a:t> </a:t>
            </a:r>
            <a:r>
              <a:rPr lang="en-GB" altLang="es-ES" sz="1000" dirty="0">
                <a:solidFill>
                  <a:srgbClr val="953735"/>
                </a:solidFill>
                <a:latin typeface="Gill Sans" charset="0"/>
              </a:rPr>
              <a:t>finance, guarantees, bridge loans, specific venture capital funds, etc. </a:t>
            </a:r>
          </a:p>
          <a:p>
            <a:pPr algn="just"/>
            <a:endParaRPr lang="en-GB" altLang="es-ES" sz="500" dirty="0">
              <a:solidFill>
                <a:srgbClr val="953735"/>
              </a:solidFill>
              <a:latin typeface="Gill Sans" charset="0"/>
            </a:endParaRPr>
          </a:p>
          <a:p>
            <a:pPr algn="just"/>
            <a:r>
              <a:rPr lang="en-GB" altLang="es-ES" sz="1000" b="1" i="1" dirty="0">
                <a:solidFill>
                  <a:srgbClr val="953735"/>
                </a:solidFill>
                <a:latin typeface="Gill Sans" charset="0"/>
              </a:rPr>
              <a:t>Direct financing focuses on long-term infrastructure projects and the internationalisation of Spanish companies.</a:t>
            </a:r>
            <a:endParaRPr lang="en-GB" altLang="es-ES" sz="1000" dirty="0">
              <a:solidFill>
                <a:srgbClr val="953735"/>
              </a:solidFill>
              <a:latin typeface="Gill Sans" charset="0"/>
            </a:endParaRPr>
          </a:p>
        </p:txBody>
      </p:sp>
      <p:sp>
        <p:nvSpPr>
          <p:cNvPr id="6" name="15 Rectángulo">
            <a:extLst>
              <a:ext uri="{FF2B5EF4-FFF2-40B4-BE49-F238E27FC236}">
                <a16:creationId xmlns:a16="http://schemas.microsoft.com/office/drawing/2014/main" xmlns="" id="{8300988B-F44A-41DC-9549-3C7810113918}"/>
              </a:ext>
            </a:extLst>
          </p:cNvPr>
          <p:cNvSpPr/>
          <p:nvPr/>
        </p:nvSpPr>
        <p:spPr>
          <a:xfrm>
            <a:off x="357158" y="3501008"/>
            <a:ext cx="4790906" cy="1400383"/>
          </a:xfrm>
          <a:prstGeom prst="rect">
            <a:avLst/>
          </a:prstGeom>
        </p:spPr>
        <p:txBody>
          <a:bodyPr wrap="square">
            <a:spAutoFit/>
          </a:bodyPr>
          <a:lstStyle/>
          <a:p>
            <a:pPr algn="just"/>
            <a:r>
              <a:rPr lang="en-GB" altLang="es-ES" sz="1000" dirty="0">
                <a:solidFill>
                  <a:srgbClr val="953735"/>
                </a:solidFill>
                <a:latin typeface="Gill Sans" charset="0"/>
              </a:rPr>
              <a:t>The improvement in economic conditions from 2014 onwards has made it possible for ICO to resume direct financing of large-scale investment projects, an area where it has a wealth of experience.</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ICO focuses its efforts on the long-term financing of infrastructure projects and the internationalisation activities of Spanish companies, paying special attention to projects which hinder the internationalisation of SMEs accompanying large Spanish companies when carrying out their investment projects.</a:t>
            </a:r>
          </a:p>
        </p:txBody>
      </p:sp>
      <p:sp>
        <p:nvSpPr>
          <p:cNvPr id="7" name="17 Rectángulo">
            <a:extLst>
              <a:ext uri="{FF2B5EF4-FFF2-40B4-BE49-F238E27FC236}">
                <a16:creationId xmlns:a16="http://schemas.microsoft.com/office/drawing/2014/main" xmlns="" id="{ABA13230-4A4C-45ED-A807-60E0FC4E0B49}"/>
              </a:ext>
            </a:extLst>
          </p:cNvPr>
          <p:cNvSpPr/>
          <p:nvPr/>
        </p:nvSpPr>
        <p:spPr>
          <a:xfrm>
            <a:off x="357158" y="4869160"/>
            <a:ext cx="8429684" cy="1323439"/>
          </a:xfrm>
          <a:prstGeom prst="rect">
            <a:avLst/>
          </a:prstGeom>
        </p:spPr>
        <p:txBody>
          <a:bodyPr wrap="square">
            <a:spAutoFit/>
          </a:bodyPr>
          <a:lstStyle/>
          <a:p>
            <a:pPr algn="just"/>
            <a:r>
              <a:rPr lang="en-GB" altLang="es-ES" sz="1000" dirty="0">
                <a:solidFill>
                  <a:srgbClr val="953735"/>
                </a:solidFill>
                <a:latin typeface="Gill Sans" charset="0"/>
              </a:rPr>
              <a:t>In recent years, the volumes formalised by the Institute to promote the international expansion of Spanish companies have witnessed significant increases. Thus, from 2012 to </a:t>
            </a:r>
            <a:r>
              <a:rPr lang="en-GB" altLang="es-ES" sz="1000" dirty="0" smtClean="0">
                <a:solidFill>
                  <a:srgbClr val="953735"/>
                </a:solidFill>
                <a:latin typeface="Gill Sans" charset="0"/>
              </a:rPr>
              <a:t>2017</a:t>
            </a:r>
            <a:r>
              <a:rPr lang="en-GB" altLang="es-ES" sz="1000" dirty="0">
                <a:solidFill>
                  <a:srgbClr val="953735"/>
                </a:solidFill>
                <a:latin typeface="Gill Sans" charset="0"/>
              </a:rPr>
              <a:t>, the internationalisation activity represented 40% of the total formalised by ICO.</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2017, ICO formalised direct lending and guarantee transactions for €1.323 billion, of which €535 million was earmarked for projects abroad, a purpose which during 2017 witnessed growth of 87% over 2016.</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By activity sector, particularly noteworthy are the electricity production and distribution projects, of special interest for their contribution to the action taken to address climate change, which account for 36.4% of the amount committed by ICO in 2017. The long-term financing of transport and infrastructure construction is equally important for ICO, accounting for 25.3% of the total amount formalised through this funds distribution system.</a:t>
            </a:r>
          </a:p>
        </p:txBody>
      </p:sp>
      <p:pic>
        <p:nvPicPr>
          <p:cNvPr id="8" name="Imagen 7">
            <a:extLst>
              <a:ext uri="{FF2B5EF4-FFF2-40B4-BE49-F238E27FC236}">
                <a16:creationId xmlns:a16="http://schemas.microsoft.com/office/drawing/2014/main" xmlns="" id="{D48EEA2C-A12A-4002-AF50-B24A18A0E7E8}"/>
              </a:ext>
            </a:extLst>
          </p:cNvPr>
          <p:cNvPicPr>
            <a:picLocks noChangeAspect="1"/>
          </p:cNvPicPr>
          <p:nvPr/>
        </p:nvPicPr>
        <p:blipFill rotWithShape="1">
          <a:blip r:embed="rId4"/>
          <a:srcRect r="19167" b="18812"/>
          <a:stretch/>
        </p:blipFill>
        <p:spPr>
          <a:xfrm>
            <a:off x="5150846" y="3429001"/>
            <a:ext cx="3564558" cy="1406510"/>
          </a:xfrm>
          <a:prstGeom prst="rect">
            <a:avLst/>
          </a:prstGeom>
        </p:spPr>
      </p:pic>
      <p:sp>
        <p:nvSpPr>
          <p:cNvPr id="9" name="77 Rectángulo">
            <a:extLst>
              <a:ext uri="{FF2B5EF4-FFF2-40B4-BE49-F238E27FC236}">
                <a16:creationId xmlns:a16="http://schemas.microsoft.com/office/drawing/2014/main" xmlns="" id="{AB3DA6EA-1C27-437A-86BE-4FC33DEF5084}"/>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 name="78 Rectángulo">
            <a:extLst>
              <a:ext uri="{FF2B5EF4-FFF2-40B4-BE49-F238E27FC236}">
                <a16:creationId xmlns:a16="http://schemas.microsoft.com/office/drawing/2014/main" xmlns="" id="{BCAD7895-6487-4AF5-9CE5-64A5DBD3088B}"/>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4" name="Picture 2">
            <a:extLst>
              <a:ext uri="{FF2B5EF4-FFF2-40B4-BE49-F238E27FC236}">
                <a16:creationId xmlns:a16="http://schemas.microsoft.com/office/drawing/2014/main" xmlns="" id="{EEB9D028-B1AF-4E2A-AB8D-5A3E8A19C2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 Marcador de número de diapositiva">
            <a:extLst>
              <a:ext uri="{FF2B5EF4-FFF2-40B4-BE49-F238E27FC236}">
                <a16:creationId xmlns:a16="http://schemas.microsoft.com/office/drawing/2014/main" xmlns="" id="{95A9D775-E7C0-4A64-A081-0FEF592208B6}"/>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84</a:t>
            </a:fld>
            <a:endParaRPr lang="es-ES" sz="1600" b="1" dirty="0">
              <a:solidFill>
                <a:srgbClr val="C00000"/>
              </a:solidFill>
            </a:endParaRPr>
          </a:p>
        </p:txBody>
      </p:sp>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81221661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25D74962-77E1-4EF7-B13C-E1C49156E2DA}"/>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0D61AC89-58D5-44BF-9D12-2DD7AD79D347}"/>
              </a:ext>
            </a:extLst>
          </p:cNvPr>
          <p:cNvSpPr/>
          <p:nvPr/>
        </p:nvSpPr>
        <p:spPr>
          <a:xfrm>
            <a:off x="428596" y="1017092"/>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A3C48902-A451-49E1-AB68-C16373735F9C}"/>
              </a:ext>
            </a:extLst>
          </p:cNvPr>
          <p:cNvSpPr/>
          <p:nvPr/>
        </p:nvSpPr>
        <p:spPr>
          <a:xfrm>
            <a:off x="428596" y="1445720"/>
            <a:ext cx="6231636"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t>  </a:t>
            </a:r>
            <a:r>
              <a:rPr lang="en-GB" altLang="es-ES" sz="1400" b="1" dirty="0">
                <a:solidFill>
                  <a:srgbClr val="9E1B34"/>
                </a:solidFill>
                <a:latin typeface="Gill Sans"/>
              </a:rPr>
              <a:t>A.2. TRANSACTIONS ENTERED INTO BY ICO DIRECTLY</a:t>
            </a:r>
          </a:p>
        </p:txBody>
      </p:sp>
      <p:sp>
        <p:nvSpPr>
          <p:cNvPr id="5" name="12 Rectángulo">
            <a:extLst>
              <a:ext uri="{FF2B5EF4-FFF2-40B4-BE49-F238E27FC236}">
                <a16:creationId xmlns:a16="http://schemas.microsoft.com/office/drawing/2014/main" xmlns="" id="{0BE65B94-43C7-44F6-8BDF-AD2BBE02EF20}"/>
              </a:ext>
            </a:extLst>
          </p:cNvPr>
          <p:cNvSpPr/>
          <p:nvPr/>
        </p:nvSpPr>
        <p:spPr>
          <a:xfrm>
            <a:off x="357158" y="2025204"/>
            <a:ext cx="8358246" cy="246221"/>
          </a:xfrm>
          <a:prstGeom prst="rect">
            <a:avLst/>
          </a:prstGeom>
        </p:spPr>
        <p:txBody>
          <a:bodyPr wrap="square">
            <a:spAutoFit/>
          </a:bodyPr>
          <a:lstStyle/>
          <a:p>
            <a:pPr algn="just"/>
            <a:r>
              <a:rPr lang="en-GB" altLang="es-ES" sz="1000" b="1" i="1" dirty="0">
                <a:solidFill>
                  <a:srgbClr val="953735"/>
                </a:solidFill>
                <a:latin typeface="Gill Sans" charset="0"/>
              </a:rPr>
              <a:t>Impact of ICO's direct lending on the Spanish economy.</a:t>
            </a:r>
          </a:p>
        </p:txBody>
      </p:sp>
      <p:pic>
        <p:nvPicPr>
          <p:cNvPr id="6" name="Imagen 5">
            <a:extLst>
              <a:ext uri="{FF2B5EF4-FFF2-40B4-BE49-F238E27FC236}">
                <a16:creationId xmlns:a16="http://schemas.microsoft.com/office/drawing/2014/main" xmlns="" id="{F5858096-DA62-4D0B-AEB1-5D76703B655E}"/>
              </a:ext>
            </a:extLst>
          </p:cNvPr>
          <p:cNvPicPr>
            <a:picLocks noChangeAspect="1"/>
          </p:cNvPicPr>
          <p:nvPr/>
        </p:nvPicPr>
        <p:blipFill rotWithShape="1">
          <a:blip r:embed="rId4"/>
          <a:srcRect r="22139" b="20032"/>
          <a:stretch/>
        </p:blipFill>
        <p:spPr>
          <a:xfrm>
            <a:off x="5993447" y="2040180"/>
            <a:ext cx="2424949" cy="2345949"/>
          </a:xfrm>
          <a:prstGeom prst="rect">
            <a:avLst/>
          </a:prstGeom>
        </p:spPr>
      </p:pic>
      <p:sp>
        <p:nvSpPr>
          <p:cNvPr id="7" name="17 Rectángulo">
            <a:extLst>
              <a:ext uri="{FF2B5EF4-FFF2-40B4-BE49-F238E27FC236}">
                <a16:creationId xmlns:a16="http://schemas.microsoft.com/office/drawing/2014/main" xmlns="" id="{FA8886AC-0DB1-4FFB-957F-367B1DBB62CB}"/>
              </a:ext>
            </a:extLst>
          </p:cNvPr>
          <p:cNvSpPr/>
          <p:nvPr/>
        </p:nvSpPr>
        <p:spPr>
          <a:xfrm>
            <a:off x="357158" y="2601268"/>
            <a:ext cx="5222954" cy="1246495"/>
          </a:xfrm>
          <a:prstGeom prst="rect">
            <a:avLst/>
          </a:prstGeom>
        </p:spPr>
        <p:txBody>
          <a:bodyPr wrap="square">
            <a:spAutoFit/>
          </a:bodyPr>
          <a:lstStyle/>
          <a:p>
            <a:pPr algn="just"/>
            <a:r>
              <a:rPr lang="en-GB" altLang="es-ES" sz="1000" dirty="0">
                <a:solidFill>
                  <a:srgbClr val="953735"/>
                </a:solidFill>
                <a:latin typeface="Gill Sans" charset="0"/>
              </a:rPr>
              <a:t>Using the same methodological procedure as that used to determine the impact of the activity through the second-floor facilities, in 2017, ICO estimated the impact on certain macroeconomic variables of its activity as a direct lender.</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estimate of the impact on economic activity generated by ICO's formalised direct lending transactions in 2017 is €6.082 billion, equivalent to 0.5% of GDP. </a:t>
            </a:r>
          </a:p>
        </p:txBody>
      </p:sp>
      <p:pic>
        <p:nvPicPr>
          <p:cNvPr id="8" name="Imagen 7">
            <a:extLst>
              <a:ext uri="{FF2B5EF4-FFF2-40B4-BE49-F238E27FC236}">
                <a16:creationId xmlns:a16="http://schemas.microsoft.com/office/drawing/2014/main" xmlns="" id="{9422467D-9AF2-46E5-B028-D63455C75BF1}"/>
              </a:ext>
            </a:extLst>
          </p:cNvPr>
          <p:cNvPicPr>
            <a:picLocks noChangeAspect="1"/>
          </p:cNvPicPr>
          <p:nvPr/>
        </p:nvPicPr>
        <p:blipFill rotWithShape="1">
          <a:blip r:embed="rId5"/>
          <a:srcRect r="22139" b="20742"/>
          <a:stretch/>
        </p:blipFill>
        <p:spPr>
          <a:xfrm>
            <a:off x="725604" y="3863375"/>
            <a:ext cx="2936350" cy="2317951"/>
          </a:xfrm>
          <a:prstGeom prst="rect">
            <a:avLst/>
          </a:prstGeom>
        </p:spPr>
      </p:pic>
      <p:sp>
        <p:nvSpPr>
          <p:cNvPr id="9" name="16 Rectángulo">
            <a:extLst>
              <a:ext uri="{FF2B5EF4-FFF2-40B4-BE49-F238E27FC236}">
                <a16:creationId xmlns:a16="http://schemas.microsoft.com/office/drawing/2014/main" xmlns="" id="{11266B1D-42DB-4372-82E8-32F25AA53131}"/>
              </a:ext>
            </a:extLst>
          </p:cNvPr>
          <p:cNvSpPr/>
          <p:nvPr/>
        </p:nvSpPr>
        <p:spPr>
          <a:xfrm>
            <a:off x="3851920" y="4437112"/>
            <a:ext cx="4736946" cy="1554272"/>
          </a:xfrm>
          <a:prstGeom prst="rect">
            <a:avLst/>
          </a:prstGeom>
        </p:spPr>
        <p:txBody>
          <a:bodyPr wrap="square">
            <a:spAutoFit/>
          </a:bodyPr>
          <a:lstStyle/>
          <a:p>
            <a:pPr algn="just"/>
            <a:r>
              <a:rPr lang="en-GB" altLang="es-ES" sz="1000" dirty="0">
                <a:solidFill>
                  <a:srgbClr val="953735"/>
                </a:solidFill>
                <a:latin typeface="Gill Sans" charset="0"/>
              </a:rPr>
              <a:t>Similarly, these direct lending transactions implied €1.253 billion in investment, which represents 0.5% of the total gross fixed capital formation (GFCF) carried out in Spain in 2017, and generated an impact on exports estimated at €479 million, which represents 0.1% of the total volume of Spanish exports.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terms of employment created or maintained as a result of these direct lending transactions, it exceeds 92,000 jobs, equivalent to 0.5% of the total volume of full-time equivalent employment. </a:t>
            </a:r>
          </a:p>
        </p:txBody>
      </p:sp>
      <p:sp>
        <p:nvSpPr>
          <p:cNvPr id="10" name="77 Rectángulo">
            <a:extLst>
              <a:ext uri="{FF2B5EF4-FFF2-40B4-BE49-F238E27FC236}">
                <a16:creationId xmlns:a16="http://schemas.microsoft.com/office/drawing/2014/main" xmlns="" id="{866AFB89-96B1-4EBE-BD1B-454FD34F2A28}"/>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1" name="78 Rectángulo">
            <a:extLst>
              <a:ext uri="{FF2B5EF4-FFF2-40B4-BE49-F238E27FC236}">
                <a16:creationId xmlns:a16="http://schemas.microsoft.com/office/drawing/2014/main" xmlns="" id="{175BA1D7-3A9A-454F-9144-322384845408}"/>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5" name="Picture 2">
            <a:extLst>
              <a:ext uri="{FF2B5EF4-FFF2-40B4-BE49-F238E27FC236}">
                <a16:creationId xmlns:a16="http://schemas.microsoft.com/office/drawing/2014/main" xmlns="" id="{C08DAECE-4196-43A4-BB93-2F493141287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 Marcador de número de diapositiva">
            <a:extLst>
              <a:ext uri="{FF2B5EF4-FFF2-40B4-BE49-F238E27FC236}">
                <a16:creationId xmlns:a16="http://schemas.microsoft.com/office/drawing/2014/main" xmlns="" id="{9659AB02-DD68-4B17-BFD2-D562D567CC29}"/>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85</a:t>
            </a:fld>
            <a:endParaRPr lang="es-ES" sz="1600" b="1" dirty="0">
              <a:solidFill>
                <a:srgbClr val="C00000"/>
              </a:solidFill>
            </a:endParaRPr>
          </a:p>
        </p:txBody>
      </p:sp>
      <p:grpSp>
        <p:nvGrpSpPr>
          <p:cNvPr id="20" name="19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7731893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B6FB3034-A0A3-44F4-A25C-D730050FF0B3}"/>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E95BA46A-ADB1-4AFD-9193-2E45F7FECD67}"/>
              </a:ext>
            </a:extLst>
          </p:cNvPr>
          <p:cNvSpPr/>
          <p:nvPr/>
        </p:nvSpPr>
        <p:spPr>
          <a:xfrm>
            <a:off x="428596" y="1068700"/>
            <a:ext cx="4915566"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3E38A5EE-7643-4724-B9D1-4DEE616D3E17}"/>
              </a:ext>
            </a:extLst>
          </p:cNvPr>
          <p:cNvSpPr/>
          <p:nvPr/>
        </p:nvSpPr>
        <p:spPr>
          <a:xfrm>
            <a:off x="428596" y="1497328"/>
            <a:ext cx="6375652"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t>  </a:t>
            </a:r>
            <a:r>
              <a:rPr lang="en-GB" altLang="es-ES" sz="1400" b="1" dirty="0">
                <a:solidFill>
                  <a:srgbClr val="9E1B34"/>
                </a:solidFill>
                <a:latin typeface="Gill Sans"/>
              </a:rPr>
              <a:t>A.2. TRANSACTIONS ENTERED INTO BY ICO DIRECTLY</a:t>
            </a:r>
          </a:p>
        </p:txBody>
      </p:sp>
      <p:sp>
        <p:nvSpPr>
          <p:cNvPr id="5" name="17 Rectángulo">
            <a:extLst>
              <a:ext uri="{FF2B5EF4-FFF2-40B4-BE49-F238E27FC236}">
                <a16:creationId xmlns:a16="http://schemas.microsoft.com/office/drawing/2014/main" xmlns="" id="{87AD7B47-595B-4C6F-AEAC-4454E30447FE}"/>
              </a:ext>
            </a:extLst>
          </p:cNvPr>
          <p:cNvSpPr/>
          <p:nvPr/>
        </p:nvSpPr>
        <p:spPr>
          <a:xfrm>
            <a:off x="357158" y="1999868"/>
            <a:ext cx="8319298" cy="4093428"/>
          </a:xfrm>
          <a:prstGeom prst="rect">
            <a:avLst/>
          </a:prstGeom>
        </p:spPr>
        <p:txBody>
          <a:bodyPr wrap="square">
            <a:spAutoFit/>
          </a:bodyPr>
          <a:lstStyle/>
          <a:p>
            <a:pPr algn="just"/>
            <a:r>
              <a:rPr lang="en-GB" altLang="es-ES" sz="1000" b="1" i="1" dirty="0">
                <a:solidFill>
                  <a:srgbClr val="953735"/>
                </a:solidFill>
                <a:latin typeface="Gill Sans" charset="0"/>
              </a:rPr>
              <a:t>ICO collaborates with European institutions and national promotional banks to support the investments of Spanish companies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Investment Plan for Europe, known as the “Juncker Plan”, is one of the European Commission’s priorities. The plan's core is the European Fund for Strategic Investments (EFSI) created to finance the projects of large companies, medium-cap companies and SMEs, in the sectors of strategic infrastructures (digital and transport), research and innovation, education, development of renewable energies and resource efficiency.</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compliance with the initial commitment of the Spanish Government to participate in the Plan with €1.5 billion, ICO has placed all its efforts into proposing innovative structures to the EIB to facilitate the financing of infrastructure projects and financing for SMEs, both through its direct lending programmes and private capital funds.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Overall, as of December 2017, €51.3 billion of financing had been approved and an amount close to €256.9 billion of investment had been mobilised, with projects being executed in the 28 member states. In Spain, financing of €5.6 billion has been reached, with a mobilised investment of around €31.9 billion in the 70 approved projects, which makes Spain the third largest recipient of funds after France and Italy.</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2017, ICO collaborated very actively with the EIB and executives and experts of the European Commission in an intense and continuous task of public communication aimed at entrepreneurs and institutions throughout Spain. Information seminars were organised in many Spanish provinces, with conferences being held and presentations given on how to obtain financing to develop them under the aforementioned plan.</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this same vein of collaboration at pan-European level and in order to contribute to the objectives of the "Juncker Plan", noteworthy was the constitution of the "Marguerite II Fund" in 2017 with initial capital of €700 million; €200 million from the EIB and the remaining €500 million shared equally between five European public financial institutions, including ICO.</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"Marguerite II Fund" will continue with the mission of the "Marguerite Fund", which is already fully invested and, like its predecessor, is a pan-European capital fund whose aim is to act as a catalyst for investments in renewables, energy, transport and digital infrastructure, with the objectives pursued by the Investment Plan for Europe.</a:t>
            </a:r>
          </a:p>
        </p:txBody>
      </p:sp>
      <p:sp>
        <p:nvSpPr>
          <p:cNvPr id="6" name="77 Rectángulo">
            <a:extLst>
              <a:ext uri="{FF2B5EF4-FFF2-40B4-BE49-F238E27FC236}">
                <a16:creationId xmlns:a16="http://schemas.microsoft.com/office/drawing/2014/main" xmlns="" id="{DDB73B41-8F41-4BD1-A9C1-9EE7488EA0F2}"/>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78 Rectángulo">
            <a:extLst>
              <a:ext uri="{FF2B5EF4-FFF2-40B4-BE49-F238E27FC236}">
                <a16:creationId xmlns:a16="http://schemas.microsoft.com/office/drawing/2014/main" xmlns="" id="{83C5473C-20D6-4837-8B03-3ED49E210051}"/>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3" name="Picture 2">
            <a:extLst>
              <a:ext uri="{FF2B5EF4-FFF2-40B4-BE49-F238E27FC236}">
                <a16:creationId xmlns:a16="http://schemas.microsoft.com/office/drawing/2014/main" xmlns="" id="{C9E702AD-46DA-49F6-B550-64DE295D63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 Marcador de número de diapositiva">
            <a:extLst>
              <a:ext uri="{FF2B5EF4-FFF2-40B4-BE49-F238E27FC236}">
                <a16:creationId xmlns:a16="http://schemas.microsoft.com/office/drawing/2014/main" xmlns="" id="{843AA175-15D6-4E22-BFAE-E6546CAC561E}"/>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86</a:t>
            </a:fld>
            <a:endParaRPr lang="es-ES" sz="1600" b="1" dirty="0">
              <a:solidFill>
                <a:srgbClr val="C00000"/>
              </a:solidFill>
            </a:endParaRPr>
          </a:p>
        </p:txBody>
      </p:sp>
      <p:grpSp>
        <p:nvGrpSpPr>
          <p:cNvPr id="18" name="17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38149982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BF2FFAA3-C14C-445E-8C82-8F48FBD887EE}"/>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A0C17681-F6C5-4EE7-98C2-6B37200E96E9}"/>
              </a:ext>
            </a:extLst>
          </p:cNvPr>
          <p:cNvSpPr/>
          <p:nvPr/>
        </p:nvSpPr>
        <p:spPr>
          <a:xfrm>
            <a:off x="428596" y="1262077"/>
            <a:ext cx="500066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A.</a:t>
            </a:r>
            <a:r>
              <a:rPr lang="en-US" altLang="es-ES" sz="1400" b="1" dirty="0">
                <a:solidFill>
                  <a:srgbClr val="9E1B34"/>
                </a:solidFill>
                <a:latin typeface="Gill Sans"/>
              </a:rPr>
              <a:t>	</a:t>
            </a:r>
            <a:r>
              <a:rPr lang="en-GB" altLang="es-ES" sz="1400" b="1" dirty="0">
                <a:solidFill>
                  <a:srgbClr val="9E1B34"/>
                </a:solidFill>
                <a:latin typeface="Gill Sans"/>
              </a:rPr>
              <a:t>ICO'S LENDING ACTIVITY IN 2017</a:t>
            </a:r>
          </a:p>
        </p:txBody>
      </p:sp>
      <p:sp>
        <p:nvSpPr>
          <p:cNvPr id="4" name="14 Rectángulo">
            <a:extLst>
              <a:ext uri="{FF2B5EF4-FFF2-40B4-BE49-F238E27FC236}">
                <a16:creationId xmlns:a16="http://schemas.microsoft.com/office/drawing/2014/main" xmlns="" id="{8F1391A4-BEC6-423D-A1D3-596FC1DFD511}"/>
              </a:ext>
            </a:extLst>
          </p:cNvPr>
          <p:cNvSpPr/>
          <p:nvPr/>
        </p:nvSpPr>
        <p:spPr>
          <a:xfrm>
            <a:off x="428596" y="1690705"/>
            <a:ext cx="6231636"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buFont typeface="Wingdings" pitchFamily="2" charset="2"/>
              <a:buChar char="q"/>
              <a:defRPr/>
            </a:pPr>
            <a:r>
              <a:rPr lang="en-GB"/>
              <a:t>  </a:t>
            </a:r>
            <a:r>
              <a:rPr lang="en-GB" altLang="es-ES" sz="1400" b="1" dirty="0">
                <a:solidFill>
                  <a:srgbClr val="9E1B34"/>
                </a:solidFill>
                <a:latin typeface="Gill Sans"/>
              </a:rPr>
              <a:t>A.2. TRANSACTIONS ENTERED INTO BY ICO DIRECTLY</a:t>
            </a:r>
          </a:p>
        </p:txBody>
      </p:sp>
      <p:sp>
        <p:nvSpPr>
          <p:cNvPr id="5" name="17 Rectángulo">
            <a:extLst>
              <a:ext uri="{FF2B5EF4-FFF2-40B4-BE49-F238E27FC236}">
                <a16:creationId xmlns:a16="http://schemas.microsoft.com/office/drawing/2014/main" xmlns="" id="{8DFB9D71-F943-47C9-90F4-CF67779CB621}"/>
              </a:ext>
            </a:extLst>
          </p:cNvPr>
          <p:cNvSpPr/>
          <p:nvPr/>
        </p:nvSpPr>
        <p:spPr>
          <a:xfrm>
            <a:off x="357158" y="2198181"/>
            <a:ext cx="8319298" cy="3247043"/>
          </a:xfrm>
          <a:prstGeom prst="rect">
            <a:avLst/>
          </a:prstGeom>
        </p:spPr>
        <p:txBody>
          <a:bodyPr wrap="square">
            <a:spAutoFit/>
          </a:bodyPr>
          <a:lstStyle/>
          <a:p>
            <a:pPr algn="just"/>
            <a:r>
              <a:rPr lang="en-GB" altLang="es-ES" sz="1000" dirty="0">
                <a:solidFill>
                  <a:srgbClr val="953735"/>
                </a:solidFill>
                <a:latin typeface="Gill Sans" charset="0"/>
              </a:rPr>
              <a:t>Also of note in this sphere of ​​collaboration is the signing of an agreement with the EIB to provide funds for a new second-floor facility to be marketed during 2018, called ICO IDAE Energy Efficiency. Approved in 2017, this will be used to finance investments made in facilities of the hotel, industrial and commercial sectors which reduce carbon dioxide emissions and final energy consumption by improving energy efficiency. The Institute for Diversification and Energy Saving (IDAE) and participating financial entities share the risk of transactions 50% financed.</a:t>
            </a:r>
          </a:p>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ICO has signed collaboration agreements with international institutions and organisations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To strengthen ICO's international activity and supplement the financing activity through loan or guarantee transactions, in 2017 it continued to sign collaboration agreements with similar institutions in other countries and multilateral organisations in joint cooperation activities for the exchange of information, financing and support for the companies of each of the signatory countries, as well as co-financing investment projects of common interest.</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During 2017, ICO entered into agreements with the following institutions: </a:t>
            </a:r>
          </a:p>
          <a:p>
            <a:pPr algn="just"/>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dirty="0">
                <a:solidFill>
                  <a:srgbClr val="953735"/>
                </a:solidFill>
                <a:latin typeface="Gill Sans" charset="0"/>
              </a:rPr>
              <a:t>Nacional Financiera (NAFIN) Mexico: Renewal of the non-exclusive ICO-NAFIN collaboration framework to develop programmes which promote such cooperation.</a:t>
            </a:r>
          </a:p>
          <a:p>
            <a:pPr marL="171450" indent="-171450" algn="just">
              <a:buFont typeface="Wingdings" panose="05000000000000000000" pitchFamily="2" charset="2"/>
              <a:buChar char="§"/>
            </a:pPr>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dirty="0">
                <a:solidFill>
                  <a:srgbClr val="953735"/>
                </a:solidFill>
                <a:latin typeface="Gill Sans" charset="0"/>
              </a:rPr>
              <a:t>European Investment Fund (EIF): As part of the objectives contained in the Investment Plan, a collaboration agreement has been signed with the aim of defining, in a preliminary and non-binding manner, the framework under which both parties can explore potential opportunities for cooperation in capital investments. </a:t>
            </a:r>
          </a:p>
          <a:p>
            <a:pPr algn="just"/>
            <a:endParaRPr lang="en-GB" altLang="es-ES" sz="1000" dirty="0">
              <a:solidFill>
                <a:srgbClr val="953735"/>
              </a:solidFill>
              <a:latin typeface="Gill Sans" charset="0"/>
            </a:endParaRPr>
          </a:p>
        </p:txBody>
      </p:sp>
      <p:sp>
        <p:nvSpPr>
          <p:cNvPr id="6" name="77 Rectángulo">
            <a:extLst>
              <a:ext uri="{FF2B5EF4-FFF2-40B4-BE49-F238E27FC236}">
                <a16:creationId xmlns:a16="http://schemas.microsoft.com/office/drawing/2014/main" xmlns="" id="{08FAC4D6-65CF-425D-85F6-FE2CB4645ACC}"/>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78 Rectángulo">
            <a:extLst>
              <a:ext uri="{FF2B5EF4-FFF2-40B4-BE49-F238E27FC236}">
                <a16:creationId xmlns:a16="http://schemas.microsoft.com/office/drawing/2014/main" xmlns="" id="{5046C175-02DA-4032-B4EE-93A058E33B6B}"/>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1" name="Picture 2">
            <a:extLst>
              <a:ext uri="{FF2B5EF4-FFF2-40B4-BE49-F238E27FC236}">
                <a16:creationId xmlns:a16="http://schemas.microsoft.com/office/drawing/2014/main" xmlns="" id="{007364FA-11B0-4243-9E9F-D1AB5803A1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 Marcador de número de diapositiva">
            <a:extLst>
              <a:ext uri="{FF2B5EF4-FFF2-40B4-BE49-F238E27FC236}">
                <a16:creationId xmlns:a16="http://schemas.microsoft.com/office/drawing/2014/main" xmlns="" id="{9AE325EF-0ED3-412A-80E1-21059AA3703F}"/>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87</a:t>
            </a:fld>
            <a:endParaRPr lang="es-ES" sz="1600" b="1" dirty="0">
              <a:solidFill>
                <a:srgbClr val="C00000"/>
              </a:solidFill>
            </a:endParaRPr>
          </a:p>
        </p:txBody>
      </p:sp>
      <p:grpSp>
        <p:nvGrpSpPr>
          <p:cNvPr id="16" name="15 Grupo"/>
          <p:cNvGrpSpPr/>
          <p:nvPr/>
        </p:nvGrpSpPr>
        <p:grpSpPr>
          <a:xfrm>
            <a:off x="142844" y="6525376"/>
            <a:ext cx="2750146" cy="216737"/>
            <a:chOff x="142844" y="6525376"/>
            <a:chExt cx="2750146" cy="216737"/>
          </a:xfrm>
        </p:grpSpPr>
        <p:grpSp>
          <p:nvGrpSpPr>
            <p:cNvPr id="17" name="8 Grupo"/>
            <p:cNvGrpSpPr/>
            <p:nvPr/>
          </p:nvGrpSpPr>
          <p:grpSpPr>
            <a:xfrm>
              <a:off x="142844" y="6544781"/>
              <a:ext cx="2750145" cy="181706"/>
              <a:chOff x="93663" y="6277125"/>
              <a:chExt cx="2750145" cy="224103"/>
            </a:xfrm>
          </p:grpSpPr>
          <p:sp>
            <p:nvSpPr>
              <p:cNvPr id="19"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0"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8" name="17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4060825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762107A0-C4E0-486C-BF9C-0FC2BEF8CD6F}"/>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2ABA4AEF-DE16-4E91-A8E9-D3E1F08E3AA8}"/>
              </a:ext>
            </a:extLst>
          </p:cNvPr>
          <p:cNvSpPr/>
          <p:nvPr/>
        </p:nvSpPr>
        <p:spPr>
          <a:xfrm>
            <a:off x="428596" y="1042111"/>
            <a:ext cx="680770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B. INVESTMENTS IN CAPITAL, QUASI-CAPITAL AND GUARANTEE FUNDS</a:t>
            </a:r>
          </a:p>
        </p:txBody>
      </p:sp>
      <p:sp>
        <p:nvSpPr>
          <p:cNvPr id="4" name="17 Rectángulo">
            <a:extLst>
              <a:ext uri="{FF2B5EF4-FFF2-40B4-BE49-F238E27FC236}">
                <a16:creationId xmlns:a16="http://schemas.microsoft.com/office/drawing/2014/main" xmlns="" id="{56FFD10D-8D49-4690-B583-C468D5AA8921}"/>
              </a:ext>
            </a:extLst>
          </p:cNvPr>
          <p:cNvSpPr/>
          <p:nvPr/>
        </p:nvSpPr>
        <p:spPr>
          <a:xfrm>
            <a:off x="357158" y="1600339"/>
            <a:ext cx="8319298" cy="4708981"/>
          </a:xfrm>
          <a:prstGeom prst="rect">
            <a:avLst/>
          </a:prstGeom>
        </p:spPr>
        <p:txBody>
          <a:bodyPr wrap="square">
            <a:spAutoFit/>
          </a:bodyPr>
          <a:lstStyle/>
          <a:p>
            <a:pPr algn="just"/>
            <a:r>
              <a:rPr lang="en-GB" altLang="es-ES" sz="1000" dirty="0">
                <a:solidFill>
                  <a:srgbClr val="953735"/>
                </a:solidFill>
                <a:latin typeface="Gill Sans" charset="0"/>
              </a:rPr>
              <a:t>ICO continued to promote alternative means of financing to bank financing in 2017 by encouraging the capitalisation of Spanish companies, promoting the different funds in which it participates, whether managed through its subsidiary, AXIS, by the Institute itself or through other institutions or companies.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AXIS was created in 1986 as the first venture capital management company registered with the Spanish Securities Market Commission. Since its creation, it has promoted private capital as an alternative means of financing to bank financing for Spanish companies, improving their capitalisation, driving innovation, entrepreneurship and internationalisation.</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Its main objective has always been to maintain the financial balance of the funds managed to ensure their continuity. AXIS is one of the most active operators in the private capital market, managing €2 billion through three funds: FOND-ICO Global, FOND-ICOpyme and FOND-ICOinfraestructuras. ICO is the sole shareholder in these funds.</a:t>
            </a:r>
          </a:p>
          <a:p>
            <a:pPr algn="just"/>
            <a:endParaRPr lang="en-GB" altLang="es-ES" sz="1000" dirty="0">
              <a:solidFill>
                <a:srgbClr val="953735"/>
              </a:solidFill>
              <a:latin typeface="Gill Sans" charset="0"/>
            </a:endParaRPr>
          </a:p>
          <a:p>
            <a:pPr marL="171450" indent="-171450" algn="just">
              <a:buFont typeface="Wingdings" panose="05000000000000000000" pitchFamily="2" charset="2"/>
              <a:buChar char="§"/>
            </a:pPr>
            <a:r>
              <a:rPr lang="en-GB" altLang="es-ES" sz="1000" b="1" dirty="0">
                <a:solidFill>
                  <a:srgbClr val="953735"/>
                </a:solidFill>
                <a:latin typeface="Gill Sans" charset="0"/>
              </a:rPr>
              <a:t>FOND-ICO Global</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This is the first fund of funds with public capital in Spain. Created in 2013 to respond to one of the main demands of the venture capital sector, which was asking for greater public sector involvement in relation to alternative funding channels to bank financing for companies.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goal of FOND-ICO Global is to promote the creation of privately managed venture capital funds that invest in Spanish companies in all stages of their development, from seed capital and the start-up phase, through to development capital to promote their expansion and internationalisation. The fund serves as the catalyst for the creation of new private venture capital funds managed by private operators with a presence in Spain.</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venture capital funds in which the fund invests must, for the most part, be made up of private capital; thus, the amount of capital invested by FOND-ICO Global in each of the corresponding funds depends on the phases in which it invests and the size of the fund.</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It seeks to strengthen alternative financing to bank financing, promoting the capitalisation of companies and their internationalisation and growth. The fund is based on the principles of private fund management and maintains a broad spectrum of investments, both in terms of the development stage of the companies and the sectors of activity.</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FOND-ICO Global was started with initial funds of €1.2 billion. Given the positive development of the fund, the large number of applicants and its significant contribution to revitalising the venture capital sector in Spain, its capital was increased to €1.5 billion in November 2015.</a:t>
            </a:r>
          </a:p>
        </p:txBody>
      </p:sp>
      <p:sp>
        <p:nvSpPr>
          <p:cNvPr id="5" name="77 Rectángulo">
            <a:extLst>
              <a:ext uri="{FF2B5EF4-FFF2-40B4-BE49-F238E27FC236}">
                <a16:creationId xmlns:a16="http://schemas.microsoft.com/office/drawing/2014/main" xmlns="" id="{7EFBAF7E-3C8C-4B92-868D-21585E9474E1}"/>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 name="78 Rectángulo">
            <a:extLst>
              <a:ext uri="{FF2B5EF4-FFF2-40B4-BE49-F238E27FC236}">
                <a16:creationId xmlns:a16="http://schemas.microsoft.com/office/drawing/2014/main" xmlns="" id="{100F04D8-476C-4EE7-8DFC-B6A5F3E29081}"/>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0" name="Picture 2">
            <a:extLst>
              <a:ext uri="{FF2B5EF4-FFF2-40B4-BE49-F238E27FC236}">
                <a16:creationId xmlns:a16="http://schemas.microsoft.com/office/drawing/2014/main" xmlns="" id="{370DC897-9FC7-44F8-9F09-3223A581E7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 Marcador de número de diapositiva">
            <a:extLst>
              <a:ext uri="{FF2B5EF4-FFF2-40B4-BE49-F238E27FC236}">
                <a16:creationId xmlns:a16="http://schemas.microsoft.com/office/drawing/2014/main" xmlns="" id="{F0B58AFE-0ACB-476F-ABE0-420DEC9CD918}"/>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88</a:t>
            </a:fld>
            <a:endParaRPr lang="es-ES" sz="1600" b="1" dirty="0">
              <a:solidFill>
                <a:srgbClr val="C00000"/>
              </a:solidFill>
            </a:endParaRPr>
          </a:p>
        </p:txBody>
      </p:sp>
      <p:grpSp>
        <p:nvGrpSpPr>
          <p:cNvPr id="15" name="14 Grupo"/>
          <p:cNvGrpSpPr/>
          <p:nvPr/>
        </p:nvGrpSpPr>
        <p:grpSpPr>
          <a:xfrm>
            <a:off x="142844" y="6525376"/>
            <a:ext cx="2750146" cy="216737"/>
            <a:chOff x="142844" y="6525376"/>
            <a:chExt cx="2750146" cy="216737"/>
          </a:xfrm>
        </p:grpSpPr>
        <p:grpSp>
          <p:nvGrpSpPr>
            <p:cNvPr id="16" name="8 Grupo"/>
            <p:cNvGrpSpPr/>
            <p:nvPr/>
          </p:nvGrpSpPr>
          <p:grpSpPr>
            <a:xfrm>
              <a:off x="142844" y="6544781"/>
              <a:ext cx="2750145" cy="181706"/>
              <a:chOff x="93663" y="6277125"/>
              <a:chExt cx="2750145" cy="224103"/>
            </a:xfrm>
          </p:grpSpPr>
          <p:sp>
            <p:nvSpPr>
              <p:cNvPr id="1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19"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7" name="16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0090759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E044B355-D59B-4F0D-B6C8-3840D9E22D21}"/>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AFCEDA7A-B168-4F03-B5F4-C8C14E6BC857}"/>
              </a:ext>
            </a:extLst>
          </p:cNvPr>
          <p:cNvSpPr/>
          <p:nvPr/>
        </p:nvSpPr>
        <p:spPr>
          <a:xfrm>
            <a:off x="428596" y="1114119"/>
            <a:ext cx="680770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B. INVESTMENTS IN CAPITAL, QUASI-CAPITAL AND GUARANTEE FUNDS</a:t>
            </a:r>
          </a:p>
        </p:txBody>
      </p:sp>
      <p:sp>
        <p:nvSpPr>
          <p:cNvPr id="4" name="17 Rectángulo">
            <a:extLst>
              <a:ext uri="{FF2B5EF4-FFF2-40B4-BE49-F238E27FC236}">
                <a16:creationId xmlns:a16="http://schemas.microsoft.com/office/drawing/2014/main" xmlns="" id="{64DFD2BC-32F0-4997-97D0-D22192BC8BD8}"/>
              </a:ext>
            </a:extLst>
          </p:cNvPr>
          <p:cNvSpPr/>
          <p:nvPr/>
        </p:nvSpPr>
        <p:spPr>
          <a:xfrm>
            <a:off x="357158" y="1772816"/>
            <a:ext cx="8319298" cy="1938992"/>
          </a:xfrm>
          <a:prstGeom prst="rect">
            <a:avLst/>
          </a:prstGeom>
        </p:spPr>
        <p:txBody>
          <a:bodyPr wrap="square">
            <a:spAutoFit/>
          </a:bodyPr>
          <a:lstStyle/>
          <a:p>
            <a:pPr algn="just"/>
            <a:r>
              <a:rPr lang="en-GB" altLang="es-ES" sz="1000" dirty="0">
                <a:solidFill>
                  <a:srgbClr val="953735"/>
                </a:solidFill>
                <a:latin typeface="Gill Sans" charset="0"/>
              </a:rPr>
              <a:t>The process of selecting funds, undertaken by AXIS, is structured around the basic principles of public tender processes: advertising, competition, equality and transparency. To that end, the selection process involves public calls for proposals, to which the interested funds respond. Nine new calls were concluded before the end of 2017.</a:t>
            </a:r>
          </a:p>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FOND-ICO Global mobilises more than €5.5 billion to invest in companies in Spain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FOND-ICO Global is a key element to promote the private capital sector in Spain and to help diversify the sources of financing for companies.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As part of the nine completed calls, investments in 64 private funds for a total of €1.424 billion have been approved. This volume has an important multiplier effect and entails a minimum investment of €5.546 billion in Spanish companies. In other words, for every euro of public money invested by FOND-ICO Global, private funds have committed to investing a minimum of €3.90 in Spanish companies.</a:t>
            </a:r>
          </a:p>
        </p:txBody>
      </p:sp>
      <p:sp>
        <p:nvSpPr>
          <p:cNvPr id="5" name="12 Rectángulo">
            <a:extLst>
              <a:ext uri="{FF2B5EF4-FFF2-40B4-BE49-F238E27FC236}">
                <a16:creationId xmlns:a16="http://schemas.microsoft.com/office/drawing/2014/main" xmlns="" id="{4330E61F-2B9A-4836-8600-28BDEFDD2D89}"/>
              </a:ext>
            </a:extLst>
          </p:cNvPr>
          <p:cNvSpPr/>
          <p:nvPr/>
        </p:nvSpPr>
        <p:spPr>
          <a:xfrm>
            <a:off x="373182" y="4005064"/>
            <a:ext cx="3998818" cy="1400383"/>
          </a:xfrm>
          <a:prstGeom prst="rect">
            <a:avLst/>
          </a:prstGeom>
        </p:spPr>
        <p:txBody>
          <a:bodyPr wrap="square">
            <a:spAutoFit/>
          </a:bodyPr>
          <a:lstStyle/>
          <a:p>
            <a:pPr algn="just"/>
            <a:r>
              <a:rPr lang="en-US" altLang="es-ES" sz="1000" dirty="0">
                <a:solidFill>
                  <a:srgbClr val="953735"/>
                </a:solidFill>
                <a:latin typeface="Gill Sans" charset="0"/>
              </a:rPr>
              <a:t>As of 31 December 2017, the funds that FOND-</a:t>
            </a:r>
            <a:r>
              <a:rPr lang="en-US" altLang="es-ES" sz="1000" dirty="0" err="1">
                <a:solidFill>
                  <a:srgbClr val="953735"/>
                </a:solidFill>
                <a:latin typeface="Gill Sans" charset="0"/>
              </a:rPr>
              <a:t>ICO</a:t>
            </a:r>
            <a:r>
              <a:rPr lang="en-US" altLang="es-ES" sz="1000" dirty="0">
                <a:solidFill>
                  <a:srgbClr val="953735"/>
                </a:solidFill>
                <a:latin typeface="Gill Sans" charset="0"/>
              </a:rPr>
              <a:t> Global has invested in have, in turn, invested in 355 Spanish companies that provide employment for over 100,000 workers.</a:t>
            </a:r>
            <a:r>
              <a:rPr lang="en-GB" altLang="es-ES" sz="1000" dirty="0">
                <a:solidFill>
                  <a:srgbClr val="953735"/>
                </a:solidFill>
                <a:latin typeface="Gill Sans" charset="0"/>
              </a:rPr>
              <a:t> 87% of the companies receiving funds are SMEs.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funds selected prior to the end of 2017 are, by categories, as follows: 23 capital expansion, 24 venture capital, 15 incubation and 2 debt. Almost 30% of the funds are international, which demonstrates the importance of this instrument in attracting foreign capital to Spain.</a:t>
            </a:r>
          </a:p>
        </p:txBody>
      </p:sp>
      <p:pic>
        <p:nvPicPr>
          <p:cNvPr id="6" name="Imagen 5">
            <a:extLst>
              <a:ext uri="{FF2B5EF4-FFF2-40B4-BE49-F238E27FC236}">
                <a16:creationId xmlns:a16="http://schemas.microsoft.com/office/drawing/2014/main" xmlns="" id="{3343D5DB-98E5-49C0-9C90-CFCC9488DE2C}"/>
              </a:ext>
            </a:extLst>
          </p:cNvPr>
          <p:cNvPicPr>
            <a:picLocks noChangeAspect="1"/>
          </p:cNvPicPr>
          <p:nvPr/>
        </p:nvPicPr>
        <p:blipFill rotWithShape="1">
          <a:blip r:embed="rId4"/>
          <a:srcRect r="19842" b="20254"/>
          <a:stretch/>
        </p:blipFill>
        <p:spPr>
          <a:xfrm>
            <a:off x="4548295" y="3711808"/>
            <a:ext cx="4120137" cy="1879235"/>
          </a:xfrm>
          <a:prstGeom prst="rect">
            <a:avLst/>
          </a:prstGeom>
        </p:spPr>
      </p:pic>
      <p:sp>
        <p:nvSpPr>
          <p:cNvPr id="7" name="77 Rectángulo">
            <a:extLst>
              <a:ext uri="{FF2B5EF4-FFF2-40B4-BE49-F238E27FC236}">
                <a16:creationId xmlns:a16="http://schemas.microsoft.com/office/drawing/2014/main" xmlns="" id="{49334050-CD7A-4933-8E15-503ABD3BA426}"/>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78 Rectángulo">
            <a:extLst>
              <a:ext uri="{FF2B5EF4-FFF2-40B4-BE49-F238E27FC236}">
                <a16:creationId xmlns:a16="http://schemas.microsoft.com/office/drawing/2014/main" xmlns="" id="{6623A05D-5172-4429-BC8C-EE418CF70476}"/>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3" name="Picture 2">
            <a:extLst>
              <a:ext uri="{FF2B5EF4-FFF2-40B4-BE49-F238E27FC236}">
                <a16:creationId xmlns:a16="http://schemas.microsoft.com/office/drawing/2014/main" xmlns="" id="{41A64ADA-0910-41A0-A477-71B889FFEC9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 Marcador de número de diapositiva">
            <a:extLst>
              <a:ext uri="{FF2B5EF4-FFF2-40B4-BE49-F238E27FC236}">
                <a16:creationId xmlns:a16="http://schemas.microsoft.com/office/drawing/2014/main" xmlns="" id="{00D2A285-8856-4F70-901E-3A854AF95645}"/>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89</a:t>
            </a:fld>
            <a:endParaRPr lang="es-ES" sz="1600" b="1" dirty="0">
              <a:solidFill>
                <a:srgbClr val="C00000"/>
              </a:solidFill>
            </a:endParaRPr>
          </a:p>
        </p:txBody>
      </p:sp>
      <p:grpSp>
        <p:nvGrpSpPr>
          <p:cNvPr id="18" name="17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546203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77 Rectángulo"/>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9" name="78 Rectángulo"/>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103" name="1 Marcador de número de diapositiva"/>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a:t>
            </a:fld>
            <a:endParaRPr lang="en-GB" sz="1600" b="1" dirty="0">
              <a:solidFill>
                <a:srgbClr val="C00000"/>
              </a:solidFill>
            </a:endParaRPr>
          </a:p>
        </p:txBody>
      </p:sp>
      <p:sp>
        <p:nvSpPr>
          <p:cNvPr id="82" name="81 Rectángulo"/>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Executive summary</a:t>
            </a:r>
          </a:p>
          <a:p>
            <a:pPr fontAlgn="auto">
              <a:spcBef>
                <a:spcPts val="0"/>
              </a:spcBef>
              <a:spcAft>
                <a:spcPts val="0"/>
              </a:spcAft>
              <a:defRPr/>
            </a:pPr>
            <a:endParaRPr lang="en-GB" sz="1600" b="1" dirty="0">
              <a:solidFill>
                <a:srgbClr val="9E1B34"/>
              </a:solidFill>
              <a:latin typeface="Gill Sans"/>
            </a:endParaRPr>
          </a:p>
        </p:txBody>
      </p:sp>
      <p:pic>
        <p:nvPicPr>
          <p:cNvPr id="1126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Rectángulo"/>
          <p:cNvSpPr/>
          <p:nvPr/>
        </p:nvSpPr>
        <p:spPr>
          <a:xfrm>
            <a:off x="428596" y="928670"/>
            <a:ext cx="3000396" cy="370665"/>
          </a:xfrm>
          <a:prstGeom prst="rect">
            <a:avLst/>
          </a:prstGeom>
          <a:blipFill dpi="0" rotWithShape="1">
            <a:blip r:embed="rId4">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indent="-171450">
              <a:spcBef>
                <a:spcPct val="0"/>
              </a:spcBef>
              <a:defRPr/>
            </a:pPr>
            <a:r>
              <a:rPr lang="en-GB" altLang="es-ES" sz="1400" b="1" dirty="0">
                <a:solidFill>
                  <a:srgbClr val="9E1B34"/>
                </a:solidFill>
                <a:latin typeface="Gill Sans"/>
              </a:rPr>
              <a:t>Economic performance</a:t>
            </a:r>
          </a:p>
        </p:txBody>
      </p:sp>
      <p:sp>
        <p:nvSpPr>
          <p:cNvPr id="2" name="CuadroTexto 1">
            <a:extLst>
              <a:ext uri="{FF2B5EF4-FFF2-40B4-BE49-F238E27FC236}">
                <a16:creationId xmlns:a16="http://schemas.microsoft.com/office/drawing/2014/main" xmlns="" id="{7F3ED9DD-3C8F-43AB-AEEB-CD322D1ADD70}"/>
              </a:ext>
            </a:extLst>
          </p:cNvPr>
          <p:cNvSpPr txBox="1"/>
          <p:nvPr/>
        </p:nvSpPr>
        <p:spPr>
          <a:xfrm>
            <a:off x="364186" y="1465139"/>
            <a:ext cx="8136904" cy="938719"/>
          </a:xfrm>
          <a:prstGeom prst="rect">
            <a:avLst/>
          </a:prstGeom>
          <a:noFill/>
        </p:spPr>
        <p:txBody>
          <a:bodyPr wrap="square" rtlCol="0">
            <a:spAutoFit/>
          </a:bodyPr>
          <a:lstStyle/>
          <a:p>
            <a:pPr algn="just"/>
            <a:r>
              <a:rPr lang="en-GB" altLang="es-ES" sz="1000" b="1" dirty="0">
                <a:solidFill>
                  <a:srgbClr val="953735"/>
                </a:solidFill>
                <a:latin typeface="Gill Sans" charset="0"/>
              </a:rPr>
              <a:t>ICO has continued to adapt itself to the new economic and financial scenario.</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As a consequence of the consolidation in the growth of economic activity in Spain and the normalisation of credit flows from the private financial sector to companies, Instituto de </a:t>
            </a:r>
            <a:r>
              <a:rPr lang="en-GB" altLang="es-ES" sz="1000" dirty="0" err="1">
                <a:solidFill>
                  <a:srgbClr val="953735"/>
                </a:solidFill>
                <a:latin typeface="Gill Sans" charset="0"/>
              </a:rPr>
              <a:t>Crédito</a:t>
            </a:r>
            <a:r>
              <a:rPr lang="en-GB" altLang="es-ES" sz="1000" dirty="0">
                <a:solidFill>
                  <a:srgbClr val="953735"/>
                </a:solidFill>
                <a:latin typeface="Gill Sans" charset="0"/>
              </a:rPr>
              <a:t> </a:t>
            </a:r>
            <a:r>
              <a:rPr lang="en-GB" altLang="es-ES" sz="1000" dirty="0" err="1">
                <a:solidFill>
                  <a:srgbClr val="953735"/>
                </a:solidFill>
                <a:latin typeface="Gill Sans" charset="0"/>
              </a:rPr>
              <a:t>Oficial</a:t>
            </a:r>
            <a:r>
              <a:rPr lang="en-GB" altLang="es-ES" sz="1000" dirty="0">
                <a:solidFill>
                  <a:srgbClr val="953735"/>
                </a:solidFill>
                <a:latin typeface="Gill Sans" charset="0"/>
              </a:rPr>
              <a:t> has moved from an extensive lending activity model during the crisis period towards another more typical of a growing economy, more intensive, based on specialisation and the creation of added value for business financing. </a:t>
            </a:r>
          </a:p>
          <a:p>
            <a:endParaRPr lang="es-ES" sz="1000" dirty="0"/>
          </a:p>
        </p:txBody>
      </p:sp>
      <p:sp>
        <p:nvSpPr>
          <p:cNvPr id="3" name="CuadroTexto 2">
            <a:extLst>
              <a:ext uri="{FF2B5EF4-FFF2-40B4-BE49-F238E27FC236}">
                <a16:creationId xmlns:a16="http://schemas.microsoft.com/office/drawing/2014/main" xmlns="" id="{F5062CBC-E5FE-4F65-ABA6-3C6EADB812BB}"/>
              </a:ext>
            </a:extLst>
          </p:cNvPr>
          <p:cNvSpPr txBox="1"/>
          <p:nvPr/>
        </p:nvSpPr>
        <p:spPr>
          <a:xfrm>
            <a:off x="369111" y="2313278"/>
            <a:ext cx="3914857" cy="2862322"/>
          </a:xfrm>
          <a:prstGeom prst="rect">
            <a:avLst/>
          </a:prstGeom>
          <a:noFill/>
        </p:spPr>
        <p:txBody>
          <a:bodyPr wrap="square" rtlCol="0">
            <a:spAutoFit/>
          </a:bodyPr>
          <a:lstStyle/>
          <a:p>
            <a:pPr algn="just"/>
            <a:r>
              <a:rPr lang="en-GB" altLang="es-ES" sz="1000" dirty="0">
                <a:solidFill>
                  <a:srgbClr val="953735"/>
                </a:solidFill>
                <a:latin typeface="Gill Sans" charset="0"/>
              </a:rPr>
              <a:t>Similarly, this new economic, financial and institutional scenario has led the Institute to identify the necessary mechanisms to adapt its role to the demands of this environment by preparing a Strategic Plan for 2018-2021 which defines the following as strategic objectives: to encourage the internationalisation of companies, promote long-term investment, increase investment in infrastructure and other public assets and encourage alternative sources of financing.</a:t>
            </a:r>
          </a:p>
          <a:p>
            <a:pPr algn="just"/>
            <a:endParaRPr lang="en-GB" altLang="es-ES" sz="500" dirty="0">
              <a:solidFill>
                <a:srgbClr val="953735"/>
              </a:solidFill>
              <a:latin typeface="Gill Sans" charset="0"/>
            </a:endParaRPr>
          </a:p>
          <a:p>
            <a:pPr algn="just"/>
            <a:r>
              <a:rPr lang="en-US" altLang="es-ES" sz="1000" dirty="0">
                <a:solidFill>
                  <a:srgbClr val="953735"/>
                </a:solidFill>
                <a:latin typeface="Gill Sans" charset="0"/>
              </a:rPr>
              <a:t>In 2017, ICO continued the reduction path of its activity initiated in 2015, reaching levels prior to the start of the crisis. During this period, ICO extraordinarily increased its activity, in order to compensate for the shortage of credit and carry out actions to mitigate the consequences of the crisis in the financial system, and to provide access to credit for companies, especially SMEs</a:t>
            </a:r>
            <a:r>
              <a:rPr lang="en-US" altLang="es-ES" sz="1000" dirty="0" smtClean="0">
                <a:solidFill>
                  <a:srgbClr val="953735"/>
                </a:solidFill>
                <a:latin typeface="Gill Sans" charset="0"/>
              </a:rPr>
              <a:t>.</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graph shows the correlation between the change in GDP and the Institute's annual activity.</a:t>
            </a:r>
          </a:p>
          <a:p>
            <a:endParaRPr lang="es-ES" sz="1000" dirty="0"/>
          </a:p>
        </p:txBody>
      </p:sp>
      <p:pic>
        <p:nvPicPr>
          <p:cNvPr id="10" name="Imagen 9">
            <a:extLst>
              <a:ext uri="{FF2B5EF4-FFF2-40B4-BE49-F238E27FC236}">
                <a16:creationId xmlns:a16="http://schemas.microsoft.com/office/drawing/2014/main" xmlns="" id="{C03BC061-6F48-484C-9F46-6745C54A21B9}"/>
              </a:ext>
            </a:extLst>
          </p:cNvPr>
          <p:cNvPicPr>
            <a:picLocks noChangeAspect="1"/>
          </p:cNvPicPr>
          <p:nvPr/>
        </p:nvPicPr>
        <p:blipFill rotWithShape="1">
          <a:blip r:embed="rId5"/>
          <a:srcRect r="20434" b="18545"/>
          <a:stretch/>
        </p:blipFill>
        <p:spPr>
          <a:xfrm>
            <a:off x="4390454" y="2225912"/>
            <a:ext cx="4502721" cy="2741430"/>
          </a:xfrm>
          <a:prstGeom prst="rect">
            <a:avLst/>
          </a:prstGeom>
        </p:spPr>
      </p:pic>
      <p:sp>
        <p:nvSpPr>
          <p:cNvPr id="4" name="CuadroTexto 3">
            <a:extLst>
              <a:ext uri="{FF2B5EF4-FFF2-40B4-BE49-F238E27FC236}">
                <a16:creationId xmlns:a16="http://schemas.microsoft.com/office/drawing/2014/main" xmlns="" id="{33C353D3-118A-4BC9-9C14-FFED2DA8F345}"/>
              </a:ext>
            </a:extLst>
          </p:cNvPr>
          <p:cNvSpPr txBox="1"/>
          <p:nvPr/>
        </p:nvSpPr>
        <p:spPr>
          <a:xfrm>
            <a:off x="364185" y="5072677"/>
            <a:ext cx="8528989" cy="1400383"/>
          </a:xfrm>
          <a:prstGeom prst="rect">
            <a:avLst/>
          </a:prstGeom>
          <a:noFill/>
        </p:spPr>
        <p:txBody>
          <a:bodyPr wrap="square" rtlCol="0">
            <a:spAutoFit/>
          </a:bodyPr>
          <a:lstStyle/>
          <a:p>
            <a:pPr algn="just"/>
            <a:r>
              <a:rPr lang="en-GB" altLang="es-ES" sz="1000" b="1" i="1" dirty="0">
                <a:solidFill>
                  <a:srgbClr val="953735"/>
                </a:solidFill>
                <a:latin typeface="Gill Sans" charset="0"/>
              </a:rPr>
              <a:t>ICO facilities are a benchmark in the financing of SMEs and self-employed people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this new phase of economic recovery and normalisation of private credit, ICO continues to be a benchmark in the Spanish financial system in terms of support for self-employed people, companies and entities. In 2017, ICO formalised loans totalling €5.893 billion.</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Of the annual total, €4.570 billion has been channelled through 79,908 transactions of the funds distribution mechanism called second-floor which is done in collaboration with credit institutions operating in Spain. Through this financing ICO contributed 2.3% of the total flow of new transactions entered into throughout the whole system and for an amount of less than one million euros, involving non-financial companies. </a:t>
            </a:r>
          </a:p>
          <a:p>
            <a:pPr algn="just"/>
            <a:endParaRPr lang="en-GB" altLang="es-ES" sz="500" dirty="0">
              <a:solidFill>
                <a:srgbClr val="953735"/>
              </a:solidFill>
              <a:latin typeface="Gill Sans" charset="0"/>
            </a:endParaRPr>
          </a:p>
          <a:p>
            <a:endParaRPr lang="es-ES" sz="1000" dirty="0"/>
          </a:p>
        </p:txBody>
      </p:sp>
      <p:grpSp>
        <p:nvGrpSpPr>
          <p:cNvPr id="19" name="8 Grupo">
            <a:extLst>
              <a:ext uri="{FF2B5EF4-FFF2-40B4-BE49-F238E27FC236}">
                <a16:creationId xmlns:a16="http://schemas.microsoft.com/office/drawing/2014/main" xmlns="" id="{692BA29E-912C-4DA7-97B3-2526FCD81D57}"/>
              </a:ext>
            </a:extLst>
          </p:cNvPr>
          <p:cNvGrpSpPr/>
          <p:nvPr/>
        </p:nvGrpSpPr>
        <p:grpSpPr>
          <a:xfrm>
            <a:off x="142844" y="6544800"/>
            <a:ext cx="2750145" cy="181701"/>
            <a:chOff x="93663" y="6277125"/>
            <a:chExt cx="2750145" cy="224096"/>
          </a:xfrm>
        </p:grpSpPr>
        <p:sp>
          <p:nvSpPr>
            <p:cNvPr id="20" name="8 Rectángulo">
              <a:hlinkClick r:id="rId6"/>
              <a:extLst>
                <a:ext uri="{FF2B5EF4-FFF2-40B4-BE49-F238E27FC236}">
                  <a16:creationId xmlns:a16="http://schemas.microsoft.com/office/drawing/2014/main" xmlns="" id="{88726C66-6698-4A61-8A92-F68DE95EE8A5}"/>
                </a:ext>
              </a:extLst>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hlinkClick r:id="rId6"/>
                </a:rPr>
                <a:t>Print</a:t>
              </a:r>
              <a:r>
                <a:rPr lang="en-GB" altLang="es-ES" sz="550" b="1" dirty="0">
                  <a:solidFill>
                    <a:srgbClr val="9E1B34"/>
                  </a:solidFill>
                  <a:latin typeface="Gill Sans"/>
                </a:rPr>
                <a:t> Integrated Report</a:t>
              </a:r>
            </a:p>
          </p:txBody>
        </p:sp>
        <p:sp>
          <p:nvSpPr>
            <p:cNvPr id="21" name="8 Rectángulo">
              <a:hlinkClick r:id="rId6"/>
              <a:extLst>
                <a:ext uri="{FF2B5EF4-FFF2-40B4-BE49-F238E27FC236}">
                  <a16:creationId xmlns:a16="http://schemas.microsoft.com/office/drawing/2014/main" xmlns="" id="{E8E7FBB2-CA79-4ED6-8339-E31DCE28C1CE}"/>
                </a:ext>
              </a:extLst>
            </p:cNvPr>
            <p:cNvSpPr>
              <a:spLocks noChangeArrowheads="1"/>
            </p:cNvSpPr>
            <p:nvPr/>
          </p:nvSpPr>
          <p:spPr bwMode="auto">
            <a:xfrm>
              <a:off x="1523008" y="6277130"/>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grpSp>
      <p:grpSp>
        <p:nvGrpSpPr>
          <p:cNvPr id="18" name="17 Grupo"/>
          <p:cNvGrpSpPr/>
          <p:nvPr/>
        </p:nvGrpSpPr>
        <p:grpSpPr>
          <a:xfrm>
            <a:off x="142844" y="6525376"/>
            <a:ext cx="2750146" cy="216737"/>
            <a:chOff x="142844" y="6525376"/>
            <a:chExt cx="2750146" cy="216737"/>
          </a:xfrm>
        </p:grpSpPr>
        <p:grpSp>
          <p:nvGrpSpPr>
            <p:cNvPr id="25" name="8 Grupo"/>
            <p:cNvGrpSpPr/>
            <p:nvPr/>
          </p:nvGrpSpPr>
          <p:grpSpPr>
            <a:xfrm>
              <a:off x="142844" y="6544781"/>
              <a:ext cx="2750145" cy="181706"/>
              <a:chOff x="93663" y="6277125"/>
              <a:chExt cx="2750145" cy="224103"/>
            </a:xfrm>
          </p:grpSpPr>
          <p:sp>
            <p:nvSpPr>
              <p:cNvPr id="27"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8"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6" name="25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76059973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4B8B1A5A-977C-4FE3-B11F-3342874CC3ED}"/>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97771B62-564D-4437-8B1F-6876ACEF095F}"/>
              </a:ext>
            </a:extLst>
          </p:cNvPr>
          <p:cNvSpPr/>
          <p:nvPr/>
        </p:nvSpPr>
        <p:spPr>
          <a:xfrm>
            <a:off x="428596" y="980728"/>
            <a:ext cx="680770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B. INVESTMENTS IN CAPITAL, QUASI-CAPITAL AND GUARANTEE FUNDS</a:t>
            </a:r>
          </a:p>
        </p:txBody>
      </p:sp>
      <p:sp>
        <p:nvSpPr>
          <p:cNvPr id="4" name="17 Rectángulo">
            <a:extLst>
              <a:ext uri="{FF2B5EF4-FFF2-40B4-BE49-F238E27FC236}">
                <a16:creationId xmlns:a16="http://schemas.microsoft.com/office/drawing/2014/main" xmlns="" id="{C57C754F-8DFE-4F76-AE1B-04E68920F581}"/>
              </a:ext>
            </a:extLst>
          </p:cNvPr>
          <p:cNvSpPr/>
          <p:nvPr/>
        </p:nvSpPr>
        <p:spPr>
          <a:xfrm>
            <a:off x="357158" y="1484784"/>
            <a:ext cx="8319298" cy="4401205"/>
          </a:xfrm>
          <a:prstGeom prst="rect">
            <a:avLst/>
          </a:prstGeom>
        </p:spPr>
        <p:txBody>
          <a:bodyPr wrap="square">
            <a:spAutoFit/>
          </a:bodyPr>
          <a:lstStyle/>
          <a:p>
            <a:pPr marL="171450" indent="-171450" algn="just">
              <a:buFont typeface="Wingdings" panose="05000000000000000000" pitchFamily="2" charset="2"/>
              <a:buChar char="§"/>
            </a:pPr>
            <a:r>
              <a:rPr lang="en-GB" altLang="es-ES" sz="1000" b="1" dirty="0">
                <a:solidFill>
                  <a:srgbClr val="953735"/>
                </a:solidFill>
                <a:latin typeface="Gill Sans" charset="0"/>
              </a:rPr>
              <a:t>FOND-ICOpyme, FCR.</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FOND-ICOpyme Venture Capital fund, which was created in 1993, has maximum available resources of €250 million and expires in 2022. This is a general-purpose fund focusing mainly on companies which, having reached a certain degree of maturity, wish to finance their expansion, technological development, growth and/or internationalisation, and, to a lesser extent, companies in their early stages which, having survived the initial stages, need resources to continue their development.</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Since its creation, FOND-ICOpyme has supported companies in their expansion plans, promoting the development of the business sector, the creation of employment and the dynamism of the economy. It also seeks to mobilise the greatest amount of private sector resources possible.  The fund's resources are employed in two ways to enhance efficiency. On the one hand, it uses direct investment to assist with the long-term growth of companies that are leaders in their market segment, applying financial criteria without replacing the entrepreneur or management team. This is done mainly on a co-investment basis. On the other hand, it is indirectly present in the funds in which FOND-ICOpyme invests, with a view to attaining a greater reach in the distribution of its resources.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Since it began, the fund has supported more than 60 companies and more than 20 funds through more than €220 million of capital and shareholder loans.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On the other hand, AXIS, through FOND-ICOpyme, has also collaborated in the implementation of different European initiatives to promote alternatives to bank financing in Spain, such as Fondo Isabel la Católica and Fondo NEOTEC.</a:t>
            </a:r>
          </a:p>
          <a:p>
            <a:pPr algn="just"/>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dirty="0">
                <a:solidFill>
                  <a:srgbClr val="953735"/>
                </a:solidFill>
                <a:latin typeface="Gill Sans"/>
              </a:rPr>
              <a:t>In order to cover the even earlier phases associated with entrepreneurship, in 2012, FOND-ICOpyme, together with the EIF and NEOTEC initiative, formed the “Fondo Isabel La Católica - European</a:t>
            </a:r>
            <a:r>
              <a:rPr lang="en-GB" sz="1000" dirty="0">
                <a:latin typeface="Gill Sans"/>
              </a:rPr>
              <a:t> </a:t>
            </a:r>
            <a:r>
              <a:rPr lang="en-GB" altLang="es-ES" sz="1000" dirty="0">
                <a:solidFill>
                  <a:srgbClr val="953735"/>
                </a:solidFill>
                <a:latin typeface="Gill Sans"/>
              </a:rPr>
              <a:t>Angels</a:t>
            </a:r>
            <a:r>
              <a:rPr lang="en-GB" sz="1000" dirty="0">
                <a:latin typeface="Gill Sans"/>
              </a:rPr>
              <a:t> </a:t>
            </a:r>
            <a:r>
              <a:rPr lang="en-GB" altLang="es-ES" sz="1000" dirty="0">
                <a:solidFill>
                  <a:srgbClr val="953735"/>
                </a:solidFill>
                <a:latin typeface="Gill Sans"/>
              </a:rPr>
              <a:t>Fund” to support Business Angel investment. This pan-European project seeks to help Spanish entrepreneurs through the involvement of professional investors and business</a:t>
            </a:r>
            <a:r>
              <a:rPr lang="en-GB" sz="1000" dirty="0">
                <a:latin typeface="Gill Sans"/>
              </a:rPr>
              <a:t> </a:t>
            </a:r>
            <a:r>
              <a:rPr lang="en-GB" altLang="es-ES" sz="1000" dirty="0">
                <a:solidFill>
                  <a:srgbClr val="953735"/>
                </a:solidFill>
                <a:latin typeface="Gill Sans"/>
              </a:rPr>
              <a:t>angels in the initial stages of their projects.</a:t>
            </a:r>
          </a:p>
          <a:p>
            <a:pPr algn="just"/>
            <a:endParaRPr lang="en-GB" altLang="es-ES" sz="500" dirty="0">
              <a:solidFill>
                <a:srgbClr val="953735"/>
              </a:solidFill>
              <a:latin typeface="Gill Sans" charset="0"/>
            </a:endParaRPr>
          </a:p>
          <a:p>
            <a:pPr marL="180975" algn="just"/>
            <a:r>
              <a:rPr lang="en-GB" altLang="es-ES" sz="1000" dirty="0">
                <a:solidFill>
                  <a:srgbClr val="953735"/>
                </a:solidFill>
                <a:latin typeface="Gill Sans"/>
              </a:rPr>
              <a:t>This fund was initially established with €30 million and is managed by the EIF. At the end of 2017, the initiative had entered into over €19 million of investment commitments through co-investment agreements with 12 business</a:t>
            </a:r>
            <a:r>
              <a:rPr lang="en-GB" sz="1000" dirty="0">
                <a:latin typeface="Gill Sans"/>
              </a:rPr>
              <a:t> </a:t>
            </a:r>
            <a:r>
              <a:rPr lang="en-GB" altLang="es-ES" sz="1000" dirty="0">
                <a:solidFill>
                  <a:srgbClr val="953735"/>
                </a:solidFill>
                <a:latin typeface="Gill Sans"/>
              </a:rPr>
              <a:t>angels that have now invested in 72 companies.</a:t>
            </a:r>
          </a:p>
          <a:p>
            <a:pPr marL="180975" algn="just"/>
            <a:endParaRPr lang="en-GB" altLang="es-ES" sz="500" dirty="0">
              <a:solidFill>
                <a:srgbClr val="953735"/>
              </a:solidFill>
              <a:latin typeface="Gill Sans" charset="0"/>
            </a:endParaRPr>
          </a:p>
          <a:p>
            <a:pPr marL="180975" algn="just"/>
            <a:r>
              <a:rPr lang="en-GB" altLang="es-ES" sz="1000" dirty="0">
                <a:solidFill>
                  <a:srgbClr val="953735"/>
                </a:solidFill>
                <a:latin typeface="Gill Sans" charset="0"/>
              </a:rPr>
              <a:t>Given the success of the first fund, currently being implemented, once approved by the Board of Directors of AXIS in 2017, the second Fondo Isabel La Católica EAF Spain will have a planned size of €40 million.</a:t>
            </a:r>
          </a:p>
          <a:p>
            <a:pPr algn="just"/>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dirty="0">
                <a:solidFill>
                  <a:srgbClr val="953735"/>
                </a:solidFill>
                <a:latin typeface="Gill Sans" charset="0"/>
              </a:rPr>
              <a:t>NEOTEC is a funds of funds created in 2006 and managed by the EIF. It focuses on innovative companies with a strong technology component, in the earliest stages of their development. Its investment commitment, amounting to €183 million, is specified by the direct participation in 12 funds and in two companies under the co-investment type.</a:t>
            </a:r>
          </a:p>
        </p:txBody>
      </p:sp>
      <p:sp>
        <p:nvSpPr>
          <p:cNvPr id="5" name="77 Rectángulo">
            <a:extLst>
              <a:ext uri="{FF2B5EF4-FFF2-40B4-BE49-F238E27FC236}">
                <a16:creationId xmlns:a16="http://schemas.microsoft.com/office/drawing/2014/main" xmlns="" id="{4DD94667-084F-4DE9-8E4E-ECF20FD81C7D}"/>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 name="78 Rectángulo">
            <a:extLst>
              <a:ext uri="{FF2B5EF4-FFF2-40B4-BE49-F238E27FC236}">
                <a16:creationId xmlns:a16="http://schemas.microsoft.com/office/drawing/2014/main" xmlns="" id="{E6E776C8-213F-48FE-8BA2-A2B520B003D4}"/>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0" name="Picture 2">
            <a:extLst>
              <a:ext uri="{FF2B5EF4-FFF2-40B4-BE49-F238E27FC236}">
                <a16:creationId xmlns:a16="http://schemas.microsoft.com/office/drawing/2014/main" xmlns="" id="{B66EC719-2320-4C9E-83FA-0C53730A9B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 Marcador de número de diapositiva">
            <a:extLst>
              <a:ext uri="{FF2B5EF4-FFF2-40B4-BE49-F238E27FC236}">
                <a16:creationId xmlns:a16="http://schemas.microsoft.com/office/drawing/2014/main" xmlns="" id="{215CCCF4-377E-4254-AC12-AB71374F89C2}"/>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90</a:t>
            </a:fld>
            <a:endParaRPr lang="es-ES" sz="1600" b="1" dirty="0">
              <a:solidFill>
                <a:srgbClr val="C00000"/>
              </a:solidFill>
            </a:endParaRPr>
          </a:p>
        </p:txBody>
      </p:sp>
      <p:grpSp>
        <p:nvGrpSpPr>
          <p:cNvPr id="15" name="14 Grupo"/>
          <p:cNvGrpSpPr/>
          <p:nvPr/>
        </p:nvGrpSpPr>
        <p:grpSpPr>
          <a:xfrm>
            <a:off x="142844" y="6525376"/>
            <a:ext cx="2750146" cy="216737"/>
            <a:chOff x="142844" y="6525376"/>
            <a:chExt cx="2750146" cy="216737"/>
          </a:xfrm>
        </p:grpSpPr>
        <p:grpSp>
          <p:nvGrpSpPr>
            <p:cNvPr id="16" name="8 Grupo"/>
            <p:cNvGrpSpPr/>
            <p:nvPr/>
          </p:nvGrpSpPr>
          <p:grpSpPr>
            <a:xfrm>
              <a:off x="142844" y="6544781"/>
              <a:ext cx="2750145" cy="181706"/>
              <a:chOff x="93663" y="6277125"/>
              <a:chExt cx="2750145" cy="224103"/>
            </a:xfrm>
          </p:grpSpPr>
          <p:sp>
            <p:nvSpPr>
              <p:cNvPr id="1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19"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7" name="16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6005443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6931D71C-D709-486D-9499-8FB25779DE40}"/>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270B5FE5-BEA3-4EC7-B334-FA0EBFECA7B4}"/>
              </a:ext>
            </a:extLst>
          </p:cNvPr>
          <p:cNvSpPr/>
          <p:nvPr/>
        </p:nvSpPr>
        <p:spPr>
          <a:xfrm>
            <a:off x="428596" y="1072480"/>
            <a:ext cx="680770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B. INVESTMENTS IN CAPITAL, QUASI-CAPITAL AND GUARANTEE FUNDS</a:t>
            </a:r>
          </a:p>
        </p:txBody>
      </p:sp>
      <p:sp>
        <p:nvSpPr>
          <p:cNvPr id="4" name="17 Rectángulo">
            <a:extLst>
              <a:ext uri="{FF2B5EF4-FFF2-40B4-BE49-F238E27FC236}">
                <a16:creationId xmlns:a16="http://schemas.microsoft.com/office/drawing/2014/main" xmlns="" id="{683A6664-1D87-41D9-ABFF-81D34E12F590}"/>
              </a:ext>
            </a:extLst>
          </p:cNvPr>
          <p:cNvSpPr/>
          <p:nvPr/>
        </p:nvSpPr>
        <p:spPr>
          <a:xfrm>
            <a:off x="357158" y="1628800"/>
            <a:ext cx="8319298" cy="246221"/>
          </a:xfrm>
          <a:prstGeom prst="rect">
            <a:avLst/>
          </a:prstGeom>
        </p:spPr>
        <p:txBody>
          <a:bodyPr wrap="square">
            <a:spAutoFit/>
          </a:bodyPr>
          <a:lstStyle/>
          <a:p>
            <a:pPr algn="just"/>
            <a:r>
              <a:rPr lang="en-GB" altLang="es-ES" sz="1000" dirty="0">
                <a:solidFill>
                  <a:srgbClr val="953735"/>
                </a:solidFill>
                <a:latin typeface="Gill Sans" charset="0"/>
              </a:rPr>
              <a:t>The balance of the FOND-ICOpyme investment portfolio at 31 December 2017 is as follows:</a:t>
            </a:r>
          </a:p>
        </p:txBody>
      </p:sp>
      <p:pic>
        <p:nvPicPr>
          <p:cNvPr id="5" name="Imagen 4">
            <a:extLst>
              <a:ext uri="{FF2B5EF4-FFF2-40B4-BE49-F238E27FC236}">
                <a16:creationId xmlns:a16="http://schemas.microsoft.com/office/drawing/2014/main" xmlns="" id="{08AD6635-BF1B-4EAD-A866-53CD89E219EB}"/>
              </a:ext>
            </a:extLst>
          </p:cNvPr>
          <p:cNvPicPr>
            <a:picLocks noChangeAspect="1"/>
          </p:cNvPicPr>
          <p:nvPr/>
        </p:nvPicPr>
        <p:blipFill rotWithShape="1">
          <a:blip r:embed="rId4"/>
          <a:srcRect r="19391" b="20024"/>
          <a:stretch/>
        </p:blipFill>
        <p:spPr>
          <a:xfrm>
            <a:off x="2427007" y="1978193"/>
            <a:ext cx="3369129" cy="1090767"/>
          </a:xfrm>
          <a:prstGeom prst="rect">
            <a:avLst/>
          </a:prstGeom>
        </p:spPr>
      </p:pic>
      <p:sp>
        <p:nvSpPr>
          <p:cNvPr id="6" name="12 Rectángulo">
            <a:extLst>
              <a:ext uri="{FF2B5EF4-FFF2-40B4-BE49-F238E27FC236}">
                <a16:creationId xmlns:a16="http://schemas.microsoft.com/office/drawing/2014/main" xmlns="" id="{2767153A-2551-4634-BA1C-FF5C15DCD3E9}"/>
              </a:ext>
            </a:extLst>
          </p:cNvPr>
          <p:cNvSpPr/>
          <p:nvPr/>
        </p:nvSpPr>
        <p:spPr>
          <a:xfrm>
            <a:off x="357158" y="3207459"/>
            <a:ext cx="8319298" cy="1477328"/>
          </a:xfrm>
          <a:prstGeom prst="rect">
            <a:avLst/>
          </a:prstGeom>
        </p:spPr>
        <p:txBody>
          <a:bodyPr wrap="square">
            <a:spAutoFit/>
          </a:bodyPr>
          <a:lstStyle/>
          <a:p>
            <a:pPr marL="171450" indent="-171450" algn="just">
              <a:buFont typeface="Wingdings" panose="05000000000000000000" pitchFamily="2" charset="2"/>
              <a:buChar char="§"/>
            </a:pPr>
            <a:r>
              <a:rPr lang="en-GB" altLang="es-ES" sz="1000" b="1" dirty="0">
                <a:solidFill>
                  <a:srgbClr val="953735"/>
                </a:solidFill>
                <a:latin typeface="Gill Sans" charset="0"/>
              </a:rPr>
              <a:t>FOND-ICOinfraestructuras, FICC</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This fund was created in 2011 with maximum available resources of €250 million and is scheduled to expire in 2034. It is a non-bank financing instrument that invests primarily in greenfield transport infrastructure, social, energy and environmental projects, both in Spain and abroad.</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objective of this fund is to support the construction and co-management of infrastructure projects, focused on public-private partnership schemes. To that end, it provides project capital and minority capital or quasi-capital participations to infrastructure management firms. It acts over a stable, long-term investor, commitment timescale and according to market profitability criteria.</a:t>
            </a:r>
          </a:p>
        </p:txBody>
      </p:sp>
      <p:sp>
        <p:nvSpPr>
          <p:cNvPr id="7" name="14 Rectángulo">
            <a:extLst>
              <a:ext uri="{FF2B5EF4-FFF2-40B4-BE49-F238E27FC236}">
                <a16:creationId xmlns:a16="http://schemas.microsoft.com/office/drawing/2014/main" xmlns="" id="{C4A2726E-B72D-40BB-B44A-771FBA029870}"/>
              </a:ext>
            </a:extLst>
          </p:cNvPr>
          <p:cNvSpPr/>
          <p:nvPr/>
        </p:nvSpPr>
        <p:spPr>
          <a:xfrm>
            <a:off x="357158" y="4683040"/>
            <a:ext cx="3710786" cy="1554272"/>
          </a:xfrm>
          <a:prstGeom prst="rect">
            <a:avLst/>
          </a:prstGeom>
        </p:spPr>
        <p:txBody>
          <a:bodyPr wrap="square">
            <a:spAutoFit/>
          </a:bodyPr>
          <a:lstStyle/>
          <a:p>
            <a:pPr algn="just"/>
            <a:r>
              <a:rPr lang="en-GB" altLang="es-ES" sz="1000" dirty="0">
                <a:solidFill>
                  <a:srgbClr val="953735"/>
                </a:solidFill>
                <a:latin typeface="Gill Sans" charset="0"/>
              </a:rPr>
              <a:t>FOND-ICOInfraestructuras</a:t>
            </a:r>
            <a:r>
              <a:rPr lang="en-GB" dirty="0"/>
              <a:t> </a:t>
            </a:r>
            <a:r>
              <a:rPr lang="en-GB" altLang="es-ES" sz="1000" dirty="0">
                <a:solidFill>
                  <a:srgbClr val="953735"/>
                </a:solidFill>
                <a:latin typeface="Gill Sans" charset="0"/>
              </a:rPr>
              <a:t>had shareholdings at 31 December 2017 in seven projects, having committed a total of €85 million, contributing to a total investment of €1.002 billion. By sector, 40% of the investment has been allocated to transport projects, 35% to social infrastructure projects and the remaining 25% to energy projects.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balance of the FOND-ICOinfraestructuras investment portfolio at 31 December 2017 is as follows:</a:t>
            </a:r>
          </a:p>
          <a:p>
            <a:pPr algn="just"/>
            <a:endParaRPr lang="en-GB" altLang="es-ES" sz="1000" dirty="0">
              <a:solidFill>
                <a:srgbClr val="953735"/>
              </a:solidFill>
              <a:latin typeface="Gill Sans" charset="0"/>
            </a:endParaRPr>
          </a:p>
        </p:txBody>
      </p:sp>
      <p:pic>
        <p:nvPicPr>
          <p:cNvPr id="8" name="Imagen 7">
            <a:extLst>
              <a:ext uri="{FF2B5EF4-FFF2-40B4-BE49-F238E27FC236}">
                <a16:creationId xmlns:a16="http://schemas.microsoft.com/office/drawing/2014/main" xmlns="" id="{E4EA9154-D316-4435-86A2-BE471925F2DE}"/>
              </a:ext>
            </a:extLst>
          </p:cNvPr>
          <p:cNvPicPr>
            <a:picLocks noChangeAspect="1"/>
          </p:cNvPicPr>
          <p:nvPr/>
        </p:nvPicPr>
        <p:blipFill rotWithShape="1">
          <a:blip r:embed="rId5"/>
          <a:srcRect r="19391" b="19334"/>
          <a:stretch/>
        </p:blipFill>
        <p:spPr>
          <a:xfrm>
            <a:off x="4211960" y="4519376"/>
            <a:ext cx="4379511" cy="1477327"/>
          </a:xfrm>
          <a:prstGeom prst="rect">
            <a:avLst/>
          </a:prstGeom>
        </p:spPr>
      </p:pic>
      <p:sp>
        <p:nvSpPr>
          <p:cNvPr id="9" name="77 Rectángulo">
            <a:extLst>
              <a:ext uri="{FF2B5EF4-FFF2-40B4-BE49-F238E27FC236}">
                <a16:creationId xmlns:a16="http://schemas.microsoft.com/office/drawing/2014/main" xmlns="" id="{14370467-44F0-498D-82CE-957FF24B41BF}"/>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 name="78 Rectángulo">
            <a:extLst>
              <a:ext uri="{FF2B5EF4-FFF2-40B4-BE49-F238E27FC236}">
                <a16:creationId xmlns:a16="http://schemas.microsoft.com/office/drawing/2014/main" xmlns="" id="{C4C0C2F7-92E5-4778-A804-AB4AA2911CF0}"/>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4" name="Picture 2">
            <a:extLst>
              <a:ext uri="{FF2B5EF4-FFF2-40B4-BE49-F238E27FC236}">
                <a16:creationId xmlns:a16="http://schemas.microsoft.com/office/drawing/2014/main" xmlns="" id="{A74F3A00-D9E0-470C-81A9-DE1FBE1270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 Marcador de número de diapositiva">
            <a:extLst>
              <a:ext uri="{FF2B5EF4-FFF2-40B4-BE49-F238E27FC236}">
                <a16:creationId xmlns:a16="http://schemas.microsoft.com/office/drawing/2014/main" xmlns="" id="{54C14CA8-5814-4203-83C2-6D2357992847}"/>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91</a:t>
            </a:fld>
            <a:endParaRPr lang="es-ES" sz="1600" b="1" dirty="0">
              <a:solidFill>
                <a:srgbClr val="C00000"/>
              </a:solidFill>
            </a:endParaRPr>
          </a:p>
        </p:txBody>
      </p:sp>
      <p:grpSp>
        <p:nvGrpSpPr>
          <p:cNvPr id="19" name="18 Grupo"/>
          <p:cNvGrpSpPr/>
          <p:nvPr/>
        </p:nvGrpSpPr>
        <p:grpSpPr>
          <a:xfrm>
            <a:off x="142844" y="6525376"/>
            <a:ext cx="2750146" cy="216737"/>
            <a:chOff x="142844" y="6525376"/>
            <a:chExt cx="2750146" cy="216737"/>
          </a:xfrm>
        </p:grpSpPr>
        <p:grpSp>
          <p:nvGrpSpPr>
            <p:cNvPr id="20" name="8 Grupo"/>
            <p:cNvGrpSpPr/>
            <p:nvPr/>
          </p:nvGrpSpPr>
          <p:grpSpPr>
            <a:xfrm>
              <a:off x="142844" y="6544781"/>
              <a:ext cx="2750145" cy="181706"/>
              <a:chOff x="93663" y="6277125"/>
              <a:chExt cx="2750145" cy="224103"/>
            </a:xfrm>
          </p:grpSpPr>
          <p:sp>
            <p:nvSpPr>
              <p:cNvPr id="22"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3"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1" name="20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58950047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C346FA79-07A4-43EC-83E0-036D0AF3E449}"/>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B5476E2E-80BC-4DEF-801D-907B36E62B95}"/>
              </a:ext>
            </a:extLst>
          </p:cNvPr>
          <p:cNvSpPr/>
          <p:nvPr/>
        </p:nvSpPr>
        <p:spPr>
          <a:xfrm>
            <a:off x="428596" y="1147678"/>
            <a:ext cx="680770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B. INVESTMENTS IN CAPITAL, QUASI-CAPITAL AND GUARANTEE FUNDS</a:t>
            </a:r>
          </a:p>
        </p:txBody>
      </p:sp>
      <p:sp>
        <p:nvSpPr>
          <p:cNvPr id="4" name="17 Rectángulo">
            <a:extLst>
              <a:ext uri="{FF2B5EF4-FFF2-40B4-BE49-F238E27FC236}">
                <a16:creationId xmlns:a16="http://schemas.microsoft.com/office/drawing/2014/main" xmlns="" id="{C8ECDD58-B194-4B7A-99A1-885EC1DB2FE6}"/>
              </a:ext>
            </a:extLst>
          </p:cNvPr>
          <p:cNvSpPr/>
          <p:nvPr/>
        </p:nvSpPr>
        <p:spPr>
          <a:xfrm>
            <a:off x="357158" y="1795750"/>
            <a:ext cx="8319298" cy="2785378"/>
          </a:xfrm>
          <a:prstGeom prst="rect">
            <a:avLst/>
          </a:prstGeom>
        </p:spPr>
        <p:txBody>
          <a:bodyPr wrap="square">
            <a:spAutoFit/>
          </a:bodyPr>
          <a:lstStyle/>
          <a:p>
            <a:pPr marL="171450" indent="-171450" algn="just">
              <a:buFont typeface="Wingdings" panose="05000000000000000000" pitchFamily="2" charset="2"/>
              <a:buChar char="§"/>
            </a:pPr>
            <a:r>
              <a:rPr lang="en-GB" altLang="es-ES" sz="1000" b="1" dirty="0">
                <a:solidFill>
                  <a:srgbClr val="953735"/>
                </a:solidFill>
                <a:latin typeface="Gill Sans" charset="0"/>
              </a:rPr>
              <a:t>OTHER CAPITAL FUNDS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ICO also contributes different amounts to the following capital funds:</a:t>
            </a:r>
          </a:p>
          <a:p>
            <a:pPr algn="just"/>
            <a:endParaRPr lang="en-GB" altLang="es-ES" sz="1000" dirty="0">
              <a:solidFill>
                <a:srgbClr val="953735"/>
              </a:solidFill>
              <a:latin typeface="Gill Sans" charset="0"/>
            </a:endParaRPr>
          </a:p>
          <a:p>
            <a:pPr marL="171450" indent="-171450" algn="just">
              <a:buFont typeface="Wingdings" panose="05000000000000000000" pitchFamily="2" charset="2"/>
              <a:buChar char="§"/>
            </a:pPr>
            <a:r>
              <a:rPr lang="en-GB" altLang="es-ES" sz="1000" b="1" dirty="0">
                <a:solidFill>
                  <a:srgbClr val="953735"/>
                </a:solidFill>
                <a:latin typeface="Gill Sans" charset="0"/>
              </a:rPr>
              <a:t>Fons Mediterrània Capital, </a:t>
            </a:r>
            <a:r>
              <a:rPr lang="en-GB" altLang="es-ES" sz="1000" dirty="0">
                <a:solidFill>
                  <a:srgbClr val="953735"/>
                </a:solidFill>
                <a:latin typeface="Gill Sans" charset="0"/>
              </a:rPr>
              <a:t>venture capital fund created and designed by ICO in collaboration with the Institut Catalá de Finances (ICF) and the European Investment Bank (EIB). It has a broad and diversified investment mission, carrying out investment transactions in Morocco, Tunisia and Algeria. It is currently in the process of divestment.</a:t>
            </a:r>
          </a:p>
          <a:p>
            <a:pPr marL="171450" indent="-171450" algn="just">
              <a:buFont typeface="Wingdings" panose="05000000000000000000" pitchFamily="2" charset="2"/>
              <a:buChar char="§"/>
            </a:pPr>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b="1" dirty="0">
                <a:solidFill>
                  <a:srgbClr val="953735"/>
                </a:solidFill>
                <a:latin typeface="Gill Sans" charset="0"/>
              </a:rPr>
              <a:t>Marguerite Fund</a:t>
            </a:r>
            <a:r>
              <a:rPr lang="en-GB" altLang="es-ES" sz="1000" dirty="0">
                <a:solidFill>
                  <a:srgbClr val="953735"/>
                </a:solidFill>
                <a:latin typeface="Gill Sans" charset="0"/>
              </a:rPr>
              <a:t>, European capital fund designed by ICO in collaboration with the European Investment Bank, KFW Bankengruppe, the European Commission, Cassa Depositi e Prestiti, Caisse des Dépots et Consignations and PKO Bank Polski, S.A. The purpose of the fund was to mitigate the lack of capital in the European infrastructure projects market. It is currently fully invested and has met its initial goals.</a:t>
            </a:r>
          </a:p>
          <a:p>
            <a:pPr marL="171450" indent="-171450" algn="just">
              <a:buFont typeface="Wingdings" panose="05000000000000000000" pitchFamily="2" charset="2"/>
              <a:buChar char="§"/>
            </a:pPr>
            <a:endParaRPr lang="en-GB" altLang="es-ES" sz="500" dirty="0">
              <a:solidFill>
                <a:srgbClr val="953735"/>
              </a:solidFill>
              <a:latin typeface="Gill Sans" charset="0"/>
            </a:endParaRPr>
          </a:p>
          <a:p>
            <a:pPr marL="171450" indent="-171450" algn="just">
              <a:buFont typeface="Wingdings" panose="05000000000000000000" pitchFamily="2" charset="2"/>
              <a:buChar char="§"/>
            </a:pPr>
            <a:r>
              <a:rPr lang="en-GB" altLang="es-ES" sz="1000" b="1" dirty="0">
                <a:solidFill>
                  <a:srgbClr val="953735"/>
                </a:solidFill>
                <a:latin typeface="Gill Sans" charset="0"/>
              </a:rPr>
              <a:t>Marguerite II Fund</a:t>
            </a:r>
            <a:r>
              <a:rPr lang="en-GB" altLang="es-ES" sz="1000" dirty="0">
                <a:solidFill>
                  <a:srgbClr val="953735"/>
                </a:solidFill>
                <a:latin typeface="Gill Sans" charset="0"/>
              </a:rPr>
              <a:t>, launched in 2017 to continue the work of its predecessor, the Marguerite Fund. Like the first, it is a pan-European capital fund aiming to act as a catalyst for investments in renewables, energy, transport and digital infrastructure. The fund was created for a term of 10 years and a contribution of €700 million, which is distributed amongst the European Investment Bank, which will provide €200 million, and the remaining €500 million in an equal share between ICO and the following four public financial institutions: Bank Gospodarstwa</a:t>
            </a:r>
            <a:r>
              <a:rPr lang="en-GB" dirty="0"/>
              <a:t> </a:t>
            </a:r>
            <a:r>
              <a:rPr lang="en-GB" altLang="es-ES" sz="1000" dirty="0">
                <a:solidFill>
                  <a:srgbClr val="953735"/>
                </a:solidFill>
                <a:latin typeface="Gill Sans" charset="0"/>
              </a:rPr>
              <a:t>Krajowego (BGK) in Poland, Caisse des Dépôts</a:t>
            </a:r>
            <a:r>
              <a:rPr lang="en-GB" dirty="0"/>
              <a:t> </a:t>
            </a:r>
            <a:r>
              <a:rPr lang="en-GB" altLang="es-ES" sz="1000" dirty="0">
                <a:solidFill>
                  <a:srgbClr val="953735"/>
                </a:solidFill>
                <a:latin typeface="Gill Sans" charset="0"/>
              </a:rPr>
              <a:t>Group (CDC) in France, Cassa</a:t>
            </a:r>
            <a:r>
              <a:rPr lang="en-GB" dirty="0"/>
              <a:t> </a:t>
            </a:r>
            <a:r>
              <a:rPr lang="en-GB" altLang="es-ES" sz="1000" dirty="0">
                <a:solidFill>
                  <a:srgbClr val="953735"/>
                </a:solidFill>
                <a:latin typeface="Gill Sans" charset="0"/>
              </a:rPr>
              <a:t>Depositi e Prestiti (CDP) in Italy and Kreditanstalt</a:t>
            </a:r>
            <a:r>
              <a:rPr lang="en-GB" dirty="0"/>
              <a:t> </a:t>
            </a:r>
            <a:r>
              <a:rPr lang="en-GB" altLang="es-ES" sz="1000" dirty="0">
                <a:solidFill>
                  <a:srgbClr val="953735"/>
                </a:solidFill>
                <a:latin typeface="Gill Sans" charset="0"/>
              </a:rPr>
              <a:t>für</a:t>
            </a:r>
            <a:r>
              <a:rPr lang="en-GB" dirty="0"/>
              <a:t> </a:t>
            </a:r>
            <a:r>
              <a:rPr lang="en-GB" altLang="es-ES" sz="1000" dirty="0">
                <a:solidFill>
                  <a:srgbClr val="953735"/>
                </a:solidFill>
                <a:latin typeface="Gill Sans" charset="0"/>
              </a:rPr>
              <a:t>Wiederaufbau (KfW) in Germany.</a:t>
            </a:r>
          </a:p>
        </p:txBody>
      </p:sp>
      <p:sp>
        <p:nvSpPr>
          <p:cNvPr id="5" name="77 Rectángulo">
            <a:extLst>
              <a:ext uri="{FF2B5EF4-FFF2-40B4-BE49-F238E27FC236}">
                <a16:creationId xmlns:a16="http://schemas.microsoft.com/office/drawing/2014/main" xmlns="" id="{A66A6736-70DD-4A94-B714-71C8BB7E7EFE}"/>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 name="78 Rectángulo">
            <a:extLst>
              <a:ext uri="{FF2B5EF4-FFF2-40B4-BE49-F238E27FC236}">
                <a16:creationId xmlns:a16="http://schemas.microsoft.com/office/drawing/2014/main" xmlns="" id="{E9B4CEEA-E4A3-4AA4-AA59-459E09791C35}"/>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0" name="Picture 2">
            <a:extLst>
              <a:ext uri="{FF2B5EF4-FFF2-40B4-BE49-F238E27FC236}">
                <a16:creationId xmlns:a16="http://schemas.microsoft.com/office/drawing/2014/main" xmlns="" id="{536242F1-F557-4FA8-8F2D-98123A5211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 Marcador de número de diapositiva">
            <a:extLst>
              <a:ext uri="{FF2B5EF4-FFF2-40B4-BE49-F238E27FC236}">
                <a16:creationId xmlns:a16="http://schemas.microsoft.com/office/drawing/2014/main" xmlns="" id="{4071C9A9-6959-4FA5-B2DA-151F94813EEB}"/>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92</a:t>
            </a:fld>
            <a:endParaRPr lang="es-ES" sz="1600" b="1" dirty="0">
              <a:solidFill>
                <a:srgbClr val="C00000"/>
              </a:solidFill>
            </a:endParaRPr>
          </a:p>
        </p:txBody>
      </p:sp>
      <p:grpSp>
        <p:nvGrpSpPr>
          <p:cNvPr id="15" name="14 Grupo"/>
          <p:cNvGrpSpPr/>
          <p:nvPr/>
        </p:nvGrpSpPr>
        <p:grpSpPr>
          <a:xfrm>
            <a:off x="142844" y="6525376"/>
            <a:ext cx="2750146" cy="216737"/>
            <a:chOff x="142844" y="6525376"/>
            <a:chExt cx="2750146" cy="216737"/>
          </a:xfrm>
        </p:grpSpPr>
        <p:grpSp>
          <p:nvGrpSpPr>
            <p:cNvPr id="16" name="8 Grupo"/>
            <p:cNvGrpSpPr/>
            <p:nvPr/>
          </p:nvGrpSpPr>
          <p:grpSpPr>
            <a:xfrm>
              <a:off x="142844" y="6544781"/>
              <a:ext cx="2750145" cy="181706"/>
              <a:chOff x="93663" y="6277125"/>
              <a:chExt cx="2750145" cy="224103"/>
            </a:xfrm>
          </p:grpSpPr>
          <p:sp>
            <p:nvSpPr>
              <p:cNvPr id="1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19"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7" name="16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29965196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F64ACCC1-AEB5-4C77-8778-1106457B4941}"/>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624937B3-BC7D-4DCD-8E17-380867D554A8}"/>
              </a:ext>
            </a:extLst>
          </p:cNvPr>
          <p:cNvSpPr/>
          <p:nvPr/>
        </p:nvSpPr>
        <p:spPr>
          <a:xfrm>
            <a:off x="428596" y="1147678"/>
            <a:ext cx="5943604"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C. TRANSACTIONS MANAGED ON BEHALF OF THE STATE</a:t>
            </a:r>
          </a:p>
        </p:txBody>
      </p:sp>
      <p:sp>
        <p:nvSpPr>
          <p:cNvPr id="4" name="17 Rectángulo">
            <a:extLst>
              <a:ext uri="{FF2B5EF4-FFF2-40B4-BE49-F238E27FC236}">
                <a16:creationId xmlns:a16="http://schemas.microsoft.com/office/drawing/2014/main" xmlns="" id="{0C6E8E38-EA3B-4D5D-851E-576E55ED9510}"/>
              </a:ext>
            </a:extLst>
          </p:cNvPr>
          <p:cNvSpPr/>
          <p:nvPr/>
        </p:nvSpPr>
        <p:spPr>
          <a:xfrm>
            <a:off x="357158" y="1628800"/>
            <a:ext cx="8319298" cy="861774"/>
          </a:xfrm>
          <a:prstGeom prst="rect">
            <a:avLst/>
          </a:prstGeom>
        </p:spPr>
        <p:txBody>
          <a:bodyPr wrap="square">
            <a:spAutoFit/>
          </a:bodyPr>
          <a:lstStyle/>
          <a:p>
            <a:pPr algn="just"/>
            <a:r>
              <a:rPr lang="en-GB" altLang="es-ES" sz="1000" dirty="0">
                <a:solidFill>
                  <a:srgbClr val="953735"/>
                </a:solidFill>
                <a:latin typeface="Gill Sans" charset="0"/>
              </a:rPr>
              <a:t>As a State Financial Agency, ICO manages both the official funding instruments that the Spanish state provides to encourage exports and support development, as well as financial assistance for regions and local authorities. The Institute is responsible for the formalisation, management and administration of these transactions on behalf of the State, for which it receives a fee, even though the accounting record of the activity of these instruments is made separately and their balances are not part of ICO's financial statements.</a:t>
            </a:r>
          </a:p>
        </p:txBody>
      </p:sp>
      <p:sp>
        <p:nvSpPr>
          <p:cNvPr id="6" name="11 Rectángulo">
            <a:extLst>
              <a:ext uri="{FF2B5EF4-FFF2-40B4-BE49-F238E27FC236}">
                <a16:creationId xmlns:a16="http://schemas.microsoft.com/office/drawing/2014/main" xmlns="" id="{6C4DE9BF-7BD9-485F-ADB7-6513FC76BE9E}"/>
              </a:ext>
            </a:extLst>
          </p:cNvPr>
          <p:cNvSpPr/>
          <p:nvPr/>
        </p:nvSpPr>
        <p:spPr>
          <a:xfrm>
            <a:off x="357158" y="2799355"/>
            <a:ext cx="4502874" cy="861774"/>
          </a:xfrm>
          <a:prstGeom prst="rect">
            <a:avLst/>
          </a:prstGeom>
        </p:spPr>
        <p:txBody>
          <a:bodyPr wrap="square">
            <a:spAutoFit/>
          </a:bodyPr>
          <a:lstStyle/>
          <a:p>
            <a:pPr algn="just"/>
            <a:r>
              <a:rPr lang="en-GB" altLang="es-ES" sz="1000" dirty="0">
                <a:solidFill>
                  <a:srgbClr val="953735"/>
                </a:solidFill>
                <a:latin typeface="Gill Sans" charset="0"/>
              </a:rPr>
              <a:t>ICO continues to increase the amount of funds administered on behalf of the state. At the close of 2017, the volume managed was greater than €180 billion, 10.2% more than in the previous year. Over the past six years, the outstanding balance of the funds administered on behalf of the state by ICO has multiplied more than threefold.</a:t>
            </a:r>
          </a:p>
        </p:txBody>
      </p:sp>
      <p:pic>
        <p:nvPicPr>
          <p:cNvPr id="8" name="Imagen 7">
            <a:extLst>
              <a:ext uri="{FF2B5EF4-FFF2-40B4-BE49-F238E27FC236}">
                <a16:creationId xmlns:a16="http://schemas.microsoft.com/office/drawing/2014/main" xmlns="" id="{4721880D-5908-439C-A344-FB1F2647D159}"/>
              </a:ext>
            </a:extLst>
          </p:cNvPr>
          <p:cNvPicPr>
            <a:picLocks noChangeAspect="1"/>
          </p:cNvPicPr>
          <p:nvPr/>
        </p:nvPicPr>
        <p:blipFill>
          <a:blip r:embed="rId4"/>
          <a:stretch>
            <a:fillRect/>
          </a:stretch>
        </p:blipFill>
        <p:spPr>
          <a:xfrm>
            <a:off x="4889315" y="2514104"/>
            <a:ext cx="3703346" cy="1742256"/>
          </a:xfrm>
          <a:prstGeom prst="rect">
            <a:avLst/>
          </a:prstGeom>
        </p:spPr>
      </p:pic>
      <p:sp>
        <p:nvSpPr>
          <p:cNvPr id="10" name="14 Rectángulo">
            <a:extLst>
              <a:ext uri="{FF2B5EF4-FFF2-40B4-BE49-F238E27FC236}">
                <a16:creationId xmlns:a16="http://schemas.microsoft.com/office/drawing/2014/main" xmlns="" id="{FE7D3D6B-F7F3-440A-8A49-F2CF19B1DCB8}"/>
              </a:ext>
            </a:extLst>
          </p:cNvPr>
          <p:cNvSpPr/>
          <p:nvPr/>
        </p:nvSpPr>
        <p:spPr>
          <a:xfrm>
            <a:off x="357158" y="4365104"/>
            <a:ext cx="8319298" cy="1862048"/>
          </a:xfrm>
          <a:prstGeom prst="rect">
            <a:avLst/>
          </a:prstGeom>
        </p:spPr>
        <p:txBody>
          <a:bodyPr wrap="square">
            <a:spAutoFit/>
          </a:bodyPr>
          <a:lstStyle/>
          <a:p>
            <a:pPr marL="171450" indent="-171450" algn="just">
              <a:buFont typeface="Wingdings" panose="05000000000000000000" pitchFamily="2" charset="2"/>
              <a:buChar char="§"/>
            </a:pPr>
            <a:r>
              <a:rPr lang="en-GB" altLang="es-ES" sz="1000" b="1" dirty="0">
                <a:solidFill>
                  <a:srgbClr val="953735"/>
                </a:solidFill>
                <a:latin typeface="Gill Sans" charset="0"/>
              </a:rPr>
              <a:t>REGIONAL FINANCING FUND (FFCCAA)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Royal Decree-Law 17/2014, on measures to ensure the financial sustainability of Spain's autonomous regions and local authorities, created the Regional Financing Fund (FFCCAA), with the aim of providing liquidity to these administrations. This fund took over the rights and obligations of the extinct Regional Liquidity Fund (FLA) and Fund for Financing Payments to Suppliers (FFPP), taking on their assets.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ICO was appointed the financial manager of the fund. Its duties include formalising financial transactions with the autonomous regions and providing technical instrumentation, accounting, cash, paying agent and monitoring services and any financial services relating to authorised transactions charged to the fund.</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amount of transactions entered into under the FFCCAA in 2017 came to €27.675 billion. The outstanding balance of the fund as at 31 December 2017 stood at €166.161 billion.</a:t>
            </a:r>
          </a:p>
        </p:txBody>
      </p:sp>
      <p:sp>
        <p:nvSpPr>
          <p:cNvPr id="11" name="77 Rectángulo">
            <a:extLst>
              <a:ext uri="{FF2B5EF4-FFF2-40B4-BE49-F238E27FC236}">
                <a16:creationId xmlns:a16="http://schemas.microsoft.com/office/drawing/2014/main" xmlns="" id="{D21F3614-92BE-4262-AAE6-A69021700AF9}"/>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2" name="78 Rectángulo">
            <a:extLst>
              <a:ext uri="{FF2B5EF4-FFF2-40B4-BE49-F238E27FC236}">
                <a16:creationId xmlns:a16="http://schemas.microsoft.com/office/drawing/2014/main" xmlns="" id="{8BB3FC15-EAF7-460B-96AD-BABD16F6F628}"/>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6" name="Picture 2">
            <a:extLst>
              <a:ext uri="{FF2B5EF4-FFF2-40B4-BE49-F238E27FC236}">
                <a16:creationId xmlns:a16="http://schemas.microsoft.com/office/drawing/2014/main" xmlns="" id="{8DBFF3BD-D29E-4D87-8816-54E2F2EC34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1 Marcador de número de diapositiva">
            <a:extLst>
              <a:ext uri="{FF2B5EF4-FFF2-40B4-BE49-F238E27FC236}">
                <a16:creationId xmlns:a16="http://schemas.microsoft.com/office/drawing/2014/main" xmlns="" id="{80D9767C-C52E-483F-896A-ADD1367886AD}"/>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93</a:t>
            </a:fld>
            <a:endParaRPr lang="es-ES" sz="1600" b="1" dirty="0">
              <a:solidFill>
                <a:srgbClr val="C00000"/>
              </a:solidFill>
            </a:endParaRPr>
          </a:p>
        </p:txBody>
      </p:sp>
      <p:grpSp>
        <p:nvGrpSpPr>
          <p:cNvPr id="21" name="20 Grupo"/>
          <p:cNvGrpSpPr/>
          <p:nvPr/>
        </p:nvGrpSpPr>
        <p:grpSpPr>
          <a:xfrm>
            <a:off x="142844" y="6525376"/>
            <a:ext cx="2750146" cy="216737"/>
            <a:chOff x="142844" y="6525376"/>
            <a:chExt cx="2750146" cy="216737"/>
          </a:xfrm>
        </p:grpSpPr>
        <p:grpSp>
          <p:nvGrpSpPr>
            <p:cNvPr id="22" name="8 Grupo"/>
            <p:cNvGrpSpPr/>
            <p:nvPr/>
          </p:nvGrpSpPr>
          <p:grpSpPr>
            <a:xfrm>
              <a:off x="142844" y="6544781"/>
              <a:ext cx="2750145" cy="181706"/>
              <a:chOff x="93663" y="6277125"/>
              <a:chExt cx="2750145" cy="224103"/>
            </a:xfrm>
          </p:grpSpPr>
          <p:sp>
            <p:nvSpPr>
              <p:cNvPr id="2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5"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3" name="22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74519311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93991248-F836-4814-B612-A818D915DA2C}"/>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3552F857-65D1-42F8-8E65-834CEA501B40}"/>
              </a:ext>
            </a:extLst>
          </p:cNvPr>
          <p:cNvSpPr/>
          <p:nvPr/>
        </p:nvSpPr>
        <p:spPr>
          <a:xfrm>
            <a:off x="428596" y="980728"/>
            <a:ext cx="5943604"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C. TRANSACTIONS MANAGED ON BEHALF OF THE STATE</a:t>
            </a:r>
          </a:p>
        </p:txBody>
      </p:sp>
      <p:sp>
        <p:nvSpPr>
          <p:cNvPr id="4" name="14 Rectángulo">
            <a:extLst>
              <a:ext uri="{FF2B5EF4-FFF2-40B4-BE49-F238E27FC236}">
                <a16:creationId xmlns:a16="http://schemas.microsoft.com/office/drawing/2014/main" xmlns="" id="{3C234DA1-4961-4571-828B-509688E81D6A}"/>
              </a:ext>
            </a:extLst>
          </p:cNvPr>
          <p:cNvSpPr/>
          <p:nvPr/>
        </p:nvSpPr>
        <p:spPr>
          <a:xfrm>
            <a:off x="357158" y="1480135"/>
            <a:ext cx="8319298" cy="3170099"/>
          </a:xfrm>
          <a:prstGeom prst="rect">
            <a:avLst/>
          </a:prstGeom>
        </p:spPr>
        <p:txBody>
          <a:bodyPr wrap="square">
            <a:spAutoFit/>
          </a:bodyPr>
          <a:lstStyle/>
          <a:p>
            <a:pPr marL="171450" indent="-171450" algn="just">
              <a:buFont typeface="Wingdings" panose="05000000000000000000" pitchFamily="2" charset="2"/>
              <a:buChar char="§"/>
            </a:pPr>
            <a:r>
              <a:rPr lang="en-GB" altLang="es-ES" sz="1000" b="1" dirty="0">
                <a:solidFill>
                  <a:srgbClr val="953735"/>
                </a:solidFill>
                <a:latin typeface="Gill Sans" charset="0"/>
              </a:rPr>
              <a:t>LOCAL AUTHORITY FINANCING FUND (FFEELL)</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above-mentioned Royal Decree-Law 17/2014 also created the Local Authority Financing Fund (FFEELL), with a view to providing liquidity and ensuring the financial sustainability of local councils by serving their financing needs. This new fund received the assets earmarked for local authorities from the now defunct FFPP. ICO was also appointed as the financial agent for the fund, with the same duties as those stipulated for the FFCCAA.</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amount of transactions entered into in 2017 through the fund came to €816 million and the outstanding balance at the end of 2017 stood at €6.918 billion.</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Through these two mechanisms whose objective is financial sustainability in Regions and Local Authorities, over the past six years almost €100 billion of direct liquidity has been injected into the economy. This has been possible thanks to the payment of more than 12.6 million invoices, with more than 360,000 companies benefiting. Furthermore, €95.872 billion of local authority financial debt has been dealt with.</a:t>
            </a:r>
          </a:p>
          <a:p>
            <a:pPr algn="just"/>
            <a:endParaRPr lang="en-GB" altLang="es-ES" sz="1000" dirty="0">
              <a:solidFill>
                <a:srgbClr val="953735"/>
              </a:solidFill>
              <a:latin typeface="Gill Sans" charset="0"/>
            </a:endParaRPr>
          </a:p>
          <a:p>
            <a:pPr marL="171450" indent="-171450" algn="just">
              <a:buFont typeface="Wingdings" panose="05000000000000000000" pitchFamily="2" charset="2"/>
              <a:buChar char="§"/>
            </a:pPr>
            <a:r>
              <a:rPr lang="en-GB" altLang="es-ES" sz="1000" b="1" dirty="0">
                <a:solidFill>
                  <a:srgbClr val="953735"/>
                </a:solidFill>
                <a:latin typeface="Gill Sans" charset="0"/>
              </a:rPr>
              <a:t>COMPANIES INTERNATIONALISATION FUND (FIEM)</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Companies Internationalisation Fund (FIEM) is the official support instrument to promote the export operations of Spanish companies, in addition to Spanish direct investment abroad. The fund is managed by the State Secretariat for Trade, which reports to the Ministry of Economy, Industry and Competitiveness, and its purpose is to complement private market activities. The fund achieves this by financing projects at concessionary or market terms, on a repayable basis, involving the acquisition of Spanish goods and services or the execution of Spanish investment projects or those of national interest.</a:t>
            </a:r>
          </a:p>
        </p:txBody>
      </p:sp>
      <p:sp>
        <p:nvSpPr>
          <p:cNvPr id="5" name="11 Rectángulo">
            <a:extLst>
              <a:ext uri="{FF2B5EF4-FFF2-40B4-BE49-F238E27FC236}">
                <a16:creationId xmlns:a16="http://schemas.microsoft.com/office/drawing/2014/main" xmlns="" id="{D253D0D4-18F7-4CCA-9E63-B25A3FE1CB2F}"/>
              </a:ext>
            </a:extLst>
          </p:cNvPr>
          <p:cNvSpPr/>
          <p:nvPr/>
        </p:nvSpPr>
        <p:spPr>
          <a:xfrm>
            <a:off x="357158" y="4586352"/>
            <a:ext cx="4718898" cy="1938992"/>
          </a:xfrm>
          <a:prstGeom prst="rect">
            <a:avLst/>
          </a:prstGeom>
        </p:spPr>
        <p:txBody>
          <a:bodyPr wrap="square">
            <a:spAutoFit/>
          </a:bodyPr>
          <a:lstStyle/>
          <a:p>
            <a:pPr algn="just"/>
            <a:r>
              <a:rPr lang="en-GB" altLang="es-ES" sz="1000" dirty="0">
                <a:solidFill>
                  <a:srgbClr val="953735"/>
                </a:solidFill>
                <a:latin typeface="Gill Sans" charset="0"/>
              </a:rPr>
              <a:t>ICO formalises the relevant credit, loan or donation agreements linked to the FIEM, in the name of the Spanish government and on behalf of the state. Furthermore, it provides technical instrumentation, accounting, cash, paying agent and control services, in addition to a whole range of financial services linked to authorised transactions charged to the FIEM.</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addition, ICO provides advice to the Ministry of the Economy and Competitiveness in the following international forums on certain matters relating to management of the fund: the Paris Club, the Export Credit Group with official support from the Council of Europe and the OECD Group of Participants.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2017, transactions charged to the FIEM were formalised for an amount of €173 million.</a:t>
            </a:r>
          </a:p>
        </p:txBody>
      </p:sp>
      <p:pic>
        <p:nvPicPr>
          <p:cNvPr id="6" name="Imagen 5">
            <a:extLst>
              <a:ext uri="{FF2B5EF4-FFF2-40B4-BE49-F238E27FC236}">
                <a16:creationId xmlns:a16="http://schemas.microsoft.com/office/drawing/2014/main" xmlns="" id="{66DC3856-69A9-4845-B204-FD81D1262146}"/>
              </a:ext>
            </a:extLst>
          </p:cNvPr>
          <p:cNvPicPr>
            <a:picLocks noChangeAspect="1"/>
          </p:cNvPicPr>
          <p:nvPr/>
        </p:nvPicPr>
        <p:blipFill rotWithShape="1">
          <a:blip r:embed="rId4"/>
          <a:srcRect r="17544" b="17489"/>
          <a:stretch/>
        </p:blipFill>
        <p:spPr>
          <a:xfrm>
            <a:off x="5221103" y="5013176"/>
            <a:ext cx="3764859" cy="826423"/>
          </a:xfrm>
          <a:prstGeom prst="rect">
            <a:avLst/>
          </a:prstGeom>
        </p:spPr>
      </p:pic>
      <p:sp>
        <p:nvSpPr>
          <p:cNvPr id="7" name="77 Rectángulo">
            <a:extLst>
              <a:ext uri="{FF2B5EF4-FFF2-40B4-BE49-F238E27FC236}">
                <a16:creationId xmlns:a16="http://schemas.microsoft.com/office/drawing/2014/main" xmlns="" id="{D567D9E9-F520-4875-B4E4-83EEAA078C86}"/>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78 Rectángulo">
            <a:extLst>
              <a:ext uri="{FF2B5EF4-FFF2-40B4-BE49-F238E27FC236}">
                <a16:creationId xmlns:a16="http://schemas.microsoft.com/office/drawing/2014/main" xmlns="" id="{596D4BA4-EB3E-4541-806C-3EBAFB32DA8B}"/>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3" name="Picture 2">
            <a:extLst>
              <a:ext uri="{FF2B5EF4-FFF2-40B4-BE49-F238E27FC236}">
                <a16:creationId xmlns:a16="http://schemas.microsoft.com/office/drawing/2014/main" xmlns="" id="{8059C27E-0C7C-4A03-BDD1-D461B8531C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 Marcador de número de diapositiva">
            <a:extLst>
              <a:ext uri="{FF2B5EF4-FFF2-40B4-BE49-F238E27FC236}">
                <a16:creationId xmlns:a16="http://schemas.microsoft.com/office/drawing/2014/main" xmlns="" id="{A1F47B44-6384-4859-BD38-991FB05AD27C}"/>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94</a:t>
            </a:fld>
            <a:endParaRPr lang="es-ES" sz="1600" b="1" dirty="0">
              <a:solidFill>
                <a:srgbClr val="C00000"/>
              </a:solidFill>
            </a:endParaRPr>
          </a:p>
        </p:txBody>
      </p:sp>
      <p:grpSp>
        <p:nvGrpSpPr>
          <p:cNvPr id="18" name="17 Grupo"/>
          <p:cNvGrpSpPr/>
          <p:nvPr/>
        </p:nvGrpSpPr>
        <p:grpSpPr>
          <a:xfrm>
            <a:off x="142844" y="6525376"/>
            <a:ext cx="2750146" cy="216737"/>
            <a:chOff x="142844" y="6525376"/>
            <a:chExt cx="2750146" cy="216737"/>
          </a:xfrm>
        </p:grpSpPr>
        <p:grpSp>
          <p:nvGrpSpPr>
            <p:cNvPr id="19" name="8 Grupo"/>
            <p:cNvGrpSpPr/>
            <p:nvPr/>
          </p:nvGrpSpPr>
          <p:grpSpPr>
            <a:xfrm>
              <a:off x="142844" y="6544781"/>
              <a:ext cx="2750145" cy="181706"/>
              <a:chOff x="93663" y="6277125"/>
              <a:chExt cx="2750145" cy="224103"/>
            </a:xfrm>
          </p:grpSpPr>
          <p:sp>
            <p:nvSpPr>
              <p:cNvPr id="21"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2"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0" name="19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80744354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6BE8D64F-BADB-4650-AF6D-5E9DBE70F8C5}"/>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EB9AA983-3491-4B23-A656-79A27E87C3C0}"/>
              </a:ext>
            </a:extLst>
          </p:cNvPr>
          <p:cNvSpPr/>
          <p:nvPr/>
        </p:nvSpPr>
        <p:spPr>
          <a:xfrm>
            <a:off x="428596" y="1206912"/>
            <a:ext cx="5943604"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C. TRANSACTIONS MANAGED ON BEHALF OF THE STATE</a:t>
            </a:r>
          </a:p>
        </p:txBody>
      </p:sp>
      <p:sp>
        <p:nvSpPr>
          <p:cNvPr id="4" name="14 Rectángulo">
            <a:extLst>
              <a:ext uri="{FF2B5EF4-FFF2-40B4-BE49-F238E27FC236}">
                <a16:creationId xmlns:a16="http://schemas.microsoft.com/office/drawing/2014/main" xmlns="" id="{8F7039FF-D77B-497F-B624-77D760F42D29}"/>
              </a:ext>
            </a:extLst>
          </p:cNvPr>
          <p:cNvSpPr/>
          <p:nvPr/>
        </p:nvSpPr>
        <p:spPr>
          <a:xfrm>
            <a:off x="357158" y="2299226"/>
            <a:ext cx="4574882" cy="707886"/>
          </a:xfrm>
          <a:prstGeom prst="rect">
            <a:avLst/>
          </a:prstGeom>
        </p:spPr>
        <p:txBody>
          <a:bodyPr wrap="square">
            <a:spAutoFit/>
          </a:bodyPr>
          <a:lstStyle/>
          <a:p>
            <a:pPr algn="just"/>
            <a:r>
              <a:rPr lang="en-GB" altLang="es-ES" sz="1000" dirty="0">
                <a:solidFill>
                  <a:srgbClr val="953735"/>
                </a:solidFill>
                <a:latin typeface="Gill Sans" charset="0"/>
              </a:rPr>
              <a:t>The FIEM continues to consolidate itself as an important official instrument for providing support for the internationalisation of Spanish companies. The outstanding balance of the credit portfolio at 31 December 2017 was €4.546 billion, distributed geographically as shown in the following chart: </a:t>
            </a:r>
          </a:p>
        </p:txBody>
      </p:sp>
      <p:pic>
        <p:nvPicPr>
          <p:cNvPr id="5" name="Imagen 4">
            <a:extLst>
              <a:ext uri="{FF2B5EF4-FFF2-40B4-BE49-F238E27FC236}">
                <a16:creationId xmlns:a16="http://schemas.microsoft.com/office/drawing/2014/main" xmlns="" id="{B19ECE7B-AE4F-43C1-942F-9C58EF1A1276}"/>
              </a:ext>
            </a:extLst>
          </p:cNvPr>
          <p:cNvPicPr>
            <a:picLocks noChangeAspect="1"/>
          </p:cNvPicPr>
          <p:nvPr/>
        </p:nvPicPr>
        <p:blipFill rotWithShape="1">
          <a:blip r:embed="rId4"/>
          <a:srcRect r="21247" b="19760"/>
          <a:stretch/>
        </p:blipFill>
        <p:spPr>
          <a:xfrm>
            <a:off x="4932040" y="1684046"/>
            <a:ext cx="3641058" cy="2446652"/>
          </a:xfrm>
          <a:prstGeom prst="rect">
            <a:avLst/>
          </a:prstGeom>
        </p:spPr>
      </p:pic>
      <p:sp>
        <p:nvSpPr>
          <p:cNvPr id="6" name="17 Rectángulo">
            <a:extLst>
              <a:ext uri="{FF2B5EF4-FFF2-40B4-BE49-F238E27FC236}">
                <a16:creationId xmlns:a16="http://schemas.microsoft.com/office/drawing/2014/main" xmlns="" id="{FC6CC1B2-A07C-475E-AAF1-7783BB70100B}"/>
              </a:ext>
            </a:extLst>
          </p:cNvPr>
          <p:cNvSpPr/>
          <p:nvPr/>
        </p:nvSpPr>
        <p:spPr>
          <a:xfrm>
            <a:off x="383476" y="4015224"/>
            <a:ext cx="8292980" cy="1862048"/>
          </a:xfrm>
          <a:prstGeom prst="rect">
            <a:avLst/>
          </a:prstGeom>
        </p:spPr>
        <p:txBody>
          <a:bodyPr wrap="square">
            <a:spAutoFit/>
          </a:bodyPr>
          <a:lstStyle/>
          <a:p>
            <a:pPr marL="171450" indent="-171450" algn="just">
              <a:buFont typeface="Wingdings" panose="05000000000000000000" pitchFamily="2" charset="2"/>
              <a:buChar char="§"/>
            </a:pPr>
            <a:r>
              <a:rPr lang="en-GB" altLang="es-ES" sz="1000" b="1" dirty="0">
                <a:solidFill>
                  <a:srgbClr val="953735"/>
                </a:solidFill>
                <a:latin typeface="Gill Sans" charset="0"/>
              </a:rPr>
              <a:t>RECIPROCAL INTEREST ADJUSTMENT AGREEMENT (CARI)</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CARI is a financial instrument similar to an interest rate insurance policy, the purpose of which is to promote Spanish exports, incentivising the granting of long-term credit at a fixed interest rate by financial institutions.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interest adjustment contracts ensure lenders receive a certain financial margin on the outstanding balance of each loan under the system, eliminating the risks arising from the difference between the fixed rate of the loan and the cost conventionally attributed to the resources that finance it. When the difference is negative, the state, through ICO, pays these lenders the amount of that difference. When the result is positive, the lenders pay the calculated differences to ICO. </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This financial instrument offers flexibility to banks and exporters, as it adapts to the construction period, the number of disbursements and the repayment schedules. On the other hand, there is always listing regardless of the currency used or the size of the transaction and, in addition, it is covered by the Spanish Export Credit Insurance Company (CESCE).</a:t>
            </a:r>
          </a:p>
        </p:txBody>
      </p:sp>
      <p:sp>
        <p:nvSpPr>
          <p:cNvPr id="7" name="77 Rectángulo">
            <a:extLst>
              <a:ext uri="{FF2B5EF4-FFF2-40B4-BE49-F238E27FC236}">
                <a16:creationId xmlns:a16="http://schemas.microsoft.com/office/drawing/2014/main" xmlns="" id="{0A809C16-83E9-46B9-9A0D-EFAC6BF600DA}"/>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8" name="78 Rectángulo">
            <a:extLst>
              <a:ext uri="{FF2B5EF4-FFF2-40B4-BE49-F238E27FC236}">
                <a16:creationId xmlns:a16="http://schemas.microsoft.com/office/drawing/2014/main" xmlns="" id="{2A81E9A5-FCA4-48E8-83EB-27E1543482C6}"/>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2" name="Picture 2">
            <a:extLst>
              <a:ext uri="{FF2B5EF4-FFF2-40B4-BE49-F238E27FC236}">
                <a16:creationId xmlns:a16="http://schemas.microsoft.com/office/drawing/2014/main" xmlns="" id="{3C422495-C16B-42F3-8BDB-8BB2EE7D99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 Marcador de número de diapositiva">
            <a:extLst>
              <a:ext uri="{FF2B5EF4-FFF2-40B4-BE49-F238E27FC236}">
                <a16:creationId xmlns:a16="http://schemas.microsoft.com/office/drawing/2014/main" xmlns="" id="{D5F335DD-926E-4690-8C96-1C5569E2ED08}"/>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95</a:t>
            </a:fld>
            <a:endParaRPr lang="es-ES" sz="1600" b="1" dirty="0">
              <a:solidFill>
                <a:srgbClr val="C00000"/>
              </a:solidFill>
            </a:endParaRPr>
          </a:p>
        </p:txBody>
      </p:sp>
      <p:grpSp>
        <p:nvGrpSpPr>
          <p:cNvPr id="17" name="16 Grupo"/>
          <p:cNvGrpSpPr/>
          <p:nvPr/>
        </p:nvGrpSpPr>
        <p:grpSpPr>
          <a:xfrm>
            <a:off x="142844" y="6525376"/>
            <a:ext cx="2750146" cy="216737"/>
            <a:chOff x="142844" y="6525376"/>
            <a:chExt cx="2750146" cy="216737"/>
          </a:xfrm>
        </p:grpSpPr>
        <p:grpSp>
          <p:nvGrpSpPr>
            <p:cNvPr id="18" name="8 Grupo"/>
            <p:cNvGrpSpPr/>
            <p:nvPr/>
          </p:nvGrpSpPr>
          <p:grpSpPr>
            <a:xfrm>
              <a:off x="142844" y="6544781"/>
              <a:ext cx="2750145" cy="181706"/>
              <a:chOff x="93663" y="6277125"/>
              <a:chExt cx="2750145" cy="224103"/>
            </a:xfrm>
          </p:grpSpPr>
          <p:sp>
            <p:nvSpPr>
              <p:cNvPr id="20"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1"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19" name="18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45838565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6B3112C2-92FC-4174-87F1-55C1CC314A39}"/>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FBC4138A-14CC-45FF-8D9C-2EC4E40099DA}"/>
              </a:ext>
            </a:extLst>
          </p:cNvPr>
          <p:cNvSpPr/>
          <p:nvPr/>
        </p:nvSpPr>
        <p:spPr>
          <a:xfrm>
            <a:off x="428596" y="908720"/>
            <a:ext cx="5943604"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C. TRANSACTIONS MANAGED ON BEHALF OF THE STATE</a:t>
            </a:r>
          </a:p>
        </p:txBody>
      </p:sp>
      <p:sp>
        <p:nvSpPr>
          <p:cNvPr id="4" name="14 Rectángulo">
            <a:extLst>
              <a:ext uri="{FF2B5EF4-FFF2-40B4-BE49-F238E27FC236}">
                <a16:creationId xmlns:a16="http://schemas.microsoft.com/office/drawing/2014/main" xmlns="" id="{F0AE59A0-0F89-41CC-9034-09645A583A31}"/>
              </a:ext>
            </a:extLst>
          </p:cNvPr>
          <p:cNvSpPr/>
          <p:nvPr/>
        </p:nvSpPr>
        <p:spPr>
          <a:xfrm>
            <a:off x="357158" y="1556792"/>
            <a:ext cx="4790906" cy="1477328"/>
          </a:xfrm>
          <a:prstGeom prst="rect">
            <a:avLst/>
          </a:prstGeom>
        </p:spPr>
        <p:txBody>
          <a:bodyPr wrap="square">
            <a:spAutoFit/>
          </a:bodyPr>
          <a:lstStyle/>
          <a:p>
            <a:pPr algn="just"/>
            <a:r>
              <a:rPr lang="en-GB" altLang="es-ES" sz="1000" dirty="0">
                <a:solidFill>
                  <a:srgbClr val="953735"/>
                </a:solidFill>
                <a:latin typeface="Gill Sans" charset="0"/>
              </a:rPr>
              <a:t>One of the conditions required for use of the system is that the interest rates set for the operations by lending institutions are those listed in the Consensus of the Organisation for Economic Cooperation and Development (OECD).</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Use of CARIs has increased notably in recent years. In 2017, transactions were approved, for a total of €1.651 billion.</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outstanding balance of the CARI portfolio at 31 December 2017 came to €1.804 billion, with the following geographic distribution: </a:t>
            </a:r>
          </a:p>
          <a:p>
            <a:pPr algn="just"/>
            <a:r>
              <a:rPr lang="en-GB" altLang="es-ES" sz="1000" dirty="0">
                <a:solidFill>
                  <a:srgbClr val="953735"/>
                </a:solidFill>
                <a:latin typeface="Gill Sans" charset="0"/>
              </a:rPr>
              <a:t>V</a:t>
            </a:r>
          </a:p>
        </p:txBody>
      </p:sp>
      <p:pic>
        <p:nvPicPr>
          <p:cNvPr id="5" name="Imagen 4">
            <a:extLst>
              <a:ext uri="{FF2B5EF4-FFF2-40B4-BE49-F238E27FC236}">
                <a16:creationId xmlns:a16="http://schemas.microsoft.com/office/drawing/2014/main" xmlns="" id="{00F1B789-9DA9-40A7-BE7F-1710C4BAB285}"/>
              </a:ext>
            </a:extLst>
          </p:cNvPr>
          <p:cNvPicPr>
            <a:picLocks noChangeAspect="1"/>
          </p:cNvPicPr>
          <p:nvPr/>
        </p:nvPicPr>
        <p:blipFill>
          <a:blip r:embed="rId4"/>
          <a:stretch>
            <a:fillRect/>
          </a:stretch>
        </p:blipFill>
        <p:spPr>
          <a:xfrm>
            <a:off x="5286016" y="1365872"/>
            <a:ext cx="3215074" cy="859247"/>
          </a:xfrm>
          <a:prstGeom prst="rect">
            <a:avLst/>
          </a:prstGeom>
        </p:spPr>
      </p:pic>
      <p:pic>
        <p:nvPicPr>
          <p:cNvPr id="6" name="Imagen 5">
            <a:extLst>
              <a:ext uri="{FF2B5EF4-FFF2-40B4-BE49-F238E27FC236}">
                <a16:creationId xmlns:a16="http://schemas.microsoft.com/office/drawing/2014/main" xmlns="" id="{7085896D-1F34-4D62-9F73-B6E8F9124675}"/>
              </a:ext>
            </a:extLst>
          </p:cNvPr>
          <p:cNvPicPr>
            <a:picLocks noChangeAspect="1"/>
          </p:cNvPicPr>
          <p:nvPr/>
        </p:nvPicPr>
        <p:blipFill>
          <a:blip r:embed="rId5"/>
          <a:stretch>
            <a:fillRect/>
          </a:stretch>
        </p:blipFill>
        <p:spPr>
          <a:xfrm>
            <a:off x="5344503" y="2321585"/>
            <a:ext cx="3244363" cy="1323439"/>
          </a:xfrm>
          <a:prstGeom prst="rect">
            <a:avLst/>
          </a:prstGeom>
        </p:spPr>
      </p:pic>
      <p:sp>
        <p:nvSpPr>
          <p:cNvPr id="7" name="17 Rectángulo">
            <a:extLst>
              <a:ext uri="{FF2B5EF4-FFF2-40B4-BE49-F238E27FC236}">
                <a16:creationId xmlns:a16="http://schemas.microsoft.com/office/drawing/2014/main" xmlns="" id="{9BA240B7-D392-4B94-9AA2-DC243FB3F0A9}"/>
              </a:ext>
            </a:extLst>
          </p:cNvPr>
          <p:cNvSpPr/>
          <p:nvPr/>
        </p:nvSpPr>
        <p:spPr>
          <a:xfrm>
            <a:off x="383476" y="3429000"/>
            <a:ext cx="8292980" cy="1323439"/>
          </a:xfrm>
          <a:prstGeom prst="rect">
            <a:avLst/>
          </a:prstGeom>
        </p:spPr>
        <p:txBody>
          <a:bodyPr wrap="square">
            <a:spAutoFit/>
          </a:bodyPr>
          <a:lstStyle/>
          <a:p>
            <a:pPr marL="171450" indent="-171450" algn="just">
              <a:buFont typeface="Wingdings" panose="05000000000000000000" pitchFamily="2" charset="2"/>
              <a:buChar char="§"/>
            </a:pPr>
            <a:r>
              <a:rPr lang="en-GB" altLang="es-ES" sz="1000" b="1" dirty="0">
                <a:solidFill>
                  <a:srgbClr val="953735"/>
                </a:solidFill>
                <a:latin typeface="Gill Sans" charset="0"/>
              </a:rPr>
              <a:t>FUND FOR THE PROMOTION OF DEVELOPMENT (FONPRODE)</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Fund for the Promotion of Development is a development cooperation instrument managed by the Ministry of Foreign Affairs and Cooperation through the Spanish Agency for International Development Cooperation (AECID), which forms part of the State Secretariat for International Cooperation and for Ibero-America and the Caribbean.</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goals of FONPRODE are the eradication of poverty, the reduction of social inequalities among individuals and communities, gender equality, the protection of human rights and the promotion of humane and sustainable development in Latin American and the Caribbean. These objectives are attained by granting microcredits, refundable contributions to multilateral organisations and the provision of capital through investment funds.</a:t>
            </a:r>
          </a:p>
        </p:txBody>
      </p:sp>
      <p:pic>
        <p:nvPicPr>
          <p:cNvPr id="8" name="Imagen 7">
            <a:extLst>
              <a:ext uri="{FF2B5EF4-FFF2-40B4-BE49-F238E27FC236}">
                <a16:creationId xmlns:a16="http://schemas.microsoft.com/office/drawing/2014/main" xmlns="" id="{4A4DB0FA-A55E-4269-8CF6-A54FBBB18B71}"/>
              </a:ext>
            </a:extLst>
          </p:cNvPr>
          <p:cNvPicPr>
            <a:picLocks noChangeAspect="1"/>
          </p:cNvPicPr>
          <p:nvPr/>
        </p:nvPicPr>
        <p:blipFill rotWithShape="1">
          <a:blip r:embed="rId6"/>
          <a:srcRect r="19691" b="14020"/>
          <a:stretch/>
        </p:blipFill>
        <p:spPr>
          <a:xfrm>
            <a:off x="439258" y="4853632"/>
            <a:ext cx="4132742" cy="1460278"/>
          </a:xfrm>
          <a:prstGeom prst="rect">
            <a:avLst/>
          </a:prstGeom>
        </p:spPr>
      </p:pic>
      <p:sp>
        <p:nvSpPr>
          <p:cNvPr id="9" name="20 Rectángulo">
            <a:extLst>
              <a:ext uri="{FF2B5EF4-FFF2-40B4-BE49-F238E27FC236}">
                <a16:creationId xmlns:a16="http://schemas.microsoft.com/office/drawing/2014/main" xmlns="" id="{BB4D46F3-C955-4B88-AE32-6D02CB6BB78C}"/>
              </a:ext>
            </a:extLst>
          </p:cNvPr>
          <p:cNvSpPr/>
          <p:nvPr/>
        </p:nvSpPr>
        <p:spPr>
          <a:xfrm>
            <a:off x="4775964" y="4869160"/>
            <a:ext cx="3900492" cy="1554272"/>
          </a:xfrm>
          <a:prstGeom prst="rect">
            <a:avLst/>
          </a:prstGeom>
        </p:spPr>
        <p:txBody>
          <a:bodyPr wrap="square">
            <a:spAutoFit/>
          </a:bodyPr>
          <a:lstStyle/>
          <a:p>
            <a:pPr algn="just"/>
            <a:r>
              <a:rPr lang="en-GB" altLang="es-ES" sz="1000" dirty="0">
                <a:solidFill>
                  <a:srgbClr val="953735"/>
                </a:solidFill>
                <a:latin typeface="Gill Sans" charset="0"/>
              </a:rPr>
              <a:t>ICO acts in the name of the Spanish government and on behalf of the state, formalising the agreements to be entered into with beneficiaries. It also provides technical instrumentation, accounting, cash, paying agent and control services and, in general, any financial services related to authorised transactions charged to FONPRODE. In 2017, transactions amounting to 27 million dollars were formalised.</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portfolio had an outstanding balance of €639 million at year-end, broken down according to the following table.</a:t>
            </a:r>
          </a:p>
        </p:txBody>
      </p:sp>
      <p:sp>
        <p:nvSpPr>
          <p:cNvPr id="10" name="77 Rectángulo">
            <a:extLst>
              <a:ext uri="{FF2B5EF4-FFF2-40B4-BE49-F238E27FC236}">
                <a16:creationId xmlns:a16="http://schemas.microsoft.com/office/drawing/2014/main" xmlns="" id="{CAB89FDA-56A3-4FDD-B181-AAE28E1C9D77}"/>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1" name="78 Rectángulo">
            <a:extLst>
              <a:ext uri="{FF2B5EF4-FFF2-40B4-BE49-F238E27FC236}">
                <a16:creationId xmlns:a16="http://schemas.microsoft.com/office/drawing/2014/main" xmlns="" id="{0A03D224-BA58-4BA2-B9A0-EE8347E5B029}"/>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6" name="Picture 2">
            <a:extLst>
              <a:ext uri="{FF2B5EF4-FFF2-40B4-BE49-F238E27FC236}">
                <a16:creationId xmlns:a16="http://schemas.microsoft.com/office/drawing/2014/main" xmlns="" id="{1038BE6E-11DF-4811-9E6B-15AEAEE9E41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1 Marcador de número de diapositiva">
            <a:extLst>
              <a:ext uri="{FF2B5EF4-FFF2-40B4-BE49-F238E27FC236}">
                <a16:creationId xmlns:a16="http://schemas.microsoft.com/office/drawing/2014/main" xmlns="" id="{BA30A0B8-B7E3-4C2A-B1C9-2D46DF3C71B5}"/>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96</a:t>
            </a:fld>
            <a:endParaRPr lang="es-ES" sz="1600" b="1" dirty="0">
              <a:solidFill>
                <a:srgbClr val="C00000"/>
              </a:solidFill>
            </a:endParaRPr>
          </a:p>
        </p:txBody>
      </p:sp>
      <p:grpSp>
        <p:nvGrpSpPr>
          <p:cNvPr id="21" name="20 Grupo"/>
          <p:cNvGrpSpPr/>
          <p:nvPr/>
        </p:nvGrpSpPr>
        <p:grpSpPr>
          <a:xfrm>
            <a:off x="142844" y="6525376"/>
            <a:ext cx="2750146" cy="216737"/>
            <a:chOff x="142844" y="6525376"/>
            <a:chExt cx="2750146" cy="216737"/>
          </a:xfrm>
        </p:grpSpPr>
        <p:grpSp>
          <p:nvGrpSpPr>
            <p:cNvPr id="22" name="8 Grupo"/>
            <p:cNvGrpSpPr/>
            <p:nvPr/>
          </p:nvGrpSpPr>
          <p:grpSpPr>
            <a:xfrm>
              <a:off x="142844" y="6544781"/>
              <a:ext cx="2750145" cy="181706"/>
              <a:chOff x="93663" y="6277125"/>
              <a:chExt cx="2750145" cy="224103"/>
            </a:xfrm>
          </p:grpSpPr>
          <p:sp>
            <p:nvSpPr>
              <p:cNvPr id="24"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5" name="8 Rectángulo">
                <a:hlinkClick r:id="rId8"/>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3" name="22 CuadroTexto">
              <a:hlinkClick r:id="rId9"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425326435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90EBC348-47D5-4CBB-8569-DDB56D7FFBD4}"/>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4" name="13 Rectángulo">
            <a:extLst>
              <a:ext uri="{FF2B5EF4-FFF2-40B4-BE49-F238E27FC236}">
                <a16:creationId xmlns:a16="http://schemas.microsoft.com/office/drawing/2014/main" xmlns="" id="{06A67457-AC05-4247-9D37-BC1F23703A7E}"/>
              </a:ext>
            </a:extLst>
          </p:cNvPr>
          <p:cNvSpPr/>
          <p:nvPr/>
        </p:nvSpPr>
        <p:spPr>
          <a:xfrm>
            <a:off x="428596" y="980728"/>
            <a:ext cx="5943604"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C. TRANSACTIONS MANAGED ON BEHALF OF THE STATE</a:t>
            </a:r>
          </a:p>
        </p:txBody>
      </p:sp>
      <p:sp>
        <p:nvSpPr>
          <p:cNvPr id="5" name="14 Rectángulo">
            <a:extLst>
              <a:ext uri="{FF2B5EF4-FFF2-40B4-BE49-F238E27FC236}">
                <a16:creationId xmlns:a16="http://schemas.microsoft.com/office/drawing/2014/main" xmlns="" id="{ED55798D-1549-4482-A7B3-0920D9BDE45C}"/>
              </a:ext>
            </a:extLst>
          </p:cNvPr>
          <p:cNvSpPr/>
          <p:nvPr/>
        </p:nvSpPr>
        <p:spPr>
          <a:xfrm>
            <a:off x="357158" y="1484784"/>
            <a:ext cx="8463314" cy="2246769"/>
          </a:xfrm>
          <a:prstGeom prst="rect">
            <a:avLst/>
          </a:prstGeom>
        </p:spPr>
        <p:txBody>
          <a:bodyPr wrap="square">
            <a:spAutoFit/>
          </a:bodyPr>
          <a:lstStyle/>
          <a:p>
            <a:pPr marL="171450" indent="-171450" algn="just">
              <a:buFont typeface="Wingdings" panose="05000000000000000000" pitchFamily="2" charset="2"/>
              <a:buChar char="§"/>
            </a:pPr>
            <a:r>
              <a:rPr lang="en-GB" altLang="es-ES" sz="1000" b="1" dirty="0">
                <a:solidFill>
                  <a:srgbClr val="953735"/>
                </a:solidFill>
                <a:latin typeface="Gill Sans" charset="0"/>
              </a:rPr>
              <a:t>WATER AND SANITATION COOPERATION FUND (FCAS)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Law 51/2007, of 26 December, on the General State Budget for 2008 created the Water and Sanitation Cooperation Fund (</a:t>
            </a:r>
            <a:r>
              <a:rPr lang="en-GB" altLang="es-ES" sz="1000" i="1" dirty="0">
                <a:solidFill>
                  <a:srgbClr val="953735"/>
                </a:solidFill>
                <a:latin typeface="Gill Sans" charset="0"/>
              </a:rPr>
              <a:t>Fondo de Cooperación para Agua y Saneamiento</a:t>
            </a:r>
            <a:r>
              <a:rPr lang="en-GB" altLang="es-ES" sz="1000" dirty="0">
                <a:solidFill>
                  <a:srgbClr val="953735"/>
                </a:solidFill>
                <a:latin typeface="Gill Sans" charset="0"/>
              </a:rPr>
              <a:t>: FCAS) as an instrument to finance actions, within international development cooperation policy, aimed at facilitating public access to water and sanitation in Latin American countries. The management of the fund is carried out by the Directorate for Cooperation with Latin America and the Caribbean belonging to the Spanish Agency for International Development Cooperation (AECID).</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fund grants non-repayable aid and, where applicable, loans under a system of co-financing with national authorities in beneficiary countries, with supranational organisations or private institutions. ICO formalises, in the name of the Spanish government and on behalf of the state, the relevant FCAS financing agreements and provides all financial services relating to the authorised transactions.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Since its inception, disbursements made against the fund amount to more than €514 million, all corresponding to non-reimbursable programmes.</a:t>
            </a:r>
          </a:p>
          <a:p>
            <a:pPr algn="just"/>
            <a:endParaRPr lang="en-GB" altLang="es-ES" sz="1000" dirty="0">
              <a:solidFill>
                <a:srgbClr val="953735"/>
              </a:solidFill>
              <a:latin typeface="Gill Sans" charset="0"/>
            </a:endParaRPr>
          </a:p>
        </p:txBody>
      </p:sp>
      <p:sp>
        <p:nvSpPr>
          <p:cNvPr id="6" name="16 Rectángulo">
            <a:extLst>
              <a:ext uri="{FF2B5EF4-FFF2-40B4-BE49-F238E27FC236}">
                <a16:creationId xmlns:a16="http://schemas.microsoft.com/office/drawing/2014/main" xmlns="" id="{8DE3FF32-55FE-436A-BC0F-A3045BBCB6C1}"/>
              </a:ext>
            </a:extLst>
          </p:cNvPr>
          <p:cNvSpPr/>
          <p:nvPr/>
        </p:nvSpPr>
        <p:spPr>
          <a:xfrm>
            <a:off x="428596" y="3645024"/>
            <a:ext cx="320730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D. FUND RAISING </a:t>
            </a:r>
          </a:p>
        </p:txBody>
      </p:sp>
      <p:sp>
        <p:nvSpPr>
          <p:cNvPr id="7" name="18 Rectángulo">
            <a:extLst>
              <a:ext uri="{FF2B5EF4-FFF2-40B4-BE49-F238E27FC236}">
                <a16:creationId xmlns:a16="http://schemas.microsoft.com/office/drawing/2014/main" xmlns="" id="{4B40CE25-DE34-4537-B060-33F82049B802}"/>
              </a:ext>
            </a:extLst>
          </p:cNvPr>
          <p:cNvSpPr/>
          <p:nvPr/>
        </p:nvSpPr>
        <p:spPr>
          <a:xfrm>
            <a:off x="357158" y="4149080"/>
            <a:ext cx="4430866" cy="2169825"/>
          </a:xfrm>
          <a:prstGeom prst="rect">
            <a:avLst/>
          </a:prstGeom>
        </p:spPr>
        <p:txBody>
          <a:bodyPr wrap="square">
            <a:spAutoFit/>
          </a:bodyPr>
          <a:lstStyle/>
          <a:p>
            <a:pPr algn="just"/>
            <a:r>
              <a:rPr lang="en-GB" altLang="es-ES" sz="1000" dirty="0">
                <a:solidFill>
                  <a:srgbClr val="953735"/>
                </a:solidFill>
                <a:latin typeface="Gill Sans" charset="0"/>
              </a:rPr>
              <a:t>The Institute obtains funding by issuing debt on capital markets and by means of bilateral loans. In 2017, ICO raised medium- and long-term funding totalling €6.225 billion. Of this, 85.5% (€5.325 billion) was raised from bond issues and the remaining 14.5% (€900 million) from loans from different multilateral organisations.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regard to the latter, ICO is one of the European Investment Bank's main partners in Europe. The communiqué from the European Commission in July 2015, regarding the necessary coordination and complementarity of National Promotional Banks with the EIB seeks, amongst other objectives, to offer better financing conditions to SMEs and to support the "Juncker Plan".</a:t>
            </a:r>
          </a:p>
        </p:txBody>
      </p:sp>
      <p:pic>
        <p:nvPicPr>
          <p:cNvPr id="8" name="Imagen 7">
            <a:extLst>
              <a:ext uri="{FF2B5EF4-FFF2-40B4-BE49-F238E27FC236}">
                <a16:creationId xmlns:a16="http://schemas.microsoft.com/office/drawing/2014/main" xmlns="" id="{6802A006-223B-4552-B508-AF8BBAF8AC9C}"/>
              </a:ext>
            </a:extLst>
          </p:cNvPr>
          <p:cNvPicPr>
            <a:picLocks noChangeAspect="1"/>
          </p:cNvPicPr>
          <p:nvPr/>
        </p:nvPicPr>
        <p:blipFill rotWithShape="1">
          <a:blip r:embed="rId4"/>
          <a:srcRect t="-2125" r="18838" b="19162"/>
          <a:stretch/>
        </p:blipFill>
        <p:spPr>
          <a:xfrm>
            <a:off x="4791816" y="4588029"/>
            <a:ext cx="3966944" cy="1080120"/>
          </a:xfrm>
          <a:prstGeom prst="rect">
            <a:avLst/>
          </a:prstGeom>
        </p:spPr>
      </p:pic>
      <p:sp>
        <p:nvSpPr>
          <p:cNvPr id="9" name="77 Rectángulo">
            <a:extLst>
              <a:ext uri="{FF2B5EF4-FFF2-40B4-BE49-F238E27FC236}">
                <a16:creationId xmlns:a16="http://schemas.microsoft.com/office/drawing/2014/main" xmlns="" id="{5A04852E-15BE-4BE5-910B-12D521612670}"/>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 name="78 Rectángulo">
            <a:extLst>
              <a:ext uri="{FF2B5EF4-FFF2-40B4-BE49-F238E27FC236}">
                <a16:creationId xmlns:a16="http://schemas.microsoft.com/office/drawing/2014/main" xmlns="" id="{97E78496-D933-460B-8C56-263A53787FA2}"/>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4" name="Picture 2">
            <a:extLst>
              <a:ext uri="{FF2B5EF4-FFF2-40B4-BE49-F238E27FC236}">
                <a16:creationId xmlns:a16="http://schemas.microsoft.com/office/drawing/2014/main" xmlns="" id="{75BD1188-1E39-4CEC-A26A-443D13CB43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 Marcador de número de diapositiva">
            <a:extLst>
              <a:ext uri="{FF2B5EF4-FFF2-40B4-BE49-F238E27FC236}">
                <a16:creationId xmlns:a16="http://schemas.microsoft.com/office/drawing/2014/main" xmlns="" id="{80EA7894-112E-44FE-9815-2FF6DB4AA4E9}"/>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97</a:t>
            </a:fld>
            <a:endParaRPr lang="es-ES" sz="1600" b="1" dirty="0">
              <a:solidFill>
                <a:srgbClr val="C00000"/>
              </a:solidFill>
            </a:endParaRPr>
          </a:p>
        </p:txBody>
      </p:sp>
      <p:grpSp>
        <p:nvGrpSpPr>
          <p:cNvPr id="25" name="24 Grupo"/>
          <p:cNvGrpSpPr/>
          <p:nvPr/>
        </p:nvGrpSpPr>
        <p:grpSpPr>
          <a:xfrm>
            <a:off x="142844" y="6525376"/>
            <a:ext cx="2750146" cy="216737"/>
            <a:chOff x="142844" y="6525376"/>
            <a:chExt cx="2750146" cy="216737"/>
          </a:xfrm>
        </p:grpSpPr>
        <p:grpSp>
          <p:nvGrpSpPr>
            <p:cNvPr id="26" name="8 Grupo"/>
            <p:cNvGrpSpPr/>
            <p:nvPr/>
          </p:nvGrpSpPr>
          <p:grpSpPr>
            <a:xfrm>
              <a:off x="142844" y="6544781"/>
              <a:ext cx="2750145" cy="181706"/>
              <a:chOff x="93663" y="6277125"/>
              <a:chExt cx="2750145" cy="224103"/>
            </a:xfrm>
          </p:grpSpPr>
          <p:sp>
            <p:nvSpPr>
              <p:cNvPr id="2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9" name="8 Rectángulo">
                <a:hlinkClick r:id="rId6"/>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7" name="26 CuadroTexto">
              <a:hlinkClick r:id="rId7"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60963324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BD00C02A-A376-4D1F-A14C-6B34BFC45574}"/>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FBC078E7-ED1F-400D-95DB-30C3AF91B10C}"/>
              </a:ext>
            </a:extLst>
          </p:cNvPr>
          <p:cNvSpPr/>
          <p:nvPr/>
        </p:nvSpPr>
        <p:spPr>
          <a:xfrm>
            <a:off x="428596" y="980728"/>
            <a:ext cx="320730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D. FUND RAISING </a:t>
            </a:r>
          </a:p>
        </p:txBody>
      </p:sp>
      <p:sp>
        <p:nvSpPr>
          <p:cNvPr id="4" name="12 Rectángulo">
            <a:extLst>
              <a:ext uri="{FF2B5EF4-FFF2-40B4-BE49-F238E27FC236}">
                <a16:creationId xmlns:a16="http://schemas.microsoft.com/office/drawing/2014/main" xmlns="" id="{73A4FA07-CDA7-4E64-8A6F-8D0AE96CFD47}"/>
              </a:ext>
            </a:extLst>
          </p:cNvPr>
          <p:cNvSpPr/>
          <p:nvPr/>
        </p:nvSpPr>
        <p:spPr>
          <a:xfrm>
            <a:off x="323528" y="1484784"/>
            <a:ext cx="5256584" cy="2554545"/>
          </a:xfrm>
          <a:prstGeom prst="rect">
            <a:avLst/>
          </a:prstGeom>
        </p:spPr>
        <p:txBody>
          <a:bodyPr wrap="square">
            <a:spAutoFit/>
          </a:bodyPr>
          <a:lstStyle/>
          <a:p>
            <a:pPr algn="just"/>
            <a:r>
              <a:rPr lang="en-GB" altLang="es-ES" sz="1000" b="1" i="1" dirty="0">
                <a:solidFill>
                  <a:srgbClr val="953735"/>
                </a:solidFill>
                <a:latin typeface="Gill Sans" charset="0"/>
              </a:rPr>
              <a:t>Issues on capital markets. ICO continues to diversify its investor base</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2017, ICO raised funds on capital markets amounting to €5.325 billion. For the most part, funding was obtained by issuing bonds in public transactions and structured and private placements. ICO is the second largest Spanish public body, after the Spanish Treasury, in terms of debt issuance and the debts and other obligations it contracts in raising funds are guaranteed by the Spanish state.</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general, the diversity of investors, both by type and geographic area, have proven market interest in the debt issued by ICO.</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total, 85% of issues have been placed with foreign investors, thus confirming the normalisation of capital markets for Spanish issuers.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regard to the geographic distribution of the issues, noteworthy are the markets in the Americas (48%), Spain (15%) and Germany/Austria (12%). </a:t>
            </a:r>
          </a:p>
        </p:txBody>
      </p:sp>
      <p:pic>
        <p:nvPicPr>
          <p:cNvPr id="5" name="Imagen 4">
            <a:extLst>
              <a:ext uri="{FF2B5EF4-FFF2-40B4-BE49-F238E27FC236}">
                <a16:creationId xmlns:a16="http://schemas.microsoft.com/office/drawing/2014/main" xmlns="" id="{41A559AE-239C-4C98-8E9B-775E63947973}"/>
              </a:ext>
            </a:extLst>
          </p:cNvPr>
          <p:cNvPicPr>
            <a:picLocks noChangeAspect="1"/>
          </p:cNvPicPr>
          <p:nvPr/>
        </p:nvPicPr>
        <p:blipFill rotWithShape="1">
          <a:blip r:embed="rId4"/>
          <a:srcRect r="19720" b="21334"/>
          <a:stretch/>
        </p:blipFill>
        <p:spPr>
          <a:xfrm>
            <a:off x="5478194" y="1311477"/>
            <a:ext cx="3286814" cy="2333547"/>
          </a:xfrm>
          <a:prstGeom prst="rect">
            <a:avLst/>
          </a:prstGeom>
        </p:spPr>
      </p:pic>
      <p:pic>
        <p:nvPicPr>
          <p:cNvPr id="6" name="Imagen 5">
            <a:extLst>
              <a:ext uri="{FF2B5EF4-FFF2-40B4-BE49-F238E27FC236}">
                <a16:creationId xmlns:a16="http://schemas.microsoft.com/office/drawing/2014/main" xmlns="" id="{5C008D45-4D4F-4B5D-94D3-2481E6B1E161}"/>
              </a:ext>
            </a:extLst>
          </p:cNvPr>
          <p:cNvPicPr>
            <a:picLocks noChangeAspect="1"/>
          </p:cNvPicPr>
          <p:nvPr/>
        </p:nvPicPr>
        <p:blipFill rotWithShape="1">
          <a:blip r:embed="rId5"/>
          <a:srcRect r="19074" b="19965"/>
          <a:stretch/>
        </p:blipFill>
        <p:spPr>
          <a:xfrm>
            <a:off x="431308" y="3732376"/>
            <a:ext cx="3513639" cy="2683505"/>
          </a:xfrm>
          <a:prstGeom prst="rect">
            <a:avLst/>
          </a:prstGeom>
        </p:spPr>
      </p:pic>
      <p:sp>
        <p:nvSpPr>
          <p:cNvPr id="7" name="16 Rectángulo">
            <a:extLst>
              <a:ext uri="{FF2B5EF4-FFF2-40B4-BE49-F238E27FC236}">
                <a16:creationId xmlns:a16="http://schemas.microsoft.com/office/drawing/2014/main" xmlns="" id="{51CC160C-BAA6-4CF3-98B0-ABC48D3CC262}"/>
              </a:ext>
            </a:extLst>
          </p:cNvPr>
          <p:cNvSpPr/>
          <p:nvPr/>
        </p:nvSpPr>
        <p:spPr>
          <a:xfrm>
            <a:off x="4374024" y="4565011"/>
            <a:ext cx="4446448" cy="1246495"/>
          </a:xfrm>
          <a:prstGeom prst="rect">
            <a:avLst/>
          </a:prstGeom>
        </p:spPr>
        <p:txBody>
          <a:bodyPr wrap="square">
            <a:spAutoFit/>
          </a:bodyPr>
          <a:lstStyle/>
          <a:p>
            <a:pPr algn="just"/>
            <a:r>
              <a:rPr lang="en-GB" altLang="es-ES" sz="1000" dirty="0">
                <a:solidFill>
                  <a:srgbClr val="953735"/>
                </a:solidFill>
                <a:latin typeface="Gill Sans" charset="0"/>
              </a:rPr>
              <a:t>In terms of distribution by investor type, the main takers of ICO paper in 2017 were private banks and fund managers, accounting for 66% and 16% of the total volume raised, respectively.</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2017, ICO received recognition from the International Global Capital magazine for the best private issue of the year by a financial or supranational agency, highlighting its impact, innovation, ability to attract investment and its social impact. </a:t>
            </a:r>
          </a:p>
        </p:txBody>
      </p:sp>
      <p:sp>
        <p:nvSpPr>
          <p:cNvPr id="8" name="77 Rectángulo">
            <a:extLst>
              <a:ext uri="{FF2B5EF4-FFF2-40B4-BE49-F238E27FC236}">
                <a16:creationId xmlns:a16="http://schemas.microsoft.com/office/drawing/2014/main" xmlns="" id="{488811ED-5781-4874-85FF-1810672FAB13}"/>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 name="78 Rectángulo">
            <a:extLst>
              <a:ext uri="{FF2B5EF4-FFF2-40B4-BE49-F238E27FC236}">
                <a16:creationId xmlns:a16="http://schemas.microsoft.com/office/drawing/2014/main" xmlns="" id="{82537B12-15AA-4B23-9CC6-814FC7CE5A83}"/>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3" name="Picture 2">
            <a:extLst>
              <a:ext uri="{FF2B5EF4-FFF2-40B4-BE49-F238E27FC236}">
                <a16:creationId xmlns:a16="http://schemas.microsoft.com/office/drawing/2014/main" xmlns="" id="{C3731DAE-D1FB-4789-9F51-6EAED541D7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 Marcador de número de diapositiva">
            <a:extLst>
              <a:ext uri="{FF2B5EF4-FFF2-40B4-BE49-F238E27FC236}">
                <a16:creationId xmlns:a16="http://schemas.microsoft.com/office/drawing/2014/main" xmlns="" id="{2FD73E1C-6C1A-440C-A962-976CF8E6014B}"/>
              </a:ext>
            </a:extLst>
          </p:cNvPr>
          <p:cNvSpPr>
            <a:spLocks noGrp="1"/>
          </p:cNvSpPr>
          <p:nvPr>
            <p:ph type="sldNum" sz="quarter" idx="12"/>
          </p:nvPr>
        </p:nvSpPr>
        <p:spPr bwMode="auto">
          <a:xfrm>
            <a:off x="8501090" y="6500834"/>
            <a:ext cx="392085"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98</a:t>
            </a:fld>
            <a:endParaRPr lang="es-ES" sz="1600" b="1" dirty="0">
              <a:solidFill>
                <a:srgbClr val="C00000"/>
              </a:solidFill>
            </a:endParaRPr>
          </a:p>
        </p:txBody>
      </p:sp>
      <p:grpSp>
        <p:nvGrpSpPr>
          <p:cNvPr id="25" name="24 Grupo"/>
          <p:cNvGrpSpPr/>
          <p:nvPr/>
        </p:nvGrpSpPr>
        <p:grpSpPr>
          <a:xfrm>
            <a:off x="142844" y="6525376"/>
            <a:ext cx="2750146" cy="216737"/>
            <a:chOff x="142844" y="6525376"/>
            <a:chExt cx="2750146" cy="216737"/>
          </a:xfrm>
        </p:grpSpPr>
        <p:grpSp>
          <p:nvGrpSpPr>
            <p:cNvPr id="26" name="8 Grupo"/>
            <p:cNvGrpSpPr/>
            <p:nvPr/>
          </p:nvGrpSpPr>
          <p:grpSpPr>
            <a:xfrm>
              <a:off x="142844" y="6544781"/>
              <a:ext cx="2750145" cy="181706"/>
              <a:chOff x="93663" y="6277125"/>
              <a:chExt cx="2750145" cy="224103"/>
            </a:xfrm>
          </p:grpSpPr>
          <p:sp>
            <p:nvSpPr>
              <p:cNvPr id="28"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9" name="8 Rectángulo">
                <a:hlinkClick r:id="rId7"/>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7" name="26 CuadroTexto">
              <a:hlinkClick r:id="rId8"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280214229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81 Rectángulo">
            <a:extLst>
              <a:ext uri="{FF2B5EF4-FFF2-40B4-BE49-F238E27FC236}">
                <a16:creationId xmlns:a16="http://schemas.microsoft.com/office/drawing/2014/main" xmlns="" id="{93412244-8632-46A4-A35D-820DDB80BE95}"/>
              </a:ext>
            </a:extLst>
          </p:cNvPr>
          <p:cNvSpPr/>
          <p:nvPr/>
        </p:nvSpPr>
        <p:spPr>
          <a:xfrm>
            <a:off x="0" y="0"/>
            <a:ext cx="9144000" cy="785794"/>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dirty="0">
              <a:solidFill>
                <a:srgbClr val="9E1B34"/>
              </a:solidFill>
            </a:endParaRPr>
          </a:p>
          <a:p>
            <a:pPr marL="184150" fontAlgn="auto">
              <a:spcBef>
                <a:spcPts val="0"/>
              </a:spcBef>
              <a:spcAft>
                <a:spcPts val="0"/>
              </a:spcAft>
              <a:defRPr/>
            </a:pPr>
            <a:r>
              <a:rPr lang="en-GB" sz="1600" b="1" dirty="0">
                <a:solidFill>
                  <a:srgbClr val="9E1B34"/>
                </a:solidFill>
                <a:latin typeface="Gill Sans"/>
              </a:rPr>
              <a:t>2017 INTEGRATED REPORT</a:t>
            </a:r>
          </a:p>
          <a:p>
            <a:pPr marL="184150" fontAlgn="auto">
              <a:spcBef>
                <a:spcPts val="0"/>
              </a:spcBef>
              <a:spcAft>
                <a:spcPts val="0"/>
              </a:spcAft>
              <a:defRPr/>
            </a:pPr>
            <a:r>
              <a:rPr lang="en-GB" sz="1600" b="1" dirty="0">
                <a:solidFill>
                  <a:srgbClr val="9E1B34"/>
                </a:solidFill>
                <a:latin typeface="Gill Sans"/>
              </a:rPr>
              <a:t>Economic performance</a:t>
            </a:r>
          </a:p>
          <a:p>
            <a:pPr fontAlgn="auto">
              <a:spcBef>
                <a:spcPts val="0"/>
              </a:spcBef>
              <a:spcAft>
                <a:spcPts val="0"/>
              </a:spcAft>
              <a:defRPr/>
            </a:pPr>
            <a:endParaRPr lang="en-GB" sz="1600" b="1" dirty="0">
              <a:solidFill>
                <a:srgbClr val="9E1B34"/>
              </a:solidFill>
              <a:latin typeface="Gill Sans"/>
            </a:endParaRPr>
          </a:p>
        </p:txBody>
      </p:sp>
      <p:sp>
        <p:nvSpPr>
          <p:cNvPr id="3" name="13 Rectángulo">
            <a:extLst>
              <a:ext uri="{FF2B5EF4-FFF2-40B4-BE49-F238E27FC236}">
                <a16:creationId xmlns:a16="http://schemas.microsoft.com/office/drawing/2014/main" xmlns="" id="{44A6B064-E245-4EE4-8FF4-183BFED7A8CB}"/>
              </a:ext>
            </a:extLst>
          </p:cNvPr>
          <p:cNvSpPr/>
          <p:nvPr/>
        </p:nvSpPr>
        <p:spPr>
          <a:xfrm>
            <a:off x="428596" y="970103"/>
            <a:ext cx="3207300" cy="370665"/>
          </a:xfrm>
          <a:prstGeom prst="rect">
            <a:avLst/>
          </a:prstGeom>
          <a:blipFill dpi="0" rotWithShape="1">
            <a:blip r:embed="rId3">
              <a:duotone>
                <a:prstClr val="black"/>
                <a:srgbClr val="FFC000">
                  <a:tint val="45000"/>
                  <a:satMod val="400000"/>
                </a:srgbClr>
              </a:duotone>
            </a:blip>
            <a:srcRect/>
            <a:tile tx="0" ty="0" sx="100000" sy="100000" flip="none" algn="tl"/>
          </a:blipFill>
          <a:ln>
            <a:noFill/>
          </a:ln>
          <a:scene3d>
            <a:camera prst="orthographicFront"/>
            <a:lightRig rig="threePt" dir="t"/>
          </a:scene3d>
          <a:sp3d contourW="12700">
            <a:bevelT prst="angle"/>
            <a:contourClr>
              <a:schemeClr val="accent2">
                <a:lumMod val="75000"/>
              </a:schemeClr>
            </a:contourClr>
          </a:sp3d>
        </p:spPr>
        <p:txBody>
          <a:bodyPr wrap="square" rIns="90000" bIns="108000">
            <a:spAutoFit/>
          </a:bodyPr>
          <a:lstStyle/>
          <a:p>
            <a:pPr marL="357188" indent="-357188">
              <a:spcBef>
                <a:spcPct val="0"/>
              </a:spcBef>
              <a:defRPr/>
            </a:pPr>
            <a:r>
              <a:rPr lang="en-GB" altLang="es-ES" sz="1400" b="1" dirty="0">
                <a:solidFill>
                  <a:srgbClr val="9E1B34"/>
                </a:solidFill>
                <a:latin typeface="Gill Sans"/>
              </a:rPr>
              <a:t>D. FUND RAISING </a:t>
            </a:r>
          </a:p>
        </p:txBody>
      </p:sp>
      <p:sp>
        <p:nvSpPr>
          <p:cNvPr id="4" name="12 Rectángulo">
            <a:extLst>
              <a:ext uri="{FF2B5EF4-FFF2-40B4-BE49-F238E27FC236}">
                <a16:creationId xmlns:a16="http://schemas.microsoft.com/office/drawing/2014/main" xmlns="" id="{7452CE7B-597E-4344-900F-D39BED6E81B9}"/>
              </a:ext>
            </a:extLst>
          </p:cNvPr>
          <p:cNvSpPr/>
          <p:nvPr/>
        </p:nvSpPr>
        <p:spPr>
          <a:xfrm>
            <a:off x="357158" y="1412776"/>
            <a:ext cx="8429684" cy="4447371"/>
          </a:xfrm>
          <a:prstGeom prst="rect">
            <a:avLst/>
          </a:prstGeom>
        </p:spPr>
        <p:txBody>
          <a:bodyPr wrap="square">
            <a:spAutoFit/>
          </a:bodyPr>
          <a:lstStyle/>
          <a:p>
            <a:pPr algn="just"/>
            <a:r>
              <a:rPr lang="en-GB" altLang="es-ES" sz="1000" b="1" i="1" dirty="0">
                <a:solidFill>
                  <a:srgbClr val="953735"/>
                </a:solidFill>
                <a:latin typeface="Gill Sans" charset="0"/>
              </a:rPr>
              <a:t>ICO has consolidated its commitment to the social bonds market.</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During 2017, Instituto de Crédito Oficial took various measures to consolidate itself as a leading player in the social bond market. With the funds raised through this type of issue, ICO is committed to financing the projects of companies located in regions of Spain with a GDP below the national average.</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During the last year, ICO made its third social bond issue through an operation worth €500 million, strengthening its commitment to the development of this sector. Also in 2017, ICO issued its first social bonds in Swedish krona for 500 million (approximately €52 million), thereby diversifying its investor base by including a new currency for its social bonds.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With these transactions, the Institute became the first national issuer with four transactions of this type in the market with a total volume of more than €2 billion, reinforcing its leadership strategy in this innovative product, which allows its investor base to expand and value the impact of its financing in the Spanish business fabric.</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Finally, it should be noted that in accordance with the commitment to transparency with investors, the Institute has prepared the corresponding impact report with the data corresponding to the social bond issues made in 2015 and 2016.  The funds raised by ICO with those transactions for a total amount of €1.5 billion have made it possible to finance the projects of more than 35,100 SMEs.</a:t>
            </a:r>
          </a:p>
          <a:p>
            <a:pPr algn="just"/>
            <a:endParaRPr lang="en-GB" altLang="es-ES" sz="1000" dirty="0">
              <a:solidFill>
                <a:srgbClr val="953735"/>
              </a:solidFill>
              <a:latin typeface="Gill Sans" charset="0"/>
            </a:endParaRPr>
          </a:p>
          <a:p>
            <a:pPr algn="just"/>
            <a:r>
              <a:rPr lang="en-GB" altLang="es-ES" sz="1000" b="1" i="1" dirty="0">
                <a:solidFill>
                  <a:srgbClr val="953735"/>
                </a:solidFill>
                <a:latin typeface="Gill Sans" charset="0"/>
              </a:rPr>
              <a:t>Bilateral loans entered into with multilateral organisations. Access to financing on preferential terms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recent years, ICO has stepped up its search for alternative sources to complement the financing obtained from capital markets, securing more loans from international financial institutions and multilateral organisations. These transactions, given their favourable price, term and availability conditions, make it possible for ICO to reduce its funding costs and, as a result, provide Spanish companies with better financing terms.</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In 2017, €900 million was raised through bilateral loans with multilateral organisations: €750 million from the European Investment Bank and €150 million from the Council of Europe Development Bank. </a:t>
            </a:r>
          </a:p>
          <a:p>
            <a:pPr algn="just"/>
            <a:r>
              <a:rPr lang="en-GB" altLang="es-ES" sz="1000" dirty="0">
                <a:solidFill>
                  <a:srgbClr val="953735"/>
                </a:solidFill>
                <a:latin typeface="Gill Sans" charset="0"/>
              </a:rPr>
              <a:t>The majority of financing obtained from the EIB has a fixed purpose, meaning it must be used to finance specific types of activities or economic sectors or, where applicable, be aimed at companies that fulfil specific conditions in terms of number of employees, annual turnover or size of the balance sheet.</a:t>
            </a:r>
          </a:p>
          <a:p>
            <a:pPr algn="just"/>
            <a:endParaRPr lang="en-GB" altLang="es-ES" sz="500" dirty="0">
              <a:solidFill>
                <a:srgbClr val="953735"/>
              </a:solidFill>
              <a:latin typeface="Gill Sans" charset="0"/>
            </a:endParaRPr>
          </a:p>
          <a:p>
            <a:pPr algn="just"/>
            <a:r>
              <a:rPr lang="en-GB" altLang="es-ES" sz="1000" dirty="0">
                <a:solidFill>
                  <a:srgbClr val="953735"/>
                </a:solidFill>
                <a:latin typeface="Gill Sans" charset="0"/>
              </a:rPr>
              <a:t>The consolidation of normal access to international financial markets allowed the early cancellation in 2017 of the financing from the Kreditanstalt</a:t>
            </a:r>
            <a:r>
              <a:rPr lang="en-GB" dirty="0"/>
              <a:t> </a:t>
            </a:r>
            <a:r>
              <a:rPr lang="en-GB" altLang="es-ES" sz="1000" dirty="0">
                <a:solidFill>
                  <a:srgbClr val="953735"/>
                </a:solidFill>
                <a:latin typeface="Gill Sans" charset="0"/>
              </a:rPr>
              <a:t>für</a:t>
            </a:r>
            <a:r>
              <a:rPr lang="en-GB" dirty="0"/>
              <a:t> </a:t>
            </a:r>
            <a:r>
              <a:rPr lang="en-GB" altLang="es-ES" sz="1000" dirty="0">
                <a:solidFill>
                  <a:srgbClr val="953735"/>
                </a:solidFill>
                <a:latin typeface="Gill Sans" charset="0"/>
              </a:rPr>
              <a:t>Wiederaufbau (KFW) obtained in 2013 and 2014 amounting to €1 billion. </a:t>
            </a:r>
            <a:r>
              <a:rPr lang="en-US" altLang="es-ES" sz="1000" dirty="0">
                <a:solidFill>
                  <a:srgbClr val="953735"/>
                </a:solidFill>
                <a:latin typeface="Gill Sans" charset="0"/>
              </a:rPr>
              <a:t>The cancellation of this transaction is conducive to reduced financial costs, allowing </a:t>
            </a:r>
            <a:r>
              <a:rPr lang="en-US" altLang="es-ES" sz="1000" dirty="0" err="1">
                <a:solidFill>
                  <a:srgbClr val="953735"/>
                </a:solidFill>
                <a:latin typeface="Gill Sans" charset="0"/>
              </a:rPr>
              <a:t>ICO</a:t>
            </a:r>
            <a:r>
              <a:rPr lang="en-US" altLang="es-ES" sz="1000" dirty="0">
                <a:solidFill>
                  <a:srgbClr val="953735"/>
                </a:solidFill>
                <a:latin typeface="Gill Sans" charset="0"/>
              </a:rPr>
              <a:t> to offer better financing conditions to Spanish SMEs.</a:t>
            </a:r>
            <a:endParaRPr lang="en-GB" altLang="es-ES" sz="1000" dirty="0">
              <a:solidFill>
                <a:srgbClr val="953735"/>
              </a:solidFill>
              <a:latin typeface="Gill Sans" charset="0"/>
            </a:endParaRPr>
          </a:p>
        </p:txBody>
      </p:sp>
      <p:sp>
        <p:nvSpPr>
          <p:cNvPr id="5" name="77 Rectángulo">
            <a:extLst>
              <a:ext uri="{FF2B5EF4-FFF2-40B4-BE49-F238E27FC236}">
                <a16:creationId xmlns:a16="http://schemas.microsoft.com/office/drawing/2014/main" xmlns="" id="{3F25C527-C4BF-41B5-8085-2FF6D5BB81B9}"/>
              </a:ext>
            </a:extLst>
          </p:cNvPr>
          <p:cNvSpPr/>
          <p:nvPr/>
        </p:nvSpPr>
        <p:spPr>
          <a:xfrm>
            <a:off x="0" y="6524625"/>
            <a:ext cx="9144000" cy="360363"/>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 name="78 Rectángulo">
            <a:extLst>
              <a:ext uri="{FF2B5EF4-FFF2-40B4-BE49-F238E27FC236}">
                <a16:creationId xmlns:a16="http://schemas.microsoft.com/office/drawing/2014/main" xmlns="" id="{1F108FD1-9397-43E8-99F2-614AF43A33AE}"/>
              </a:ext>
            </a:extLst>
          </p:cNvPr>
          <p:cNvSpPr/>
          <p:nvPr/>
        </p:nvSpPr>
        <p:spPr>
          <a:xfrm>
            <a:off x="0" y="6742113"/>
            <a:ext cx="9144000" cy="142875"/>
          </a:xfrm>
          <a:prstGeom prst="rect">
            <a:avLst/>
          </a:prstGeom>
          <a:solidFill>
            <a:srgbClr val="9E1B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0" name="Picture 2">
            <a:extLst>
              <a:ext uri="{FF2B5EF4-FFF2-40B4-BE49-F238E27FC236}">
                <a16:creationId xmlns:a16="http://schemas.microsoft.com/office/drawing/2014/main" xmlns="" id="{F669A859-11D2-4614-A4A2-CA197B7247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019" y="142852"/>
            <a:ext cx="827694"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 Marcador de número de diapositiva">
            <a:extLst>
              <a:ext uri="{FF2B5EF4-FFF2-40B4-BE49-F238E27FC236}">
                <a16:creationId xmlns:a16="http://schemas.microsoft.com/office/drawing/2014/main" xmlns="" id="{39203093-EEE2-4917-92DA-CB8BABBE2784}"/>
              </a:ext>
            </a:extLst>
          </p:cNvPr>
          <p:cNvSpPr>
            <a:spLocks noGrp="1"/>
          </p:cNvSpPr>
          <p:nvPr>
            <p:ph type="sldNum" sz="quarter" idx="12"/>
          </p:nvPr>
        </p:nvSpPr>
        <p:spPr bwMode="auto">
          <a:xfrm>
            <a:off x="8316416" y="6500834"/>
            <a:ext cx="576759" cy="241279"/>
          </a:xfrm>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81CAA9-5296-43A0-99F3-57351C60A736}" type="slidenum">
              <a:rPr lang="es-ES" sz="1600" b="1" smtClean="0">
                <a:solidFill>
                  <a:srgbClr val="C00000"/>
                </a:solidFill>
              </a:rPr>
              <a:pPr fontAlgn="base">
                <a:spcBef>
                  <a:spcPct val="0"/>
                </a:spcBef>
                <a:spcAft>
                  <a:spcPct val="0"/>
                </a:spcAft>
                <a:defRPr/>
              </a:pPr>
              <a:t>99</a:t>
            </a:fld>
            <a:endParaRPr lang="es-ES" sz="1600" b="1" dirty="0">
              <a:solidFill>
                <a:srgbClr val="C00000"/>
              </a:solidFill>
            </a:endParaRPr>
          </a:p>
        </p:txBody>
      </p:sp>
      <p:grpSp>
        <p:nvGrpSpPr>
          <p:cNvPr id="20" name="19 Grupo"/>
          <p:cNvGrpSpPr/>
          <p:nvPr/>
        </p:nvGrpSpPr>
        <p:grpSpPr>
          <a:xfrm>
            <a:off x="142844" y="6525376"/>
            <a:ext cx="2750146" cy="216737"/>
            <a:chOff x="142844" y="6525376"/>
            <a:chExt cx="2750146" cy="216737"/>
          </a:xfrm>
        </p:grpSpPr>
        <p:grpSp>
          <p:nvGrpSpPr>
            <p:cNvPr id="21" name="8 Grupo"/>
            <p:cNvGrpSpPr/>
            <p:nvPr/>
          </p:nvGrpSpPr>
          <p:grpSpPr>
            <a:xfrm>
              <a:off x="142844" y="6544781"/>
              <a:ext cx="2750145" cy="181706"/>
              <a:chOff x="93663" y="6277125"/>
              <a:chExt cx="2750145" cy="224103"/>
            </a:xfrm>
          </p:grpSpPr>
          <p:sp>
            <p:nvSpPr>
              <p:cNvPr id="23" name="8 Rectángulo"/>
              <p:cNvSpPr>
                <a:spLocks noChangeArrowheads="1"/>
              </p:cNvSpPr>
              <p:nvPr/>
            </p:nvSpPr>
            <p:spPr bwMode="auto">
              <a:xfrm>
                <a:off x="1523008" y="6277136"/>
                <a:ext cx="1320800" cy="224092"/>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Return to Index</a:t>
                </a:r>
              </a:p>
            </p:txBody>
          </p:sp>
          <p:sp>
            <p:nvSpPr>
              <p:cNvPr id="24" name="8 Rectángulo">
                <a:hlinkClick r:id="rId5"/>
              </p:cNvPr>
              <p:cNvSpPr>
                <a:spLocks noChangeArrowheads="1"/>
              </p:cNvSpPr>
              <p:nvPr/>
            </p:nvSpPr>
            <p:spPr bwMode="auto">
              <a:xfrm>
                <a:off x="93663" y="6277125"/>
                <a:ext cx="1320800" cy="224091"/>
              </a:xfrm>
              <a:prstGeom prst="rect">
                <a:avLst/>
              </a:prstGeom>
              <a:solidFill>
                <a:srgbClr val="E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5040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defRPr/>
                </a:pPr>
                <a:r>
                  <a:rPr lang="en-GB" altLang="es-ES" sz="550" b="1" dirty="0">
                    <a:solidFill>
                      <a:srgbClr val="9E1B34"/>
                    </a:solidFill>
                    <a:latin typeface="Gill Sans"/>
                  </a:rPr>
                  <a:t>Print Integrated Report</a:t>
                </a:r>
              </a:p>
            </p:txBody>
          </p:sp>
        </p:grpSp>
        <p:sp>
          <p:nvSpPr>
            <p:cNvPr id="22" name="21 CuadroTexto">
              <a:hlinkClick r:id="rId6" action="ppaction://hlinksldjump"/>
            </p:cNvPr>
            <p:cNvSpPr txBox="1"/>
            <p:nvPr/>
          </p:nvSpPr>
          <p:spPr>
            <a:xfrm>
              <a:off x="1572190" y="6525376"/>
              <a:ext cx="1320800" cy="216737"/>
            </a:xfrm>
            <a:prstGeom prst="rect">
              <a:avLst/>
            </a:prstGeom>
            <a:noFill/>
            <a:ln>
              <a:noFill/>
            </a:ln>
          </p:spPr>
          <p:txBody>
            <a:bodyPr wrap="square" rtlCol="0">
              <a:spAutoFit/>
            </a:bodyPr>
            <a:lstStyle/>
            <a:p>
              <a:endParaRPr lang="en-GB" sz="700" dirty="0"/>
            </a:p>
          </p:txBody>
        </p:sp>
      </p:grpSp>
    </p:spTree>
    <p:extLst>
      <p:ext uri="{BB962C8B-B14F-4D97-AF65-F5344CB8AC3E}">
        <p14:creationId xmlns:p14="http://schemas.microsoft.com/office/powerpoint/2010/main" val="13656550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6446</TotalTime>
  <Words>42933</Words>
  <Application>Microsoft Office PowerPoint</Application>
  <PresentationFormat>Presentación en pantalla (4:3)</PresentationFormat>
  <Paragraphs>4473</Paragraphs>
  <Slides>148</Slides>
  <Notes>0</Notes>
  <HiddenSlides>0</HiddenSlides>
  <MMClips>0</MMClips>
  <ScaleCrop>false</ScaleCrop>
  <HeadingPairs>
    <vt:vector size="4" baseType="variant">
      <vt:variant>
        <vt:lpstr>Tema</vt:lpstr>
      </vt:variant>
      <vt:variant>
        <vt:i4>1</vt:i4>
      </vt:variant>
      <vt:variant>
        <vt:lpstr>Títulos de diapositiva</vt:lpstr>
      </vt:variant>
      <vt:variant>
        <vt:i4>148</vt:i4>
      </vt:variant>
    </vt:vector>
  </HeadingPairs>
  <TitlesOfParts>
    <vt:vector size="149"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Instituto de Credito Oficial Paseo del Prado 4</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Paula Moreno Valbuena</dc:creator>
  <cp:lastModifiedBy>Paula Moreno Valbuena</cp:lastModifiedBy>
  <cp:revision>416</cp:revision>
  <cp:lastPrinted>2018-05-23T10:46:37Z</cp:lastPrinted>
  <dcterms:created xsi:type="dcterms:W3CDTF">2018-04-05T07:40:12Z</dcterms:created>
  <dcterms:modified xsi:type="dcterms:W3CDTF">2018-07-24T09:02:44Z</dcterms:modified>
</cp:coreProperties>
</file>