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slideshow.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theme/themeOverride1.xml" ContentType="application/vnd.openxmlformats-officedocument.themeOverr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revisionInfo.xml" ContentType="application/vnd.ms-powerpoint.revision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63"/>
  </p:notesMasterIdLst>
  <p:sldIdLst>
    <p:sldId id="416" r:id="rId2"/>
    <p:sldId id="418" r:id="rId3"/>
    <p:sldId id="421" r:id="rId4"/>
    <p:sldId id="566" r:id="rId5"/>
    <p:sldId id="568" r:id="rId6"/>
    <p:sldId id="422" r:id="rId7"/>
    <p:sldId id="623" r:id="rId8"/>
    <p:sldId id="571" r:id="rId9"/>
    <p:sldId id="585" r:id="rId10"/>
    <p:sldId id="524" r:id="rId11"/>
    <p:sldId id="570" r:id="rId12"/>
    <p:sldId id="656" r:id="rId13"/>
    <p:sldId id="657" r:id="rId14"/>
    <p:sldId id="658" r:id="rId15"/>
    <p:sldId id="659" r:id="rId16"/>
    <p:sldId id="660" r:id="rId17"/>
    <p:sldId id="661" r:id="rId18"/>
    <p:sldId id="662" r:id="rId19"/>
    <p:sldId id="663" r:id="rId20"/>
    <p:sldId id="664" r:id="rId21"/>
    <p:sldId id="500" r:id="rId22"/>
    <p:sldId id="425" r:id="rId23"/>
    <p:sldId id="461" r:id="rId24"/>
    <p:sldId id="496" r:id="rId25"/>
    <p:sldId id="503" r:id="rId26"/>
    <p:sldId id="504" r:id="rId27"/>
    <p:sldId id="572" r:id="rId28"/>
    <p:sldId id="499" r:id="rId29"/>
    <p:sldId id="505" r:id="rId30"/>
    <p:sldId id="506" r:id="rId31"/>
    <p:sldId id="507" r:id="rId32"/>
    <p:sldId id="525" r:id="rId33"/>
    <p:sldId id="573" r:id="rId34"/>
    <p:sldId id="509" r:id="rId35"/>
    <p:sldId id="510" r:id="rId36"/>
    <p:sldId id="545" r:id="rId37"/>
    <p:sldId id="584" r:id="rId38"/>
    <p:sldId id="546" r:id="rId39"/>
    <p:sldId id="547" r:id="rId40"/>
    <p:sldId id="654" r:id="rId41"/>
    <p:sldId id="514" r:id="rId42"/>
    <p:sldId id="515" r:id="rId43"/>
    <p:sldId id="574" r:id="rId44"/>
    <p:sldId id="575" r:id="rId45"/>
    <p:sldId id="549" r:id="rId46"/>
    <p:sldId id="550" r:id="rId47"/>
    <p:sldId id="551" r:id="rId48"/>
    <p:sldId id="552" r:id="rId49"/>
    <p:sldId id="576" r:id="rId50"/>
    <p:sldId id="587" r:id="rId51"/>
    <p:sldId id="476" r:id="rId52"/>
    <p:sldId id="429" r:id="rId53"/>
    <p:sldId id="460" r:id="rId54"/>
    <p:sldId id="665" r:id="rId55"/>
    <p:sldId id="666" r:id="rId56"/>
    <p:sldId id="667" r:id="rId57"/>
    <p:sldId id="668" r:id="rId58"/>
    <p:sldId id="669" r:id="rId59"/>
    <p:sldId id="670" r:id="rId60"/>
    <p:sldId id="671" r:id="rId61"/>
    <p:sldId id="672" r:id="rId62"/>
    <p:sldId id="673" r:id="rId63"/>
    <p:sldId id="674" r:id="rId64"/>
    <p:sldId id="675" r:id="rId65"/>
    <p:sldId id="676" r:id="rId66"/>
    <p:sldId id="677" r:id="rId67"/>
    <p:sldId id="678" r:id="rId68"/>
    <p:sldId id="679" r:id="rId69"/>
    <p:sldId id="680" r:id="rId70"/>
    <p:sldId id="681" r:id="rId71"/>
    <p:sldId id="682" r:id="rId72"/>
    <p:sldId id="683" r:id="rId73"/>
    <p:sldId id="684" r:id="rId74"/>
    <p:sldId id="685" r:id="rId75"/>
    <p:sldId id="686" r:id="rId76"/>
    <p:sldId id="687" r:id="rId77"/>
    <p:sldId id="688" r:id="rId78"/>
    <p:sldId id="689" r:id="rId79"/>
    <p:sldId id="690" r:id="rId80"/>
    <p:sldId id="691" r:id="rId81"/>
    <p:sldId id="692" r:id="rId82"/>
    <p:sldId id="693" r:id="rId83"/>
    <p:sldId id="694" r:id="rId84"/>
    <p:sldId id="695" r:id="rId85"/>
    <p:sldId id="696" r:id="rId86"/>
    <p:sldId id="697" r:id="rId87"/>
    <p:sldId id="698" r:id="rId88"/>
    <p:sldId id="699" r:id="rId89"/>
    <p:sldId id="700" r:id="rId90"/>
    <p:sldId id="701" r:id="rId91"/>
    <p:sldId id="702" r:id="rId92"/>
    <p:sldId id="703" r:id="rId93"/>
    <p:sldId id="704" r:id="rId94"/>
    <p:sldId id="705" r:id="rId95"/>
    <p:sldId id="706" r:id="rId96"/>
    <p:sldId id="707" r:id="rId97"/>
    <p:sldId id="708" r:id="rId98"/>
    <p:sldId id="709" r:id="rId99"/>
    <p:sldId id="710" r:id="rId100"/>
    <p:sldId id="711" r:id="rId101"/>
    <p:sldId id="712" r:id="rId102"/>
    <p:sldId id="713" r:id="rId103"/>
    <p:sldId id="714" r:id="rId104"/>
    <p:sldId id="715" r:id="rId105"/>
    <p:sldId id="716" r:id="rId106"/>
    <p:sldId id="717" r:id="rId107"/>
    <p:sldId id="718" r:id="rId108"/>
    <p:sldId id="719" r:id="rId109"/>
    <p:sldId id="720" r:id="rId110"/>
    <p:sldId id="721" r:id="rId111"/>
    <p:sldId id="722" r:id="rId112"/>
    <p:sldId id="723" r:id="rId113"/>
    <p:sldId id="724" r:id="rId114"/>
    <p:sldId id="725" r:id="rId115"/>
    <p:sldId id="726" r:id="rId116"/>
    <p:sldId id="727" r:id="rId117"/>
    <p:sldId id="728" r:id="rId118"/>
    <p:sldId id="729" r:id="rId119"/>
    <p:sldId id="730" r:id="rId120"/>
    <p:sldId id="731" r:id="rId121"/>
    <p:sldId id="732" r:id="rId122"/>
    <p:sldId id="733" r:id="rId123"/>
    <p:sldId id="734" r:id="rId124"/>
    <p:sldId id="735" r:id="rId125"/>
    <p:sldId id="736" r:id="rId126"/>
    <p:sldId id="737" r:id="rId127"/>
    <p:sldId id="738" r:id="rId128"/>
    <p:sldId id="739" r:id="rId129"/>
    <p:sldId id="740" r:id="rId130"/>
    <p:sldId id="741" r:id="rId131"/>
    <p:sldId id="742" r:id="rId132"/>
    <p:sldId id="743" r:id="rId133"/>
    <p:sldId id="744" r:id="rId134"/>
    <p:sldId id="745" r:id="rId135"/>
    <p:sldId id="746" r:id="rId136"/>
    <p:sldId id="747" r:id="rId137"/>
    <p:sldId id="748" r:id="rId138"/>
    <p:sldId id="749" r:id="rId139"/>
    <p:sldId id="750" r:id="rId140"/>
    <p:sldId id="751" r:id="rId141"/>
    <p:sldId id="752" r:id="rId142"/>
    <p:sldId id="753" r:id="rId143"/>
    <p:sldId id="754" r:id="rId144"/>
    <p:sldId id="755" r:id="rId145"/>
    <p:sldId id="756" r:id="rId146"/>
    <p:sldId id="757" r:id="rId147"/>
    <p:sldId id="758" r:id="rId148"/>
    <p:sldId id="759" r:id="rId149"/>
    <p:sldId id="760" r:id="rId150"/>
    <p:sldId id="761" r:id="rId151"/>
    <p:sldId id="762" r:id="rId152"/>
    <p:sldId id="763" r:id="rId153"/>
    <p:sldId id="764" r:id="rId154"/>
    <p:sldId id="765" r:id="rId155"/>
    <p:sldId id="766" r:id="rId156"/>
    <p:sldId id="767" r:id="rId157"/>
    <p:sldId id="768" r:id="rId158"/>
    <p:sldId id="769" r:id="rId159"/>
    <p:sldId id="770" r:id="rId160"/>
    <p:sldId id="771" r:id="rId161"/>
    <p:sldId id="772" r:id="rId162"/>
  </p:sldIdLst>
  <p:sldSz cx="9144000" cy="6858000" type="screen4x3"/>
  <p:notesSz cx="6808788" cy="9940925"/>
  <p:defaultTextStyle>
    <a:defPPr>
      <a:defRPr lang="es-ES"/>
    </a:defPPr>
    <a:lvl1pPr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1pPr>
    <a:lvl2pPr marL="4572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2pPr>
    <a:lvl3pPr marL="9144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3pPr>
    <a:lvl4pPr marL="13716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4pPr>
    <a:lvl5pPr marL="1828800" algn="l" rtl="0" fontAlgn="base">
      <a:spcBef>
        <a:spcPct val="0"/>
      </a:spcBef>
      <a:spcAft>
        <a:spcPct val="0"/>
      </a:spcAft>
      <a:defRPr kern="1200">
        <a:solidFill>
          <a:schemeClr val="tx1"/>
        </a:solidFill>
        <a:latin typeface="Calibri" panose="020F050202020403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Calibri" panose="020F0502020204030204" pitchFamily="34" charset="0"/>
        <a:ea typeface="+mn-ea"/>
        <a:cs typeface="Arial" panose="020B0604020202020204" pitchFamily="34" charset="0"/>
      </a:defRPr>
    </a:lvl9pPr>
  </p:defaultTextStyle>
  <p:extLst>
    <p:ext uri="{EFAFB233-063F-42B5-8137-9DF3F51BA10A}">
      <p15:sldGuideLst xmlns=""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E1B34"/>
    <a:srgbClr val="1A6C6C"/>
    <a:srgbClr val="F5E3E3"/>
    <a:srgbClr val="F7EFEF"/>
    <a:srgbClr val="F4E9E9"/>
    <a:srgbClr val="EBAB00"/>
    <a:srgbClr val="E8D0D0"/>
    <a:srgbClr val="F0D5D4"/>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Estilo medio 2 - Énfasis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Estilo medio 2 - Énfasis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3708" autoAdjust="0"/>
    <p:restoredTop sz="99145" autoAdjust="0"/>
  </p:normalViewPr>
  <p:slideViewPr>
    <p:cSldViewPr>
      <p:cViewPr>
        <p:scale>
          <a:sx n="100" d="100"/>
          <a:sy n="100" d="100"/>
        </p:scale>
        <p:origin x="-252" y="-210"/>
      </p:cViewPr>
      <p:guideLst>
        <p:guide orient="horz" pos="2160"/>
        <p:guide pos="2880"/>
      </p:guideLst>
    </p:cSldViewPr>
  </p:slideViewPr>
  <p:notesTextViewPr>
    <p:cViewPr>
      <p:scale>
        <a:sx n="1" d="1"/>
        <a:sy n="1" d="1"/>
      </p:scale>
      <p:origin x="0" y="0"/>
    </p:cViewPr>
  </p:notesText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slide" Target="slides/slide137.xml"/><Relationship Id="rId154" Type="http://schemas.openxmlformats.org/officeDocument/2006/relationships/slide" Target="slides/slide153.xml"/><Relationship Id="rId159" Type="http://schemas.openxmlformats.org/officeDocument/2006/relationships/slide" Target="slides/slide158.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144" Type="http://schemas.openxmlformats.org/officeDocument/2006/relationships/slide" Target="slides/slide143.xml"/><Relationship Id="rId149" Type="http://schemas.openxmlformats.org/officeDocument/2006/relationships/slide" Target="slides/slide148.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160" Type="http://schemas.openxmlformats.org/officeDocument/2006/relationships/slide" Target="slides/slide159.xml"/><Relationship Id="rId165" Type="http://schemas.openxmlformats.org/officeDocument/2006/relationships/viewProps" Target="viewProps.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slide" Target="slides/slide15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61" Type="http://schemas.openxmlformats.org/officeDocument/2006/relationships/slide" Target="slides/slide160.xml"/><Relationship Id="rId166"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143" Type="http://schemas.openxmlformats.org/officeDocument/2006/relationships/slide" Target="slides/slide142.xml"/><Relationship Id="rId148" Type="http://schemas.openxmlformats.org/officeDocument/2006/relationships/slide" Target="slides/slide147.xml"/><Relationship Id="rId151" Type="http://schemas.openxmlformats.org/officeDocument/2006/relationships/slide" Target="slides/slide150.xml"/><Relationship Id="rId156" Type="http://schemas.openxmlformats.org/officeDocument/2006/relationships/slide" Target="slides/slide155.xml"/><Relationship Id="rId164"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tableStyles" Target="tableStyle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microsoft.com/office/2015/10/relationships/revisionInfo" Target="revisionInfo.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notesMaster" Target="notesMasters/notesMaster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s>
</file>

<file path=ppt/charts/_rels/chart1.xml.rels><?xml version="1.0" encoding="UTF-8" standalone="yes"?>
<Relationships xmlns="http://schemas.openxmlformats.org/package/2006/relationships"><Relationship Id="rId2" Type="http://schemas.openxmlformats.org/officeDocument/2006/relationships/oleObject" Target="file:///C:\Users\bec845\Desktop\Libro1.xlsx" TargetMode="External"/><Relationship Id="rId1" Type="http://schemas.openxmlformats.org/officeDocument/2006/relationships/themeOverride" Target="../theme/themeOverrid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s-ES"/>
  <c:roundedCorners val="0"/>
  <mc:AlternateContent xmlns:mc="http://schemas.openxmlformats.org/markup-compatibility/2006">
    <mc:Choice xmlns:c14="http://schemas.microsoft.com/office/drawing/2007/8/2/chart" Requires="c14">
      <c14:style val="128"/>
    </mc:Choice>
    <mc:Fallback>
      <c:style val="28"/>
    </mc:Fallback>
  </mc:AlternateContent>
  <c:clrMapOvr bg1="lt1" tx1="dk1" bg2="lt2" tx2="dk2" accent1="accent1" accent2="accent2" accent3="accent3" accent4="accent4" accent5="accent5" accent6="accent6" hlink="hlink" folHlink="folHlink"/>
  <c:chart>
    <c:title>
      <c:tx>
        <c:rich>
          <a:bodyPr/>
          <a:lstStyle/>
          <a:p>
            <a:pPr>
              <a:defRPr/>
            </a:pPr>
            <a:r>
              <a:rPr lang="en-GB" sz="900" dirty="0">
                <a:solidFill>
                  <a:srgbClr val="9E1B34"/>
                </a:solidFill>
                <a:latin typeface="Gill Sans"/>
              </a:rPr>
              <a:t>Flexible working hours</a:t>
            </a:r>
          </a:p>
        </c:rich>
      </c:tx>
      <c:layout>
        <c:manualLayout>
          <c:xMode val="edge"/>
          <c:yMode val="edge"/>
          <c:x val="0.11580452652652941"/>
          <c:y val="8.6297895912799974E-2"/>
        </c:manualLayout>
      </c:layout>
      <c:overlay val="0"/>
    </c:title>
    <c:autoTitleDeleted val="0"/>
    <c:plotArea>
      <c:layout>
        <c:manualLayout>
          <c:layoutTarget val="inner"/>
          <c:xMode val="edge"/>
          <c:yMode val="edge"/>
          <c:x val="4.9705599300087493E-2"/>
          <c:y val="0.17842155147273275"/>
          <c:w val="0.43026924759405105"/>
          <c:h val="0.71711541265675216"/>
        </c:manualLayout>
      </c:layout>
      <c:doughnutChart>
        <c:varyColors val="1"/>
        <c:ser>
          <c:idx val="0"/>
          <c:order val="0"/>
          <c:explosion val="1"/>
          <c:dLbls>
            <c:dLbl>
              <c:idx val="1"/>
              <c:layout>
                <c:manualLayout>
                  <c:x val="-2.7777777777777861E-3"/>
                  <c:y val="-1.3888888888888911E-2"/>
                </c:manualLayout>
              </c:layout>
              <c:showLegendKey val="0"/>
              <c:showVal val="0"/>
              <c:showCatName val="0"/>
              <c:showSerName val="0"/>
              <c:showPercent val="1"/>
              <c:showBubbleSize val="0"/>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xmlns:c16r2="http://schemas.microsoft.com/office/drawing/2015/06/chart">
                <c:ext xmlns:c15="http://schemas.microsoft.com/office/drawing/2012/chart" uri="{CE6537A1-D6FC-4f65-9D91-7224C49458BB}"/>
                <c:ext xmlns:c16="http://schemas.microsoft.com/office/drawing/2014/chart" uri="{C3380CC4-5D6E-409C-BE32-E72D297353CC}">
                  <c16:uniqueId val="{00000000-BD8A-4B58-969C-745C0808E18A}"/>
                </c:ext>
              </c:extLst>
            </c:dLbl>
            <c:dLbl>
              <c:idx val="3"/>
              <c:layout>
                <c:manualLayout>
                  <c:x val="8.3333333333333367E-3"/>
                  <c:y val="0"/>
                </c:manualLayout>
              </c:layout>
              <c:showLegendKey val="0"/>
              <c:showVal val="0"/>
              <c:showCatName val="0"/>
              <c:showSerName val="0"/>
              <c:showPercent val="1"/>
              <c:showBubbleSize val="0"/>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xmlns:c16r2="http://schemas.microsoft.com/office/drawing/2015/06/chart">
                <c:ext xmlns:c15="http://schemas.microsoft.com/office/drawing/2012/chart" uri="{CE6537A1-D6FC-4f65-9D91-7224C49458BB}"/>
                <c:ext xmlns:c16="http://schemas.microsoft.com/office/drawing/2014/chart" uri="{C3380CC4-5D6E-409C-BE32-E72D297353CC}">
                  <c16:uniqueId val="{00000001-BD8A-4B58-969C-745C0808E18A}"/>
                </c:ext>
              </c:extLst>
            </c:dLbl>
            <c:dLbl>
              <c:idx val="4"/>
              <c:layout>
                <c:manualLayout>
                  <c:x val="0"/>
                  <c:y val="-5.0925925925925992E-2"/>
                </c:manualLayout>
              </c:layout>
              <c:showLegendKey val="0"/>
              <c:showVal val="0"/>
              <c:showCatName val="0"/>
              <c:showSerName val="0"/>
              <c:showPercent val="1"/>
              <c:showBubbleSize val="0"/>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xmlns:c16r2="http://schemas.microsoft.com/office/drawing/2015/06/chart">
                <c:ext xmlns:c15="http://schemas.microsoft.com/office/drawing/2012/chart" uri="{CE6537A1-D6FC-4f65-9D91-7224C49458BB}"/>
                <c:ext xmlns:c16="http://schemas.microsoft.com/office/drawing/2014/chart" uri="{C3380CC4-5D6E-409C-BE32-E72D297353CC}">
                  <c16:uniqueId val="{00000002-BD8A-4B58-969C-745C0808E18A}"/>
                </c:ext>
              </c:extLst>
            </c:dLbl>
            <c:spPr>
              <a:noFill/>
              <a:ln>
                <a:noFill/>
              </a:ln>
              <a:effectLst/>
            </c:spPr>
            <c:txPr>
              <a:bodyPr/>
              <a:lstStyle/>
              <a:p>
                <a:pPr>
                  <a:defRPr sz="900" b="1">
                    <a:latin typeface="Gill Sans"/>
                  </a:defRPr>
                </a:pPr>
                <a:endParaRPr lang="es-ES"/>
              </a:p>
            </c:txPr>
            <c:showLegendKey val="0"/>
            <c:showVal val="0"/>
            <c:showCatName val="0"/>
            <c:showSerName val="0"/>
            <c:showPercent val="1"/>
            <c:showBubbleSize val="0"/>
            <c:showLeaderLines val="1"/>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xmlns:c16r2="http://schemas.microsoft.com/office/drawing/2015/06/chart">
              <c:ext xmlns:c15="http://schemas.microsoft.com/office/drawing/2012/chart" uri="{CE6537A1-D6FC-4f65-9D91-7224C49458BB}"/>
            </c:extLst>
          </c:dLbls>
          <c:cat>
            <c:strRef>
              <c:f>Hoja1!$A$58:$A$62</c:f>
              <c:strCache>
                <c:ptCount val="5"/>
                <c:pt idx="0">
                  <c:v>Empleados con jornada laboral partida</c:v>
                </c:pt>
                <c:pt idx="1">
                  <c:v>Empleados con jornada laboral continua</c:v>
                </c:pt>
                <c:pt idx="2">
                  <c:v>Empleados con jornada laboral reducida por cuidado de hijos</c:v>
                </c:pt>
                <c:pt idx="3">
                  <c:v>Empleados con jornada laboral reducida por cuidado de ascendientes</c:v>
                </c:pt>
                <c:pt idx="4">
                  <c:v>Empleados con jornada laboral reducida por otras razones</c:v>
                </c:pt>
              </c:strCache>
            </c:strRef>
          </c:cat>
          <c:val>
            <c:numRef>
              <c:f>Hoja1!$B$58:$B$62</c:f>
              <c:numCache>
                <c:formatCode>General</c:formatCode>
                <c:ptCount val="5"/>
                <c:pt idx="0">
                  <c:v>262</c:v>
                </c:pt>
                <c:pt idx="1">
                  <c:v>8</c:v>
                </c:pt>
                <c:pt idx="2">
                  <c:v>23</c:v>
                </c:pt>
                <c:pt idx="3">
                  <c:v>4</c:v>
                </c:pt>
                <c:pt idx="4">
                  <c:v>11</c:v>
                </c:pt>
              </c:numCache>
            </c:numRef>
          </c:val>
          <c:extLst xmlns:o="urn:schemas-microsoft-com:office:office" xmlns:v="urn:schemas-microsoft-com:vml" xmlns:wp="http://schemas.openxmlformats.org/drawingml/2006/powerpointprocessingDrawing" xmlns:wne="http://schemas.microsoft.com/office/powerpoint/2006/powerpointml" xmlns:cdr="http://schemas.openxmlformats.org/drawingml/2006/chartDrawing" xmlns:dgm="http://schemas.openxmlformats.org/drawingml/2006/diagram" xmlns:p="http://schemas.openxmlformats.org/presentationml/2006/main" xmlns:a14="http://schemas.microsoft.com/office/drawing/2010/main" xmlns:mc="http://schemas.openxmlformats.org/markup-compatibility/2006" xmlns:c16r2="http://schemas.microsoft.com/office/drawing/2015/06/chart">
            <c:ext xmlns:c16="http://schemas.microsoft.com/office/drawing/2014/chart" uri="{C3380CC4-5D6E-409C-BE32-E72D297353CC}">
              <c16:uniqueId val="{00000003-BD8A-4B58-969C-745C0808E18A}"/>
            </c:ext>
          </c:extLst>
        </c:ser>
        <c:dLbls>
          <c:showLegendKey val="0"/>
          <c:showVal val="0"/>
          <c:showCatName val="0"/>
          <c:showSerName val="0"/>
          <c:showPercent val="1"/>
          <c:showBubbleSize val="0"/>
          <c:showLeaderLines val="1"/>
        </c:dLbls>
        <c:firstSliceAng val="0"/>
        <c:holeSize val="50"/>
      </c:doughnutChart>
    </c:plotArea>
    <c:legend>
      <c:legendPos val="r"/>
      <c:legendEntry>
        <c:idx val="0"/>
        <c:txPr>
          <a:bodyPr/>
          <a:lstStyle/>
          <a:p>
            <a:pPr defTabSz="540000">
              <a:defRPr sz="800" kern="0" baseline="0">
                <a:solidFill>
                  <a:srgbClr val="9E1B34"/>
                </a:solidFill>
                <a:latin typeface="Gill Sans"/>
                <a:cs typeface="Arial" panose="020B0604020202020204" pitchFamily="34" charset="0"/>
              </a:defRPr>
            </a:pPr>
            <a:endParaRPr lang="es-ES"/>
          </a:p>
        </c:txPr>
      </c:legendEntry>
      <c:legendEntry>
        <c:idx val="1"/>
        <c:txPr>
          <a:bodyPr/>
          <a:lstStyle/>
          <a:p>
            <a:pPr defTabSz="540000">
              <a:defRPr sz="800" kern="0" baseline="0">
                <a:solidFill>
                  <a:srgbClr val="9E1B34"/>
                </a:solidFill>
                <a:latin typeface="Gill Sans"/>
                <a:cs typeface="Arial" panose="020B0604020202020204" pitchFamily="34" charset="0"/>
              </a:defRPr>
            </a:pPr>
            <a:endParaRPr lang="es-ES"/>
          </a:p>
        </c:txPr>
      </c:legendEntry>
      <c:legendEntry>
        <c:idx val="2"/>
        <c:txPr>
          <a:bodyPr/>
          <a:lstStyle/>
          <a:p>
            <a:pPr defTabSz="540000">
              <a:defRPr sz="800" kern="0" baseline="0">
                <a:solidFill>
                  <a:srgbClr val="9E1B34"/>
                </a:solidFill>
                <a:latin typeface="Gill Sans"/>
                <a:cs typeface="Arial" panose="020B0604020202020204" pitchFamily="34" charset="0"/>
              </a:defRPr>
            </a:pPr>
            <a:endParaRPr lang="es-ES"/>
          </a:p>
        </c:txPr>
      </c:legendEntry>
      <c:legendEntry>
        <c:idx val="3"/>
        <c:txPr>
          <a:bodyPr/>
          <a:lstStyle/>
          <a:p>
            <a:pPr defTabSz="540000">
              <a:defRPr sz="800" kern="0" baseline="0">
                <a:solidFill>
                  <a:srgbClr val="9E1B34"/>
                </a:solidFill>
                <a:latin typeface="Gill Sans"/>
                <a:cs typeface="Arial" panose="020B0604020202020204" pitchFamily="34" charset="0"/>
              </a:defRPr>
            </a:pPr>
            <a:endParaRPr lang="es-ES"/>
          </a:p>
        </c:txPr>
      </c:legendEntry>
      <c:legendEntry>
        <c:idx val="4"/>
        <c:txPr>
          <a:bodyPr/>
          <a:lstStyle/>
          <a:p>
            <a:pPr defTabSz="540000">
              <a:defRPr sz="800" kern="0" baseline="0">
                <a:solidFill>
                  <a:srgbClr val="9E1B34"/>
                </a:solidFill>
                <a:latin typeface="Gill Sans"/>
                <a:cs typeface="Arial" panose="020B0604020202020204" pitchFamily="34" charset="0"/>
              </a:defRPr>
            </a:pPr>
            <a:endParaRPr lang="es-ES"/>
          </a:p>
        </c:txPr>
      </c:legendEntry>
      <c:layout>
        <c:manualLayout>
          <c:xMode val="edge"/>
          <c:yMode val="edge"/>
          <c:x val="0.54231118497360409"/>
          <c:y val="4.0749315085474851E-2"/>
          <c:w val="0.41324439800953883"/>
          <c:h val="0.92280614244486403"/>
        </c:manualLayout>
      </c:layout>
      <c:overlay val="0"/>
      <c:txPr>
        <a:bodyPr/>
        <a:lstStyle/>
        <a:p>
          <a:pPr defTabSz="540000">
            <a:defRPr sz="800" kern="0" baseline="0">
              <a:solidFill>
                <a:srgbClr val="9E1B34"/>
              </a:solidFill>
              <a:latin typeface="Gill Sans"/>
            </a:defRPr>
          </a:pPr>
          <a:endParaRPr lang="es-ES"/>
        </a:p>
      </c:txPr>
    </c:legend>
    <c:plotVisOnly val="1"/>
    <c:dispBlanksAs val="zero"/>
    <c:showDLblsOverMax val="0"/>
  </c:chart>
  <c:spPr>
    <a:ln>
      <a:noFill/>
    </a:ln>
  </c:spPr>
  <c:externalData r:id="rId2">
    <c:autoUpdate val="0"/>
  </c:externalData>
</c:chartSpace>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20D58CB-7618-4E36-AC5D-4CE6A3ABA472}" type="doc">
      <dgm:prSet loTypeId="urn:microsoft.com/office/officeart/2005/8/layout/gear1" loCatId="relationship" qsTypeId="urn:microsoft.com/office/officeart/2005/8/quickstyle/simple1" qsCatId="simple" csTypeId="urn:microsoft.com/office/officeart/2005/8/colors/colorful2" csCatId="colorful" phldr="1"/>
      <dgm:spPr/>
    </dgm:pt>
    <dgm:pt modelId="{068AAB2B-019F-40E6-8B8B-91C7B1E7FAF6}">
      <dgm:prSet phldrT="[Texto]"/>
      <dgm:spPr>
        <a:solidFill>
          <a:srgbClr val="626469"/>
        </a:solidFill>
      </dgm:spPr>
      <dgm:t>
        <a:bodyPr/>
        <a:lstStyle/>
        <a:p>
          <a:r>
            <a:t>Code of Conduct and Ethics Channel</a:t>
          </a:r>
          <a:endParaRPr lang="en-GB" dirty="0"/>
        </a:p>
      </dgm:t>
    </dgm:pt>
    <dgm:pt modelId="{2B13FB21-BBB3-4721-90AE-CC723E965429}" type="parTrans" cxnId="{FBE1ACEF-9FA0-4FAD-9813-903939960028}">
      <dgm:prSet/>
      <dgm:spPr/>
      <dgm:t>
        <a:bodyPr/>
        <a:lstStyle/>
        <a:p>
          <a:endParaRPr lang="es-ES"/>
        </a:p>
      </dgm:t>
    </dgm:pt>
    <dgm:pt modelId="{719F0C3A-EB01-4CE7-98CA-2F160270DA2A}" type="sibTrans" cxnId="{FBE1ACEF-9FA0-4FAD-9813-903939960028}">
      <dgm:prSet/>
      <dgm:spPr>
        <a:solidFill>
          <a:srgbClr val="9E1B34"/>
        </a:solidFill>
      </dgm:spPr>
      <dgm:t>
        <a:bodyPr/>
        <a:lstStyle/>
        <a:p>
          <a:endParaRPr lang="es-ES"/>
        </a:p>
      </dgm:t>
    </dgm:pt>
    <dgm:pt modelId="{18B5B89D-36E9-40CD-84FF-50BEBCE6FB99}">
      <dgm:prSet phldrT="[Texto]"/>
      <dgm:spPr>
        <a:solidFill>
          <a:srgbClr val="9E1B34"/>
        </a:solidFill>
      </dgm:spPr>
      <dgm:t>
        <a:bodyPr/>
        <a:lstStyle/>
        <a:p>
          <a:r>
            <a:rPr dirty="0"/>
            <a:t>Conduct in the securities market</a:t>
          </a:r>
          <a:endParaRPr lang="en-GB" dirty="0"/>
        </a:p>
      </dgm:t>
    </dgm:pt>
    <dgm:pt modelId="{D186757A-DD68-47FF-B9C5-D88E03BF8686}" type="parTrans" cxnId="{A925DD3A-384A-48CB-B0F9-A408386859A5}">
      <dgm:prSet/>
      <dgm:spPr/>
      <dgm:t>
        <a:bodyPr/>
        <a:lstStyle/>
        <a:p>
          <a:endParaRPr lang="es-ES"/>
        </a:p>
      </dgm:t>
    </dgm:pt>
    <dgm:pt modelId="{7183E4B7-8C91-48D9-803B-DB1ABEBD1286}" type="sibTrans" cxnId="{A925DD3A-384A-48CB-B0F9-A408386859A5}">
      <dgm:prSet/>
      <dgm:spPr>
        <a:solidFill>
          <a:srgbClr val="EBAB00"/>
        </a:solidFill>
      </dgm:spPr>
      <dgm:t>
        <a:bodyPr/>
        <a:lstStyle/>
        <a:p>
          <a:endParaRPr lang="es-ES"/>
        </a:p>
      </dgm:t>
    </dgm:pt>
    <dgm:pt modelId="{A3CA001F-883C-4B06-8561-CBC0C265B7BA}">
      <dgm:prSet phldrT="[Texto]"/>
      <dgm:spPr>
        <a:solidFill>
          <a:srgbClr val="EBAB00"/>
        </a:solidFill>
      </dgm:spPr>
      <dgm:t>
        <a:bodyPr/>
        <a:lstStyle/>
        <a:p>
          <a:r>
            <a:rPr dirty="0"/>
            <a:t>Prevention of money laundering</a:t>
          </a:r>
          <a:endParaRPr lang="en-GB" dirty="0"/>
        </a:p>
      </dgm:t>
    </dgm:pt>
    <dgm:pt modelId="{E3F8FEC2-1BF8-415D-A46A-5122ACC38A78}" type="parTrans" cxnId="{8A638F1B-0E90-4F8F-A7F5-8D182C0B7A96}">
      <dgm:prSet/>
      <dgm:spPr/>
      <dgm:t>
        <a:bodyPr/>
        <a:lstStyle/>
        <a:p>
          <a:endParaRPr lang="es-ES"/>
        </a:p>
      </dgm:t>
    </dgm:pt>
    <dgm:pt modelId="{53ED681F-88DF-448E-89D9-C3652EF4D8FB}" type="sibTrans" cxnId="{8A638F1B-0E90-4F8F-A7F5-8D182C0B7A96}">
      <dgm:prSet/>
      <dgm:spPr>
        <a:solidFill>
          <a:schemeClr val="bg1">
            <a:lumMod val="75000"/>
          </a:schemeClr>
        </a:solidFill>
      </dgm:spPr>
      <dgm:t>
        <a:bodyPr/>
        <a:lstStyle/>
        <a:p>
          <a:endParaRPr lang="es-ES"/>
        </a:p>
      </dgm:t>
    </dgm:pt>
    <dgm:pt modelId="{E14E5D16-6369-4293-8919-9ABE64041065}" type="pres">
      <dgm:prSet presAssocID="{220D58CB-7618-4E36-AC5D-4CE6A3ABA472}" presName="composite" presStyleCnt="0">
        <dgm:presLayoutVars>
          <dgm:chMax val="3"/>
          <dgm:animLvl val="lvl"/>
          <dgm:resizeHandles val="exact"/>
        </dgm:presLayoutVars>
      </dgm:prSet>
      <dgm:spPr/>
    </dgm:pt>
    <dgm:pt modelId="{DCE17672-F88D-490C-A8B0-75EE5172C8E5}" type="pres">
      <dgm:prSet presAssocID="{068AAB2B-019F-40E6-8B8B-91C7B1E7FAF6}" presName="gear1" presStyleLbl="node1" presStyleIdx="0" presStyleCnt="3">
        <dgm:presLayoutVars>
          <dgm:chMax val="1"/>
          <dgm:bulletEnabled val="1"/>
        </dgm:presLayoutVars>
      </dgm:prSet>
      <dgm:spPr/>
      <dgm:t>
        <a:bodyPr/>
        <a:lstStyle/>
        <a:p>
          <a:endParaRPr lang="es-ES"/>
        </a:p>
      </dgm:t>
    </dgm:pt>
    <dgm:pt modelId="{C8D39958-2CC2-48DC-9B3A-17B329759E4B}" type="pres">
      <dgm:prSet presAssocID="{068AAB2B-019F-40E6-8B8B-91C7B1E7FAF6}" presName="gear1srcNode" presStyleLbl="node1" presStyleIdx="0" presStyleCnt="3"/>
      <dgm:spPr/>
      <dgm:t>
        <a:bodyPr/>
        <a:lstStyle/>
        <a:p>
          <a:endParaRPr lang="es-ES"/>
        </a:p>
      </dgm:t>
    </dgm:pt>
    <dgm:pt modelId="{142C161B-7B7C-429D-A591-ACCCB9B9850C}" type="pres">
      <dgm:prSet presAssocID="{068AAB2B-019F-40E6-8B8B-91C7B1E7FAF6}" presName="gear1dstNode" presStyleLbl="node1" presStyleIdx="0" presStyleCnt="3"/>
      <dgm:spPr/>
      <dgm:t>
        <a:bodyPr/>
        <a:lstStyle/>
        <a:p>
          <a:endParaRPr lang="es-ES"/>
        </a:p>
      </dgm:t>
    </dgm:pt>
    <dgm:pt modelId="{A660F1AF-2985-4774-BA3A-FE06B2CCC93F}" type="pres">
      <dgm:prSet presAssocID="{18B5B89D-36E9-40CD-84FF-50BEBCE6FB99}" presName="gear2" presStyleLbl="node1" presStyleIdx="1" presStyleCnt="3" custLinFactNeighborY="465">
        <dgm:presLayoutVars>
          <dgm:chMax val="1"/>
          <dgm:bulletEnabled val="1"/>
        </dgm:presLayoutVars>
      </dgm:prSet>
      <dgm:spPr/>
      <dgm:t>
        <a:bodyPr/>
        <a:lstStyle/>
        <a:p>
          <a:endParaRPr lang="es-ES"/>
        </a:p>
      </dgm:t>
    </dgm:pt>
    <dgm:pt modelId="{4C433457-044C-4700-AA40-D51195009FED}" type="pres">
      <dgm:prSet presAssocID="{18B5B89D-36E9-40CD-84FF-50BEBCE6FB99}" presName="gear2srcNode" presStyleLbl="node1" presStyleIdx="1" presStyleCnt="3"/>
      <dgm:spPr/>
      <dgm:t>
        <a:bodyPr/>
        <a:lstStyle/>
        <a:p>
          <a:endParaRPr lang="es-ES"/>
        </a:p>
      </dgm:t>
    </dgm:pt>
    <dgm:pt modelId="{67CD171A-B358-4A1C-A1BA-8A9DA8105A05}" type="pres">
      <dgm:prSet presAssocID="{18B5B89D-36E9-40CD-84FF-50BEBCE6FB99}" presName="gear2dstNode" presStyleLbl="node1" presStyleIdx="1" presStyleCnt="3"/>
      <dgm:spPr/>
      <dgm:t>
        <a:bodyPr/>
        <a:lstStyle/>
        <a:p>
          <a:endParaRPr lang="es-ES"/>
        </a:p>
      </dgm:t>
    </dgm:pt>
    <dgm:pt modelId="{F82D7F9D-DFDA-408F-95A8-3D655F80CE18}" type="pres">
      <dgm:prSet presAssocID="{A3CA001F-883C-4B06-8561-CBC0C265B7BA}" presName="gear3" presStyleLbl="node1" presStyleIdx="2" presStyleCnt="3"/>
      <dgm:spPr/>
      <dgm:t>
        <a:bodyPr/>
        <a:lstStyle/>
        <a:p>
          <a:endParaRPr lang="es-ES"/>
        </a:p>
      </dgm:t>
    </dgm:pt>
    <dgm:pt modelId="{B4EA48A3-718D-4DDA-975C-207E5ACDF91C}" type="pres">
      <dgm:prSet presAssocID="{A3CA001F-883C-4B06-8561-CBC0C265B7BA}" presName="gear3tx" presStyleLbl="node1" presStyleIdx="2" presStyleCnt="3">
        <dgm:presLayoutVars>
          <dgm:chMax val="1"/>
          <dgm:bulletEnabled val="1"/>
        </dgm:presLayoutVars>
      </dgm:prSet>
      <dgm:spPr/>
      <dgm:t>
        <a:bodyPr/>
        <a:lstStyle/>
        <a:p>
          <a:endParaRPr lang="es-ES"/>
        </a:p>
      </dgm:t>
    </dgm:pt>
    <dgm:pt modelId="{3162C065-AA99-4237-9818-2DE0F9CFE44C}" type="pres">
      <dgm:prSet presAssocID="{A3CA001F-883C-4B06-8561-CBC0C265B7BA}" presName="gear3srcNode" presStyleLbl="node1" presStyleIdx="2" presStyleCnt="3"/>
      <dgm:spPr/>
      <dgm:t>
        <a:bodyPr/>
        <a:lstStyle/>
        <a:p>
          <a:endParaRPr lang="es-ES"/>
        </a:p>
      </dgm:t>
    </dgm:pt>
    <dgm:pt modelId="{E151A9D8-2771-46EF-AA41-2F0D1539C3E1}" type="pres">
      <dgm:prSet presAssocID="{A3CA001F-883C-4B06-8561-CBC0C265B7BA}" presName="gear3dstNode" presStyleLbl="node1" presStyleIdx="2" presStyleCnt="3"/>
      <dgm:spPr/>
      <dgm:t>
        <a:bodyPr/>
        <a:lstStyle/>
        <a:p>
          <a:endParaRPr lang="es-ES"/>
        </a:p>
      </dgm:t>
    </dgm:pt>
    <dgm:pt modelId="{A812E88D-8929-4B43-BE36-E1CD12CB5A27}" type="pres">
      <dgm:prSet presAssocID="{719F0C3A-EB01-4CE7-98CA-2F160270DA2A}" presName="connector1" presStyleLbl="sibTrans2D1" presStyleIdx="0" presStyleCnt="3"/>
      <dgm:spPr/>
      <dgm:t>
        <a:bodyPr/>
        <a:lstStyle/>
        <a:p>
          <a:endParaRPr lang="es-ES"/>
        </a:p>
      </dgm:t>
    </dgm:pt>
    <dgm:pt modelId="{C24B053E-93BC-4A3A-B271-9A03A158F4E9}" type="pres">
      <dgm:prSet presAssocID="{7183E4B7-8C91-48D9-803B-DB1ABEBD1286}" presName="connector2" presStyleLbl="sibTrans2D1" presStyleIdx="1" presStyleCnt="3" custLinFactNeighborX="4479"/>
      <dgm:spPr/>
      <dgm:t>
        <a:bodyPr/>
        <a:lstStyle/>
        <a:p>
          <a:endParaRPr lang="es-ES"/>
        </a:p>
      </dgm:t>
    </dgm:pt>
    <dgm:pt modelId="{87618AC9-2FB0-4BB8-9BDA-A3300D3A8288}" type="pres">
      <dgm:prSet presAssocID="{53ED681F-88DF-448E-89D9-C3652EF4D8FB}" presName="connector3" presStyleLbl="sibTrans2D1" presStyleIdx="2" presStyleCnt="3"/>
      <dgm:spPr/>
      <dgm:t>
        <a:bodyPr/>
        <a:lstStyle/>
        <a:p>
          <a:endParaRPr lang="es-ES"/>
        </a:p>
      </dgm:t>
    </dgm:pt>
  </dgm:ptLst>
  <dgm:cxnLst>
    <dgm:cxn modelId="{B5BA1464-E631-4BFA-A110-59E0542E87D7}" type="presOf" srcId="{18B5B89D-36E9-40CD-84FF-50BEBCE6FB99}" destId="{4C433457-044C-4700-AA40-D51195009FED}" srcOrd="1" destOrd="0" presId="urn:microsoft.com/office/officeart/2005/8/layout/gear1"/>
    <dgm:cxn modelId="{A925DD3A-384A-48CB-B0F9-A408386859A5}" srcId="{220D58CB-7618-4E36-AC5D-4CE6A3ABA472}" destId="{18B5B89D-36E9-40CD-84FF-50BEBCE6FB99}" srcOrd="1" destOrd="0" parTransId="{D186757A-DD68-47FF-B9C5-D88E03BF8686}" sibTransId="{7183E4B7-8C91-48D9-803B-DB1ABEBD1286}"/>
    <dgm:cxn modelId="{53763502-7C93-4AB9-B1E4-42E5A4FA503C}" type="presOf" srcId="{53ED681F-88DF-448E-89D9-C3652EF4D8FB}" destId="{87618AC9-2FB0-4BB8-9BDA-A3300D3A8288}" srcOrd="0" destOrd="0" presId="urn:microsoft.com/office/officeart/2005/8/layout/gear1"/>
    <dgm:cxn modelId="{D2CCA174-E4AA-497F-B139-9492BEB552A2}" type="presOf" srcId="{7183E4B7-8C91-48D9-803B-DB1ABEBD1286}" destId="{C24B053E-93BC-4A3A-B271-9A03A158F4E9}" srcOrd="0" destOrd="0" presId="urn:microsoft.com/office/officeart/2005/8/layout/gear1"/>
    <dgm:cxn modelId="{F9A48F2D-AB25-4B4B-95FF-FF5A4AA8F98B}" type="presOf" srcId="{A3CA001F-883C-4B06-8561-CBC0C265B7BA}" destId="{3162C065-AA99-4237-9818-2DE0F9CFE44C}" srcOrd="2" destOrd="0" presId="urn:microsoft.com/office/officeart/2005/8/layout/gear1"/>
    <dgm:cxn modelId="{9FB083F2-DA0B-4912-B77F-B4412B595C27}" type="presOf" srcId="{719F0C3A-EB01-4CE7-98CA-2F160270DA2A}" destId="{A812E88D-8929-4B43-BE36-E1CD12CB5A27}" srcOrd="0" destOrd="0" presId="urn:microsoft.com/office/officeart/2005/8/layout/gear1"/>
    <dgm:cxn modelId="{B88D0EDE-5D00-4199-8FD4-E5A5E8935B32}" type="presOf" srcId="{068AAB2B-019F-40E6-8B8B-91C7B1E7FAF6}" destId="{DCE17672-F88D-490C-A8B0-75EE5172C8E5}" srcOrd="0" destOrd="0" presId="urn:microsoft.com/office/officeart/2005/8/layout/gear1"/>
    <dgm:cxn modelId="{A87A5058-464B-4E6F-A50C-687CD40D2B11}" type="presOf" srcId="{18B5B89D-36E9-40CD-84FF-50BEBCE6FB99}" destId="{A660F1AF-2985-4774-BA3A-FE06B2CCC93F}" srcOrd="0" destOrd="0" presId="urn:microsoft.com/office/officeart/2005/8/layout/gear1"/>
    <dgm:cxn modelId="{B4C3D41E-D9FC-4B27-AF52-75BD36D1B8EC}" type="presOf" srcId="{220D58CB-7618-4E36-AC5D-4CE6A3ABA472}" destId="{E14E5D16-6369-4293-8919-9ABE64041065}" srcOrd="0" destOrd="0" presId="urn:microsoft.com/office/officeart/2005/8/layout/gear1"/>
    <dgm:cxn modelId="{37980DB4-2FBE-4210-8468-B97376C09206}" type="presOf" srcId="{A3CA001F-883C-4B06-8561-CBC0C265B7BA}" destId="{F82D7F9D-DFDA-408F-95A8-3D655F80CE18}" srcOrd="0" destOrd="0" presId="urn:microsoft.com/office/officeart/2005/8/layout/gear1"/>
    <dgm:cxn modelId="{EFF171FA-3D04-49D1-8CB7-B79ADC5AEC53}" type="presOf" srcId="{A3CA001F-883C-4B06-8561-CBC0C265B7BA}" destId="{B4EA48A3-718D-4DDA-975C-207E5ACDF91C}" srcOrd="1" destOrd="0" presId="urn:microsoft.com/office/officeart/2005/8/layout/gear1"/>
    <dgm:cxn modelId="{8A638F1B-0E90-4F8F-A7F5-8D182C0B7A96}" srcId="{220D58CB-7618-4E36-AC5D-4CE6A3ABA472}" destId="{A3CA001F-883C-4B06-8561-CBC0C265B7BA}" srcOrd="2" destOrd="0" parTransId="{E3F8FEC2-1BF8-415D-A46A-5122ACC38A78}" sibTransId="{53ED681F-88DF-448E-89D9-C3652EF4D8FB}"/>
    <dgm:cxn modelId="{8AD2E1DF-EC38-475D-A955-9FDB21D615CF}" type="presOf" srcId="{A3CA001F-883C-4B06-8561-CBC0C265B7BA}" destId="{E151A9D8-2771-46EF-AA41-2F0D1539C3E1}" srcOrd="3" destOrd="0" presId="urn:microsoft.com/office/officeart/2005/8/layout/gear1"/>
    <dgm:cxn modelId="{38EAAF91-FA9E-46F5-8B89-297677D4370D}" type="presOf" srcId="{18B5B89D-36E9-40CD-84FF-50BEBCE6FB99}" destId="{67CD171A-B358-4A1C-A1BA-8A9DA8105A05}" srcOrd="2" destOrd="0" presId="urn:microsoft.com/office/officeart/2005/8/layout/gear1"/>
    <dgm:cxn modelId="{8B7C03B1-FF62-4E67-8B27-B5CE8C5DA6FC}" type="presOf" srcId="{068AAB2B-019F-40E6-8B8B-91C7B1E7FAF6}" destId="{142C161B-7B7C-429D-A591-ACCCB9B9850C}" srcOrd="2" destOrd="0" presId="urn:microsoft.com/office/officeart/2005/8/layout/gear1"/>
    <dgm:cxn modelId="{FBE1ACEF-9FA0-4FAD-9813-903939960028}" srcId="{220D58CB-7618-4E36-AC5D-4CE6A3ABA472}" destId="{068AAB2B-019F-40E6-8B8B-91C7B1E7FAF6}" srcOrd="0" destOrd="0" parTransId="{2B13FB21-BBB3-4721-90AE-CC723E965429}" sibTransId="{719F0C3A-EB01-4CE7-98CA-2F160270DA2A}"/>
    <dgm:cxn modelId="{57843998-56C7-447A-B6E5-694EF452CFCC}" type="presOf" srcId="{068AAB2B-019F-40E6-8B8B-91C7B1E7FAF6}" destId="{C8D39958-2CC2-48DC-9B3A-17B329759E4B}" srcOrd="1" destOrd="0" presId="urn:microsoft.com/office/officeart/2005/8/layout/gear1"/>
    <dgm:cxn modelId="{E9D4E7DF-C2B2-448D-B6F3-BF19A6461D4C}" type="presParOf" srcId="{E14E5D16-6369-4293-8919-9ABE64041065}" destId="{DCE17672-F88D-490C-A8B0-75EE5172C8E5}" srcOrd="0" destOrd="0" presId="urn:microsoft.com/office/officeart/2005/8/layout/gear1"/>
    <dgm:cxn modelId="{547A8698-06E5-4A12-BBC9-4F0BEEB2C1CA}" type="presParOf" srcId="{E14E5D16-6369-4293-8919-9ABE64041065}" destId="{C8D39958-2CC2-48DC-9B3A-17B329759E4B}" srcOrd="1" destOrd="0" presId="urn:microsoft.com/office/officeart/2005/8/layout/gear1"/>
    <dgm:cxn modelId="{54B60985-1803-41F3-B00A-A45C1E262D6C}" type="presParOf" srcId="{E14E5D16-6369-4293-8919-9ABE64041065}" destId="{142C161B-7B7C-429D-A591-ACCCB9B9850C}" srcOrd="2" destOrd="0" presId="urn:microsoft.com/office/officeart/2005/8/layout/gear1"/>
    <dgm:cxn modelId="{3589A1CB-E021-48E2-A5B3-D44BDD5A6CD1}" type="presParOf" srcId="{E14E5D16-6369-4293-8919-9ABE64041065}" destId="{A660F1AF-2985-4774-BA3A-FE06B2CCC93F}" srcOrd="3" destOrd="0" presId="urn:microsoft.com/office/officeart/2005/8/layout/gear1"/>
    <dgm:cxn modelId="{BBD1F3DF-1954-446E-A010-8D6ECA6DDA32}" type="presParOf" srcId="{E14E5D16-6369-4293-8919-9ABE64041065}" destId="{4C433457-044C-4700-AA40-D51195009FED}" srcOrd="4" destOrd="0" presId="urn:microsoft.com/office/officeart/2005/8/layout/gear1"/>
    <dgm:cxn modelId="{B2D766B8-9E31-41D1-A820-99343721DFDC}" type="presParOf" srcId="{E14E5D16-6369-4293-8919-9ABE64041065}" destId="{67CD171A-B358-4A1C-A1BA-8A9DA8105A05}" srcOrd="5" destOrd="0" presId="urn:microsoft.com/office/officeart/2005/8/layout/gear1"/>
    <dgm:cxn modelId="{CFD2BB20-91BB-4ED4-A10C-CE8D4FC25EBC}" type="presParOf" srcId="{E14E5D16-6369-4293-8919-9ABE64041065}" destId="{F82D7F9D-DFDA-408F-95A8-3D655F80CE18}" srcOrd="6" destOrd="0" presId="urn:microsoft.com/office/officeart/2005/8/layout/gear1"/>
    <dgm:cxn modelId="{E9465060-616A-4FD2-8422-0DBD9D63AD35}" type="presParOf" srcId="{E14E5D16-6369-4293-8919-9ABE64041065}" destId="{B4EA48A3-718D-4DDA-975C-207E5ACDF91C}" srcOrd="7" destOrd="0" presId="urn:microsoft.com/office/officeart/2005/8/layout/gear1"/>
    <dgm:cxn modelId="{4BDB2B31-0D1B-40DB-B194-9331D9212A44}" type="presParOf" srcId="{E14E5D16-6369-4293-8919-9ABE64041065}" destId="{3162C065-AA99-4237-9818-2DE0F9CFE44C}" srcOrd="8" destOrd="0" presId="urn:microsoft.com/office/officeart/2005/8/layout/gear1"/>
    <dgm:cxn modelId="{DC51F06A-41E1-4585-BC8D-A3CF070CA046}" type="presParOf" srcId="{E14E5D16-6369-4293-8919-9ABE64041065}" destId="{E151A9D8-2771-46EF-AA41-2F0D1539C3E1}" srcOrd="9" destOrd="0" presId="urn:microsoft.com/office/officeart/2005/8/layout/gear1"/>
    <dgm:cxn modelId="{D24079BF-0A66-4280-AC39-0B6BF3398A85}" type="presParOf" srcId="{E14E5D16-6369-4293-8919-9ABE64041065}" destId="{A812E88D-8929-4B43-BE36-E1CD12CB5A27}" srcOrd="10" destOrd="0" presId="urn:microsoft.com/office/officeart/2005/8/layout/gear1"/>
    <dgm:cxn modelId="{FC842C1F-70FB-427F-8DCD-3F9905948496}" type="presParOf" srcId="{E14E5D16-6369-4293-8919-9ABE64041065}" destId="{C24B053E-93BC-4A3A-B271-9A03A158F4E9}" srcOrd="11" destOrd="0" presId="urn:microsoft.com/office/officeart/2005/8/layout/gear1"/>
    <dgm:cxn modelId="{38DEC10F-3BFB-448F-830B-5F19AC07F3B2}" type="presParOf" srcId="{E14E5D16-6369-4293-8919-9ABE64041065}" destId="{87618AC9-2FB0-4BB8-9BDA-A3300D3A8288}" srcOrd="12" destOrd="0" presId="urn:microsoft.com/office/officeart/2005/8/layout/gear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CE17672-F88D-490C-A8B0-75EE5172C8E5}">
      <dsp:nvSpPr>
        <dsp:cNvPr id="0" name=""/>
        <dsp:cNvSpPr/>
      </dsp:nvSpPr>
      <dsp:spPr>
        <a:xfrm>
          <a:off x="1261809" y="1087117"/>
          <a:ext cx="1328698" cy="1328698"/>
        </a:xfrm>
        <a:prstGeom prst="gear9">
          <a:avLst/>
        </a:prstGeom>
        <a:solidFill>
          <a:srgbClr val="626469"/>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sz="800" kern="1200"/>
            <a:t>Code of Conduct and Ethics Channel</a:t>
          </a:r>
          <a:endParaRPr lang="en-GB" sz="800" kern="1200" dirty="0"/>
        </a:p>
      </dsp:txBody>
      <dsp:txXfrm>
        <a:off x="1528936" y="1398358"/>
        <a:ext cx="794444" cy="682978"/>
      </dsp:txXfrm>
    </dsp:sp>
    <dsp:sp modelId="{A660F1AF-2985-4774-BA3A-FE06B2CCC93F}">
      <dsp:nvSpPr>
        <dsp:cNvPr id="0" name=""/>
        <dsp:cNvSpPr/>
      </dsp:nvSpPr>
      <dsp:spPr>
        <a:xfrm>
          <a:off x="488748" y="777554"/>
          <a:ext cx="966326" cy="966326"/>
        </a:xfrm>
        <a:prstGeom prst="gear6">
          <a:avLst/>
        </a:prstGeom>
        <a:solidFill>
          <a:srgbClr val="9E1B34"/>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sz="800" kern="1200" dirty="0"/>
            <a:t>Conduct in the securities market</a:t>
          </a:r>
          <a:endParaRPr lang="en-GB" sz="800" kern="1200" dirty="0"/>
        </a:p>
      </dsp:txBody>
      <dsp:txXfrm>
        <a:off x="732023" y="1022300"/>
        <a:ext cx="479776" cy="476834"/>
      </dsp:txXfrm>
    </dsp:sp>
    <dsp:sp modelId="{F82D7F9D-DFDA-408F-95A8-3D655F80CE18}">
      <dsp:nvSpPr>
        <dsp:cNvPr id="0" name=""/>
        <dsp:cNvSpPr/>
      </dsp:nvSpPr>
      <dsp:spPr>
        <a:xfrm rot="20700000">
          <a:off x="1029989" y="106394"/>
          <a:ext cx="946802" cy="946802"/>
        </a:xfrm>
        <a:prstGeom prst="gear6">
          <a:avLst/>
        </a:prstGeom>
        <a:solidFill>
          <a:srgbClr val="EBAB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355600">
            <a:lnSpc>
              <a:spcPct val="90000"/>
            </a:lnSpc>
            <a:spcBef>
              <a:spcPct val="0"/>
            </a:spcBef>
            <a:spcAft>
              <a:spcPct val="35000"/>
            </a:spcAft>
          </a:pPr>
          <a:r>
            <a:rPr sz="800" kern="1200" dirty="0"/>
            <a:t>Prevention of money laundering</a:t>
          </a:r>
          <a:endParaRPr lang="en-GB" sz="800" kern="1200" dirty="0"/>
        </a:p>
      </dsp:txBody>
      <dsp:txXfrm rot="-20700000">
        <a:off x="1237651" y="314056"/>
        <a:ext cx="531479" cy="531479"/>
      </dsp:txXfrm>
    </dsp:sp>
    <dsp:sp modelId="{A812E88D-8929-4B43-BE36-E1CD12CB5A27}">
      <dsp:nvSpPr>
        <dsp:cNvPr id="0" name=""/>
        <dsp:cNvSpPr/>
      </dsp:nvSpPr>
      <dsp:spPr>
        <a:xfrm>
          <a:off x="1141301" y="896828"/>
          <a:ext cx="1700734" cy="1700734"/>
        </a:xfrm>
        <a:prstGeom prst="circularArrow">
          <a:avLst>
            <a:gd name="adj1" fmla="val 4688"/>
            <a:gd name="adj2" fmla="val 299029"/>
            <a:gd name="adj3" fmla="val 2449673"/>
            <a:gd name="adj4" fmla="val 16012773"/>
            <a:gd name="adj5" fmla="val 5469"/>
          </a:avLst>
        </a:prstGeom>
        <a:solidFill>
          <a:srgbClr val="9E1B34"/>
        </a:solidFill>
        <a:ln>
          <a:noFill/>
        </a:ln>
        <a:effectLst/>
      </dsp:spPr>
      <dsp:style>
        <a:lnRef idx="0">
          <a:scrgbClr r="0" g="0" b="0"/>
        </a:lnRef>
        <a:fillRef idx="1">
          <a:scrgbClr r="0" g="0" b="0"/>
        </a:fillRef>
        <a:effectRef idx="0">
          <a:scrgbClr r="0" g="0" b="0"/>
        </a:effectRef>
        <a:fontRef idx="minor">
          <a:schemeClr val="lt1"/>
        </a:fontRef>
      </dsp:style>
    </dsp:sp>
    <dsp:sp modelId="{C24B053E-93BC-4A3A-B271-9A03A158F4E9}">
      <dsp:nvSpPr>
        <dsp:cNvPr id="0" name=""/>
        <dsp:cNvSpPr/>
      </dsp:nvSpPr>
      <dsp:spPr>
        <a:xfrm>
          <a:off x="372960" y="566882"/>
          <a:ext cx="1235689" cy="1235689"/>
        </a:xfrm>
        <a:prstGeom prst="leftCircularArrow">
          <a:avLst>
            <a:gd name="adj1" fmla="val 6452"/>
            <a:gd name="adj2" fmla="val 429999"/>
            <a:gd name="adj3" fmla="val 10489124"/>
            <a:gd name="adj4" fmla="val 14837806"/>
            <a:gd name="adj5" fmla="val 7527"/>
          </a:avLst>
        </a:prstGeom>
        <a:solidFill>
          <a:srgbClr val="EBAB00"/>
        </a:solidFill>
        <a:ln>
          <a:noFill/>
        </a:ln>
        <a:effectLst/>
      </dsp:spPr>
      <dsp:style>
        <a:lnRef idx="0">
          <a:scrgbClr r="0" g="0" b="0"/>
        </a:lnRef>
        <a:fillRef idx="1">
          <a:scrgbClr r="0" g="0" b="0"/>
        </a:fillRef>
        <a:effectRef idx="0">
          <a:scrgbClr r="0" g="0" b="0"/>
        </a:effectRef>
        <a:fontRef idx="minor">
          <a:schemeClr val="lt1"/>
        </a:fontRef>
      </dsp:style>
    </dsp:sp>
    <dsp:sp modelId="{87618AC9-2FB0-4BB8-9BDA-A3300D3A8288}">
      <dsp:nvSpPr>
        <dsp:cNvPr id="0" name=""/>
        <dsp:cNvSpPr/>
      </dsp:nvSpPr>
      <dsp:spPr>
        <a:xfrm>
          <a:off x="810984" y="-93358"/>
          <a:ext cx="1332322" cy="1332322"/>
        </a:xfrm>
        <a:prstGeom prst="circularArrow">
          <a:avLst>
            <a:gd name="adj1" fmla="val 5984"/>
            <a:gd name="adj2" fmla="val 394124"/>
            <a:gd name="adj3" fmla="val 13313824"/>
            <a:gd name="adj4" fmla="val 10508221"/>
            <a:gd name="adj5" fmla="val 6981"/>
          </a:avLst>
        </a:prstGeom>
        <a:solidFill>
          <a:schemeClr val="bg1">
            <a:lumMod val="75000"/>
          </a:schemeClr>
        </a:solidFill>
        <a:ln>
          <a:noFill/>
        </a:ln>
        <a:effectLst/>
      </dsp:spPr>
      <dsp:style>
        <a:lnRef idx="0">
          <a:scrgbClr r="0" g="0" b="0"/>
        </a:lnRef>
        <a:fillRef idx="1">
          <a:scrgbClr r="0" g="0" b="0"/>
        </a:fillRef>
        <a:effectRef idx="0">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1 Marcador de encabezado">
            <a:extLst>
              <a:ext uri="{FF2B5EF4-FFF2-40B4-BE49-F238E27FC236}">
                <a16:creationId xmlns="" xmlns:a16="http://schemas.microsoft.com/office/drawing/2014/main" id="{E23D4C5E-5336-4098-93FB-532279BDCB64}"/>
              </a:ext>
            </a:extLst>
          </p:cNvPr>
          <p:cNvSpPr>
            <a:spLocks noGrp="1"/>
          </p:cNvSpPr>
          <p:nvPr>
            <p:ph type="hdr" sz="quarter"/>
          </p:nvPr>
        </p:nvSpPr>
        <p:spPr>
          <a:xfrm>
            <a:off x="0" y="0"/>
            <a:ext cx="2951163" cy="496888"/>
          </a:xfrm>
          <a:prstGeom prst="rect">
            <a:avLst/>
          </a:prstGeom>
        </p:spPr>
        <p:txBody>
          <a:bodyPr vert="horz" lIns="91458" tIns="45729" rIns="91458" bIns="45729" rtlCol="0"/>
          <a:lstStyle>
            <a:lvl1pPr algn="l" fontAlgn="auto">
              <a:spcBef>
                <a:spcPts val="0"/>
              </a:spcBef>
              <a:spcAft>
                <a:spcPts val="0"/>
              </a:spcAft>
              <a:defRPr sz="1200">
                <a:latin typeface="+mn-lt"/>
                <a:cs typeface="+mn-cs"/>
              </a:defRPr>
            </a:lvl1pPr>
          </a:lstStyle>
          <a:p>
            <a:pPr>
              <a:defRPr/>
            </a:pPr>
            <a:endParaRPr lang="es-ES"/>
          </a:p>
        </p:txBody>
      </p:sp>
      <p:sp>
        <p:nvSpPr>
          <p:cNvPr id="3" name="2 Marcador de fecha">
            <a:extLst>
              <a:ext uri="{FF2B5EF4-FFF2-40B4-BE49-F238E27FC236}">
                <a16:creationId xmlns="" xmlns:a16="http://schemas.microsoft.com/office/drawing/2014/main" id="{209158E6-8789-4E7B-B075-A511F89E5659}"/>
              </a:ext>
            </a:extLst>
          </p:cNvPr>
          <p:cNvSpPr>
            <a:spLocks noGrp="1"/>
          </p:cNvSpPr>
          <p:nvPr>
            <p:ph type="dt" idx="1"/>
          </p:nvPr>
        </p:nvSpPr>
        <p:spPr>
          <a:xfrm>
            <a:off x="3856038" y="0"/>
            <a:ext cx="2951162" cy="496888"/>
          </a:xfrm>
          <a:prstGeom prst="rect">
            <a:avLst/>
          </a:prstGeom>
        </p:spPr>
        <p:txBody>
          <a:bodyPr vert="horz" lIns="91458" tIns="45729" rIns="91458" bIns="45729" rtlCol="0"/>
          <a:lstStyle>
            <a:lvl1pPr algn="r" fontAlgn="auto">
              <a:spcBef>
                <a:spcPts val="0"/>
              </a:spcBef>
              <a:spcAft>
                <a:spcPts val="0"/>
              </a:spcAft>
              <a:defRPr sz="1200">
                <a:latin typeface="+mn-lt"/>
                <a:cs typeface="+mn-cs"/>
              </a:defRPr>
            </a:lvl1pPr>
          </a:lstStyle>
          <a:p>
            <a:pPr>
              <a:defRPr/>
            </a:pPr>
            <a:fld id="{5238B997-4F2F-46D1-BCA0-DABC17313DB0}" type="datetimeFigureOut">
              <a:rPr lang="es-ES"/>
              <a:pPr>
                <a:defRPr/>
              </a:pPr>
              <a:t>04/08/2017</a:t>
            </a:fld>
            <a:endParaRPr lang="en-GB"/>
          </a:p>
        </p:txBody>
      </p:sp>
      <p:sp>
        <p:nvSpPr>
          <p:cNvPr id="4" name="3 Marcador de imagen de diapositiva">
            <a:extLst>
              <a:ext uri="{FF2B5EF4-FFF2-40B4-BE49-F238E27FC236}">
                <a16:creationId xmlns="" xmlns:a16="http://schemas.microsoft.com/office/drawing/2014/main" id="{7040A0C3-8BEF-481F-9275-973F667ED511}"/>
              </a:ext>
            </a:extLst>
          </p:cNvPr>
          <p:cNvSpPr>
            <a:spLocks noGrp="1" noRot="1" noChangeAspect="1"/>
          </p:cNvSpPr>
          <p:nvPr>
            <p:ph type="sldImg" idx="2"/>
          </p:nvPr>
        </p:nvSpPr>
        <p:spPr>
          <a:xfrm>
            <a:off x="920750" y="746125"/>
            <a:ext cx="4968875" cy="3725863"/>
          </a:xfrm>
          <a:prstGeom prst="rect">
            <a:avLst/>
          </a:prstGeom>
          <a:noFill/>
          <a:ln w="12700">
            <a:solidFill>
              <a:prstClr val="black"/>
            </a:solidFill>
          </a:ln>
        </p:spPr>
        <p:txBody>
          <a:bodyPr vert="horz" lIns="91458" tIns="45729" rIns="91458" bIns="45729" rtlCol="0" anchor="ctr"/>
          <a:lstStyle/>
          <a:p>
            <a:pPr lvl="0"/>
            <a:endParaRPr lang="es-ES" noProof="0"/>
          </a:p>
        </p:txBody>
      </p:sp>
      <p:sp>
        <p:nvSpPr>
          <p:cNvPr id="5" name="4 Marcador de notas">
            <a:extLst>
              <a:ext uri="{FF2B5EF4-FFF2-40B4-BE49-F238E27FC236}">
                <a16:creationId xmlns="" xmlns:a16="http://schemas.microsoft.com/office/drawing/2014/main" id="{BB7C10F0-74F8-41B4-BE06-129BE22DD8FF}"/>
              </a:ext>
            </a:extLst>
          </p:cNvPr>
          <p:cNvSpPr>
            <a:spLocks noGrp="1"/>
          </p:cNvSpPr>
          <p:nvPr>
            <p:ph type="body" sz="quarter" idx="3"/>
          </p:nvPr>
        </p:nvSpPr>
        <p:spPr>
          <a:xfrm>
            <a:off x="681038" y="4721225"/>
            <a:ext cx="5446712" cy="4473575"/>
          </a:xfrm>
          <a:prstGeom prst="rect">
            <a:avLst/>
          </a:prstGeom>
        </p:spPr>
        <p:txBody>
          <a:bodyPr vert="horz" lIns="91458" tIns="45729" rIns="91458" bIns="45729" rtlCol="0"/>
          <a:lstStyle/>
          <a:p>
            <a:pPr lvl="0"/>
            <a:r>
              <a:rPr lang="es-ES" noProof="0"/>
              <a:t>Haga clic para modificar el estilo de texto del patrón</a:t>
            </a:r>
          </a:p>
          <a:p>
            <a:pPr lvl="1"/>
            <a:r>
              <a:rPr lang="es-ES" noProof="0"/>
              <a:t>Segundo nivel</a:t>
            </a:r>
          </a:p>
          <a:p>
            <a:pPr lvl="2"/>
            <a:r>
              <a:rPr lang="es-ES" noProof="0"/>
              <a:t>Tercer nivel</a:t>
            </a:r>
          </a:p>
          <a:p>
            <a:pPr lvl="3"/>
            <a:r>
              <a:rPr lang="es-ES" noProof="0"/>
              <a:t>Cuarto nivel</a:t>
            </a:r>
          </a:p>
          <a:p>
            <a:pPr lvl="4"/>
            <a:r>
              <a:rPr lang="es-ES" noProof="0"/>
              <a:t>Quinto nivel</a:t>
            </a:r>
          </a:p>
        </p:txBody>
      </p:sp>
      <p:sp>
        <p:nvSpPr>
          <p:cNvPr id="6" name="5 Marcador de pie de página">
            <a:extLst>
              <a:ext uri="{FF2B5EF4-FFF2-40B4-BE49-F238E27FC236}">
                <a16:creationId xmlns="" xmlns:a16="http://schemas.microsoft.com/office/drawing/2014/main" id="{E1331336-1250-4E20-A21C-04D3B51B65B0}"/>
              </a:ext>
            </a:extLst>
          </p:cNvPr>
          <p:cNvSpPr>
            <a:spLocks noGrp="1"/>
          </p:cNvSpPr>
          <p:nvPr>
            <p:ph type="ftr" sz="quarter" idx="4"/>
          </p:nvPr>
        </p:nvSpPr>
        <p:spPr>
          <a:xfrm>
            <a:off x="0" y="9442450"/>
            <a:ext cx="2951163" cy="496888"/>
          </a:xfrm>
          <a:prstGeom prst="rect">
            <a:avLst/>
          </a:prstGeom>
        </p:spPr>
        <p:txBody>
          <a:bodyPr vert="horz" lIns="91458" tIns="45729" rIns="91458" bIns="45729" rtlCol="0" anchor="b"/>
          <a:lstStyle>
            <a:lvl1pPr algn="l" fontAlgn="auto">
              <a:spcBef>
                <a:spcPts val="0"/>
              </a:spcBef>
              <a:spcAft>
                <a:spcPts val="0"/>
              </a:spcAft>
              <a:defRPr sz="1200">
                <a:latin typeface="+mn-lt"/>
                <a:cs typeface="+mn-cs"/>
              </a:defRPr>
            </a:lvl1pPr>
          </a:lstStyle>
          <a:p>
            <a:pPr>
              <a:defRPr/>
            </a:pPr>
            <a:endParaRPr lang="es-ES"/>
          </a:p>
        </p:txBody>
      </p:sp>
      <p:sp>
        <p:nvSpPr>
          <p:cNvPr id="7" name="6 Marcador de número de diapositiva">
            <a:extLst>
              <a:ext uri="{FF2B5EF4-FFF2-40B4-BE49-F238E27FC236}">
                <a16:creationId xmlns="" xmlns:a16="http://schemas.microsoft.com/office/drawing/2014/main" id="{27508A69-E1AC-467C-90EE-B6FBC0BC0D47}"/>
              </a:ext>
            </a:extLst>
          </p:cNvPr>
          <p:cNvSpPr>
            <a:spLocks noGrp="1"/>
          </p:cNvSpPr>
          <p:nvPr>
            <p:ph type="sldNum" sz="quarter" idx="5"/>
          </p:nvPr>
        </p:nvSpPr>
        <p:spPr>
          <a:xfrm>
            <a:off x="3856038" y="9442450"/>
            <a:ext cx="2951162" cy="496888"/>
          </a:xfrm>
          <a:prstGeom prst="rect">
            <a:avLst/>
          </a:prstGeom>
        </p:spPr>
        <p:txBody>
          <a:bodyPr vert="horz" wrap="square" lIns="91458" tIns="45729" rIns="91458" bIns="45729" numCol="1" anchor="b" anchorCtr="0" compatLnSpc="1">
            <a:prstTxWarp prst="textNoShape">
              <a:avLst/>
            </a:prstTxWarp>
          </a:bodyPr>
          <a:lstStyle>
            <a:lvl1pPr algn="r">
              <a:defRPr sz="1200"/>
            </a:lvl1pPr>
          </a:lstStyle>
          <a:p>
            <a:fld id="{600E1AC8-6063-4DDA-844C-8B2151EF694D}" type="slidenum">
              <a:rPr lang="es-ES" altLang="es-ES"/>
              <a:pPr/>
              <a:t>‹Nº›</a:t>
            </a:fld>
            <a:endParaRPr lang="en-GB" altLang="es-ES"/>
          </a:p>
        </p:txBody>
      </p:sp>
    </p:spTree>
    <p:extLst>
      <p:ext uri="{BB962C8B-B14F-4D97-AF65-F5344CB8AC3E}">
        <p14:creationId xmlns:p14="http://schemas.microsoft.com/office/powerpoint/2010/main" val="8945390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1 Marcador de imagen de diapositiva">
            <a:extLst>
              <a:ext uri="{FF2B5EF4-FFF2-40B4-BE49-F238E27FC236}">
                <a16:creationId xmlns="" xmlns:a16="http://schemas.microsoft.com/office/drawing/2014/main" id="{4720F48C-A9FF-4FB0-981B-678CEE0ED266}"/>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7939" name="2 Marcador de notas">
            <a:extLst>
              <a:ext uri="{FF2B5EF4-FFF2-40B4-BE49-F238E27FC236}">
                <a16:creationId xmlns="" xmlns:a16="http://schemas.microsoft.com/office/drawing/2014/main" id="{5F388DD8-7ABC-46F4-AB75-CE41DF47E024}"/>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s-ES"/>
          </a:p>
        </p:txBody>
      </p:sp>
      <p:sp>
        <p:nvSpPr>
          <p:cNvPr id="4" name="3 Marcador de número de diapositiva">
            <a:extLst>
              <a:ext uri="{FF2B5EF4-FFF2-40B4-BE49-F238E27FC236}">
                <a16:creationId xmlns="" xmlns:a16="http://schemas.microsoft.com/office/drawing/2014/main" id="{1D3E724D-5BC4-4588-ACDB-B9BACFDFF15F}"/>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1ECB6B0E-15A1-47DE-9742-5D1D9AE952E3}" type="slidenum">
              <a:rPr lang="es-ES" altLang="es-ES"/>
              <a:pPr eaLnBrk="1" hangingPunct="1"/>
              <a:t>34</a:t>
            </a:fld>
            <a:endParaRPr lang="es-ES" altLang="es-E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1 Marcador de imagen de diapositiva">
            <a:extLst>
              <a:ext uri="{FF2B5EF4-FFF2-40B4-BE49-F238E27FC236}">
                <a16:creationId xmlns="" xmlns:a16="http://schemas.microsoft.com/office/drawing/2014/main" id="{D77B6254-4692-4E18-B011-2CB30D0CE1DF}"/>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8963" name="2 Marcador de notas">
            <a:extLst>
              <a:ext uri="{FF2B5EF4-FFF2-40B4-BE49-F238E27FC236}">
                <a16:creationId xmlns="" xmlns:a16="http://schemas.microsoft.com/office/drawing/2014/main" id="{67B4D7D8-4CFF-4DC9-917C-5903871E5963}"/>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s-ES"/>
          </a:p>
        </p:txBody>
      </p:sp>
      <p:sp>
        <p:nvSpPr>
          <p:cNvPr id="4" name="3 Marcador de número de diapositiva">
            <a:extLst>
              <a:ext uri="{FF2B5EF4-FFF2-40B4-BE49-F238E27FC236}">
                <a16:creationId xmlns="" xmlns:a16="http://schemas.microsoft.com/office/drawing/2014/main" id="{D2E06CE5-908B-4E71-8F5F-AF1D88C7458A}"/>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7CF1BF2D-76B7-40A2-AB37-5BA504E09322}" type="slidenum">
              <a:rPr lang="es-ES" altLang="es-ES"/>
              <a:pPr eaLnBrk="1" hangingPunct="1"/>
              <a:t>35</a:t>
            </a:fld>
            <a:endParaRPr lang="es-ES" altLang="es-E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1 Marcador de imagen de diapositiva">
            <a:extLst>
              <a:ext uri="{FF2B5EF4-FFF2-40B4-BE49-F238E27FC236}">
                <a16:creationId xmlns="" xmlns:a16="http://schemas.microsoft.com/office/drawing/2014/main" id="{D8A10CAC-186E-4C25-9863-2BF21D9F017B}"/>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9987" name="2 Marcador de notas">
            <a:extLst>
              <a:ext uri="{FF2B5EF4-FFF2-40B4-BE49-F238E27FC236}">
                <a16:creationId xmlns="" xmlns:a16="http://schemas.microsoft.com/office/drawing/2014/main" id="{9EBE11EE-9D23-4BAC-8028-27ED47ACA1DE}"/>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s-ES"/>
          </a:p>
        </p:txBody>
      </p:sp>
      <p:sp>
        <p:nvSpPr>
          <p:cNvPr id="4" name="3 Marcador de número de diapositiva">
            <a:extLst>
              <a:ext uri="{FF2B5EF4-FFF2-40B4-BE49-F238E27FC236}">
                <a16:creationId xmlns="" xmlns:a16="http://schemas.microsoft.com/office/drawing/2014/main" id="{EC932550-07B3-4395-90A3-18361D878758}"/>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752EC3A6-28BB-446B-B7D2-514374855A26}" type="slidenum">
              <a:rPr lang="es-ES" altLang="es-ES"/>
              <a:pPr eaLnBrk="1" hangingPunct="1"/>
              <a:t>44</a:t>
            </a:fld>
            <a:endParaRPr lang="es-ES" altLang="es-E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1 Marcador de imagen de diapositiva">
            <a:extLst>
              <a:ext uri="{FF2B5EF4-FFF2-40B4-BE49-F238E27FC236}">
                <a16:creationId xmlns="" xmlns:a16="http://schemas.microsoft.com/office/drawing/2014/main" id="{47CB3B94-72FD-4350-9090-8D938AAB78BC}"/>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1011" name="2 Marcador de notas">
            <a:extLst>
              <a:ext uri="{FF2B5EF4-FFF2-40B4-BE49-F238E27FC236}">
                <a16:creationId xmlns="" xmlns:a16="http://schemas.microsoft.com/office/drawing/2014/main" id="{86F9463B-94B8-4755-95A5-2017D2462A8B}"/>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s-ES" altLang="es-ES"/>
          </a:p>
        </p:txBody>
      </p:sp>
      <p:sp>
        <p:nvSpPr>
          <p:cNvPr id="4" name="3 Marcador de número de diapositiva">
            <a:extLst>
              <a:ext uri="{FF2B5EF4-FFF2-40B4-BE49-F238E27FC236}">
                <a16:creationId xmlns="" xmlns:a16="http://schemas.microsoft.com/office/drawing/2014/main" id="{7C60E53D-F763-447C-9FD8-A82A5C5009B5}"/>
              </a:ext>
            </a:extLst>
          </p:cNvPr>
          <p:cNvSpPr>
            <a:spLocks noGrp="1"/>
          </p:cNvSpPr>
          <p:nvPr>
            <p:ph type="sldNum" sz="quarter" idx="5"/>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EB47820F-87D8-4497-B53E-7F3002DF038D}" type="slidenum">
              <a:rPr lang="es-ES" altLang="es-ES"/>
              <a:pPr eaLnBrk="1" hangingPunct="1"/>
              <a:t>157</a:t>
            </a:fld>
            <a:endParaRPr lang="es-ES" altLang="es-ES"/>
          </a:p>
        </p:txBody>
      </p:sp>
    </p:spTree>
    <p:extLst>
      <p:ext uri="{BB962C8B-B14F-4D97-AF65-F5344CB8AC3E}">
        <p14:creationId xmlns:p14="http://schemas.microsoft.com/office/powerpoint/2010/main" val="378473832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685800" y="2130425"/>
            <a:ext cx="7772400" cy="1470025"/>
          </a:xfrm>
        </p:spPr>
        <p:txBody>
          <a:bodyPr/>
          <a:lstStyle/>
          <a:p>
            <a:r>
              <a:rPr lang="es-ES"/>
              <a:t>Haga clic para modificar el estilo de título del patrón</a:t>
            </a:r>
          </a:p>
        </p:txBody>
      </p:sp>
      <p:sp>
        <p:nvSpPr>
          <p:cNvPr id="3" name="2 Subtítulo"/>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s-ES"/>
              <a:t>Haga clic para modificar el estilo de subtítulo del patrón</a:t>
            </a:r>
          </a:p>
        </p:txBody>
      </p:sp>
      <p:sp>
        <p:nvSpPr>
          <p:cNvPr id="4" name="3 Marcador de fecha">
            <a:extLst>
              <a:ext uri="{FF2B5EF4-FFF2-40B4-BE49-F238E27FC236}">
                <a16:creationId xmlns="" xmlns:a16="http://schemas.microsoft.com/office/drawing/2014/main" id="{C82C01E8-4FF2-4972-973A-151166EAE926}"/>
              </a:ext>
            </a:extLst>
          </p:cNvPr>
          <p:cNvSpPr>
            <a:spLocks noGrp="1"/>
          </p:cNvSpPr>
          <p:nvPr>
            <p:ph type="dt" sz="half" idx="10"/>
          </p:nvPr>
        </p:nvSpPr>
        <p:spPr/>
        <p:txBody>
          <a:bodyPr/>
          <a:lstStyle>
            <a:lvl1pPr>
              <a:defRPr/>
            </a:lvl1pPr>
          </a:lstStyle>
          <a:p>
            <a:pPr>
              <a:defRPr/>
            </a:pPr>
            <a:fld id="{77D0EBA4-68F0-41D1-B10E-2B4944A7C143}" type="datetime1">
              <a:rPr lang="es-ES"/>
              <a:pPr>
                <a:defRPr/>
              </a:pPr>
              <a:t>04/08/2017</a:t>
            </a:fld>
            <a:endParaRPr lang="es-ES"/>
          </a:p>
        </p:txBody>
      </p:sp>
      <p:sp>
        <p:nvSpPr>
          <p:cNvPr id="5" name="4 Marcador de pie de página">
            <a:extLst>
              <a:ext uri="{FF2B5EF4-FFF2-40B4-BE49-F238E27FC236}">
                <a16:creationId xmlns="" xmlns:a16="http://schemas.microsoft.com/office/drawing/2014/main" id="{7785D1D5-2193-4C8D-AC32-E2D6B87727BA}"/>
              </a:ext>
            </a:extLst>
          </p:cNvPr>
          <p:cNvSpPr>
            <a:spLocks noGrp="1"/>
          </p:cNvSpPr>
          <p:nvPr>
            <p:ph type="ftr" sz="quarter" idx="11"/>
          </p:nvPr>
        </p:nvSpPr>
        <p:spPr/>
        <p:txBody>
          <a:bodyPr/>
          <a:lstStyle>
            <a:lvl1pPr>
              <a:defRPr/>
            </a:lvl1pPr>
          </a:lstStyle>
          <a:p>
            <a:pPr>
              <a:defRPr/>
            </a:pPr>
            <a:endParaRPr lang="es-ES"/>
          </a:p>
        </p:txBody>
      </p:sp>
      <p:sp>
        <p:nvSpPr>
          <p:cNvPr id="6" name="5 Marcador de número de diapositiva">
            <a:extLst>
              <a:ext uri="{FF2B5EF4-FFF2-40B4-BE49-F238E27FC236}">
                <a16:creationId xmlns="" xmlns:a16="http://schemas.microsoft.com/office/drawing/2014/main" id="{EF4AA264-77E1-48A4-A140-3050FDFC5B2C}"/>
              </a:ext>
            </a:extLst>
          </p:cNvPr>
          <p:cNvSpPr>
            <a:spLocks noGrp="1"/>
          </p:cNvSpPr>
          <p:nvPr>
            <p:ph type="sldNum" sz="quarter" idx="12"/>
          </p:nvPr>
        </p:nvSpPr>
        <p:spPr/>
        <p:txBody>
          <a:bodyPr/>
          <a:lstStyle>
            <a:lvl1pPr>
              <a:defRPr/>
            </a:lvl1pPr>
          </a:lstStyle>
          <a:p>
            <a:fld id="{4A869095-C54F-4553-9BB2-00E781477692}" type="slidenum">
              <a:rPr lang="es-ES" altLang="es-ES"/>
              <a:pPr/>
              <a:t>‹Nº›</a:t>
            </a:fld>
            <a:endParaRPr lang="es-ES" altLang="es-ES"/>
          </a:p>
        </p:txBody>
      </p:sp>
    </p:spTree>
    <p:extLst>
      <p:ext uri="{BB962C8B-B14F-4D97-AF65-F5344CB8AC3E}">
        <p14:creationId xmlns:p14="http://schemas.microsoft.com/office/powerpoint/2010/main" val="119996216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a:extLst>
              <a:ext uri="{FF2B5EF4-FFF2-40B4-BE49-F238E27FC236}">
                <a16:creationId xmlns="" xmlns:a16="http://schemas.microsoft.com/office/drawing/2014/main" id="{23FBA8B8-315F-432A-857F-6F0695B45223}"/>
              </a:ext>
            </a:extLst>
          </p:cNvPr>
          <p:cNvSpPr>
            <a:spLocks noGrp="1"/>
          </p:cNvSpPr>
          <p:nvPr>
            <p:ph type="dt" sz="half" idx="10"/>
          </p:nvPr>
        </p:nvSpPr>
        <p:spPr/>
        <p:txBody>
          <a:bodyPr/>
          <a:lstStyle>
            <a:lvl1pPr>
              <a:defRPr/>
            </a:lvl1pPr>
          </a:lstStyle>
          <a:p>
            <a:pPr>
              <a:defRPr/>
            </a:pPr>
            <a:fld id="{750F1F2E-0D93-4313-AC46-46BA9798468E}" type="datetime1">
              <a:rPr lang="es-ES"/>
              <a:pPr>
                <a:defRPr/>
              </a:pPr>
              <a:t>04/08/2017</a:t>
            </a:fld>
            <a:endParaRPr lang="es-ES"/>
          </a:p>
        </p:txBody>
      </p:sp>
      <p:sp>
        <p:nvSpPr>
          <p:cNvPr id="5" name="4 Marcador de pie de página">
            <a:extLst>
              <a:ext uri="{FF2B5EF4-FFF2-40B4-BE49-F238E27FC236}">
                <a16:creationId xmlns="" xmlns:a16="http://schemas.microsoft.com/office/drawing/2014/main" id="{75F6A2EF-1471-44A0-9C14-95C7F5B3F602}"/>
              </a:ext>
            </a:extLst>
          </p:cNvPr>
          <p:cNvSpPr>
            <a:spLocks noGrp="1"/>
          </p:cNvSpPr>
          <p:nvPr>
            <p:ph type="ftr" sz="quarter" idx="11"/>
          </p:nvPr>
        </p:nvSpPr>
        <p:spPr/>
        <p:txBody>
          <a:bodyPr/>
          <a:lstStyle>
            <a:lvl1pPr>
              <a:defRPr/>
            </a:lvl1pPr>
          </a:lstStyle>
          <a:p>
            <a:pPr>
              <a:defRPr/>
            </a:pPr>
            <a:endParaRPr lang="es-ES"/>
          </a:p>
        </p:txBody>
      </p:sp>
      <p:sp>
        <p:nvSpPr>
          <p:cNvPr id="6" name="5 Marcador de número de diapositiva">
            <a:extLst>
              <a:ext uri="{FF2B5EF4-FFF2-40B4-BE49-F238E27FC236}">
                <a16:creationId xmlns="" xmlns:a16="http://schemas.microsoft.com/office/drawing/2014/main" id="{A36A238A-7A83-4A87-AAB4-036BBE67BC77}"/>
              </a:ext>
            </a:extLst>
          </p:cNvPr>
          <p:cNvSpPr>
            <a:spLocks noGrp="1"/>
          </p:cNvSpPr>
          <p:nvPr>
            <p:ph type="sldNum" sz="quarter" idx="12"/>
          </p:nvPr>
        </p:nvSpPr>
        <p:spPr/>
        <p:txBody>
          <a:bodyPr/>
          <a:lstStyle>
            <a:lvl1pPr>
              <a:defRPr/>
            </a:lvl1pPr>
          </a:lstStyle>
          <a:p>
            <a:fld id="{443DD543-31DF-4F4B-B581-2E20E5A77051}" type="slidenum">
              <a:rPr lang="es-ES" altLang="es-ES"/>
              <a:pPr/>
              <a:t>‹Nº›</a:t>
            </a:fld>
            <a:endParaRPr lang="es-ES" altLang="es-ES"/>
          </a:p>
        </p:txBody>
      </p:sp>
    </p:spTree>
    <p:extLst>
      <p:ext uri="{BB962C8B-B14F-4D97-AF65-F5344CB8AC3E}">
        <p14:creationId xmlns:p14="http://schemas.microsoft.com/office/powerpoint/2010/main" val="129524716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629400" y="274638"/>
            <a:ext cx="2057400" cy="5851525"/>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457200" y="274638"/>
            <a:ext cx="6019800" cy="5851525"/>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a:extLst>
              <a:ext uri="{FF2B5EF4-FFF2-40B4-BE49-F238E27FC236}">
                <a16:creationId xmlns="" xmlns:a16="http://schemas.microsoft.com/office/drawing/2014/main" id="{C6335591-C7F2-4672-8C85-5D4145B74973}"/>
              </a:ext>
            </a:extLst>
          </p:cNvPr>
          <p:cNvSpPr>
            <a:spLocks noGrp="1"/>
          </p:cNvSpPr>
          <p:nvPr>
            <p:ph type="dt" sz="half" idx="10"/>
          </p:nvPr>
        </p:nvSpPr>
        <p:spPr/>
        <p:txBody>
          <a:bodyPr/>
          <a:lstStyle>
            <a:lvl1pPr>
              <a:defRPr/>
            </a:lvl1pPr>
          </a:lstStyle>
          <a:p>
            <a:pPr>
              <a:defRPr/>
            </a:pPr>
            <a:fld id="{5736BB94-A003-4828-BA56-8AC34B7BA454}" type="datetime1">
              <a:rPr lang="es-ES"/>
              <a:pPr>
                <a:defRPr/>
              </a:pPr>
              <a:t>04/08/2017</a:t>
            </a:fld>
            <a:endParaRPr lang="es-ES"/>
          </a:p>
        </p:txBody>
      </p:sp>
      <p:sp>
        <p:nvSpPr>
          <p:cNvPr id="5" name="4 Marcador de pie de página">
            <a:extLst>
              <a:ext uri="{FF2B5EF4-FFF2-40B4-BE49-F238E27FC236}">
                <a16:creationId xmlns="" xmlns:a16="http://schemas.microsoft.com/office/drawing/2014/main" id="{7C79BE0C-DC56-481A-9019-20B8B9929C1D}"/>
              </a:ext>
            </a:extLst>
          </p:cNvPr>
          <p:cNvSpPr>
            <a:spLocks noGrp="1"/>
          </p:cNvSpPr>
          <p:nvPr>
            <p:ph type="ftr" sz="quarter" idx="11"/>
          </p:nvPr>
        </p:nvSpPr>
        <p:spPr/>
        <p:txBody>
          <a:bodyPr/>
          <a:lstStyle>
            <a:lvl1pPr>
              <a:defRPr/>
            </a:lvl1pPr>
          </a:lstStyle>
          <a:p>
            <a:pPr>
              <a:defRPr/>
            </a:pPr>
            <a:endParaRPr lang="es-ES"/>
          </a:p>
        </p:txBody>
      </p:sp>
      <p:sp>
        <p:nvSpPr>
          <p:cNvPr id="6" name="5 Marcador de número de diapositiva">
            <a:extLst>
              <a:ext uri="{FF2B5EF4-FFF2-40B4-BE49-F238E27FC236}">
                <a16:creationId xmlns="" xmlns:a16="http://schemas.microsoft.com/office/drawing/2014/main" id="{C4C28259-2249-4FD1-908F-04E700AF06BC}"/>
              </a:ext>
            </a:extLst>
          </p:cNvPr>
          <p:cNvSpPr>
            <a:spLocks noGrp="1"/>
          </p:cNvSpPr>
          <p:nvPr>
            <p:ph type="sldNum" sz="quarter" idx="12"/>
          </p:nvPr>
        </p:nvSpPr>
        <p:spPr/>
        <p:txBody>
          <a:bodyPr/>
          <a:lstStyle>
            <a:lvl1pPr>
              <a:defRPr/>
            </a:lvl1pPr>
          </a:lstStyle>
          <a:p>
            <a:fld id="{3CC53AF7-5BF5-4111-8516-01C94197ED2A}" type="slidenum">
              <a:rPr lang="es-ES" altLang="es-ES"/>
              <a:pPr/>
              <a:t>‹Nº›</a:t>
            </a:fld>
            <a:endParaRPr lang="es-ES" altLang="es-ES"/>
          </a:p>
        </p:txBody>
      </p:sp>
    </p:spTree>
    <p:extLst>
      <p:ext uri="{BB962C8B-B14F-4D97-AF65-F5344CB8AC3E}">
        <p14:creationId xmlns:p14="http://schemas.microsoft.com/office/powerpoint/2010/main" val="22993192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fecha">
            <a:extLst>
              <a:ext uri="{FF2B5EF4-FFF2-40B4-BE49-F238E27FC236}">
                <a16:creationId xmlns="" xmlns:a16="http://schemas.microsoft.com/office/drawing/2014/main" id="{13CD5F59-FBE5-4B2C-9308-76A2E3B14755}"/>
              </a:ext>
            </a:extLst>
          </p:cNvPr>
          <p:cNvSpPr>
            <a:spLocks noGrp="1"/>
          </p:cNvSpPr>
          <p:nvPr>
            <p:ph type="dt" sz="half" idx="10"/>
          </p:nvPr>
        </p:nvSpPr>
        <p:spPr/>
        <p:txBody>
          <a:bodyPr/>
          <a:lstStyle>
            <a:lvl1pPr>
              <a:defRPr/>
            </a:lvl1pPr>
          </a:lstStyle>
          <a:p>
            <a:pPr>
              <a:defRPr/>
            </a:pPr>
            <a:fld id="{60903595-FF7A-464B-BF7F-C1B389A4FCF3}" type="datetime1">
              <a:rPr lang="es-ES"/>
              <a:pPr>
                <a:defRPr/>
              </a:pPr>
              <a:t>04/08/2017</a:t>
            </a:fld>
            <a:endParaRPr lang="es-ES"/>
          </a:p>
        </p:txBody>
      </p:sp>
      <p:sp>
        <p:nvSpPr>
          <p:cNvPr id="5" name="4 Marcador de pie de página">
            <a:extLst>
              <a:ext uri="{FF2B5EF4-FFF2-40B4-BE49-F238E27FC236}">
                <a16:creationId xmlns="" xmlns:a16="http://schemas.microsoft.com/office/drawing/2014/main" id="{8FF4F95D-7616-447A-8428-0E5FC638C9E3}"/>
              </a:ext>
            </a:extLst>
          </p:cNvPr>
          <p:cNvSpPr>
            <a:spLocks noGrp="1"/>
          </p:cNvSpPr>
          <p:nvPr>
            <p:ph type="ftr" sz="quarter" idx="11"/>
          </p:nvPr>
        </p:nvSpPr>
        <p:spPr/>
        <p:txBody>
          <a:bodyPr/>
          <a:lstStyle>
            <a:lvl1pPr>
              <a:defRPr/>
            </a:lvl1pPr>
          </a:lstStyle>
          <a:p>
            <a:pPr>
              <a:defRPr/>
            </a:pPr>
            <a:endParaRPr lang="es-ES"/>
          </a:p>
        </p:txBody>
      </p:sp>
      <p:sp>
        <p:nvSpPr>
          <p:cNvPr id="6" name="5 Marcador de número de diapositiva">
            <a:extLst>
              <a:ext uri="{FF2B5EF4-FFF2-40B4-BE49-F238E27FC236}">
                <a16:creationId xmlns="" xmlns:a16="http://schemas.microsoft.com/office/drawing/2014/main" id="{00878E80-6C05-40AF-82D0-C029BEBB1285}"/>
              </a:ext>
            </a:extLst>
          </p:cNvPr>
          <p:cNvSpPr>
            <a:spLocks noGrp="1"/>
          </p:cNvSpPr>
          <p:nvPr>
            <p:ph type="sldNum" sz="quarter" idx="12"/>
          </p:nvPr>
        </p:nvSpPr>
        <p:spPr/>
        <p:txBody>
          <a:bodyPr/>
          <a:lstStyle>
            <a:lvl1pPr>
              <a:defRPr/>
            </a:lvl1pPr>
          </a:lstStyle>
          <a:p>
            <a:fld id="{22DBB1E3-4795-48A6-B096-A8574A53970D}" type="slidenum">
              <a:rPr lang="es-ES" altLang="es-ES"/>
              <a:pPr/>
              <a:t>‹Nº›</a:t>
            </a:fld>
            <a:endParaRPr lang="es-ES" altLang="es-ES"/>
          </a:p>
        </p:txBody>
      </p:sp>
    </p:spTree>
    <p:extLst>
      <p:ext uri="{BB962C8B-B14F-4D97-AF65-F5344CB8AC3E}">
        <p14:creationId xmlns:p14="http://schemas.microsoft.com/office/powerpoint/2010/main" val="34217842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4406900"/>
            <a:ext cx="7772400" cy="1362075"/>
          </a:xfrm>
        </p:spPr>
        <p:txBody>
          <a:bodyPr anchor="t"/>
          <a:lstStyle>
            <a:lvl1pPr algn="l">
              <a:defRPr sz="4000" b="1" cap="all"/>
            </a:lvl1pPr>
          </a:lstStyle>
          <a:p>
            <a:r>
              <a:rPr lang="es-ES"/>
              <a:t>Haga clic para modificar el estilo de título del patrón</a:t>
            </a:r>
          </a:p>
        </p:txBody>
      </p:sp>
      <p:sp>
        <p:nvSpPr>
          <p:cNvPr id="3" name="2 Marcador de texto"/>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s-ES"/>
              <a:t>Haga clic para modificar el estilo de texto del patrón</a:t>
            </a:r>
          </a:p>
        </p:txBody>
      </p:sp>
      <p:sp>
        <p:nvSpPr>
          <p:cNvPr id="4" name="3 Marcador de fecha">
            <a:extLst>
              <a:ext uri="{FF2B5EF4-FFF2-40B4-BE49-F238E27FC236}">
                <a16:creationId xmlns="" xmlns:a16="http://schemas.microsoft.com/office/drawing/2014/main" id="{939DD0EE-789A-41B9-A825-341A4D6DD1E8}"/>
              </a:ext>
            </a:extLst>
          </p:cNvPr>
          <p:cNvSpPr>
            <a:spLocks noGrp="1"/>
          </p:cNvSpPr>
          <p:nvPr>
            <p:ph type="dt" sz="half" idx="10"/>
          </p:nvPr>
        </p:nvSpPr>
        <p:spPr/>
        <p:txBody>
          <a:bodyPr/>
          <a:lstStyle>
            <a:lvl1pPr>
              <a:defRPr/>
            </a:lvl1pPr>
          </a:lstStyle>
          <a:p>
            <a:pPr>
              <a:defRPr/>
            </a:pPr>
            <a:fld id="{A16A9366-775A-466D-882C-29186A56A0B5}" type="datetime1">
              <a:rPr lang="es-ES"/>
              <a:pPr>
                <a:defRPr/>
              </a:pPr>
              <a:t>04/08/2017</a:t>
            </a:fld>
            <a:endParaRPr lang="es-ES"/>
          </a:p>
        </p:txBody>
      </p:sp>
      <p:sp>
        <p:nvSpPr>
          <p:cNvPr id="5" name="4 Marcador de pie de página">
            <a:extLst>
              <a:ext uri="{FF2B5EF4-FFF2-40B4-BE49-F238E27FC236}">
                <a16:creationId xmlns="" xmlns:a16="http://schemas.microsoft.com/office/drawing/2014/main" id="{6C2206BA-696B-4FEF-B32E-6BC8CD43202C}"/>
              </a:ext>
            </a:extLst>
          </p:cNvPr>
          <p:cNvSpPr>
            <a:spLocks noGrp="1"/>
          </p:cNvSpPr>
          <p:nvPr>
            <p:ph type="ftr" sz="quarter" idx="11"/>
          </p:nvPr>
        </p:nvSpPr>
        <p:spPr/>
        <p:txBody>
          <a:bodyPr/>
          <a:lstStyle>
            <a:lvl1pPr>
              <a:defRPr/>
            </a:lvl1pPr>
          </a:lstStyle>
          <a:p>
            <a:pPr>
              <a:defRPr/>
            </a:pPr>
            <a:endParaRPr lang="es-ES"/>
          </a:p>
        </p:txBody>
      </p:sp>
      <p:sp>
        <p:nvSpPr>
          <p:cNvPr id="6" name="5 Marcador de número de diapositiva">
            <a:extLst>
              <a:ext uri="{FF2B5EF4-FFF2-40B4-BE49-F238E27FC236}">
                <a16:creationId xmlns="" xmlns:a16="http://schemas.microsoft.com/office/drawing/2014/main" id="{D84CF6E4-162C-402A-B91F-DCC97C4A1CB6}"/>
              </a:ext>
            </a:extLst>
          </p:cNvPr>
          <p:cNvSpPr>
            <a:spLocks noGrp="1"/>
          </p:cNvSpPr>
          <p:nvPr>
            <p:ph type="sldNum" sz="quarter" idx="12"/>
          </p:nvPr>
        </p:nvSpPr>
        <p:spPr/>
        <p:txBody>
          <a:bodyPr/>
          <a:lstStyle>
            <a:lvl1pPr>
              <a:defRPr/>
            </a:lvl1pPr>
          </a:lstStyle>
          <a:p>
            <a:fld id="{A27835C4-CB2A-4FA4-A4A0-D3E78149AA40}" type="slidenum">
              <a:rPr lang="es-ES" altLang="es-ES"/>
              <a:pPr/>
              <a:t>‹Nº›</a:t>
            </a:fld>
            <a:endParaRPr lang="es-ES" altLang="es-ES"/>
          </a:p>
        </p:txBody>
      </p:sp>
    </p:spTree>
    <p:extLst>
      <p:ext uri="{BB962C8B-B14F-4D97-AF65-F5344CB8AC3E}">
        <p14:creationId xmlns:p14="http://schemas.microsoft.com/office/powerpoint/2010/main" val="10745163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3 Marcador de fecha">
            <a:extLst>
              <a:ext uri="{FF2B5EF4-FFF2-40B4-BE49-F238E27FC236}">
                <a16:creationId xmlns="" xmlns:a16="http://schemas.microsoft.com/office/drawing/2014/main" id="{77393FE3-9025-4CBC-934D-956DA7088BEC}"/>
              </a:ext>
            </a:extLst>
          </p:cNvPr>
          <p:cNvSpPr>
            <a:spLocks noGrp="1"/>
          </p:cNvSpPr>
          <p:nvPr>
            <p:ph type="dt" sz="half" idx="10"/>
          </p:nvPr>
        </p:nvSpPr>
        <p:spPr/>
        <p:txBody>
          <a:bodyPr/>
          <a:lstStyle>
            <a:lvl1pPr>
              <a:defRPr/>
            </a:lvl1pPr>
          </a:lstStyle>
          <a:p>
            <a:pPr>
              <a:defRPr/>
            </a:pPr>
            <a:fld id="{49799457-4584-4571-8E08-EDB59347210A}" type="datetime1">
              <a:rPr lang="es-ES"/>
              <a:pPr>
                <a:defRPr/>
              </a:pPr>
              <a:t>04/08/2017</a:t>
            </a:fld>
            <a:endParaRPr lang="es-ES"/>
          </a:p>
        </p:txBody>
      </p:sp>
      <p:sp>
        <p:nvSpPr>
          <p:cNvPr id="6" name="4 Marcador de pie de página">
            <a:extLst>
              <a:ext uri="{FF2B5EF4-FFF2-40B4-BE49-F238E27FC236}">
                <a16:creationId xmlns="" xmlns:a16="http://schemas.microsoft.com/office/drawing/2014/main" id="{B2A8F916-4284-422C-BAF3-C666484955B9}"/>
              </a:ext>
            </a:extLst>
          </p:cNvPr>
          <p:cNvSpPr>
            <a:spLocks noGrp="1"/>
          </p:cNvSpPr>
          <p:nvPr>
            <p:ph type="ftr" sz="quarter" idx="11"/>
          </p:nvPr>
        </p:nvSpPr>
        <p:spPr/>
        <p:txBody>
          <a:bodyPr/>
          <a:lstStyle>
            <a:lvl1pPr>
              <a:defRPr/>
            </a:lvl1pPr>
          </a:lstStyle>
          <a:p>
            <a:pPr>
              <a:defRPr/>
            </a:pPr>
            <a:endParaRPr lang="es-ES"/>
          </a:p>
        </p:txBody>
      </p:sp>
      <p:sp>
        <p:nvSpPr>
          <p:cNvPr id="7" name="5 Marcador de número de diapositiva">
            <a:extLst>
              <a:ext uri="{FF2B5EF4-FFF2-40B4-BE49-F238E27FC236}">
                <a16:creationId xmlns="" xmlns:a16="http://schemas.microsoft.com/office/drawing/2014/main" id="{734B7710-29C5-4CA7-B1E0-C2CCF5997FB2}"/>
              </a:ext>
            </a:extLst>
          </p:cNvPr>
          <p:cNvSpPr>
            <a:spLocks noGrp="1"/>
          </p:cNvSpPr>
          <p:nvPr>
            <p:ph type="sldNum" sz="quarter" idx="12"/>
          </p:nvPr>
        </p:nvSpPr>
        <p:spPr/>
        <p:txBody>
          <a:bodyPr/>
          <a:lstStyle>
            <a:lvl1pPr>
              <a:defRPr/>
            </a:lvl1pPr>
          </a:lstStyle>
          <a:p>
            <a:fld id="{9B0C8507-62C5-456E-802B-E0181B09A6AF}" type="slidenum">
              <a:rPr lang="es-ES" altLang="es-ES"/>
              <a:pPr/>
              <a:t>‹Nº›</a:t>
            </a:fld>
            <a:endParaRPr lang="es-ES" altLang="es-ES"/>
          </a:p>
        </p:txBody>
      </p:sp>
    </p:spTree>
    <p:extLst>
      <p:ext uri="{BB962C8B-B14F-4D97-AF65-F5344CB8AC3E}">
        <p14:creationId xmlns:p14="http://schemas.microsoft.com/office/powerpoint/2010/main" val="152043101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4" name="3 Marcador de contenido"/>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el estilo de texto del patrón</a:t>
            </a:r>
          </a:p>
        </p:txBody>
      </p:sp>
      <p:sp>
        <p:nvSpPr>
          <p:cNvPr id="6" name="5 Marcador de contenido"/>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3 Marcador de fecha">
            <a:extLst>
              <a:ext uri="{FF2B5EF4-FFF2-40B4-BE49-F238E27FC236}">
                <a16:creationId xmlns="" xmlns:a16="http://schemas.microsoft.com/office/drawing/2014/main" id="{3A72C932-2F1C-4144-9562-7ECB164CBCB1}"/>
              </a:ext>
            </a:extLst>
          </p:cNvPr>
          <p:cNvSpPr>
            <a:spLocks noGrp="1"/>
          </p:cNvSpPr>
          <p:nvPr>
            <p:ph type="dt" sz="half" idx="10"/>
          </p:nvPr>
        </p:nvSpPr>
        <p:spPr/>
        <p:txBody>
          <a:bodyPr/>
          <a:lstStyle>
            <a:lvl1pPr>
              <a:defRPr/>
            </a:lvl1pPr>
          </a:lstStyle>
          <a:p>
            <a:pPr>
              <a:defRPr/>
            </a:pPr>
            <a:fld id="{33514B45-71B3-4BA0-A7C7-3AC9E522DCB9}" type="datetime1">
              <a:rPr lang="es-ES"/>
              <a:pPr>
                <a:defRPr/>
              </a:pPr>
              <a:t>04/08/2017</a:t>
            </a:fld>
            <a:endParaRPr lang="es-ES"/>
          </a:p>
        </p:txBody>
      </p:sp>
      <p:sp>
        <p:nvSpPr>
          <p:cNvPr id="8" name="4 Marcador de pie de página">
            <a:extLst>
              <a:ext uri="{FF2B5EF4-FFF2-40B4-BE49-F238E27FC236}">
                <a16:creationId xmlns="" xmlns:a16="http://schemas.microsoft.com/office/drawing/2014/main" id="{63B64887-1EBC-4D70-807C-65AF1E912AB4}"/>
              </a:ext>
            </a:extLst>
          </p:cNvPr>
          <p:cNvSpPr>
            <a:spLocks noGrp="1"/>
          </p:cNvSpPr>
          <p:nvPr>
            <p:ph type="ftr" sz="quarter" idx="11"/>
          </p:nvPr>
        </p:nvSpPr>
        <p:spPr/>
        <p:txBody>
          <a:bodyPr/>
          <a:lstStyle>
            <a:lvl1pPr>
              <a:defRPr/>
            </a:lvl1pPr>
          </a:lstStyle>
          <a:p>
            <a:pPr>
              <a:defRPr/>
            </a:pPr>
            <a:endParaRPr lang="es-ES"/>
          </a:p>
        </p:txBody>
      </p:sp>
      <p:sp>
        <p:nvSpPr>
          <p:cNvPr id="9" name="5 Marcador de número de diapositiva">
            <a:extLst>
              <a:ext uri="{FF2B5EF4-FFF2-40B4-BE49-F238E27FC236}">
                <a16:creationId xmlns="" xmlns:a16="http://schemas.microsoft.com/office/drawing/2014/main" id="{D3BEC88A-C888-4B31-8F2A-7F27BCF766E2}"/>
              </a:ext>
            </a:extLst>
          </p:cNvPr>
          <p:cNvSpPr>
            <a:spLocks noGrp="1"/>
          </p:cNvSpPr>
          <p:nvPr>
            <p:ph type="sldNum" sz="quarter" idx="12"/>
          </p:nvPr>
        </p:nvSpPr>
        <p:spPr/>
        <p:txBody>
          <a:bodyPr/>
          <a:lstStyle>
            <a:lvl1pPr>
              <a:defRPr/>
            </a:lvl1pPr>
          </a:lstStyle>
          <a:p>
            <a:fld id="{F02AAA41-F777-4F10-9728-F09ED8389FAA}" type="slidenum">
              <a:rPr lang="es-ES" altLang="es-ES"/>
              <a:pPr/>
              <a:t>‹Nº›</a:t>
            </a:fld>
            <a:endParaRPr lang="es-ES" altLang="es-ES"/>
          </a:p>
        </p:txBody>
      </p:sp>
    </p:spTree>
    <p:extLst>
      <p:ext uri="{BB962C8B-B14F-4D97-AF65-F5344CB8AC3E}">
        <p14:creationId xmlns:p14="http://schemas.microsoft.com/office/powerpoint/2010/main" val="33270080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3 Marcador de fecha">
            <a:extLst>
              <a:ext uri="{FF2B5EF4-FFF2-40B4-BE49-F238E27FC236}">
                <a16:creationId xmlns="" xmlns:a16="http://schemas.microsoft.com/office/drawing/2014/main" id="{BB6AD813-A0CC-4B16-AF23-282B7033E99A}"/>
              </a:ext>
            </a:extLst>
          </p:cNvPr>
          <p:cNvSpPr>
            <a:spLocks noGrp="1"/>
          </p:cNvSpPr>
          <p:nvPr>
            <p:ph type="dt" sz="half" idx="10"/>
          </p:nvPr>
        </p:nvSpPr>
        <p:spPr/>
        <p:txBody>
          <a:bodyPr/>
          <a:lstStyle>
            <a:lvl1pPr>
              <a:defRPr/>
            </a:lvl1pPr>
          </a:lstStyle>
          <a:p>
            <a:pPr>
              <a:defRPr/>
            </a:pPr>
            <a:fld id="{50180312-7F5A-4D39-9D8E-886917CC82BB}" type="datetime1">
              <a:rPr lang="es-ES"/>
              <a:pPr>
                <a:defRPr/>
              </a:pPr>
              <a:t>04/08/2017</a:t>
            </a:fld>
            <a:endParaRPr lang="es-ES"/>
          </a:p>
        </p:txBody>
      </p:sp>
      <p:sp>
        <p:nvSpPr>
          <p:cNvPr id="4" name="4 Marcador de pie de página">
            <a:extLst>
              <a:ext uri="{FF2B5EF4-FFF2-40B4-BE49-F238E27FC236}">
                <a16:creationId xmlns="" xmlns:a16="http://schemas.microsoft.com/office/drawing/2014/main" id="{B70A7D55-E994-47E8-9637-2D359C5CF849}"/>
              </a:ext>
            </a:extLst>
          </p:cNvPr>
          <p:cNvSpPr>
            <a:spLocks noGrp="1"/>
          </p:cNvSpPr>
          <p:nvPr>
            <p:ph type="ftr" sz="quarter" idx="11"/>
          </p:nvPr>
        </p:nvSpPr>
        <p:spPr/>
        <p:txBody>
          <a:bodyPr/>
          <a:lstStyle>
            <a:lvl1pPr>
              <a:defRPr/>
            </a:lvl1pPr>
          </a:lstStyle>
          <a:p>
            <a:pPr>
              <a:defRPr/>
            </a:pPr>
            <a:endParaRPr lang="es-ES"/>
          </a:p>
        </p:txBody>
      </p:sp>
      <p:sp>
        <p:nvSpPr>
          <p:cNvPr id="5" name="5 Marcador de número de diapositiva">
            <a:extLst>
              <a:ext uri="{FF2B5EF4-FFF2-40B4-BE49-F238E27FC236}">
                <a16:creationId xmlns="" xmlns:a16="http://schemas.microsoft.com/office/drawing/2014/main" id="{562AFF14-5F3C-437D-8252-1AFA209CFD0E}"/>
              </a:ext>
            </a:extLst>
          </p:cNvPr>
          <p:cNvSpPr>
            <a:spLocks noGrp="1"/>
          </p:cNvSpPr>
          <p:nvPr>
            <p:ph type="sldNum" sz="quarter" idx="12"/>
          </p:nvPr>
        </p:nvSpPr>
        <p:spPr/>
        <p:txBody>
          <a:bodyPr/>
          <a:lstStyle>
            <a:lvl1pPr>
              <a:defRPr/>
            </a:lvl1pPr>
          </a:lstStyle>
          <a:p>
            <a:fld id="{16CEDFFD-AD29-4100-B7F5-C87F031906F6}" type="slidenum">
              <a:rPr lang="es-ES" altLang="es-ES"/>
              <a:pPr/>
              <a:t>‹Nº›</a:t>
            </a:fld>
            <a:endParaRPr lang="es-ES" altLang="es-ES"/>
          </a:p>
        </p:txBody>
      </p:sp>
    </p:spTree>
    <p:extLst>
      <p:ext uri="{BB962C8B-B14F-4D97-AF65-F5344CB8AC3E}">
        <p14:creationId xmlns:p14="http://schemas.microsoft.com/office/powerpoint/2010/main" val="87059113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3 Marcador de fecha">
            <a:extLst>
              <a:ext uri="{FF2B5EF4-FFF2-40B4-BE49-F238E27FC236}">
                <a16:creationId xmlns="" xmlns:a16="http://schemas.microsoft.com/office/drawing/2014/main" id="{559AFF4F-D452-4C8F-93D0-A6899FBCE137}"/>
              </a:ext>
            </a:extLst>
          </p:cNvPr>
          <p:cNvSpPr>
            <a:spLocks noGrp="1"/>
          </p:cNvSpPr>
          <p:nvPr>
            <p:ph type="dt" sz="half" idx="10"/>
          </p:nvPr>
        </p:nvSpPr>
        <p:spPr/>
        <p:txBody>
          <a:bodyPr/>
          <a:lstStyle>
            <a:lvl1pPr>
              <a:defRPr/>
            </a:lvl1pPr>
          </a:lstStyle>
          <a:p>
            <a:pPr>
              <a:defRPr/>
            </a:pPr>
            <a:fld id="{F2FE1351-4FC4-4550-904D-3092D294203E}" type="datetime1">
              <a:rPr lang="es-ES"/>
              <a:pPr>
                <a:defRPr/>
              </a:pPr>
              <a:t>04/08/2017</a:t>
            </a:fld>
            <a:endParaRPr lang="es-ES"/>
          </a:p>
        </p:txBody>
      </p:sp>
      <p:sp>
        <p:nvSpPr>
          <p:cNvPr id="3" name="4 Marcador de pie de página">
            <a:extLst>
              <a:ext uri="{FF2B5EF4-FFF2-40B4-BE49-F238E27FC236}">
                <a16:creationId xmlns="" xmlns:a16="http://schemas.microsoft.com/office/drawing/2014/main" id="{60D79F41-B824-44C8-9ECC-D764A05700C4}"/>
              </a:ext>
            </a:extLst>
          </p:cNvPr>
          <p:cNvSpPr>
            <a:spLocks noGrp="1"/>
          </p:cNvSpPr>
          <p:nvPr>
            <p:ph type="ftr" sz="quarter" idx="11"/>
          </p:nvPr>
        </p:nvSpPr>
        <p:spPr/>
        <p:txBody>
          <a:bodyPr/>
          <a:lstStyle>
            <a:lvl1pPr>
              <a:defRPr/>
            </a:lvl1pPr>
          </a:lstStyle>
          <a:p>
            <a:pPr>
              <a:defRPr/>
            </a:pPr>
            <a:endParaRPr lang="es-ES"/>
          </a:p>
        </p:txBody>
      </p:sp>
      <p:sp>
        <p:nvSpPr>
          <p:cNvPr id="4" name="5 Marcador de número de diapositiva">
            <a:extLst>
              <a:ext uri="{FF2B5EF4-FFF2-40B4-BE49-F238E27FC236}">
                <a16:creationId xmlns="" xmlns:a16="http://schemas.microsoft.com/office/drawing/2014/main" id="{2B7E2451-5667-4CDC-B907-5C53449CA78C}"/>
              </a:ext>
            </a:extLst>
          </p:cNvPr>
          <p:cNvSpPr>
            <a:spLocks noGrp="1"/>
          </p:cNvSpPr>
          <p:nvPr>
            <p:ph type="sldNum" sz="quarter" idx="12"/>
          </p:nvPr>
        </p:nvSpPr>
        <p:spPr/>
        <p:txBody>
          <a:bodyPr/>
          <a:lstStyle>
            <a:lvl1pPr>
              <a:defRPr/>
            </a:lvl1pPr>
          </a:lstStyle>
          <a:p>
            <a:fld id="{78BFE6EA-A620-46D4-B44F-AA139F81D3D5}" type="slidenum">
              <a:rPr lang="es-ES" altLang="es-ES"/>
              <a:pPr/>
              <a:t>‹Nº›</a:t>
            </a:fld>
            <a:endParaRPr lang="es-ES" altLang="es-ES"/>
          </a:p>
        </p:txBody>
      </p:sp>
    </p:spTree>
    <p:extLst>
      <p:ext uri="{BB962C8B-B14F-4D97-AF65-F5344CB8AC3E}">
        <p14:creationId xmlns:p14="http://schemas.microsoft.com/office/powerpoint/2010/main" val="159863708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0" y="273050"/>
            <a:ext cx="3008313" cy="1162050"/>
          </a:xfrm>
        </p:spPr>
        <p:txBody>
          <a:bodyPr anchor="b"/>
          <a:lstStyle>
            <a:lvl1pPr algn="l">
              <a:defRPr sz="2000" b="1"/>
            </a:lvl1pPr>
          </a:lstStyle>
          <a:p>
            <a:r>
              <a:rPr lang="es-ES"/>
              <a:t>Haga clic para modificar el estilo de título del patrón</a:t>
            </a:r>
          </a:p>
        </p:txBody>
      </p:sp>
      <p:sp>
        <p:nvSpPr>
          <p:cNvPr id="3" name="2 Marcador de contenido"/>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a:extLst>
              <a:ext uri="{FF2B5EF4-FFF2-40B4-BE49-F238E27FC236}">
                <a16:creationId xmlns="" xmlns:a16="http://schemas.microsoft.com/office/drawing/2014/main" id="{16A642EA-856F-4A32-B172-9C4FC3AF4C7C}"/>
              </a:ext>
            </a:extLst>
          </p:cNvPr>
          <p:cNvSpPr>
            <a:spLocks noGrp="1"/>
          </p:cNvSpPr>
          <p:nvPr>
            <p:ph type="dt" sz="half" idx="10"/>
          </p:nvPr>
        </p:nvSpPr>
        <p:spPr/>
        <p:txBody>
          <a:bodyPr/>
          <a:lstStyle>
            <a:lvl1pPr>
              <a:defRPr/>
            </a:lvl1pPr>
          </a:lstStyle>
          <a:p>
            <a:pPr>
              <a:defRPr/>
            </a:pPr>
            <a:fld id="{86EBB081-ADFD-4AB6-964D-1D4C595B5979}" type="datetime1">
              <a:rPr lang="es-ES"/>
              <a:pPr>
                <a:defRPr/>
              </a:pPr>
              <a:t>04/08/2017</a:t>
            </a:fld>
            <a:endParaRPr lang="es-ES"/>
          </a:p>
        </p:txBody>
      </p:sp>
      <p:sp>
        <p:nvSpPr>
          <p:cNvPr id="6" name="4 Marcador de pie de página">
            <a:extLst>
              <a:ext uri="{FF2B5EF4-FFF2-40B4-BE49-F238E27FC236}">
                <a16:creationId xmlns="" xmlns:a16="http://schemas.microsoft.com/office/drawing/2014/main" id="{609D8344-FCF3-4E20-891D-EB98AEDE15E8}"/>
              </a:ext>
            </a:extLst>
          </p:cNvPr>
          <p:cNvSpPr>
            <a:spLocks noGrp="1"/>
          </p:cNvSpPr>
          <p:nvPr>
            <p:ph type="ftr" sz="quarter" idx="11"/>
          </p:nvPr>
        </p:nvSpPr>
        <p:spPr/>
        <p:txBody>
          <a:bodyPr/>
          <a:lstStyle>
            <a:lvl1pPr>
              <a:defRPr/>
            </a:lvl1pPr>
          </a:lstStyle>
          <a:p>
            <a:pPr>
              <a:defRPr/>
            </a:pPr>
            <a:endParaRPr lang="es-ES"/>
          </a:p>
        </p:txBody>
      </p:sp>
      <p:sp>
        <p:nvSpPr>
          <p:cNvPr id="7" name="5 Marcador de número de diapositiva">
            <a:extLst>
              <a:ext uri="{FF2B5EF4-FFF2-40B4-BE49-F238E27FC236}">
                <a16:creationId xmlns="" xmlns:a16="http://schemas.microsoft.com/office/drawing/2014/main" id="{40E0A604-44BF-4296-BA41-A5C2126C451F}"/>
              </a:ext>
            </a:extLst>
          </p:cNvPr>
          <p:cNvSpPr>
            <a:spLocks noGrp="1"/>
          </p:cNvSpPr>
          <p:nvPr>
            <p:ph type="sldNum" sz="quarter" idx="12"/>
          </p:nvPr>
        </p:nvSpPr>
        <p:spPr/>
        <p:txBody>
          <a:bodyPr/>
          <a:lstStyle>
            <a:lvl1pPr>
              <a:defRPr/>
            </a:lvl1pPr>
          </a:lstStyle>
          <a:p>
            <a:fld id="{80181EF9-0428-4DF1-B24C-6E3D449EC3C9}" type="slidenum">
              <a:rPr lang="es-ES" altLang="es-ES"/>
              <a:pPr/>
              <a:t>‹Nº›</a:t>
            </a:fld>
            <a:endParaRPr lang="es-ES" altLang="es-ES"/>
          </a:p>
        </p:txBody>
      </p:sp>
    </p:spTree>
    <p:extLst>
      <p:ext uri="{BB962C8B-B14F-4D97-AF65-F5344CB8AC3E}">
        <p14:creationId xmlns:p14="http://schemas.microsoft.com/office/powerpoint/2010/main" val="42462602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4800600"/>
            <a:ext cx="5486400" cy="566738"/>
          </a:xfrm>
        </p:spPr>
        <p:txBody>
          <a:bodyPr anchor="b"/>
          <a:lstStyle>
            <a:lvl1pPr algn="l">
              <a:defRPr sz="2000" b="1"/>
            </a:lvl1pPr>
          </a:lstStyle>
          <a:p>
            <a:r>
              <a:rPr lang="es-ES"/>
              <a:t>Haga clic para modificar el estilo de título del patrón</a:t>
            </a:r>
          </a:p>
        </p:txBody>
      </p:sp>
      <p:sp>
        <p:nvSpPr>
          <p:cNvPr id="3" name="2 Marcador de posición de imagen"/>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ES" noProof="0"/>
          </a:p>
        </p:txBody>
      </p:sp>
      <p:sp>
        <p:nvSpPr>
          <p:cNvPr id="4" name="3 Marcador de texto"/>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s-ES"/>
              <a:t>Haga clic para modificar el estilo de texto del patrón</a:t>
            </a:r>
          </a:p>
        </p:txBody>
      </p:sp>
      <p:sp>
        <p:nvSpPr>
          <p:cNvPr id="5" name="3 Marcador de fecha">
            <a:extLst>
              <a:ext uri="{FF2B5EF4-FFF2-40B4-BE49-F238E27FC236}">
                <a16:creationId xmlns="" xmlns:a16="http://schemas.microsoft.com/office/drawing/2014/main" id="{6A1109AF-C3A8-4EF3-8D66-9F7CEF8FF4F7}"/>
              </a:ext>
            </a:extLst>
          </p:cNvPr>
          <p:cNvSpPr>
            <a:spLocks noGrp="1"/>
          </p:cNvSpPr>
          <p:nvPr>
            <p:ph type="dt" sz="half" idx="10"/>
          </p:nvPr>
        </p:nvSpPr>
        <p:spPr/>
        <p:txBody>
          <a:bodyPr/>
          <a:lstStyle>
            <a:lvl1pPr>
              <a:defRPr/>
            </a:lvl1pPr>
          </a:lstStyle>
          <a:p>
            <a:pPr>
              <a:defRPr/>
            </a:pPr>
            <a:fld id="{8B19542D-8545-4EE1-8550-AC8A19D47E08}" type="datetime1">
              <a:rPr lang="es-ES"/>
              <a:pPr>
                <a:defRPr/>
              </a:pPr>
              <a:t>04/08/2017</a:t>
            </a:fld>
            <a:endParaRPr lang="es-ES"/>
          </a:p>
        </p:txBody>
      </p:sp>
      <p:sp>
        <p:nvSpPr>
          <p:cNvPr id="6" name="4 Marcador de pie de página">
            <a:extLst>
              <a:ext uri="{FF2B5EF4-FFF2-40B4-BE49-F238E27FC236}">
                <a16:creationId xmlns="" xmlns:a16="http://schemas.microsoft.com/office/drawing/2014/main" id="{DF9AE837-A099-4499-BB6F-EDE4042581D0}"/>
              </a:ext>
            </a:extLst>
          </p:cNvPr>
          <p:cNvSpPr>
            <a:spLocks noGrp="1"/>
          </p:cNvSpPr>
          <p:nvPr>
            <p:ph type="ftr" sz="quarter" idx="11"/>
          </p:nvPr>
        </p:nvSpPr>
        <p:spPr/>
        <p:txBody>
          <a:bodyPr/>
          <a:lstStyle>
            <a:lvl1pPr>
              <a:defRPr/>
            </a:lvl1pPr>
          </a:lstStyle>
          <a:p>
            <a:pPr>
              <a:defRPr/>
            </a:pPr>
            <a:endParaRPr lang="es-ES"/>
          </a:p>
        </p:txBody>
      </p:sp>
      <p:sp>
        <p:nvSpPr>
          <p:cNvPr id="7" name="5 Marcador de número de diapositiva">
            <a:extLst>
              <a:ext uri="{FF2B5EF4-FFF2-40B4-BE49-F238E27FC236}">
                <a16:creationId xmlns="" xmlns:a16="http://schemas.microsoft.com/office/drawing/2014/main" id="{99B4DF6D-3B10-42AD-9DF3-ADD329D23821}"/>
              </a:ext>
            </a:extLst>
          </p:cNvPr>
          <p:cNvSpPr>
            <a:spLocks noGrp="1"/>
          </p:cNvSpPr>
          <p:nvPr>
            <p:ph type="sldNum" sz="quarter" idx="12"/>
          </p:nvPr>
        </p:nvSpPr>
        <p:spPr/>
        <p:txBody>
          <a:bodyPr/>
          <a:lstStyle>
            <a:lvl1pPr>
              <a:defRPr/>
            </a:lvl1pPr>
          </a:lstStyle>
          <a:p>
            <a:fld id="{D3FEE012-B068-4041-A0B1-D623A5527E4C}" type="slidenum">
              <a:rPr lang="es-ES" altLang="es-ES"/>
              <a:pPr/>
              <a:t>‹Nº›</a:t>
            </a:fld>
            <a:endParaRPr lang="es-ES" altLang="es-ES"/>
          </a:p>
        </p:txBody>
      </p:sp>
    </p:spTree>
    <p:extLst>
      <p:ext uri="{BB962C8B-B14F-4D97-AF65-F5344CB8AC3E}">
        <p14:creationId xmlns:p14="http://schemas.microsoft.com/office/powerpoint/2010/main" val="258461348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1 Marcador de título">
            <a:extLst>
              <a:ext uri="{FF2B5EF4-FFF2-40B4-BE49-F238E27FC236}">
                <a16:creationId xmlns="" xmlns:a16="http://schemas.microsoft.com/office/drawing/2014/main" id="{BAA47AF1-32BA-4CD8-9801-CC59BC9464CF}"/>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es-ES"/>
              <a:t>Haga clic para modificar el estilo de título del patrón</a:t>
            </a:r>
          </a:p>
        </p:txBody>
      </p:sp>
      <p:sp>
        <p:nvSpPr>
          <p:cNvPr id="1027" name="2 Marcador de texto">
            <a:extLst>
              <a:ext uri="{FF2B5EF4-FFF2-40B4-BE49-F238E27FC236}">
                <a16:creationId xmlns="" xmlns:a16="http://schemas.microsoft.com/office/drawing/2014/main" id="{77639C69-982E-4F9E-9F10-037649C6649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es-ES"/>
              <a:t>Haga clic para modificar el estilo de texto del patrón</a:t>
            </a:r>
          </a:p>
          <a:p>
            <a:pPr lvl="1"/>
            <a:r>
              <a:rPr lang="es-ES" altLang="es-ES"/>
              <a:t>Segundo nivel</a:t>
            </a:r>
          </a:p>
          <a:p>
            <a:pPr lvl="2"/>
            <a:r>
              <a:rPr lang="es-ES" altLang="es-ES"/>
              <a:t>Tercer nivel</a:t>
            </a:r>
          </a:p>
          <a:p>
            <a:pPr lvl="3"/>
            <a:r>
              <a:rPr lang="es-ES" altLang="es-ES"/>
              <a:t>Cuarto nivel</a:t>
            </a:r>
          </a:p>
          <a:p>
            <a:pPr lvl="4"/>
            <a:r>
              <a:rPr lang="es-ES" altLang="es-ES"/>
              <a:t>Quinto nivel</a:t>
            </a:r>
          </a:p>
        </p:txBody>
      </p:sp>
      <p:sp>
        <p:nvSpPr>
          <p:cNvPr id="4" name="3 Marcador de fecha">
            <a:extLst>
              <a:ext uri="{FF2B5EF4-FFF2-40B4-BE49-F238E27FC236}">
                <a16:creationId xmlns="" xmlns:a16="http://schemas.microsoft.com/office/drawing/2014/main" id="{3066F710-B51A-4BFE-B08B-746354B3BF6E}"/>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cs typeface="+mn-cs"/>
              </a:defRPr>
            </a:lvl1pPr>
          </a:lstStyle>
          <a:p>
            <a:pPr>
              <a:defRPr/>
            </a:pPr>
            <a:fld id="{3AF6C878-37BE-4FFF-8F08-2B399987E2A5}" type="datetime1">
              <a:rPr lang="es-ES"/>
              <a:pPr>
                <a:defRPr/>
              </a:pPr>
              <a:t>04/08/2017</a:t>
            </a:fld>
            <a:endParaRPr lang="es-ES"/>
          </a:p>
        </p:txBody>
      </p:sp>
      <p:sp>
        <p:nvSpPr>
          <p:cNvPr id="5" name="4 Marcador de pie de página">
            <a:extLst>
              <a:ext uri="{FF2B5EF4-FFF2-40B4-BE49-F238E27FC236}">
                <a16:creationId xmlns="" xmlns:a16="http://schemas.microsoft.com/office/drawing/2014/main" id="{4EEB4D45-6C67-458F-B84D-D6E978643544}"/>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s-ES"/>
          </a:p>
        </p:txBody>
      </p:sp>
      <p:sp>
        <p:nvSpPr>
          <p:cNvPr id="6" name="5 Marcador de número de diapositiva">
            <a:extLst>
              <a:ext uri="{FF2B5EF4-FFF2-40B4-BE49-F238E27FC236}">
                <a16:creationId xmlns="" xmlns:a16="http://schemas.microsoft.com/office/drawing/2014/main" id="{DDF8900E-0674-4009-9560-7B31CB731A7B}"/>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2E43C179-FAB3-4EF3-A631-3EA3F61E7CE7}" type="slidenum">
              <a:rPr lang="es-ES" altLang="es-ES"/>
              <a:pPr/>
              <a:t>‹Nº›</a:t>
            </a:fld>
            <a:endParaRPr lang="es-ES" altLang="es-E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slide" Target="slide33.xml"/><Relationship Id="rId13" Type="http://schemas.openxmlformats.org/officeDocument/2006/relationships/slide" Target="slide49.xml"/><Relationship Id="rId18" Type="http://schemas.openxmlformats.org/officeDocument/2006/relationships/image" Target="../media/image3.png"/><Relationship Id="rId26" Type="http://schemas.openxmlformats.org/officeDocument/2006/relationships/slide" Target="slide124.xml"/><Relationship Id="rId3" Type="http://schemas.openxmlformats.org/officeDocument/2006/relationships/slide" Target="slide8.xml"/><Relationship Id="rId21" Type="http://schemas.openxmlformats.org/officeDocument/2006/relationships/slide" Target="slide12.xml"/><Relationship Id="rId7" Type="http://schemas.openxmlformats.org/officeDocument/2006/relationships/slide" Target="slide31.xml"/><Relationship Id="rId12" Type="http://schemas.openxmlformats.org/officeDocument/2006/relationships/slide" Target="slide46.xml"/><Relationship Id="rId17" Type="http://schemas.openxmlformats.org/officeDocument/2006/relationships/image" Target="../media/image12.png"/><Relationship Id="rId25" Type="http://schemas.openxmlformats.org/officeDocument/2006/relationships/slide" Target="slide121.xml"/><Relationship Id="rId2" Type="http://schemas.openxmlformats.org/officeDocument/2006/relationships/slide" Target="slide5.xml"/><Relationship Id="rId16" Type="http://schemas.openxmlformats.org/officeDocument/2006/relationships/image" Target="../media/image11.png"/><Relationship Id="rId20" Type="http://schemas.openxmlformats.org/officeDocument/2006/relationships/slide" Target="slide6.xml"/><Relationship Id="rId29"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27.xml"/><Relationship Id="rId11" Type="http://schemas.openxmlformats.org/officeDocument/2006/relationships/slide" Target="slide41.xml"/><Relationship Id="rId24" Type="http://schemas.openxmlformats.org/officeDocument/2006/relationships/slide" Target="slide109.xml"/><Relationship Id="rId5" Type="http://schemas.openxmlformats.org/officeDocument/2006/relationships/slide" Target="slide23.xml"/><Relationship Id="rId15" Type="http://schemas.openxmlformats.org/officeDocument/2006/relationships/slide" Target="slide52.xml"/><Relationship Id="rId23" Type="http://schemas.openxmlformats.org/officeDocument/2006/relationships/slide" Target="slide105.xml"/><Relationship Id="rId28" Type="http://schemas.openxmlformats.org/officeDocument/2006/relationships/slide" Target="slide150.xml"/><Relationship Id="rId10" Type="http://schemas.openxmlformats.org/officeDocument/2006/relationships/slide" Target="slide37.xml"/><Relationship Id="rId19" Type="http://schemas.openxmlformats.org/officeDocument/2006/relationships/slide" Target="slide3.xml"/><Relationship Id="rId4" Type="http://schemas.openxmlformats.org/officeDocument/2006/relationships/slide" Target="slide21.xml"/><Relationship Id="rId9" Type="http://schemas.openxmlformats.org/officeDocument/2006/relationships/slide" Target="slide36.xml"/><Relationship Id="rId14" Type="http://schemas.openxmlformats.org/officeDocument/2006/relationships/slide" Target="slide50.xml"/><Relationship Id="rId22" Type="http://schemas.openxmlformats.org/officeDocument/2006/relationships/slide" Target="slide69.xml"/><Relationship Id="rId27" Type="http://schemas.openxmlformats.org/officeDocument/2006/relationships/slide" Target="slide140.xml"/><Relationship Id="rId30" Type="http://schemas.openxmlformats.org/officeDocument/2006/relationships/image" Target="../media/image5.jpeg"/></Relationships>
</file>

<file path=ppt/slides/_rels/slide100.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63.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01.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64.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65.emf"/><Relationship Id="rId9" Type="http://schemas.openxmlformats.org/officeDocument/2006/relationships/slide" Target="slide52.xml"/><Relationship Id="rId14" Type="http://schemas.openxmlformats.org/officeDocument/2006/relationships/slide" Target="slide124.xml"/></Relationships>
</file>

<file path=ppt/slides/_rels/slide102.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21.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03.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66.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67.emf"/><Relationship Id="rId9" Type="http://schemas.openxmlformats.org/officeDocument/2006/relationships/slide" Target="slide52.xml"/><Relationship Id="rId14" Type="http://schemas.openxmlformats.org/officeDocument/2006/relationships/slide" Target="slide124.xml"/></Relationships>
</file>

<file path=ppt/slides/_rels/slide104.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68.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07.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0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13.jpe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10.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69.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11.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70.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1.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71.emf"/><Relationship Id="rId9" Type="http://schemas.openxmlformats.org/officeDocument/2006/relationships/slide" Target="slide52.xml"/><Relationship Id="rId14" Type="http://schemas.openxmlformats.org/officeDocument/2006/relationships/slide" Target="slide124.xml"/></Relationships>
</file>

<file path=ppt/slides/_rels/slide112.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72.png"/><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1.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73.png"/><Relationship Id="rId9" Type="http://schemas.openxmlformats.org/officeDocument/2006/relationships/slide" Target="slide52.xml"/><Relationship Id="rId14" Type="http://schemas.openxmlformats.org/officeDocument/2006/relationships/slide" Target="slide124.xml"/></Relationships>
</file>

<file path=ppt/slides/_rels/slide113.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chart" Target="../charts/chart1.xml"/><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1.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74.jpeg"/><Relationship Id="rId9" Type="http://schemas.openxmlformats.org/officeDocument/2006/relationships/slide" Target="slide52.xml"/><Relationship Id="rId14" Type="http://schemas.openxmlformats.org/officeDocument/2006/relationships/slide" Target="slide124.xml"/></Relationships>
</file>

<file path=ppt/slides/_rels/slide114.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75.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15.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76.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1.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77.emf"/><Relationship Id="rId9" Type="http://schemas.openxmlformats.org/officeDocument/2006/relationships/slide" Target="slide52.xml"/><Relationship Id="rId14" Type="http://schemas.openxmlformats.org/officeDocument/2006/relationships/slide" Target="slide124.xml"/></Relationships>
</file>

<file path=ppt/slides/_rels/slide116.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105.xml"/><Relationship Id="rId18" Type="http://schemas.openxmlformats.org/officeDocument/2006/relationships/slide" Target="slide150.xml"/><Relationship Id="rId3" Type="http://schemas.openxmlformats.org/officeDocument/2006/relationships/image" Target="../media/image78.png"/><Relationship Id="rId7" Type="http://schemas.openxmlformats.org/officeDocument/2006/relationships/slide" Target="slide3.xml"/><Relationship Id="rId12" Type="http://schemas.openxmlformats.org/officeDocument/2006/relationships/slide" Target="slide69.xml"/><Relationship Id="rId17" Type="http://schemas.openxmlformats.org/officeDocument/2006/relationships/slide" Target="slide140.xml"/><Relationship Id="rId2" Type="http://schemas.openxmlformats.org/officeDocument/2006/relationships/hyperlink" Target="https://www.kfw.de/kfw.de.html" TargetMode="External"/><Relationship Id="rId16" Type="http://schemas.openxmlformats.org/officeDocument/2006/relationships/slide" Target="slide124.xml"/><Relationship Id="rId20"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image" Target="../media/image3.png"/><Relationship Id="rId11" Type="http://schemas.openxmlformats.org/officeDocument/2006/relationships/slide" Target="slide52.xml"/><Relationship Id="rId5" Type="http://schemas.openxmlformats.org/officeDocument/2006/relationships/image" Target="../media/image79.png"/><Relationship Id="rId15" Type="http://schemas.openxmlformats.org/officeDocument/2006/relationships/slide" Target="slide121.xml"/><Relationship Id="rId10" Type="http://schemas.openxmlformats.org/officeDocument/2006/relationships/slide" Target="slide21.xml"/><Relationship Id="rId19" Type="http://schemas.openxmlformats.org/officeDocument/2006/relationships/hyperlink" Target="https://www.ico.es/documents/15125/1241288/Memoria+Integrada+2016+english/10d2282c-6a7a-4b0f-a672-156be520ef49" TargetMode="External"/><Relationship Id="rId4" Type="http://schemas.openxmlformats.org/officeDocument/2006/relationships/hyperlink" Target="http://www.cdp.it/" TargetMode="External"/><Relationship Id="rId9" Type="http://schemas.openxmlformats.org/officeDocument/2006/relationships/slide" Target="slide12.xml"/><Relationship Id="rId14" Type="http://schemas.openxmlformats.org/officeDocument/2006/relationships/slide" Target="slide109.xml"/></Relationships>
</file>

<file path=ppt/slides/_rels/slide117.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80.png"/><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1.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81.jpeg"/><Relationship Id="rId9" Type="http://schemas.openxmlformats.org/officeDocument/2006/relationships/slide" Target="slide52.xml"/><Relationship Id="rId14" Type="http://schemas.openxmlformats.org/officeDocument/2006/relationships/slide" Target="slide124.xml"/></Relationships>
</file>

<file path=ppt/slides/_rels/slide11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19.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82.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83.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84.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23.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85.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25.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3.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hyperlink" Target="file:///\\osiris\AR_Rse\Responsabilidad%20Social%20de%20la%20Empresa\RSE\MEMORIAS%20RSE\MEMORIA%20GRI\Memoria%20RSE%202015\IGC%202015%20V3%2020160422.pdf" TargetMode="External"/><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26.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27.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3.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hyperlink" Target="file:///\\osiris\AR_Rse\Responsabilidad%20Social%20de%20la%20Empresa\RSE\MEMORIAS%20RSE\MEMORIA%20GRI\Memoria%20RSE%202015\IGC%202015%20V3%2020160422.pdf" TargetMode="External"/><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28.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3.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hyperlink" Target="file:///\\osiris\AR_Rse\Responsabilidad%20Social%20de%20la%20Empresa\RSE\MEMORIAS%20RSE\MEMORIA%20GRI\Memoria%20RSE%202015\IGC%202015%20V3%2020160422.pdf" TargetMode="External"/><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29.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14.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30.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1.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2.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3.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4.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5.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6.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7.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39.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4.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15.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4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42.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43.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44.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45.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46.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47.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4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49.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5.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16.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86.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52.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109.xml"/><Relationship Id="rId18" Type="http://schemas.openxmlformats.org/officeDocument/2006/relationships/hyperlink" Target="https://www.ico.es/documents/15125/1241288/Memoria+Integrada+2016+english/10d2282c-6a7a-4b0f-a672-156be520ef49" TargetMode="External"/><Relationship Id="rId3" Type="http://schemas.openxmlformats.org/officeDocument/2006/relationships/image" Target="../media/image86.png"/><Relationship Id="rId7" Type="http://schemas.openxmlformats.org/officeDocument/2006/relationships/slide" Target="slide6.xml"/><Relationship Id="rId12" Type="http://schemas.openxmlformats.org/officeDocument/2006/relationships/slide" Target="slide105.xml"/><Relationship Id="rId17" Type="http://schemas.openxmlformats.org/officeDocument/2006/relationships/slide" Target="slide150.xml"/><Relationship Id="rId2" Type="http://schemas.openxmlformats.org/officeDocument/2006/relationships/image" Target="../media/image87.jpeg"/><Relationship Id="rId16" Type="http://schemas.openxmlformats.org/officeDocument/2006/relationships/slide" Target="slide140.xml"/><Relationship Id="rId1" Type="http://schemas.openxmlformats.org/officeDocument/2006/relationships/slideLayout" Target="../slideLayouts/slideLayout1.xml"/><Relationship Id="rId6" Type="http://schemas.openxmlformats.org/officeDocument/2006/relationships/slide" Target="slide3.xml"/><Relationship Id="rId11" Type="http://schemas.openxmlformats.org/officeDocument/2006/relationships/slide" Target="slide69.xml"/><Relationship Id="rId5" Type="http://schemas.openxmlformats.org/officeDocument/2006/relationships/image" Target="../media/image89.jpeg"/><Relationship Id="rId15" Type="http://schemas.openxmlformats.org/officeDocument/2006/relationships/slide" Target="slide124.xml"/><Relationship Id="rId10" Type="http://schemas.openxmlformats.org/officeDocument/2006/relationships/slide" Target="slide52.xml"/><Relationship Id="rId19" Type="http://schemas.openxmlformats.org/officeDocument/2006/relationships/image" Target="../media/image5.jpeg"/><Relationship Id="rId4" Type="http://schemas.openxmlformats.org/officeDocument/2006/relationships/image" Target="../media/image88.jpeg"/><Relationship Id="rId9" Type="http://schemas.openxmlformats.org/officeDocument/2006/relationships/slide" Target="slide21.xml"/><Relationship Id="rId14" Type="http://schemas.openxmlformats.org/officeDocument/2006/relationships/slide" Target="slide121.xml"/></Relationships>
</file>

<file path=ppt/slides/_rels/slide153.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90.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86.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54.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92.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91.png"/><Relationship Id="rId16" Type="http://schemas.openxmlformats.org/officeDocument/2006/relationships/slide" Target="slide150.xml"/><Relationship Id="rId1" Type="http://schemas.openxmlformats.org/officeDocument/2006/relationships/slideLayout" Target="../slideLayouts/slideLayout1.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86.png"/><Relationship Id="rId9" Type="http://schemas.openxmlformats.org/officeDocument/2006/relationships/slide" Target="slide52.xml"/><Relationship Id="rId14" Type="http://schemas.openxmlformats.org/officeDocument/2006/relationships/slide" Target="slide124.xml"/></Relationships>
</file>

<file path=ppt/slides/_rels/slide155.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86.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56.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86.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93.jpe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57.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86.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notesSlide" Target="../notesSlides/notesSlide4.xml"/><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5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86.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59.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86.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6.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60.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86.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61.xml.rels><?xml version="1.0" encoding="UTF-8" standalone="yes"?>
<Relationships xmlns="http://schemas.openxmlformats.org/package/2006/relationships"><Relationship Id="rId3" Type="http://schemas.openxmlformats.org/officeDocument/2006/relationships/hyperlink" Target="https://www.ico.es/" TargetMode="External"/><Relationship Id="rId2" Type="http://schemas.openxmlformats.org/officeDocument/2006/relationships/image" Target="../media/image94.jpeg"/><Relationship Id="rId1" Type="http://schemas.openxmlformats.org/officeDocument/2006/relationships/slideLayout" Target="../slideLayouts/slideLayout1.xml"/><Relationship Id="rId6" Type="http://schemas.openxmlformats.org/officeDocument/2006/relationships/image" Target="../media/image23.png"/><Relationship Id="rId5" Type="http://schemas.openxmlformats.org/officeDocument/2006/relationships/image" Target="../media/image96.png"/><Relationship Id="rId4" Type="http://schemas.openxmlformats.org/officeDocument/2006/relationships/image" Target="../media/image95.png"/></Relationships>
</file>

<file path=ppt/slides/_rels/slide17.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17.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1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19.xml.rels><?xml version="1.0" encoding="UTF-8" standalone="yes"?>
<Relationships xmlns="http://schemas.openxmlformats.org/package/2006/relationships"><Relationship Id="rId8" Type="http://schemas.openxmlformats.org/officeDocument/2006/relationships/slide" Target="slide3.xml"/><Relationship Id="rId13" Type="http://schemas.openxmlformats.org/officeDocument/2006/relationships/slide" Target="slide69.xml"/><Relationship Id="rId18" Type="http://schemas.openxmlformats.org/officeDocument/2006/relationships/slide" Target="slide140.xml"/><Relationship Id="rId3" Type="http://schemas.openxmlformats.org/officeDocument/2006/relationships/image" Target="../media/image18.png"/><Relationship Id="rId21" Type="http://schemas.openxmlformats.org/officeDocument/2006/relationships/image" Target="../media/image5.jpeg"/><Relationship Id="rId7" Type="http://schemas.openxmlformats.org/officeDocument/2006/relationships/image" Target="../media/image22.png"/><Relationship Id="rId12" Type="http://schemas.openxmlformats.org/officeDocument/2006/relationships/slide" Target="slide52.xml"/><Relationship Id="rId17"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slide" Target="slide121.xml"/><Relationship Id="rId20"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image" Target="../media/image21.png"/><Relationship Id="rId11" Type="http://schemas.openxmlformats.org/officeDocument/2006/relationships/slide" Target="slide21.xml"/><Relationship Id="rId5" Type="http://schemas.openxmlformats.org/officeDocument/2006/relationships/image" Target="../media/image20.jpeg"/><Relationship Id="rId15" Type="http://schemas.openxmlformats.org/officeDocument/2006/relationships/slide" Target="slide109.xml"/><Relationship Id="rId10" Type="http://schemas.openxmlformats.org/officeDocument/2006/relationships/slide" Target="slide12.xml"/><Relationship Id="rId19" Type="http://schemas.openxmlformats.org/officeDocument/2006/relationships/slide" Target="slide150.xml"/><Relationship Id="rId4" Type="http://schemas.openxmlformats.org/officeDocument/2006/relationships/image" Target="../media/image19.png"/><Relationship Id="rId9" Type="http://schemas.openxmlformats.org/officeDocument/2006/relationships/slide" Target="slide6.xml"/><Relationship Id="rId14" Type="http://schemas.openxmlformats.org/officeDocument/2006/relationships/slide" Target="slide105.xml"/></Relationships>
</file>

<file path=ppt/slides/_rels/slide2.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20.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hyperlink" Target="http://www.ico.es/" TargetMode="External"/><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23.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24.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6.xml"/><Relationship Id="rId26" Type="http://schemas.openxmlformats.org/officeDocument/2006/relationships/slide" Target="slide150.xml"/><Relationship Id="rId3" Type="http://schemas.openxmlformats.org/officeDocument/2006/relationships/slide" Target="slide5.xml"/><Relationship Id="rId21" Type="http://schemas.openxmlformats.org/officeDocument/2006/relationships/slide" Target="slide105.xml"/><Relationship Id="rId7" Type="http://schemas.openxmlformats.org/officeDocument/2006/relationships/slide" Target="slide27.xml"/><Relationship Id="rId12" Type="http://schemas.openxmlformats.org/officeDocument/2006/relationships/slide" Target="slide41.xml"/><Relationship Id="rId17" Type="http://schemas.openxmlformats.org/officeDocument/2006/relationships/slide" Target="slide3.xml"/><Relationship Id="rId25" Type="http://schemas.openxmlformats.org/officeDocument/2006/relationships/slide" Target="slide140.xml"/><Relationship Id="rId2" Type="http://schemas.openxmlformats.org/officeDocument/2006/relationships/image" Target="../media/image23.png"/><Relationship Id="rId16" Type="http://schemas.openxmlformats.org/officeDocument/2006/relationships/slide" Target="slide52.xml"/><Relationship Id="rId20" Type="http://schemas.openxmlformats.org/officeDocument/2006/relationships/slide" Target="slide69.xml"/><Relationship Id="rId1" Type="http://schemas.openxmlformats.org/officeDocument/2006/relationships/slideLayout" Target="../slideLayouts/slideLayout1.xml"/><Relationship Id="rId6" Type="http://schemas.openxmlformats.org/officeDocument/2006/relationships/slide" Target="slide23.xml"/><Relationship Id="rId11" Type="http://schemas.openxmlformats.org/officeDocument/2006/relationships/slide" Target="slide37.xml"/><Relationship Id="rId24" Type="http://schemas.openxmlformats.org/officeDocument/2006/relationships/slide" Target="slide124.xml"/><Relationship Id="rId5" Type="http://schemas.openxmlformats.org/officeDocument/2006/relationships/slide" Target="slide21.xml"/><Relationship Id="rId15" Type="http://schemas.openxmlformats.org/officeDocument/2006/relationships/slide" Target="slide50.xml"/><Relationship Id="rId23" Type="http://schemas.openxmlformats.org/officeDocument/2006/relationships/slide" Target="slide121.xml"/><Relationship Id="rId28" Type="http://schemas.openxmlformats.org/officeDocument/2006/relationships/image" Target="../media/image5.jpeg"/><Relationship Id="rId10" Type="http://schemas.openxmlformats.org/officeDocument/2006/relationships/slide" Target="slide36.xml"/><Relationship Id="rId19" Type="http://schemas.openxmlformats.org/officeDocument/2006/relationships/slide" Target="slide12.xml"/><Relationship Id="rId4" Type="http://schemas.openxmlformats.org/officeDocument/2006/relationships/slide" Target="slide8.xml"/><Relationship Id="rId9" Type="http://schemas.openxmlformats.org/officeDocument/2006/relationships/slide" Target="slide33.xml"/><Relationship Id="rId14" Type="http://schemas.openxmlformats.org/officeDocument/2006/relationships/slide" Target="slide49.xml"/><Relationship Id="rId22" Type="http://schemas.openxmlformats.org/officeDocument/2006/relationships/slide" Target="slide109.xml"/><Relationship Id="rId27" Type="http://schemas.openxmlformats.org/officeDocument/2006/relationships/hyperlink" Target="https://www.ico.es/documents/15125/1241288/Memoria+Integrada+2016+english/10d2282c-6a7a-4b0f-a672-156be520ef49" TargetMode="External"/></Relationships>
</file>

<file path=ppt/slides/_rels/slide25.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6.xml"/><Relationship Id="rId26" Type="http://schemas.openxmlformats.org/officeDocument/2006/relationships/slide" Target="slide150.xml"/><Relationship Id="rId3" Type="http://schemas.openxmlformats.org/officeDocument/2006/relationships/slide" Target="slide5.xml"/><Relationship Id="rId21" Type="http://schemas.openxmlformats.org/officeDocument/2006/relationships/slide" Target="slide105.xml"/><Relationship Id="rId7" Type="http://schemas.openxmlformats.org/officeDocument/2006/relationships/slide" Target="slide27.xml"/><Relationship Id="rId12" Type="http://schemas.openxmlformats.org/officeDocument/2006/relationships/slide" Target="slide41.xml"/><Relationship Id="rId17" Type="http://schemas.openxmlformats.org/officeDocument/2006/relationships/slide" Target="slide3.xml"/><Relationship Id="rId25" Type="http://schemas.openxmlformats.org/officeDocument/2006/relationships/slide" Target="slide140.xml"/><Relationship Id="rId2" Type="http://schemas.openxmlformats.org/officeDocument/2006/relationships/image" Target="../media/image23.png"/><Relationship Id="rId16" Type="http://schemas.openxmlformats.org/officeDocument/2006/relationships/slide" Target="slide52.xml"/><Relationship Id="rId20" Type="http://schemas.openxmlformats.org/officeDocument/2006/relationships/slide" Target="slide69.xml"/><Relationship Id="rId1" Type="http://schemas.openxmlformats.org/officeDocument/2006/relationships/slideLayout" Target="../slideLayouts/slideLayout1.xml"/><Relationship Id="rId6" Type="http://schemas.openxmlformats.org/officeDocument/2006/relationships/slide" Target="slide23.xml"/><Relationship Id="rId11" Type="http://schemas.openxmlformats.org/officeDocument/2006/relationships/slide" Target="slide37.xml"/><Relationship Id="rId24" Type="http://schemas.openxmlformats.org/officeDocument/2006/relationships/slide" Target="slide124.xml"/><Relationship Id="rId5" Type="http://schemas.openxmlformats.org/officeDocument/2006/relationships/slide" Target="slide21.xml"/><Relationship Id="rId15" Type="http://schemas.openxmlformats.org/officeDocument/2006/relationships/slide" Target="slide50.xml"/><Relationship Id="rId23" Type="http://schemas.openxmlformats.org/officeDocument/2006/relationships/slide" Target="slide121.xml"/><Relationship Id="rId28" Type="http://schemas.openxmlformats.org/officeDocument/2006/relationships/image" Target="../media/image5.jpeg"/><Relationship Id="rId10" Type="http://schemas.openxmlformats.org/officeDocument/2006/relationships/slide" Target="slide36.xml"/><Relationship Id="rId19" Type="http://schemas.openxmlformats.org/officeDocument/2006/relationships/slide" Target="slide12.xml"/><Relationship Id="rId4" Type="http://schemas.openxmlformats.org/officeDocument/2006/relationships/slide" Target="slide8.xml"/><Relationship Id="rId9" Type="http://schemas.openxmlformats.org/officeDocument/2006/relationships/slide" Target="slide33.xml"/><Relationship Id="rId14" Type="http://schemas.openxmlformats.org/officeDocument/2006/relationships/slide" Target="slide49.xml"/><Relationship Id="rId22" Type="http://schemas.openxmlformats.org/officeDocument/2006/relationships/slide" Target="slide109.xml"/><Relationship Id="rId27" Type="http://schemas.openxmlformats.org/officeDocument/2006/relationships/hyperlink" Target="https://www.ico.es/documents/15125/1241288/Memoria+Integrada+2016+english/10d2282c-6a7a-4b0f-a672-156be520ef49" TargetMode="External"/></Relationships>
</file>

<file path=ppt/slides/_rels/slide26.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6.xml"/><Relationship Id="rId26" Type="http://schemas.openxmlformats.org/officeDocument/2006/relationships/slide" Target="slide150.xml"/><Relationship Id="rId3" Type="http://schemas.openxmlformats.org/officeDocument/2006/relationships/slide" Target="slide5.xml"/><Relationship Id="rId21" Type="http://schemas.openxmlformats.org/officeDocument/2006/relationships/slide" Target="slide105.xml"/><Relationship Id="rId7" Type="http://schemas.openxmlformats.org/officeDocument/2006/relationships/slide" Target="slide27.xml"/><Relationship Id="rId12" Type="http://schemas.openxmlformats.org/officeDocument/2006/relationships/slide" Target="slide41.xml"/><Relationship Id="rId17" Type="http://schemas.openxmlformats.org/officeDocument/2006/relationships/slide" Target="slide3.xml"/><Relationship Id="rId25" Type="http://schemas.openxmlformats.org/officeDocument/2006/relationships/slide" Target="slide140.xml"/><Relationship Id="rId2" Type="http://schemas.openxmlformats.org/officeDocument/2006/relationships/image" Target="../media/image23.png"/><Relationship Id="rId16" Type="http://schemas.openxmlformats.org/officeDocument/2006/relationships/slide" Target="slide52.xml"/><Relationship Id="rId20" Type="http://schemas.openxmlformats.org/officeDocument/2006/relationships/slide" Target="slide69.xml"/><Relationship Id="rId1" Type="http://schemas.openxmlformats.org/officeDocument/2006/relationships/slideLayout" Target="../slideLayouts/slideLayout1.xml"/><Relationship Id="rId6" Type="http://schemas.openxmlformats.org/officeDocument/2006/relationships/slide" Target="slide23.xml"/><Relationship Id="rId11" Type="http://schemas.openxmlformats.org/officeDocument/2006/relationships/slide" Target="slide37.xml"/><Relationship Id="rId24" Type="http://schemas.openxmlformats.org/officeDocument/2006/relationships/slide" Target="slide124.xml"/><Relationship Id="rId5" Type="http://schemas.openxmlformats.org/officeDocument/2006/relationships/slide" Target="slide21.xml"/><Relationship Id="rId15" Type="http://schemas.openxmlformats.org/officeDocument/2006/relationships/slide" Target="slide50.xml"/><Relationship Id="rId23" Type="http://schemas.openxmlformats.org/officeDocument/2006/relationships/slide" Target="slide121.xml"/><Relationship Id="rId28" Type="http://schemas.openxmlformats.org/officeDocument/2006/relationships/image" Target="../media/image5.jpeg"/><Relationship Id="rId10" Type="http://schemas.openxmlformats.org/officeDocument/2006/relationships/slide" Target="slide36.xml"/><Relationship Id="rId19" Type="http://schemas.openxmlformats.org/officeDocument/2006/relationships/slide" Target="slide12.xml"/><Relationship Id="rId4" Type="http://schemas.openxmlformats.org/officeDocument/2006/relationships/slide" Target="slide8.xml"/><Relationship Id="rId9" Type="http://schemas.openxmlformats.org/officeDocument/2006/relationships/slide" Target="slide33.xml"/><Relationship Id="rId14" Type="http://schemas.openxmlformats.org/officeDocument/2006/relationships/slide" Target="slide49.xml"/><Relationship Id="rId22" Type="http://schemas.openxmlformats.org/officeDocument/2006/relationships/slide" Target="slide109.xml"/><Relationship Id="rId27" Type="http://schemas.openxmlformats.org/officeDocument/2006/relationships/hyperlink" Target="https://www.ico.es/documents/15125/1241288/Memoria+Integrada+2016+english/10d2282c-6a7a-4b0f-a672-156be520ef49" TargetMode="External"/></Relationships>
</file>

<file path=ppt/slides/_rels/slide27.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2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28.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24.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2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29.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2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2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31.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hyperlink" Target="http://www.ico.es/" TargetMode="External"/><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2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32.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6.xml"/><Relationship Id="rId26" Type="http://schemas.openxmlformats.org/officeDocument/2006/relationships/slide" Target="slide150.xml"/><Relationship Id="rId3" Type="http://schemas.openxmlformats.org/officeDocument/2006/relationships/slide" Target="slide5.xml"/><Relationship Id="rId21" Type="http://schemas.openxmlformats.org/officeDocument/2006/relationships/slide" Target="slide105.xml"/><Relationship Id="rId7" Type="http://schemas.openxmlformats.org/officeDocument/2006/relationships/slide" Target="slide27.xml"/><Relationship Id="rId12" Type="http://schemas.openxmlformats.org/officeDocument/2006/relationships/slide" Target="slide41.xml"/><Relationship Id="rId17" Type="http://schemas.openxmlformats.org/officeDocument/2006/relationships/slide" Target="slide3.xml"/><Relationship Id="rId25" Type="http://schemas.openxmlformats.org/officeDocument/2006/relationships/slide" Target="slide140.xml"/><Relationship Id="rId2" Type="http://schemas.openxmlformats.org/officeDocument/2006/relationships/image" Target="../media/image23.png"/><Relationship Id="rId16" Type="http://schemas.openxmlformats.org/officeDocument/2006/relationships/slide" Target="slide52.xml"/><Relationship Id="rId20" Type="http://schemas.openxmlformats.org/officeDocument/2006/relationships/slide" Target="slide69.xml"/><Relationship Id="rId1" Type="http://schemas.openxmlformats.org/officeDocument/2006/relationships/slideLayout" Target="../slideLayouts/slideLayout1.xml"/><Relationship Id="rId6" Type="http://schemas.openxmlformats.org/officeDocument/2006/relationships/slide" Target="slide23.xml"/><Relationship Id="rId11" Type="http://schemas.openxmlformats.org/officeDocument/2006/relationships/slide" Target="slide37.xml"/><Relationship Id="rId24" Type="http://schemas.openxmlformats.org/officeDocument/2006/relationships/slide" Target="slide124.xml"/><Relationship Id="rId5" Type="http://schemas.openxmlformats.org/officeDocument/2006/relationships/slide" Target="slide21.xml"/><Relationship Id="rId15" Type="http://schemas.openxmlformats.org/officeDocument/2006/relationships/slide" Target="slide50.xml"/><Relationship Id="rId23" Type="http://schemas.openxmlformats.org/officeDocument/2006/relationships/slide" Target="slide121.xml"/><Relationship Id="rId28" Type="http://schemas.openxmlformats.org/officeDocument/2006/relationships/image" Target="../media/image5.jpeg"/><Relationship Id="rId10" Type="http://schemas.openxmlformats.org/officeDocument/2006/relationships/slide" Target="slide36.xml"/><Relationship Id="rId19" Type="http://schemas.openxmlformats.org/officeDocument/2006/relationships/slide" Target="slide12.xml"/><Relationship Id="rId4" Type="http://schemas.openxmlformats.org/officeDocument/2006/relationships/slide" Target="slide8.xml"/><Relationship Id="rId9" Type="http://schemas.openxmlformats.org/officeDocument/2006/relationships/slide" Target="slide33.xml"/><Relationship Id="rId14" Type="http://schemas.openxmlformats.org/officeDocument/2006/relationships/slide" Target="slide49.xml"/><Relationship Id="rId22" Type="http://schemas.openxmlformats.org/officeDocument/2006/relationships/slide" Target="slide109.xml"/><Relationship Id="rId27" Type="http://schemas.openxmlformats.org/officeDocument/2006/relationships/hyperlink" Target="https://www.ico.es/documents/15125/1241288/Memoria+Integrada+2016+english/10d2282c-6a7a-4b0f-a672-156be520ef49" TargetMode="External"/></Relationships>
</file>

<file path=ppt/slides/_rels/slide33.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6.xml"/><Relationship Id="rId26" Type="http://schemas.openxmlformats.org/officeDocument/2006/relationships/slide" Target="slide150.xml"/><Relationship Id="rId3" Type="http://schemas.openxmlformats.org/officeDocument/2006/relationships/slide" Target="slide5.xml"/><Relationship Id="rId21" Type="http://schemas.openxmlformats.org/officeDocument/2006/relationships/slide" Target="slide105.xml"/><Relationship Id="rId7" Type="http://schemas.openxmlformats.org/officeDocument/2006/relationships/slide" Target="slide27.xml"/><Relationship Id="rId12" Type="http://schemas.openxmlformats.org/officeDocument/2006/relationships/slide" Target="slide41.xml"/><Relationship Id="rId17" Type="http://schemas.openxmlformats.org/officeDocument/2006/relationships/slide" Target="slide3.xml"/><Relationship Id="rId25" Type="http://schemas.openxmlformats.org/officeDocument/2006/relationships/slide" Target="slide140.xml"/><Relationship Id="rId2" Type="http://schemas.openxmlformats.org/officeDocument/2006/relationships/image" Target="../media/image23.png"/><Relationship Id="rId16" Type="http://schemas.openxmlformats.org/officeDocument/2006/relationships/slide" Target="slide52.xml"/><Relationship Id="rId20" Type="http://schemas.openxmlformats.org/officeDocument/2006/relationships/slide" Target="slide69.xml"/><Relationship Id="rId1" Type="http://schemas.openxmlformats.org/officeDocument/2006/relationships/slideLayout" Target="../slideLayouts/slideLayout1.xml"/><Relationship Id="rId6" Type="http://schemas.openxmlformats.org/officeDocument/2006/relationships/slide" Target="slide23.xml"/><Relationship Id="rId11" Type="http://schemas.openxmlformats.org/officeDocument/2006/relationships/slide" Target="slide37.xml"/><Relationship Id="rId24" Type="http://schemas.openxmlformats.org/officeDocument/2006/relationships/slide" Target="slide124.xml"/><Relationship Id="rId5" Type="http://schemas.openxmlformats.org/officeDocument/2006/relationships/slide" Target="slide21.xml"/><Relationship Id="rId15" Type="http://schemas.openxmlformats.org/officeDocument/2006/relationships/slide" Target="slide50.xml"/><Relationship Id="rId23" Type="http://schemas.openxmlformats.org/officeDocument/2006/relationships/slide" Target="slide121.xml"/><Relationship Id="rId28" Type="http://schemas.openxmlformats.org/officeDocument/2006/relationships/image" Target="../media/image5.jpeg"/><Relationship Id="rId10" Type="http://schemas.openxmlformats.org/officeDocument/2006/relationships/slide" Target="slide36.xml"/><Relationship Id="rId19" Type="http://schemas.openxmlformats.org/officeDocument/2006/relationships/slide" Target="slide12.xml"/><Relationship Id="rId4" Type="http://schemas.openxmlformats.org/officeDocument/2006/relationships/slide" Target="slide8.xml"/><Relationship Id="rId9" Type="http://schemas.openxmlformats.org/officeDocument/2006/relationships/slide" Target="slide33.xml"/><Relationship Id="rId14" Type="http://schemas.openxmlformats.org/officeDocument/2006/relationships/slide" Target="slide49.xml"/><Relationship Id="rId22" Type="http://schemas.openxmlformats.org/officeDocument/2006/relationships/slide" Target="slide109.xml"/><Relationship Id="rId27" Type="http://schemas.openxmlformats.org/officeDocument/2006/relationships/hyperlink" Target="https://www.ico.es/documents/15125/1241288/Memoria+Integrada+2016+english/10d2282c-6a7a-4b0f-a672-156be520ef49" TargetMode="External"/></Relationships>
</file>

<file path=ppt/slides/_rels/slide34.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23.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notesSlide" Target="../notesSlides/notesSlide1.xml"/><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35.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23.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notesSlide" Target="../notesSlides/notesSlide2.xml"/><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36.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2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37.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2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3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2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39.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2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4.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4.jpe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40.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2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41.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25.jpe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2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42.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6.xml"/><Relationship Id="rId26" Type="http://schemas.openxmlformats.org/officeDocument/2006/relationships/slide" Target="slide150.xml"/><Relationship Id="rId3" Type="http://schemas.openxmlformats.org/officeDocument/2006/relationships/slide" Target="slide5.xml"/><Relationship Id="rId21" Type="http://schemas.openxmlformats.org/officeDocument/2006/relationships/slide" Target="slide105.xml"/><Relationship Id="rId7" Type="http://schemas.openxmlformats.org/officeDocument/2006/relationships/slide" Target="slide27.xml"/><Relationship Id="rId12" Type="http://schemas.openxmlformats.org/officeDocument/2006/relationships/slide" Target="slide41.xml"/><Relationship Id="rId17" Type="http://schemas.openxmlformats.org/officeDocument/2006/relationships/slide" Target="slide3.xml"/><Relationship Id="rId25" Type="http://schemas.openxmlformats.org/officeDocument/2006/relationships/slide" Target="slide140.xml"/><Relationship Id="rId2" Type="http://schemas.openxmlformats.org/officeDocument/2006/relationships/image" Target="../media/image23.png"/><Relationship Id="rId16" Type="http://schemas.openxmlformats.org/officeDocument/2006/relationships/slide" Target="slide52.xml"/><Relationship Id="rId20" Type="http://schemas.openxmlformats.org/officeDocument/2006/relationships/slide" Target="slide69.xml"/><Relationship Id="rId1" Type="http://schemas.openxmlformats.org/officeDocument/2006/relationships/slideLayout" Target="../slideLayouts/slideLayout1.xml"/><Relationship Id="rId6" Type="http://schemas.openxmlformats.org/officeDocument/2006/relationships/slide" Target="slide23.xml"/><Relationship Id="rId11" Type="http://schemas.openxmlformats.org/officeDocument/2006/relationships/slide" Target="slide37.xml"/><Relationship Id="rId24" Type="http://schemas.openxmlformats.org/officeDocument/2006/relationships/slide" Target="slide124.xml"/><Relationship Id="rId5" Type="http://schemas.openxmlformats.org/officeDocument/2006/relationships/slide" Target="slide21.xml"/><Relationship Id="rId15" Type="http://schemas.openxmlformats.org/officeDocument/2006/relationships/slide" Target="slide50.xml"/><Relationship Id="rId23" Type="http://schemas.openxmlformats.org/officeDocument/2006/relationships/slide" Target="slide121.xml"/><Relationship Id="rId28" Type="http://schemas.openxmlformats.org/officeDocument/2006/relationships/image" Target="../media/image5.jpeg"/><Relationship Id="rId10" Type="http://schemas.openxmlformats.org/officeDocument/2006/relationships/slide" Target="slide36.xml"/><Relationship Id="rId19" Type="http://schemas.openxmlformats.org/officeDocument/2006/relationships/slide" Target="slide12.xml"/><Relationship Id="rId4" Type="http://schemas.openxmlformats.org/officeDocument/2006/relationships/slide" Target="slide8.xml"/><Relationship Id="rId9" Type="http://schemas.openxmlformats.org/officeDocument/2006/relationships/slide" Target="slide33.xml"/><Relationship Id="rId14" Type="http://schemas.openxmlformats.org/officeDocument/2006/relationships/slide" Target="slide49.xml"/><Relationship Id="rId22" Type="http://schemas.openxmlformats.org/officeDocument/2006/relationships/slide" Target="slide109.xml"/><Relationship Id="rId27" Type="http://schemas.openxmlformats.org/officeDocument/2006/relationships/hyperlink" Target="https://www.ico.es/documents/15125/1241288/Memoria+Integrada+2016+english/10d2282c-6a7a-4b0f-a672-156be520ef49" TargetMode="External"/></Relationships>
</file>

<file path=ppt/slides/_rels/slide43.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26.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2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44.xml.rels><?xml version="1.0" encoding="UTF-8" standalone="yes"?>
<Relationships xmlns="http://schemas.openxmlformats.org/package/2006/relationships"><Relationship Id="rId8" Type="http://schemas.openxmlformats.org/officeDocument/2006/relationships/slide" Target="slide27.xml"/><Relationship Id="rId13" Type="http://schemas.openxmlformats.org/officeDocument/2006/relationships/slide" Target="slide41.xml"/><Relationship Id="rId18" Type="http://schemas.openxmlformats.org/officeDocument/2006/relationships/slide" Target="slide3.xml"/><Relationship Id="rId26" Type="http://schemas.openxmlformats.org/officeDocument/2006/relationships/slide" Target="slide140.xml"/><Relationship Id="rId3" Type="http://schemas.openxmlformats.org/officeDocument/2006/relationships/image" Target="../media/image23.png"/><Relationship Id="rId21" Type="http://schemas.openxmlformats.org/officeDocument/2006/relationships/slide" Target="slide69.xml"/><Relationship Id="rId7" Type="http://schemas.openxmlformats.org/officeDocument/2006/relationships/slide" Target="slide23.xml"/><Relationship Id="rId12" Type="http://schemas.openxmlformats.org/officeDocument/2006/relationships/slide" Target="slide37.xml"/><Relationship Id="rId17" Type="http://schemas.openxmlformats.org/officeDocument/2006/relationships/slide" Target="slide52.xml"/><Relationship Id="rId25" Type="http://schemas.openxmlformats.org/officeDocument/2006/relationships/slide" Target="slide124.xml"/><Relationship Id="rId2" Type="http://schemas.openxmlformats.org/officeDocument/2006/relationships/notesSlide" Target="../notesSlides/notesSlide3.xml"/><Relationship Id="rId16" Type="http://schemas.openxmlformats.org/officeDocument/2006/relationships/slide" Target="slide50.xml"/><Relationship Id="rId20" Type="http://schemas.openxmlformats.org/officeDocument/2006/relationships/slide" Target="slide12.xml"/><Relationship Id="rId29"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36.xml"/><Relationship Id="rId24" Type="http://schemas.openxmlformats.org/officeDocument/2006/relationships/slide" Target="slide121.xml"/><Relationship Id="rId5" Type="http://schemas.openxmlformats.org/officeDocument/2006/relationships/slide" Target="slide8.xml"/><Relationship Id="rId15" Type="http://schemas.openxmlformats.org/officeDocument/2006/relationships/slide" Target="slide49.xml"/><Relationship Id="rId23" Type="http://schemas.openxmlformats.org/officeDocument/2006/relationships/slide" Target="slide109.xml"/><Relationship Id="rId28"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33.xml"/><Relationship Id="rId19" Type="http://schemas.openxmlformats.org/officeDocument/2006/relationships/slide" Target="slide6.xml"/><Relationship Id="rId4" Type="http://schemas.openxmlformats.org/officeDocument/2006/relationships/slide" Target="slide5.xml"/><Relationship Id="rId9" Type="http://schemas.openxmlformats.org/officeDocument/2006/relationships/slide" Target="slide31.xml"/><Relationship Id="rId14" Type="http://schemas.openxmlformats.org/officeDocument/2006/relationships/slide" Target="slide46.xml"/><Relationship Id="rId22" Type="http://schemas.openxmlformats.org/officeDocument/2006/relationships/slide" Target="slide105.xml"/><Relationship Id="rId27" Type="http://schemas.openxmlformats.org/officeDocument/2006/relationships/slide" Target="slide150.xml"/></Relationships>
</file>

<file path=ppt/slides/_rels/slide45.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6.xml"/><Relationship Id="rId26" Type="http://schemas.openxmlformats.org/officeDocument/2006/relationships/slide" Target="slide150.xml"/><Relationship Id="rId3" Type="http://schemas.openxmlformats.org/officeDocument/2006/relationships/slide" Target="slide5.xml"/><Relationship Id="rId21" Type="http://schemas.openxmlformats.org/officeDocument/2006/relationships/slide" Target="slide105.xml"/><Relationship Id="rId7" Type="http://schemas.openxmlformats.org/officeDocument/2006/relationships/slide" Target="slide27.xml"/><Relationship Id="rId12" Type="http://schemas.openxmlformats.org/officeDocument/2006/relationships/slide" Target="slide41.xml"/><Relationship Id="rId17" Type="http://schemas.openxmlformats.org/officeDocument/2006/relationships/slide" Target="slide3.xml"/><Relationship Id="rId25" Type="http://schemas.openxmlformats.org/officeDocument/2006/relationships/slide" Target="slide140.xml"/><Relationship Id="rId2" Type="http://schemas.openxmlformats.org/officeDocument/2006/relationships/image" Target="../media/image23.png"/><Relationship Id="rId16" Type="http://schemas.openxmlformats.org/officeDocument/2006/relationships/slide" Target="slide52.xml"/><Relationship Id="rId20" Type="http://schemas.openxmlformats.org/officeDocument/2006/relationships/slide" Target="slide69.xml"/><Relationship Id="rId1" Type="http://schemas.openxmlformats.org/officeDocument/2006/relationships/slideLayout" Target="../slideLayouts/slideLayout1.xml"/><Relationship Id="rId6" Type="http://schemas.openxmlformats.org/officeDocument/2006/relationships/slide" Target="slide23.xml"/><Relationship Id="rId11" Type="http://schemas.openxmlformats.org/officeDocument/2006/relationships/slide" Target="slide37.xml"/><Relationship Id="rId24" Type="http://schemas.openxmlformats.org/officeDocument/2006/relationships/slide" Target="slide124.xml"/><Relationship Id="rId5" Type="http://schemas.openxmlformats.org/officeDocument/2006/relationships/slide" Target="slide21.xml"/><Relationship Id="rId15" Type="http://schemas.openxmlformats.org/officeDocument/2006/relationships/slide" Target="slide50.xml"/><Relationship Id="rId23" Type="http://schemas.openxmlformats.org/officeDocument/2006/relationships/slide" Target="slide121.xml"/><Relationship Id="rId28" Type="http://schemas.openxmlformats.org/officeDocument/2006/relationships/image" Target="../media/image5.jpeg"/><Relationship Id="rId10" Type="http://schemas.openxmlformats.org/officeDocument/2006/relationships/slide" Target="slide36.xml"/><Relationship Id="rId19" Type="http://schemas.openxmlformats.org/officeDocument/2006/relationships/slide" Target="slide12.xml"/><Relationship Id="rId4" Type="http://schemas.openxmlformats.org/officeDocument/2006/relationships/slide" Target="slide8.xml"/><Relationship Id="rId9" Type="http://schemas.openxmlformats.org/officeDocument/2006/relationships/slide" Target="slide33.xml"/><Relationship Id="rId14" Type="http://schemas.openxmlformats.org/officeDocument/2006/relationships/slide" Target="slide49.xml"/><Relationship Id="rId22" Type="http://schemas.openxmlformats.org/officeDocument/2006/relationships/slide" Target="slide109.xml"/><Relationship Id="rId27" Type="http://schemas.openxmlformats.org/officeDocument/2006/relationships/hyperlink" Target="https://www.ico.es/documents/15125/1241288/Memoria+Integrada+2016+english/10d2282c-6a7a-4b0f-a672-156be520ef49" TargetMode="External"/></Relationships>
</file>

<file path=ppt/slides/_rels/slide46.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6.xml"/><Relationship Id="rId26" Type="http://schemas.openxmlformats.org/officeDocument/2006/relationships/slide" Target="slide150.xml"/><Relationship Id="rId3" Type="http://schemas.openxmlformats.org/officeDocument/2006/relationships/slide" Target="slide5.xml"/><Relationship Id="rId21" Type="http://schemas.openxmlformats.org/officeDocument/2006/relationships/slide" Target="slide105.xml"/><Relationship Id="rId7" Type="http://schemas.openxmlformats.org/officeDocument/2006/relationships/slide" Target="slide27.xml"/><Relationship Id="rId12" Type="http://schemas.openxmlformats.org/officeDocument/2006/relationships/slide" Target="slide41.xml"/><Relationship Id="rId17" Type="http://schemas.openxmlformats.org/officeDocument/2006/relationships/slide" Target="slide3.xml"/><Relationship Id="rId25" Type="http://schemas.openxmlformats.org/officeDocument/2006/relationships/slide" Target="slide140.xml"/><Relationship Id="rId2" Type="http://schemas.openxmlformats.org/officeDocument/2006/relationships/image" Target="../media/image23.png"/><Relationship Id="rId16" Type="http://schemas.openxmlformats.org/officeDocument/2006/relationships/slide" Target="slide52.xml"/><Relationship Id="rId20" Type="http://schemas.openxmlformats.org/officeDocument/2006/relationships/slide" Target="slide69.xml"/><Relationship Id="rId1" Type="http://schemas.openxmlformats.org/officeDocument/2006/relationships/slideLayout" Target="../slideLayouts/slideLayout1.xml"/><Relationship Id="rId6" Type="http://schemas.openxmlformats.org/officeDocument/2006/relationships/slide" Target="slide23.xml"/><Relationship Id="rId11" Type="http://schemas.openxmlformats.org/officeDocument/2006/relationships/slide" Target="slide37.xml"/><Relationship Id="rId24" Type="http://schemas.openxmlformats.org/officeDocument/2006/relationships/slide" Target="slide124.xml"/><Relationship Id="rId5" Type="http://schemas.openxmlformats.org/officeDocument/2006/relationships/slide" Target="slide21.xml"/><Relationship Id="rId15" Type="http://schemas.openxmlformats.org/officeDocument/2006/relationships/slide" Target="slide50.xml"/><Relationship Id="rId23" Type="http://schemas.openxmlformats.org/officeDocument/2006/relationships/slide" Target="slide121.xml"/><Relationship Id="rId28" Type="http://schemas.openxmlformats.org/officeDocument/2006/relationships/image" Target="../media/image5.jpeg"/><Relationship Id="rId10" Type="http://schemas.openxmlformats.org/officeDocument/2006/relationships/slide" Target="slide36.xml"/><Relationship Id="rId19" Type="http://schemas.openxmlformats.org/officeDocument/2006/relationships/slide" Target="slide12.xml"/><Relationship Id="rId4" Type="http://schemas.openxmlformats.org/officeDocument/2006/relationships/slide" Target="slide8.xml"/><Relationship Id="rId9" Type="http://schemas.openxmlformats.org/officeDocument/2006/relationships/slide" Target="slide33.xml"/><Relationship Id="rId14" Type="http://schemas.openxmlformats.org/officeDocument/2006/relationships/slide" Target="slide49.xml"/><Relationship Id="rId22" Type="http://schemas.openxmlformats.org/officeDocument/2006/relationships/slide" Target="slide109.xml"/><Relationship Id="rId27" Type="http://schemas.openxmlformats.org/officeDocument/2006/relationships/hyperlink" Target="https://www.ico.es/documents/15125/1241288/Memoria+Integrada+2016+english/10d2282c-6a7a-4b0f-a672-156be520ef49" TargetMode="External"/></Relationships>
</file>

<file path=ppt/slides/_rels/slide47.xml.rels><?xml version="1.0" encoding="UTF-8" standalone="yes"?>
<Relationships xmlns="http://schemas.openxmlformats.org/package/2006/relationships"><Relationship Id="rId8" Type="http://schemas.openxmlformats.org/officeDocument/2006/relationships/slide" Target="slide31.xml"/><Relationship Id="rId13" Type="http://schemas.openxmlformats.org/officeDocument/2006/relationships/slide" Target="slide46.xml"/><Relationship Id="rId18" Type="http://schemas.openxmlformats.org/officeDocument/2006/relationships/slide" Target="slide6.xml"/><Relationship Id="rId26" Type="http://schemas.openxmlformats.org/officeDocument/2006/relationships/slide" Target="slide150.xml"/><Relationship Id="rId3" Type="http://schemas.openxmlformats.org/officeDocument/2006/relationships/slide" Target="slide5.xml"/><Relationship Id="rId21" Type="http://schemas.openxmlformats.org/officeDocument/2006/relationships/slide" Target="slide105.xml"/><Relationship Id="rId7" Type="http://schemas.openxmlformats.org/officeDocument/2006/relationships/slide" Target="slide27.xml"/><Relationship Id="rId12" Type="http://schemas.openxmlformats.org/officeDocument/2006/relationships/slide" Target="slide41.xml"/><Relationship Id="rId17" Type="http://schemas.openxmlformats.org/officeDocument/2006/relationships/slide" Target="slide3.xml"/><Relationship Id="rId25" Type="http://schemas.openxmlformats.org/officeDocument/2006/relationships/slide" Target="slide140.xml"/><Relationship Id="rId2" Type="http://schemas.openxmlformats.org/officeDocument/2006/relationships/image" Target="../media/image23.png"/><Relationship Id="rId16" Type="http://schemas.openxmlformats.org/officeDocument/2006/relationships/slide" Target="slide52.xml"/><Relationship Id="rId20" Type="http://schemas.openxmlformats.org/officeDocument/2006/relationships/slide" Target="slide69.xml"/><Relationship Id="rId1" Type="http://schemas.openxmlformats.org/officeDocument/2006/relationships/slideLayout" Target="../slideLayouts/slideLayout2.xml"/><Relationship Id="rId6" Type="http://schemas.openxmlformats.org/officeDocument/2006/relationships/slide" Target="slide23.xml"/><Relationship Id="rId11" Type="http://schemas.openxmlformats.org/officeDocument/2006/relationships/slide" Target="slide37.xml"/><Relationship Id="rId24" Type="http://schemas.openxmlformats.org/officeDocument/2006/relationships/slide" Target="slide124.xml"/><Relationship Id="rId5" Type="http://schemas.openxmlformats.org/officeDocument/2006/relationships/slide" Target="slide21.xml"/><Relationship Id="rId15" Type="http://schemas.openxmlformats.org/officeDocument/2006/relationships/slide" Target="slide50.xml"/><Relationship Id="rId23" Type="http://schemas.openxmlformats.org/officeDocument/2006/relationships/slide" Target="slide121.xml"/><Relationship Id="rId28" Type="http://schemas.openxmlformats.org/officeDocument/2006/relationships/image" Target="../media/image5.jpeg"/><Relationship Id="rId10" Type="http://schemas.openxmlformats.org/officeDocument/2006/relationships/slide" Target="slide36.xml"/><Relationship Id="rId19" Type="http://schemas.openxmlformats.org/officeDocument/2006/relationships/slide" Target="slide12.xml"/><Relationship Id="rId4" Type="http://schemas.openxmlformats.org/officeDocument/2006/relationships/slide" Target="slide8.xml"/><Relationship Id="rId9" Type="http://schemas.openxmlformats.org/officeDocument/2006/relationships/slide" Target="slide33.xml"/><Relationship Id="rId14" Type="http://schemas.openxmlformats.org/officeDocument/2006/relationships/slide" Target="slide49.xml"/><Relationship Id="rId22" Type="http://schemas.openxmlformats.org/officeDocument/2006/relationships/slide" Target="slide109.xml"/><Relationship Id="rId27" Type="http://schemas.openxmlformats.org/officeDocument/2006/relationships/hyperlink" Target="https://www.ico.es/documents/15125/1241288/Memoria+Integrada+2016+english/10d2282c-6a7a-4b0f-a672-156be520ef49" TargetMode="External"/></Relationships>
</file>

<file path=ppt/slides/_rels/slide48.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27.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2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49.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0.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1.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4.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5.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6.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7.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59.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61.xml.rels><?xml version="1.0" encoding="UTF-8" standalone="yes"?>
<Relationships xmlns="http://schemas.openxmlformats.org/package/2006/relationships"><Relationship Id="rId8" Type="http://schemas.openxmlformats.org/officeDocument/2006/relationships/slide" Target="slide12.xml"/><Relationship Id="rId13" Type="http://schemas.openxmlformats.org/officeDocument/2006/relationships/slide" Target="slide109.xml"/><Relationship Id="rId18" Type="http://schemas.openxmlformats.org/officeDocument/2006/relationships/hyperlink" Target="https://www.ico.es/documents/15125/1241288/Memoria+Integrada+2016+english/10d2282c-6a7a-4b0f-a672-156be520ef49" TargetMode="External"/><Relationship Id="rId3" Type="http://schemas.openxmlformats.org/officeDocument/2006/relationships/image" Target="../media/image28.jpeg"/><Relationship Id="rId7" Type="http://schemas.openxmlformats.org/officeDocument/2006/relationships/slide" Target="slide6.xml"/><Relationship Id="rId12" Type="http://schemas.openxmlformats.org/officeDocument/2006/relationships/slide" Target="slide105.xml"/><Relationship Id="rId17" Type="http://schemas.openxmlformats.org/officeDocument/2006/relationships/slide" Target="slide150.xml"/><Relationship Id="rId2" Type="http://schemas.openxmlformats.org/officeDocument/2006/relationships/image" Target="../media/image3.png"/><Relationship Id="rId16" Type="http://schemas.openxmlformats.org/officeDocument/2006/relationships/slide" Target="slide140.xml"/><Relationship Id="rId1" Type="http://schemas.openxmlformats.org/officeDocument/2006/relationships/slideLayout" Target="../slideLayouts/slideLayout1.xml"/><Relationship Id="rId6" Type="http://schemas.openxmlformats.org/officeDocument/2006/relationships/slide" Target="slide3.xml"/><Relationship Id="rId11" Type="http://schemas.openxmlformats.org/officeDocument/2006/relationships/slide" Target="slide69.xml"/><Relationship Id="rId5" Type="http://schemas.openxmlformats.org/officeDocument/2006/relationships/image" Target="../media/image30.jpeg"/><Relationship Id="rId15" Type="http://schemas.openxmlformats.org/officeDocument/2006/relationships/slide" Target="slide124.xml"/><Relationship Id="rId10" Type="http://schemas.openxmlformats.org/officeDocument/2006/relationships/slide" Target="slide52.xml"/><Relationship Id="rId19" Type="http://schemas.openxmlformats.org/officeDocument/2006/relationships/image" Target="../media/image5.jpeg"/><Relationship Id="rId4" Type="http://schemas.openxmlformats.org/officeDocument/2006/relationships/image" Target="../media/image29.jpeg"/><Relationship Id="rId9" Type="http://schemas.openxmlformats.org/officeDocument/2006/relationships/slide" Target="slide21.xml"/><Relationship Id="rId14" Type="http://schemas.openxmlformats.org/officeDocument/2006/relationships/slide" Target="slide121.xml"/></Relationships>
</file>

<file path=ppt/slides/_rels/slide62.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31.jpeg"/><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1.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32.jpeg"/><Relationship Id="rId9" Type="http://schemas.openxmlformats.org/officeDocument/2006/relationships/slide" Target="slide52.xml"/><Relationship Id="rId14" Type="http://schemas.openxmlformats.org/officeDocument/2006/relationships/slide" Target="slide124.xml"/></Relationships>
</file>

<file path=ppt/slides/_rels/slide63.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33.jpe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64.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65.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66.xml.rels><?xml version="1.0" encoding="UTF-8" standalone="yes"?>
<Relationships xmlns="http://schemas.openxmlformats.org/package/2006/relationships"><Relationship Id="rId8" Type="http://schemas.openxmlformats.org/officeDocument/2006/relationships/slide" Target="slide3.xml"/><Relationship Id="rId13" Type="http://schemas.openxmlformats.org/officeDocument/2006/relationships/slide" Target="slide69.xml"/><Relationship Id="rId18" Type="http://schemas.openxmlformats.org/officeDocument/2006/relationships/slide" Target="slide140.xml"/><Relationship Id="rId3" Type="http://schemas.openxmlformats.org/officeDocument/2006/relationships/diagramLayout" Target="../diagrams/layout1.xml"/><Relationship Id="rId21" Type="http://schemas.openxmlformats.org/officeDocument/2006/relationships/image" Target="../media/image5.jpeg"/><Relationship Id="rId7" Type="http://schemas.openxmlformats.org/officeDocument/2006/relationships/image" Target="../media/image3.png"/><Relationship Id="rId12" Type="http://schemas.openxmlformats.org/officeDocument/2006/relationships/slide" Target="slide52.xml"/><Relationship Id="rId17" Type="http://schemas.openxmlformats.org/officeDocument/2006/relationships/slide" Target="slide124.xml"/><Relationship Id="rId2" Type="http://schemas.openxmlformats.org/officeDocument/2006/relationships/diagramData" Target="../diagrams/data1.xml"/><Relationship Id="rId16" Type="http://schemas.openxmlformats.org/officeDocument/2006/relationships/slide" Target="slide121.xml"/><Relationship Id="rId20"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microsoft.com/office/2007/relationships/diagramDrawing" Target="../diagrams/drawing1.xml"/><Relationship Id="rId11" Type="http://schemas.openxmlformats.org/officeDocument/2006/relationships/slide" Target="slide21.xml"/><Relationship Id="rId5" Type="http://schemas.openxmlformats.org/officeDocument/2006/relationships/diagramColors" Target="../diagrams/colors1.xml"/><Relationship Id="rId15" Type="http://schemas.openxmlformats.org/officeDocument/2006/relationships/slide" Target="slide109.xml"/><Relationship Id="rId10" Type="http://schemas.openxmlformats.org/officeDocument/2006/relationships/slide" Target="slide12.xml"/><Relationship Id="rId19" Type="http://schemas.openxmlformats.org/officeDocument/2006/relationships/slide" Target="slide150.xml"/><Relationship Id="rId4" Type="http://schemas.openxmlformats.org/officeDocument/2006/relationships/diagramQuickStyle" Target="../diagrams/quickStyle1.xml"/><Relationship Id="rId9" Type="http://schemas.openxmlformats.org/officeDocument/2006/relationships/slide" Target="slide6.xml"/><Relationship Id="rId14" Type="http://schemas.openxmlformats.org/officeDocument/2006/relationships/slide" Target="slide105.xml"/></Relationships>
</file>

<file path=ppt/slides/_rels/slide67.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3.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4.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6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70.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71.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72.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35.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36.emf"/><Relationship Id="rId9" Type="http://schemas.openxmlformats.org/officeDocument/2006/relationships/slide" Target="slide52.xml"/><Relationship Id="rId14" Type="http://schemas.openxmlformats.org/officeDocument/2006/relationships/slide" Target="slide124.xml"/></Relationships>
</file>

<file path=ppt/slides/_rels/slide73.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37.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38.emf"/><Relationship Id="rId9" Type="http://schemas.openxmlformats.org/officeDocument/2006/relationships/slide" Target="slide52.xml"/><Relationship Id="rId14" Type="http://schemas.openxmlformats.org/officeDocument/2006/relationships/slide" Target="slide124.xml"/></Relationships>
</file>

<file path=ppt/slides/_rels/slide74.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39.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75.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40.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41.emf"/><Relationship Id="rId9" Type="http://schemas.openxmlformats.org/officeDocument/2006/relationships/slide" Target="slide52.xml"/><Relationship Id="rId14" Type="http://schemas.openxmlformats.org/officeDocument/2006/relationships/slide" Target="slide124.xml"/></Relationships>
</file>

<file path=ppt/slides/_rels/slide76.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42.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43.emf"/><Relationship Id="rId9" Type="http://schemas.openxmlformats.org/officeDocument/2006/relationships/slide" Target="slide52.xml"/><Relationship Id="rId14" Type="http://schemas.openxmlformats.org/officeDocument/2006/relationships/slide" Target="slide124.xml"/></Relationships>
</file>

<file path=ppt/slides/_rels/slide77.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44.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78.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45.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46.emf"/><Relationship Id="rId9" Type="http://schemas.openxmlformats.org/officeDocument/2006/relationships/slide" Target="slide52.xml"/><Relationship Id="rId14" Type="http://schemas.openxmlformats.org/officeDocument/2006/relationships/slide" Target="slide124.xml"/></Relationships>
</file>

<file path=ppt/slides/_rels/slide79.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47.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8.xml.rels><?xml version="1.0" encoding="UTF-8" standalone="yes"?>
<Relationships xmlns="http://schemas.openxmlformats.org/package/2006/relationships"><Relationship Id="rId8" Type="http://schemas.openxmlformats.org/officeDocument/2006/relationships/slide" Target="slide6.xml"/><Relationship Id="rId13" Type="http://schemas.openxmlformats.org/officeDocument/2006/relationships/slide" Target="slide105.xml"/><Relationship Id="rId18" Type="http://schemas.openxmlformats.org/officeDocument/2006/relationships/slide" Target="slide150.xml"/><Relationship Id="rId3" Type="http://schemas.openxmlformats.org/officeDocument/2006/relationships/image" Target="../media/image6.png"/><Relationship Id="rId7" Type="http://schemas.openxmlformats.org/officeDocument/2006/relationships/slide" Target="slide3.xml"/><Relationship Id="rId12" Type="http://schemas.openxmlformats.org/officeDocument/2006/relationships/slide" Target="slide69.xml"/><Relationship Id="rId17" Type="http://schemas.openxmlformats.org/officeDocument/2006/relationships/slide" Target="slide140.xml"/><Relationship Id="rId2" Type="http://schemas.openxmlformats.org/officeDocument/2006/relationships/image" Target="../media/image3.png"/><Relationship Id="rId16" Type="http://schemas.openxmlformats.org/officeDocument/2006/relationships/slide" Target="slide124.xml"/><Relationship Id="rId20" Type="http://schemas.openxmlformats.org/officeDocument/2006/relationships/image" Target="../media/image5.jpeg"/><Relationship Id="rId1" Type="http://schemas.openxmlformats.org/officeDocument/2006/relationships/slideLayout" Target="../slideLayouts/slideLayout1.xml"/><Relationship Id="rId6" Type="http://schemas.openxmlformats.org/officeDocument/2006/relationships/image" Target="../media/image9.png"/><Relationship Id="rId11" Type="http://schemas.openxmlformats.org/officeDocument/2006/relationships/slide" Target="slide52.xml"/><Relationship Id="rId5" Type="http://schemas.openxmlformats.org/officeDocument/2006/relationships/image" Target="../media/image8.png"/><Relationship Id="rId15" Type="http://schemas.openxmlformats.org/officeDocument/2006/relationships/slide" Target="slide121.xml"/><Relationship Id="rId10" Type="http://schemas.openxmlformats.org/officeDocument/2006/relationships/slide" Target="slide21.xml"/><Relationship Id="rId19" Type="http://schemas.openxmlformats.org/officeDocument/2006/relationships/hyperlink" Target="https://www.ico.es/documents/15125/1241288/Memoria+Integrada+2016+english/10d2282c-6a7a-4b0f-a672-156be520ef49" TargetMode="External"/><Relationship Id="rId4" Type="http://schemas.openxmlformats.org/officeDocument/2006/relationships/image" Target="../media/image7.png"/><Relationship Id="rId9" Type="http://schemas.openxmlformats.org/officeDocument/2006/relationships/slide" Target="slide12.xml"/><Relationship Id="rId14" Type="http://schemas.openxmlformats.org/officeDocument/2006/relationships/slide" Target="slide109.xml"/></Relationships>
</file>

<file path=ppt/slides/_rels/slide80.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48.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81.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82.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49.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83.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50.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84.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51.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85.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52.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86.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87.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88.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53.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89.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54.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9.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3.png"/><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10.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1.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90.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55.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91.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56.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92.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93.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57.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94.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95.xml.rels><?xml version="1.0" encoding="UTF-8" standalone="yes"?>
<Relationships xmlns="http://schemas.openxmlformats.org/package/2006/relationships"><Relationship Id="rId8" Type="http://schemas.openxmlformats.org/officeDocument/2006/relationships/slide" Target="slide21.xml"/><Relationship Id="rId13" Type="http://schemas.openxmlformats.org/officeDocument/2006/relationships/slide" Target="slide121.xml"/><Relationship Id="rId18" Type="http://schemas.openxmlformats.org/officeDocument/2006/relationships/image" Target="../media/image5.jpeg"/><Relationship Id="rId3" Type="http://schemas.openxmlformats.org/officeDocument/2006/relationships/image" Target="../media/image58.emf"/><Relationship Id="rId7" Type="http://schemas.openxmlformats.org/officeDocument/2006/relationships/slide" Target="slide12.xml"/><Relationship Id="rId12" Type="http://schemas.openxmlformats.org/officeDocument/2006/relationships/slide" Target="slide109.xml"/><Relationship Id="rId17" Type="http://schemas.openxmlformats.org/officeDocument/2006/relationships/hyperlink" Target="https://www.ico.es/documents/15125/1241288/Memoria+Integrada+2016+english/10d2282c-6a7a-4b0f-a672-156be520ef49" TargetMode="External"/><Relationship Id="rId2" Type="http://schemas.openxmlformats.org/officeDocument/2006/relationships/image" Target="../media/image3.png"/><Relationship Id="rId16" Type="http://schemas.openxmlformats.org/officeDocument/2006/relationships/slide" Target="slide150.xml"/><Relationship Id="rId1" Type="http://schemas.openxmlformats.org/officeDocument/2006/relationships/slideLayout" Target="../slideLayouts/slideLayout7.xml"/><Relationship Id="rId6" Type="http://schemas.openxmlformats.org/officeDocument/2006/relationships/slide" Target="slide6.xml"/><Relationship Id="rId11" Type="http://schemas.openxmlformats.org/officeDocument/2006/relationships/slide" Target="slide105.xml"/><Relationship Id="rId5" Type="http://schemas.openxmlformats.org/officeDocument/2006/relationships/slide" Target="slide3.xml"/><Relationship Id="rId15" Type="http://schemas.openxmlformats.org/officeDocument/2006/relationships/slide" Target="slide140.xml"/><Relationship Id="rId10" Type="http://schemas.openxmlformats.org/officeDocument/2006/relationships/slide" Target="slide69.xml"/><Relationship Id="rId4" Type="http://schemas.openxmlformats.org/officeDocument/2006/relationships/image" Target="../media/image59.emf"/><Relationship Id="rId9" Type="http://schemas.openxmlformats.org/officeDocument/2006/relationships/slide" Target="slide52.xml"/><Relationship Id="rId14" Type="http://schemas.openxmlformats.org/officeDocument/2006/relationships/slide" Target="slide124.xml"/></Relationships>
</file>

<file path=ppt/slides/_rels/slide96.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60.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97.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61.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_rels/slide98.xml.rels><?xml version="1.0" encoding="UTF-8" standalone="yes"?>
<Relationships xmlns="http://schemas.openxmlformats.org/package/2006/relationships"><Relationship Id="rId8" Type="http://schemas.openxmlformats.org/officeDocument/2006/relationships/slide" Target="slide69.xml"/><Relationship Id="rId13" Type="http://schemas.openxmlformats.org/officeDocument/2006/relationships/slide" Target="slide140.xml"/><Relationship Id="rId3" Type="http://schemas.openxmlformats.org/officeDocument/2006/relationships/slide" Target="slide3.xml"/><Relationship Id="rId7" Type="http://schemas.openxmlformats.org/officeDocument/2006/relationships/slide" Target="slide52.xml"/><Relationship Id="rId12" Type="http://schemas.openxmlformats.org/officeDocument/2006/relationships/slide" Target="slide124.xml"/><Relationship Id="rId2" Type="http://schemas.openxmlformats.org/officeDocument/2006/relationships/image" Target="../media/image3.png"/><Relationship Id="rId16"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slide" Target="slide21.xml"/><Relationship Id="rId11" Type="http://schemas.openxmlformats.org/officeDocument/2006/relationships/slide" Target="slide121.xml"/><Relationship Id="rId5" Type="http://schemas.openxmlformats.org/officeDocument/2006/relationships/slide" Target="slide12.xml"/><Relationship Id="rId15" Type="http://schemas.openxmlformats.org/officeDocument/2006/relationships/hyperlink" Target="https://www.ico.es/documents/15125/1241288/Memoria+Integrada+2016+english/10d2282c-6a7a-4b0f-a672-156be520ef49" TargetMode="External"/><Relationship Id="rId10" Type="http://schemas.openxmlformats.org/officeDocument/2006/relationships/slide" Target="slide109.xml"/><Relationship Id="rId4" Type="http://schemas.openxmlformats.org/officeDocument/2006/relationships/slide" Target="slide6.xml"/><Relationship Id="rId9" Type="http://schemas.openxmlformats.org/officeDocument/2006/relationships/slide" Target="slide105.xml"/><Relationship Id="rId14" Type="http://schemas.openxmlformats.org/officeDocument/2006/relationships/slide" Target="slide150.xml"/></Relationships>
</file>

<file path=ppt/slides/_rels/slide99.xml.rels><?xml version="1.0" encoding="UTF-8" standalone="yes"?>
<Relationships xmlns="http://schemas.openxmlformats.org/package/2006/relationships"><Relationship Id="rId8" Type="http://schemas.openxmlformats.org/officeDocument/2006/relationships/slide" Target="slide52.xml"/><Relationship Id="rId13" Type="http://schemas.openxmlformats.org/officeDocument/2006/relationships/slide" Target="slide124.xml"/><Relationship Id="rId3" Type="http://schemas.openxmlformats.org/officeDocument/2006/relationships/image" Target="../media/image62.emf"/><Relationship Id="rId7" Type="http://schemas.openxmlformats.org/officeDocument/2006/relationships/slide" Target="slide21.xml"/><Relationship Id="rId12" Type="http://schemas.openxmlformats.org/officeDocument/2006/relationships/slide" Target="slide121.xml"/><Relationship Id="rId17" Type="http://schemas.openxmlformats.org/officeDocument/2006/relationships/image" Target="../media/image5.jpeg"/><Relationship Id="rId2" Type="http://schemas.openxmlformats.org/officeDocument/2006/relationships/image" Target="../media/image3.png"/><Relationship Id="rId16" Type="http://schemas.openxmlformats.org/officeDocument/2006/relationships/hyperlink" Target="https://www.ico.es/documents/15125/1241288/Memoria+Integrada+2016+english/10d2282c-6a7a-4b0f-a672-156be520ef49" TargetMode="External"/><Relationship Id="rId1" Type="http://schemas.openxmlformats.org/officeDocument/2006/relationships/slideLayout" Target="../slideLayouts/slideLayout7.xml"/><Relationship Id="rId6" Type="http://schemas.openxmlformats.org/officeDocument/2006/relationships/slide" Target="slide12.xml"/><Relationship Id="rId11" Type="http://schemas.openxmlformats.org/officeDocument/2006/relationships/slide" Target="slide109.xml"/><Relationship Id="rId5" Type="http://schemas.openxmlformats.org/officeDocument/2006/relationships/slide" Target="slide6.xml"/><Relationship Id="rId15" Type="http://schemas.openxmlformats.org/officeDocument/2006/relationships/slide" Target="slide150.xml"/><Relationship Id="rId10" Type="http://schemas.openxmlformats.org/officeDocument/2006/relationships/slide" Target="slide105.xml"/><Relationship Id="rId4" Type="http://schemas.openxmlformats.org/officeDocument/2006/relationships/slide" Target="slide3.xml"/><Relationship Id="rId9" Type="http://schemas.openxmlformats.org/officeDocument/2006/relationships/slide" Target="slide69.xml"/><Relationship Id="rId14" Type="http://schemas.openxmlformats.org/officeDocument/2006/relationships/slide" Target="slide14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12" descr="https://www.ico.es/documents/19/11174/1010_Fachada_ICO_Horizontal.jpg/0b8b97eb-3626-4788-8956-ca091fd6276c?version=1.0&amp;t=1397055001964&amp;imagePreview=1">
            <a:extLst>
              <a:ext uri="{FF2B5EF4-FFF2-40B4-BE49-F238E27FC236}">
                <a16:creationId xmlns="" xmlns:a16="http://schemas.microsoft.com/office/drawing/2014/main" id="{033BAA6E-BAA4-4278-8163-E3BF8C47D96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6995" r="9703" b="9634"/>
          <a:stretch>
            <a:fillRect/>
          </a:stretch>
        </p:blipFill>
        <p:spPr bwMode="auto">
          <a:xfrm>
            <a:off x="-33338" y="0"/>
            <a:ext cx="92011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1" name="AutoShape 9" descr="https://www.ico.es/documents/19/11174/1010_Fachada_ICO_Horizontal.jpg/0b8b97eb-3626-4788-8956-ca091fd6276c?version=1.0&amp;t=1397055001964&amp;imagePreview=1">
            <a:extLst>
              <a:ext uri="{FF2B5EF4-FFF2-40B4-BE49-F238E27FC236}">
                <a16:creationId xmlns="" xmlns:a16="http://schemas.microsoft.com/office/drawing/2014/main" id="{C8C167BF-4CF0-481D-84D0-BDF623F7E12B}"/>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_tradnl" altLang="es-ES" sz="1800"/>
          </a:p>
        </p:txBody>
      </p:sp>
      <p:sp>
        <p:nvSpPr>
          <p:cNvPr id="2" name="1 Marcador de número de diapositiva">
            <a:extLst>
              <a:ext uri="{FF2B5EF4-FFF2-40B4-BE49-F238E27FC236}">
                <a16:creationId xmlns="" xmlns:a16="http://schemas.microsoft.com/office/drawing/2014/main" id="{43AC93DF-E0BC-45C5-927D-A1D7E8B7EE69}"/>
              </a:ext>
            </a:extLst>
          </p:cNvPr>
          <p:cNvSpPr>
            <a:spLocks noGrp="1"/>
          </p:cNvSpPr>
          <p:nvPr>
            <p:ph type="sldNum" sz="quarter" idx="12"/>
          </p:nvPr>
        </p:nvSpPr>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762E061E-DA4B-43B7-9ED4-71EC80C6D356}" type="slidenum">
              <a:rPr lang="es-ES" altLang="es-ES">
                <a:solidFill>
                  <a:schemeClr val="bg1"/>
                </a:solidFill>
              </a:rPr>
              <a:pPr eaLnBrk="1" hangingPunct="1"/>
              <a:t>1</a:t>
            </a:fld>
            <a:endParaRPr lang="en-GB" altLang="es-ES">
              <a:solidFill>
                <a:schemeClr val="bg1"/>
              </a:solidFill>
            </a:endParaRPr>
          </a:p>
        </p:txBody>
      </p:sp>
      <p:sp>
        <p:nvSpPr>
          <p:cNvPr id="12" name="11 CuadroTexto">
            <a:extLst>
              <a:ext uri="{FF2B5EF4-FFF2-40B4-BE49-F238E27FC236}">
                <a16:creationId xmlns="" xmlns:a16="http://schemas.microsoft.com/office/drawing/2014/main" id="{202DD772-BA75-441F-9FC1-33BFC079817E}"/>
              </a:ext>
            </a:extLst>
          </p:cNvPr>
          <p:cNvSpPr txBox="1"/>
          <p:nvPr/>
        </p:nvSpPr>
        <p:spPr>
          <a:xfrm>
            <a:off x="2484438" y="3668713"/>
            <a:ext cx="6696075" cy="1077912"/>
          </a:xfrm>
          <a:prstGeom prst="rect">
            <a:avLst/>
          </a:prstGeom>
          <a:gradFill>
            <a:gsLst>
              <a:gs pos="0">
                <a:schemeClr val="bg1">
                  <a:lumMod val="79000"/>
                </a:schemeClr>
              </a:gs>
              <a:gs pos="0">
                <a:schemeClr val="bg1">
                  <a:lumMod val="85000"/>
                  <a:alpha val="49000"/>
                </a:schemeClr>
              </a:gs>
              <a:gs pos="100000">
                <a:schemeClr val="accent1">
                  <a:tint val="23500"/>
                  <a:satMod val="160000"/>
                </a:schemeClr>
              </a:gs>
            </a:gsLst>
            <a:lin ang="5400000" scaled="0"/>
          </a:gradFill>
        </p:spPr>
        <p:txBody>
          <a:bodyPr>
            <a:spAutoFit/>
          </a:bodyPr>
          <a:lstStyle/>
          <a:p>
            <a:pPr algn="r" fontAlgn="auto">
              <a:spcBef>
                <a:spcPts val="0"/>
              </a:spcBef>
              <a:spcAft>
                <a:spcPts val="0"/>
              </a:spcAft>
              <a:defRPr/>
            </a:pPr>
            <a:endParaRPr lang="en-GB" sz="1400" b="1" dirty="0">
              <a:solidFill>
                <a:srgbClr val="9E1B34"/>
              </a:solidFill>
              <a:effectLst>
                <a:outerShdw blurRad="38100" dist="38100" dir="2700000" algn="tl">
                  <a:srgbClr val="000000">
                    <a:alpha val="43137"/>
                  </a:srgbClr>
                </a:outerShdw>
              </a:effectLst>
              <a:latin typeface="Gill Sans"/>
              <a:cs typeface="+mn-cs"/>
            </a:endParaRPr>
          </a:p>
          <a:p>
            <a:pPr algn="r" fontAlgn="auto">
              <a:spcBef>
                <a:spcPts val="0"/>
              </a:spcBef>
              <a:spcAft>
                <a:spcPts val="0"/>
              </a:spcAft>
              <a:defRPr/>
            </a:pPr>
            <a:r>
              <a:rPr lang="en-GB" sz="3400" b="1" dirty="0">
                <a:solidFill>
                  <a:srgbClr val="9E1B34"/>
                </a:solidFill>
                <a:effectLst>
                  <a:outerShdw blurRad="38100" dist="38100" dir="2700000" algn="tl">
                    <a:srgbClr val="000000">
                      <a:alpha val="43137"/>
                    </a:srgbClr>
                  </a:outerShdw>
                </a:effectLst>
                <a:latin typeface="Gill Sans"/>
              </a:rPr>
              <a:t> INTEGRATED REPORT </a:t>
            </a:r>
            <a:r>
              <a:rPr lang="en-GB" sz="3600" b="1" dirty="0">
                <a:solidFill>
                  <a:srgbClr val="EBAB00"/>
                </a:solidFill>
                <a:effectLst>
                  <a:outerShdw blurRad="38100" dist="38100" dir="2700000" algn="tl">
                    <a:srgbClr val="000000">
                      <a:alpha val="43137"/>
                    </a:srgbClr>
                  </a:outerShdw>
                </a:effectLst>
                <a:latin typeface="Gill Sans"/>
              </a:rPr>
              <a:t>2016</a:t>
            </a:r>
          </a:p>
          <a:p>
            <a:pPr algn="r" fontAlgn="auto">
              <a:spcBef>
                <a:spcPts val="0"/>
              </a:spcBef>
              <a:spcAft>
                <a:spcPts val="0"/>
              </a:spcAft>
              <a:defRPr/>
            </a:pPr>
            <a:endParaRPr lang="en-GB" sz="1400" b="1" dirty="0">
              <a:solidFill>
                <a:srgbClr val="EBAB00"/>
              </a:solidFill>
              <a:effectLst>
                <a:outerShdw blurRad="38100" dist="38100" dir="2700000" algn="tl">
                  <a:srgbClr val="000000">
                    <a:alpha val="43137"/>
                  </a:srgbClr>
                </a:outerShdw>
              </a:effectLst>
              <a:latin typeface="Gill Sans"/>
              <a:cs typeface="+mn-cs"/>
            </a:endParaRPr>
          </a:p>
        </p:txBody>
      </p:sp>
      <p:pic>
        <p:nvPicPr>
          <p:cNvPr id="2054" name="Picture 12" descr="C:\Users\bec831\AppData\Local\Microsoft\Windows\Temporary Internet Files\Content.IE5\HUJUEPW7\ICO%20alta%20resolución[1].jpeg">
            <a:extLst>
              <a:ext uri="{FF2B5EF4-FFF2-40B4-BE49-F238E27FC236}">
                <a16:creationId xmlns="" xmlns:a16="http://schemas.microsoft.com/office/drawing/2014/main" id="{D738B423-A8F0-4012-840D-FB84CBD871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12088" y="128588"/>
            <a:ext cx="1211262" cy="69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BDA5AB2E-C870-45B5-A90A-F2496495A015}"/>
              </a:ext>
            </a:extLst>
          </p:cNvPr>
          <p:cNvSpPr/>
          <p:nvPr/>
        </p:nvSpPr>
        <p:spPr>
          <a:xfrm>
            <a:off x="323850" y="6524625"/>
            <a:ext cx="882015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5C0A5399-3FA5-4B79-8BFF-11D92EB13B01}"/>
              </a:ext>
            </a:extLst>
          </p:cNvPr>
          <p:cNvSpPr/>
          <p:nvPr/>
        </p:nvSpPr>
        <p:spPr>
          <a:xfrm>
            <a:off x="323850" y="6742113"/>
            <a:ext cx="882015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2CCA553E-4608-4EEA-B831-D233EBE6E315}"/>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941832AC-539D-446E-A700-7B41825FB4F2}" type="slidenum">
              <a:rPr lang="es-ES" altLang="es-ES" sz="1600" b="1">
                <a:solidFill>
                  <a:srgbClr val="FFC000"/>
                </a:solidFill>
              </a:rPr>
              <a:pPr eaLnBrk="1" hangingPunct="1">
                <a:spcBef>
                  <a:spcPct val="0"/>
                </a:spcBef>
                <a:buFontTx/>
                <a:buNone/>
              </a:pPr>
              <a:t>10</a:t>
            </a:fld>
            <a:endParaRPr lang="en-GB" altLang="es-ES" sz="1600" b="1">
              <a:solidFill>
                <a:srgbClr val="FFC000"/>
              </a:solidFill>
            </a:endParaRPr>
          </a:p>
        </p:txBody>
      </p:sp>
      <p:sp>
        <p:nvSpPr>
          <p:cNvPr id="53" name="52 Rectángulo">
            <a:hlinkClick r:id="" action="ppaction://noaction"/>
            <a:extLst>
              <a:ext uri="{FF2B5EF4-FFF2-40B4-BE49-F238E27FC236}">
                <a16:creationId xmlns="" xmlns:a16="http://schemas.microsoft.com/office/drawing/2014/main" id="{BE66475D-4CA8-4D0D-92FB-468FB485FDCE}"/>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4" name="53 Rectángulo">
            <a:hlinkClick r:id="rId2" action="ppaction://hlinksldjump"/>
            <a:extLst>
              <a:ext uri="{FF2B5EF4-FFF2-40B4-BE49-F238E27FC236}">
                <a16:creationId xmlns="" xmlns:a16="http://schemas.microsoft.com/office/drawing/2014/main" id="{5B2DDE13-FBF5-41A5-A606-1F9B2F59E4DA}"/>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5" name="54 Rectángulo">
            <a:hlinkClick r:id="rId2" action="ppaction://hlinksldjump"/>
            <a:extLst>
              <a:ext uri="{FF2B5EF4-FFF2-40B4-BE49-F238E27FC236}">
                <a16:creationId xmlns="" xmlns:a16="http://schemas.microsoft.com/office/drawing/2014/main" id="{12851151-3CC4-4A87-A3A9-DBA7806CA2FC}"/>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6" name="55 Rectángulo">
            <a:hlinkClick r:id="rId3" action="ppaction://hlinksldjump"/>
            <a:extLst>
              <a:ext uri="{FF2B5EF4-FFF2-40B4-BE49-F238E27FC236}">
                <a16:creationId xmlns="" xmlns:a16="http://schemas.microsoft.com/office/drawing/2014/main" id="{3E9F9B5F-CD19-4123-840C-6050919A88AE}"/>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7" name="56 Rectángulo">
            <a:hlinkClick r:id="rId4" action="ppaction://hlinksldjump"/>
            <a:extLst>
              <a:ext uri="{FF2B5EF4-FFF2-40B4-BE49-F238E27FC236}">
                <a16:creationId xmlns="" xmlns:a16="http://schemas.microsoft.com/office/drawing/2014/main" id="{6E740262-264B-47EB-954D-1062BEF88BF9}"/>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8" name="57 Rectángulo">
            <a:hlinkClick r:id="rId5" action="ppaction://hlinksldjump"/>
            <a:extLst>
              <a:ext uri="{FF2B5EF4-FFF2-40B4-BE49-F238E27FC236}">
                <a16:creationId xmlns="" xmlns:a16="http://schemas.microsoft.com/office/drawing/2014/main" id="{A5948370-665E-4A00-98FA-F90A912CBAEB}"/>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9" name="58 Rectángulo">
            <a:hlinkClick r:id="" action="ppaction://noaction"/>
            <a:extLst>
              <a:ext uri="{FF2B5EF4-FFF2-40B4-BE49-F238E27FC236}">
                <a16:creationId xmlns="" xmlns:a16="http://schemas.microsoft.com/office/drawing/2014/main" id="{307B300E-9022-4EF1-9D32-9FB5EAFF96A8}"/>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0" name="59 Rectángulo">
            <a:hlinkClick r:id="rId6" action="ppaction://hlinksldjump"/>
            <a:extLst>
              <a:ext uri="{FF2B5EF4-FFF2-40B4-BE49-F238E27FC236}">
                <a16:creationId xmlns="" xmlns:a16="http://schemas.microsoft.com/office/drawing/2014/main" id="{01323097-C666-4B6B-A8DD-75506008828E}"/>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1" name="60 Rectángulo">
            <a:hlinkClick r:id="rId6" action="ppaction://hlinksldjump"/>
            <a:extLst>
              <a:ext uri="{FF2B5EF4-FFF2-40B4-BE49-F238E27FC236}">
                <a16:creationId xmlns="" xmlns:a16="http://schemas.microsoft.com/office/drawing/2014/main" id="{1FA9FCAB-3827-411E-9B33-453AEE57EE2C}"/>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2" name="61 Rectángulo">
            <a:hlinkClick r:id="rId7" action="ppaction://hlinksldjump"/>
            <a:extLst>
              <a:ext uri="{FF2B5EF4-FFF2-40B4-BE49-F238E27FC236}">
                <a16:creationId xmlns="" xmlns:a16="http://schemas.microsoft.com/office/drawing/2014/main" id="{FABCCC9C-28B5-47BD-9735-B5C93B38A031}"/>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3" name="62 Rectángulo">
            <a:hlinkClick r:id="rId8" action="ppaction://hlinksldjump"/>
            <a:extLst>
              <a:ext uri="{FF2B5EF4-FFF2-40B4-BE49-F238E27FC236}">
                <a16:creationId xmlns="" xmlns:a16="http://schemas.microsoft.com/office/drawing/2014/main" id="{076619B8-07B0-4B3F-833F-3E67057A5348}"/>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4" name="63 Rectángulo">
            <a:hlinkClick r:id="rId8" action="ppaction://hlinksldjump"/>
            <a:extLst>
              <a:ext uri="{FF2B5EF4-FFF2-40B4-BE49-F238E27FC236}">
                <a16:creationId xmlns="" xmlns:a16="http://schemas.microsoft.com/office/drawing/2014/main" id="{3AA7EC7C-75AB-4A56-9397-B3E2A927DDCD}"/>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5" name="64 Rectángulo">
            <a:hlinkClick r:id="rId9" action="ppaction://hlinksldjump"/>
            <a:extLst>
              <a:ext uri="{FF2B5EF4-FFF2-40B4-BE49-F238E27FC236}">
                <a16:creationId xmlns="" xmlns:a16="http://schemas.microsoft.com/office/drawing/2014/main" id="{D7DF3931-A297-4FE7-BCDD-3C9B290239E6}"/>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10" action="ppaction://hlinksldjump"/>
            <a:extLst>
              <a:ext uri="{FF2B5EF4-FFF2-40B4-BE49-F238E27FC236}">
                <a16:creationId xmlns="" xmlns:a16="http://schemas.microsoft.com/office/drawing/2014/main" id="{AA507A54-27B9-4344-BCA2-D8C0B13D031A}"/>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11" action="ppaction://hlinksldjump"/>
            <a:extLst>
              <a:ext uri="{FF2B5EF4-FFF2-40B4-BE49-F238E27FC236}">
                <a16:creationId xmlns="" xmlns:a16="http://schemas.microsoft.com/office/drawing/2014/main" id="{D85DF6F0-339D-47C8-87FB-96397C75B078}"/>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12" action="ppaction://hlinksldjump"/>
            <a:extLst>
              <a:ext uri="{FF2B5EF4-FFF2-40B4-BE49-F238E27FC236}">
                <a16:creationId xmlns="" xmlns:a16="http://schemas.microsoft.com/office/drawing/2014/main" id="{2C454671-E8A5-4641-A2EB-07408AE312F4}"/>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13" action="ppaction://hlinksldjump"/>
            <a:extLst>
              <a:ext uri="{FF2B5EF4-FFF2-40B4-BE49-F238E27FC236}">
                <a16:creationId xmlns="" xmlns:a16="http://schemas.microsoft.com/office/drawing/2014/main" id="{5D75F6C4-7D17-4F5C-8EB7-789D52FD799A}"/>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14" action="ppaction://hlinksldjump"/>
            <a:extLst>
              <a:ext uri="{FF2B5EF4-FFF2-40B4-BE49-F238E27FC236}">
                <a16:creationId xmlns="" xmlns:a16="http://schemas.microsoft.com/office/drawing/2014/main" id="{3198989E-F083-458F-A926-7D4637A99493}"/>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rId15" action="ppaction://hlinksldjump"/>
            <a:extLst>
              <a:ext uri="{FF2B5EF4-FFF2-40B4-BE49-F238E27FC236}">
                <a16:creationId xmlns="" xmlns:a16="http://schemas.microsoft.com/office/drawing/2014/main" id="{72D737BA-9639-491D-B368-40D781BC4D20}"/>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15" action="ppaction://hlinksldjump"/>
            <a:extLst>
              <a:ext uri="{FF2B5EF4-FFF2-40B4-BE49-F238E27FC236}">
                <a16:creationId xmlns="" xmlns:a16="http://schemas.microsoft.com/office/drawing/2014/main" id="{FA74775F-35D9-490F-810B-8D6E9398CACB}"/>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 action="ppaction://noaction"/>
            <a:extLst>
              <a:ext uri="{FF2B5EF4-FFF2-40B4-BE49-F238E27FC236}">
                <a16:creationId xmlns="" xmlns:a16="http://schemas.microsoft.com/office/drawing/2014/main" id="{1A4D0A3D-58BC-494E-B4C5-A6DA4C7DE617}"/>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 action="ppaction://noaction"/>
            <a:extLst>
              <a:ext uri="{FF2B5EF4-FFF2-40B4-BE49-F238E27FC236}">
                <a16:creationId xmlns="" xmlns:a16="http://schemas.microsoft.com/office/drawing/2014/main" id="{54DF75A5-4800-4F92-824C-18C025DAC65B}"/>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5" name="74 Rectángulo">
            <a:hlinkClick r:id="" action="ppaction://noaction"/>
            <a:extLst>
              <a:ext uri="{FF2B5EF4-FFF2-40B4-BE49-F238E27FC236}">
                <a16:creationId xmlns="" xmlns:a16="http://schemas.microsoft.com/office/drawing/2014/main" id="{4F7974E7-50E8-44EC-9E99-E1E5EC3A413D}"/>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6" name="75 Rectángulo">
            <a:hlinkClick r:id="" action="ppaction://noaction"/>
            <a:extLst>
              <a:ext uri="{FF2B5EF4-FFF2-40B4-BE49-F238E27FC236}">
                <a16:creationId xmlns="" xmlns:a16="http://schemas.microsoft.com/office/drawing/2014/main" id="{F2E9742C-555B-4041-85B1-D51A86927285}"/>
              </a:ext>
            </a:extLst>
          </p:cNvPr>
          <p:cNvSpPr/>
          <p:nvPr/>
        </p:nvSpPr>
        <p:spPr>
          <a:xfrm>
            <a:off x="250825" y="42926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7" name="76 Rectángulo">
            <a:hlinkClick r:id="" action="ppaction://noaction"/>
            <a:extLst>
              <a:ext uri="{FF2B5EF4-FFF2-40B4-BE49-F238E27FC236}">
                <a16:creationId xmlns="" xmlns:a16="http://schemas.microsoft.com/office/drawing/2014/main" id="{3E5F073B-9A89-4DD6-9F1A-94ADC221662C}"/>
              </a:ext>
            </a:extLst>
          </p:cNvPr>
          <p:cNvSpPr/>
          <p:nvPr/>
        </p:nvSpPr>
        <p:spPr>
          <a:xfrm>
            <a:off x="250825" y="4394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pic>
        <p:nvPicPr>
          <p:cNvPr id="11294" name="Picture 2">
            <a:extLst>
              <a:ext uri="{FF2B5EF4-FFF2-40B4-BE49-F238E27FC236}">
                <a16:creationId xmlns="" xmlns:a16="http://schemas.microsoft.com/office/drawing/2014/main" id="{85DCAD3C-F262-4BD5-ACC1-F75C26C6C9EC}"/>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636713" y="1269082"/>
            <a:ext cx="3375025" cy="48498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11295" name="Picture 3">
            <a:extLst>
              <a:ext uri="{FF2B5EF4-FFF2-40B4-BE49-F238E27FC236}">
                <a16:creationId xmlns="" xmlns:a16="http://schemas.microsoft.com/office/drawing/2014/main" id="{7A4760CC-2467-408E-9F63-B1E4EDE47CB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400675" y="1269082"/>
            <a:ext cx="3373438" cy="48498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2" name="91 Rectángulo">
            <a:extLst>
              <a:ext uri="{FF2B5EF4-FFF2-40B4-BE49-F238E27FC236}">
                <a16:creationId xmlns="" xmlns:a16="http://schemas.microsoft.com/office/drawing/2014/main" id="{BCE0D077-B7FF-475C-8D4A-25EBEE7E08F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600"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ABOUT THIS REPORT. External verification</a:t>
            </a:r>
            <a:endParaRPr lang="en-GB" dirty="0">
              <a:solidFill>
                <a:srgbClr val="9E1B34"/>
              </a:solidFill>
              <a:latin typeface="Gill Sans"/>
            </a:endParaRPr>
          </a:p>
        </p:txBody>
      </p:sp>
      <p:pic>
        <p:nvPicPr>
          <p:cNvPr id="11297" name="Picture 2">
            <a:extLst>
              <a:ext uri="{FF2B5EF4-FFF2-40B4-BE49-F238E27FC236}">
                <a16:creationId xmlns="" xmlns:a16="http://schemas.microsoft.com/office/drawing/2014/main" id="{E0B6622B-F24B-45EA-AEF5-4C6A2C24119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280400"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98" name="8 Rectángulo">
            <a:extLst>
              <a:ext uri="{FF2B5EF4-FFF2-40B4-BE49-F238E27FC236}">
                <a16:creationId xmlns="" xmlns:a16="http://schemas.microsoft.com/office/drawing/2014/main" id="{8AAD5007-54A5-4F28-BAF9-70CE16ADB25D}"/>
              </a:ext>
            </a:extLst>
          </p:cNvPr>
          <p:cNvSpPr>
            <a:spLocks noChangeArrowheads="1"/>
          </p:cNvSpPr>
          <p:nvPr/>
        </p:nvSpPr>
        <p:spPr bwMode="auto">
          <a:xfrm>
            <a:off x="1592263" y="908720"/>
            <a:ext cx="7192962"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EXTERNAL VERIFICATION</a:t>
            </a:r>
          </a:p>
        </p:txBody>
      </p:sp>
      <p:sp>
        <p:nvSpPr>
          <p:cNvPr id="90" name="89 Rectángulo">
            <a:extLst>
              <a:ext uri="{FF2B5EF4-FFF2-40B4-BE49-F238E27FC236}">
                <a16:creationId xmlns="" xmlns:a16="http://schemas.microsoft.com/office/drawing/2014/main" id="{847E17CE-3339-43A8-B784-72B973643070}"/>
              </a:ext>
            </a:extLst>
          </p:cNvPr>
          <p:cNvSpPr/>
          <p:nvPr/>
        </p:nvSpPr>
        <p:spPr>
          <a:xfrm>
            <a:off x="1593849" y="6150786"/>
            <a:ext cx="7191375" cy="338554"/>
          </a:xfrm>
          <a:prstGeom prst="rect">
            <a:avLst/>
          </a:prstGeom>
        </p:spPr>
        <p:txBody>
          <a:bodyPr wrap="square">
            <a:spAutoFit/>
          </a:bodyPr>
          <a:lstStyle/>
          <a:p>
            <a:pPr algn="just">
              <a:defRPr/>
            </a:pPr>
            <a:r>
              <a:rPr lang="en-GB" sz="800" i="1" dirty="0">
                <a:solidFill>
                  <a:schemeClr val="accent2">
                    <a:lumMod val="75000"/>
                  </a:schemeClr>
                </a:solidFill>
                <a:latin typeface="Gill Sans"/>
              </a:rPr>
              <a:t>Note: The full report can be accessed at:</a:t>
            </a:r>
          </a:p>
          <a:p>
            <a:pPr algn="just">
              <a:defRPr/>
            </a:pPr>
            <a:r>
              <a:rPr lang="en-GB" sz="800" i="1" dirty="0">
                <a:solidFill>
                  <a:schemeClr val="accent2">
                    <a:lumMod val="75000"/>
                  </a:schemeClr>
                </a:solidFill>
                <a:latin typeface="Gill Sans"/>
              </a:rPr>
              <a:t>https://www.ico.es/documents/15125/1241288/Annual+accounts+report+prepared+by+the+external+audit+firm/abb33972-8c73-4cc5-ba97-8299aaee6bdc</a:t>
            </a:r>
          </a:p>
        </p:txBody>
      </p:sp>
      <p:grpSp>
        <p:nvGrpSpPr>
          <p:cNvPr id="10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106" name="8 Rectángulo">
              <a:hlinkClick r:id="rId19"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107" name="8 Rectángulo">
              <a:hlinkClick r:id="rId20"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108" name="8 Rectángulo">
              <a:hlinkClick r:id="rId21"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109" name="8 Rectángulo">
              <a:hlinkClick r:id="rId4"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110" name="8 Rectángulo">
              <a:hlinkClick r:id="rId15"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111" name="8 Rectángulo">
              <a:hlinkClick r:id="rId22"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112" name="8 Rectángulo">
              <a:hlinkClick r:id="rId23"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113" name="8 Rectángulo">
              <a:hlinkClick r:id="rId24"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114" name="8 Rectángulo">
              <a:hlinkClick r:id="rId25"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115" name="8 Rectángulo">
              <a:hlinkClick r:id="rId26"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116" name="8 Rectángulo">
              <a:hlinkClick r:id="rId27"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117" name="8 Rectángulo">
              <a:hlinkClick r:id="rId28"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49" name="48 Grupo"/>
          <p:cNvGrpSpPr/>
          <p:nvPr/>
        </p:nvGrpSpPr>
        <p:grpSpPr>
          <a:xfrm>
            <a:off x="93663" y="5481228"/>
            <a:ext cx="1320800" cy="684622"/>
            <a:chOff x="93663" y="5481228"/>
            <a:chExt cx="1320800" cy="684622"/>
          </a:xfrm>
        </p:grpSpPr>
        <p:sp>
          <p:nvSpPr>
            <p:cNvPr id="50" name="8 Rectángulo">
              <a:hlinkClick r:id="rId29"/>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51" name="Picture 10" descr="http://images.gofreedownload.net/3-gray-printer-33855.jpg">
              <a:hlinkClick r:id="rId29"/>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30"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939F4BA9-732B-4A2A-B784-CF8AA072F82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23EDF53-1F55-4420-819E-D3532D025C6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9A14DF81-DCF7-47F6-9CCF-7E4EFB9E7C53}"/>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646F0A1A-C409-4DBE-9B8C-38E66E4DEEC1}" type="slidenum">
              <a:rPr lang="es-ES" altLang="es-ES" sz="1600" b="1">
                <a:solidFill>
                  <a:srgbClr val="FFC000"/>
                </a:solidFill>
              </a:rPr>
              <a:pPr algn="r" eaLnBrk="1" hangingPunct="1">
                <a:spcBef>
                  <a:spcPct val="0"/>
                </a:spcBef>
                <a:buFontTx/>
                <a:buNone/>
              </a:pPr>
              <a:t>100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D7B67F59-8BA2-4E53-9F9A-9B5F1A928EF3}"/>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103430" name="Picture 2">
            <a:extLst>
              <a:ext uri="{FF2B5EF4-FFF2-40B4-BE49-F238E27FC236}">
                <a16:creationId xmlns="" xmlns:a16="http://schemas.microsoft.com/office/drawing/2014/main" id="{07DACC59-4ED3-4217-B55E-2C40A909AE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31" name="AutoShape 6" descr="Resultado de imagen de imagen de calendario 2016">
            <a:extLst>
              <a:ext uri="{FF2B5EF4-FFF2-40B4-BE49-F238E27FC236}">
                <a16:creationId xmlns="" xmlns:a16="http://schemas.microsoft.com/office/drawing/2014/main" id="{98C3DF22-81FC-4A54-A57C-4EB314D4F066}"/>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3432" name="AutoShape 8" descr="Resultado de imagen de imagen de calendario 2016">
            <a:extLst>
              <a:ext uri="{FF2B5EF4-FFF2-40B4-BE49-F238E27FC236}">
                <a16:creationId xmlns="" xmlns:a16="http://schemas.microsoft.com/office/drawing/2014/main" id="{BB87AA69-1B81-4606-A5A2-66E1DABA5B53}"/>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3433" name="AutoShape 12" descr="Resultado de imagen de imagen de verificacion">
            <a:extLst>
              <a:ext uri="{FF2B5EF4-FFF2-40B4-BE49-F238E27FC236}">
                <a16:creationId xmlns="" xmlns:a16="http://schemas.microsoft.com/office/drawing/2014/main" id="{B552E58B-61D5-4E50-A9FC-766BBE7D0979}"/>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3434" name="AutoShape 14" descr="Resultado de imagen de imagen de verificacion">
            <a:extLst>
              <a:ext uri="{FF2B5EF4-FFF2-40B4-BE49-F238E27FC236}">
                <a16:creationId xmlns="" xmlns:a16="http://schemas.microsoft.com/office/drawing/2014/main" id="{FC057334-3C67-494A-98E7-AA6D50AADACD}"/>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3435" name="AutoShape 46" descr="Resultado de imagen de ii ico sustainable bond forum">
            <a:extLst>
              <a:ext uri="{FF2B5EF4-FFF2-40B4-BE49-F238E27FC236}">
                <a16:creationId xmlns="" xmlns:a16="http://schemas.microsoft.com/office/drawing/2014/main" id="{6F1CF0A7-42EB-445D-BA92-77DC55DAC9F5}"/>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3436" name="35 CuadroTexto">
            <a:extLst>
              <a:ext uri="{FF2B5EF4-FFF2-40B4-BE49-F238E27FC236}">
                <a16:creationId xmlns="" xmlns:a16="http://schemas.microsoft.com/office/drawing/2014/main" id="{96FD3200-280C-4B7C-94C8-706EE2E9E78F}"/>
              </a:ext>
            </a:extLst>
          </p:cNvPr>
          <p:cNvSpPr txBox="1">
            <a:spLocks noChangeArrowheads="1"/>
          </p:cNvSpPr>
          <p:nvPr/>
        </p:nvSpPr>
        <p:spPr bwMode="auto">
          <a:xfrm>
            <a:off x="1773238" y="2117725"/>
            <a:ext cx="341153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2016, €1.425 billion was raised through bilateral loans with multilateral organisations and foreign institutions similar to ICO: the European Investment Bank (€1.125 billion) and the Council of Europe Development Bank (€300 million allocated to financing the self-employed and SMEs in Spain).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majority of financing obtained from the EIB has a fixed purpose, meaning it must be used by ICO to finance specific types of activities or economic sectors or, where applicable, be aimed at companies that fulfil specific conditions in terms of number of employees, annual turnover or balance sheet.</a:t>
            </a:r>
          </a:p>
        </p:txBody>
      </p:sp>
      <p:sp>
        <p:nvSpPr>
          <p:cNvPr id="103438" name="2 Rectángulo">
            <a:extLst>
              <a:ext uri="{FF2B5EF4-FFF2-40B4-BE49-F238E27FC236}">
                <a16:creationId xmlns="" xmlns:a16="http://schemas.microsoft.com/office/drawing/2014/main" id="{5F89810E-DB8C-4652-B2E1-98420A26C492}"/>
              </a:ext>
            </a:extLst>
          </p:cNvPr>
          <p:cNvSpPr>
            <a:spLocks noChangeArrowheads="1"/>
          </p:cNvSpPr>
          <p:nvPr/>
        </p:nvSpPr>
        <p:spPr bwMode="auto">
          <a:xfrm>
            <a:off x="1782763" y="4185444"/>
            <a:ext cx="6980237" cy="132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dirty="0">
                <a:solidFill>
                  <a:srgbClr val="9E1B34"/>
                </a:solidFill>
                <a:latin typeface="Gill Sans"/>
              </a:rPr>
              <a:t>Issues on capital markets. ICO continues to diversify its investor base.</a:t>
            </a:r>
          </a:p>
          <a:p>
            <a:pPr algn="just" eaLnBrk="1" hangingPunct="1">
              <a:spcBef>
                <a:spcPct val="0"/>
              </a:spcBef>
              <a:buFontTx/>
              <a:buNone/>
            </a:pPr>
            <a:endParaRPr lang="en-GB" altLang="es-ES" sz="10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In 2016, ICO raised funds on capital markets amounting to €2.545 billion. For the most part, funding was obtained by issuing bonds in public transactions and structured and private placements. ICO is the second largest Spanish public body, after the Spanish Treasury, in terms of debt issuance and the debts and other obligations it contracts in raising funds are guaranteed by the Spanish state. In total, 90% of issues have been placed with foreign investors, thus confirming the normalisation of capital markets for Spanish issuers.</a:t>
            </a:r>
          </a:p>
        </p:txBody>
      </p:sp>
      <p:sp>
        <p:nvSpPr>
          <p:cNvPr id="34" name="8 Rectángulo">
            <a:extLst>
              <a:ext uri="{FF2B5EF4-FFF2-40B4-BE49-F238E27FC236}">
                <a16:creationId xmlns="" xmlns:a16="http://schemas.microsoft.com/office/drawing/2014/main" id="{90BBBE88-E0F0-4942-A310-2EDFD95EBDC5}"/>
              </a:ext>
            </a:extLst>
          </p:cNvPr>
          <p:cNvSpPr>
            <a:spLocks noChangeArrowheads="1"/>
          </p:cNvSpPr>
          <p:nvPr/>
        </p:nvSpPr>
        <p:spPr bwMode="auto">
          <a:xfrm>
            <a:off x="1768475" y="998538"/>
            <a:ext cx="4176713"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altLang="es-ES" sz="1200" b="1" dirty="0">
                <a:solidFill>
                  <a:schemeClr val="accent2">
                    <a:lumMod val="75000"/>
                  </a:schemeClr>
                </a:solidFill>
                <a:latin typeface="Arial" panose="020B0604020202020204" pitchFamily="34" charset="0"/>
              </a:rPr>
              <a:t>FUNDRAISING</a:t>
            </a:r>
          </a:p>
        </p:txBody>
      </p:sp>
      <p:sp>
        <p:nvSpPr>
          <p:cNvPr id="35" name="8 Rectángulo">
            <a:extLst>
              <a:ext uri="{FF2B5EF4-FFF2-40B4-BE49-F238E27FC236}">
                <a16:creationId xmlns="" xmlns:a16="http://schemas.microsoft.com/office/drawing/2014/main" id="{59E29516-7D13-4549-9788-F60B014D2C86}"/>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Sources of funding</a:t>
            </a:r>
          </a:p>
        </p:txBody>
      </p:sp>
      <p:pic>
        <p:nvPicPr>
          <p:cNvPr id="2" name="Imagen 1"/>
          <p:cNvPicPr>
            <a:picLocks noChangeAspect="1"/>
          </p:cNvPicPr>
          <p:nvPr/>
        </p:nvPicPr>
        <p:blipFill>
          <a:blip r:embed="rId3"/>
          <a:stretch>
            <a:fillRect/>
          </a:stretch>
        </p:blipFill>
        <p:spPr>
          <a:xfrm>
            <a:off x="5214718" y="1847449"/>
            <a:ext cx="3548282" cy="2192739"/>
          </a:xfrm>
          <a:prstGeom prst="rect">
            <a:avLst/>
          </a:prstGeom>
        </p:spPr>
      </p:pic>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3"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41375137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CC6C33CC-5E4E-48E5-9516-4A7965438C15}"/>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9E421EF0-1C4E-4865-A1C8-82C65271305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EC98071-B3D0-4111-9BF4-3F5675514D7D}"/>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A9243262-A8C4-4F5E-844C-C4D05AFDC061}" type="slidenum">
              <a:rPr lang="es-ES" altLang="es-ES" sz="1600" b="1">
                <a:solidFill>
                  <a:srgbClr val="FFC000"/>
                </a:solidFill>
              </a:rPr>
              <a:pPr algn="r" eaLnBrk="1" hangingPunct="1">
                <a:spcBef>
                  <a:spcPct val="0"/>
                </a:spcBef>
                <a:buFontTx/>
                <a:buNone/>
              </a:pPr>
              <a:t>101</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E4E6DD2A-FFE0-467B-87FD-BC56587A0EF1}"/>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104454" name="Picture 2">
            <a:extLst>
              <a:ext uri="{FF2B5EF4-FFF2-40B4-BE49-F238E27FC236}">
                <a16:creationId xmlns="" xmlns:a16="http://schemas.microsoft.com/office/drawing/2014/main" id="{119095C3-5B49-4AD8-8097-EC6CBF2ECF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55" name="AutoShape 6" descr="Resultado de imagen de imagen de calendario 2016">
            <a:extLst>
              <a:ext uri="{FF2B5EF4-FFF2-40B4-BE49-F238E27FC236}">
                <a16:creationId xmlns="" xmlns:a16="http://schemas.microsoft.com/office/drawing/2014/main" id="{97CB4F0B-F1EC-4CAF-AA7E-073C5A02E562}"/>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4456" name="AutoShape 8" descr="Resultado de imagen de imagen de calendario 2016">
            <a:extLst>
              <a:ext uri="{FF2B5EF4-FFF2-40B4-BE49-F238E27FC236}">
                <a16:creationId xmlns="" xmlns:a16="http://schemas.microsoft.com/office/drawing/2014/main" id="{BBBD7D07-7D27-445B-B1D8-C7B0475BCDE4}"/>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4457" name="AutoShape 12" descr="Resultado de imagen de imagen de verificacion">
            <a:extLst>
              <a:ext uri="{FF2B5EF4-FFF2-40B4-BE49-F238E27FC236}">
                <a16:creationId xmlns="" xmlns:a16="http://schemas.microsoft.com/office/drawing/2014/main" id="{8A74966D-2104-433C-8403-3F42FC8EB8D1}"/>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4458" name="AutoShape 14" descr="Resultado de imagen de imagen de verificacion">
            <a:extLst>
              <a:ext uri="{FF2B5EF4-FFF2-40B4-BE49-F238E27FC236}">
                <a16:creationId xmlns="" xmlns:a16="http://schemas.microsoft.com/office/drawing/2014/main" id="{F6303D22-6A35-4250-9502-0AA937E28CE0}"/>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4459" name="AutoShape 46" descr="Resultado de imagen de ii ico sustainable bond forum">
            <a:extLst>
              <a:ext uri="{FF2B5EF4-FFF2-40B4-BE49-F238E27FC236}">
                <a16:creationId xmlns="" xmlns:a16="http://schemas.microsoft.com/office/drawing/2014/main" id="{364E2E7E-67F7-4DD0-A8FF-9AB2D1A3E3EC}"/>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4460" name="1 CuadroTexto">
            <a:extLst>
              <a:ext uri="{FF2B5EF4-FFF2-40B4-BE49-F238E27FC236}">
                <a16:creationId xmlns="" xmlns:a16="http://schemas.microsoft.com/office/drawing/2014/main" id="{CAD1F11A-4E28-477A-B237-9F7B51685CC3}"/>
              </a:ext>
            </a:extLst>
          </p:cNvPr>
          <p:cNvSpPr txBox="1">
            <a:spLocks noChangeArrowheads="1"/>
          </p:cNvSpPr>
          <p:nvPr/>
        </p:nvSpPr>
        <p:spPr bwMode="auto">
          <a:xfrm>
            <a:off x="5256213" y="4784725"/>
            <a:ext cx="36369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terms of distribution by investor type, private banks and fund managers stand out as the main takers, accounting for 68% and 16% respectively. </a:t>
            </a:r>
          </a:p>
        </p:txBody>
      </p:sp>
      <p:sp>
        <p:nvSpPr>
          <p:cNvPr id="104461" name="46 Rectángulo">
            <a:extLst>
              <a:ext uri="{FF2B5EF4-FFF2-40B4-BE49-F238E27FC236}">
                <a16:creationId xmlns="" xmlns:a16="http://schemas.microsoft.com/office/drawing/2014/main" id="{EC524C5F-299E-4AD0-BF29-4073F0540E50}"/>
              </a:ext>
            </a:extLst>
          </p:cNvPr>
          <p:cNvSpPr>
            <a:spLocks noChangeArrowheads="1"/>
          </p:cNvSpPr>
          <p:nvPr/>
        </p:nvSpPr>
        <p:spPr bwMode="auto">
          <a:xfrm>
            <a:off x="1768475" y="2025650"/>
            <a:ext cx="3235325" cy="170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2016, ICO launched a two-year, $500 million benchmark funding operation in the capital markets. As part of this issue, ICO returned to the dollar market, further diversifying its investor base and accessing financing at very competitive rates.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terms of the geographic distribution of issues carried out, the US and German markets stand out, accounting for 56% and 13% respectively. </a:t>
            </a:r>
          </a:p>
        </p:txBody>
      </p:sp>
      <p:sp>
        <p:nvSpPr>
          <p:cNvPr id="35" name="8 Rectángulo">
            <a:extLst>
              <a:ext uri="{FF2B5EF4-FFF2-40B4-BE49-F238E27FC236}">
                <a16:creationId xmlns="" xmlns:a16="http://schemas.microsoft.com/office/drawing/2014/main" id="{DC384230-56D0-4117-A0F6-5B56E1828F8F}"/>
              </a:ext>
            </a:extLst>
          </p:cNvPr>
          <p:cNvSpPr>
            <a:spLocks noChangeArrowheads="1"/>
          </p:cNvSpPr>
          <p:nvPr/>
        </p:nvSpPr>
        <p:spPr bwMode="auto">
          <a:xfrm>
            <a:off x="1768475" y="998538"/>
            <a:ext cx="4176713"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altLang="es-ES" sz="1200" b="1" dirty="0">
                <a:solidFill>
                  <a:schemeClr val="accent2">
                    <a:lumMod val="75000"/>
                  </a:schemeClr>
                </a:solidFill>
                <a:latin typeface="Arial" panose="020B0604020202020204" pitchFamily="34" charset="0"/>
              </a:rPr>
              <a:t>FUNDRAISING</a:t>
            </a:r>
          </a:p>
        </p:txBody>
      </p:sp>
      <p:sp>
        <p:nvSpPr>
          <p:cNvPr id="37" name="8 Rectángulo">
            <a:extLst>
              <a:ext uri="{FF2B5EF4-FFF2-40B4-BE49-F238E27FC236}">
                <a16:creationId xmlns="" xmlns:a16="http://schemas.microsoft.com/office/drawing/2014/main" id="{FF158D8C-28D1-4B6C-AA3B-EF2B0446BA0C}"/>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Sources of funding</a:t>
            </a:r>
          </a:p>
        </p:txBody>
      </p:sp>
      <p:pic>
        <p:nvPicPr>
          <p:cNvPr id="2" name="Imagen 1"/>
          <p:cNvPicPr>
            <a:picLocks noChangeAspect="1"/>
          </p:cNvPicPr>
          <p:nvPr/>
        </p:nvPicPr>
        <p:blipFill>
          <a:blip r:embed="rId3"/>
          <a:stretch>
            <a:fillRect/>
          </a:stretch>
        </p:blipFill>
        <p:spPr>
          <a:xfrm>
            <a:off x="5271912" y="1894956"/>
            <a:ext cx="3657627" cy="2854844"/>
          </a:xfrm>
          <a:prstGeom prst="rect">
            <a:avLst/>
          </a:prstGeom>
        </p:spPr>
      </p:pic>
      <p:pic>
        <p:nvPicPr>
          <p:cNvPr id="3" name="Imagen 2"/>
          <p:cNvPicPr>
            <a:picLocks noChangeAspect="1"/>
          </p:cNvPicPr>
          <p:nvPr/>
        </p:nvPicPr>
        <p:blipFill>
          <a:blip r:embed="rId4"/>
          <a:stretch>
            <a:fillRect/>
          </a:stretch>
        </p:blipFill>
        <p:spPr>
          <a:xfrm>
            <a:off x="1799692" y="3560787"/>
            <a:ext cx="3453871" cy="2676525"/>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1"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2"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9814965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BC92F659-8843-4E02-862D-3C4B30D24B7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9626087-8E5E-4B82-A54E-A4F976E3C2D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FA99025C-4950-4EC7-9606-BEC064D9355E}"/>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DD2CFAF9-CEFE-4813-890C-1B85F3B74B00}" type="slidenum">
              <a:rPr lang="es-ES" altLang="es-ES" sz="1600" b="1">
                <a:solidFill>
                  <a:srgbClr val="FFC000"/>
                </a:solidFill>
              </a:rPr>
              <a:pPr algn="r" eaLnBrk="1" hangingPunct="1">
                <a:spcBef>
                  <a:spcPct val="0"/>
                </a:spcBef>
                <a:buFontTx/>
                <a:buNone/>
              </a:pPr>
              <a:t>102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52DA140A-0BF4-4B5A-A222-0B95349DAF05}"/>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105478" name="Picture 2">
            <a:extLst>
              <a:ext uri="{FF2B5EF4-FFF2-40B4-BE49-F238E27FC236}">
                <a16:creationId xmlns="" xmlns:a16="http://schemas.microsoft.com/office/drawing/2014/main" id="{EF0DD5E5-584E-4604-9378-C21061ACDB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79" name="AutoShape 6" descr="Resultado de imagen de imagen de calendario 2016">
            <a:extLst>
              <a:ext uri="{FF2B5EF4-FFF2-40B4-BE49-F238E27FC236}">
                <a16:creationId xmlns="" xmlns:a16="http://schemas.microsoft.com/office/drawing/2014/main" id="{F8C13E17-20F1-4DBD-B0D2-862A3A50FF10}"/>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5480" name="AutoShape 8" descr="Resultado de imagen de imagen de calendario 2016">
            <a:extLst>
              <a:ext uri="{FF2B5EF4-FFF2-40B4-BE49-F238E27FC236}">
                <a16:creationId xmlns="" xmlns:a16="http://schemas.microsoft.com/office/drawing/2014/main" id="{E84C43C4-B730-499E-B60C-DA81EBC34C98}"/>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5481" name="AutoShape 12" descr="Resultado de imagen de imagen de verificacion">
            <a:extLst>
              <a:ext uri="{FF2B5EF4-FFF2-40B4-BE49-F238E27FC236}">
                <a16:creationId xmlns="" xmlns:a16="http://schemas.microsoft.com/office/drawing/2014/main" id="{F1BC80A5-7DE7-44B5-BBCA-285D1874E5F4}"/>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5482" name="AutoShape 14" descr="Resultado de imagen de imagen de verificacion">
            <a:extLst>
              <a:ext uri="{FF2B5EF4-FFF2-40B4-BE49-F238E27FC236}">
                <a16:creationId xmlns="" xmlns:a16="http://schemas.microsoft.com/office/drawing/2014/main" id="{FCA37692-5A44-4D55-9828-904CD322A564}"/>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5483" name="AutoShape 46" descr="Resultado de imagen de ii ico sustainable bond forum">
            <a:extLst>
              <a:ext uri="{FF2B5EF4-FFF2-40B4-BE49-F238E27FC236}">
                <a16:creationId xmlns="" xmlns:a16="http://schemas.microsoft.com/office/drawing/2014/main" id="{421569CD-CE6C-4DCB-BCAA-35E9E4FB886C}"/>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5484" name="AutoShape 2" descr="Resultado de imagen de sustainable bond forum">
            <a:extLst>
              <a:ext uri="{FF2B5EF4-FFF2-40B4-BE49-F238E27FC236}">
                <a16:creationId xmlns="" xmlns:a16="http://schemas.microsoft.com/office/drawing/2014/main" id="{9CFF1A5A-CF41-4D67-87E0-613C9FD1061D}"/>
              </a:ext>
            </a:extLst>
          </p:cNvPr>
          <p:cNvSpPr>
            <a:spLocks noChangeAspect="1" noChangeArrowheads="1"/>
          </p:cNvSpPr>
          <p:nvPr/>
        </p:nvSpPr>
        <p:spPr bwMode="auto">
          <a:xfrm>
            <a:off x="906463" y="6175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5485" name="AutoShape 4" descr="Resultado de imagen de sustainable bond forum">
            <a:extLst>
              <a:ext uri="{FF2B5EF4-FFF2-40B4-BE49-F238E27FC236}">
                <a16:creationId xmlns="" xmlns:a16="http://schemas.microsoft.com/office/drawing/2014/main" id="{BACA3505-177B-4E57-AEFC-5968B6422107}"/>
              </a:ext>
            </a:extLst>
          </p:cNvPr>
          <p:cNvSpPr>
            <a:spLocks noChangeAspect="1" noChangeArrowheads="1"/>
          </p:cNvSpPr>
          <p:nvPr/>
        </p:nvSpPr>
        <p:spPr bwMode="auto">
          <a:xfrm>
            <a:off x="1058863" y="769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pic>
        <p:nvPicPr>
          <p:cNvPr id="105486" name="Picture 5">
            <a:extLst>
              <a:ext uri="{FF2B5EF4-FFF2-40B4-BE49-F238E27FC236}">
                <a16:creationId xmlns="" xmlns:a16="http://schemas.microsoft.com/office/drawing/2014/main" id="{83B6D7E2-B647-447A-8079-E5E206B97C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05488" y="4400550"/>
            <a:ext cx="2619375" cy="174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5487" name="35 CuadroTexto">
            <a:extLst>
              <a:ext uri="{FF2B5EF4-FFF2-40B4-BE49-F238E27FC236}">
                <a16:creationId xmlns="" xmlns:a16="http://schemas.microsoft.com/office/drawing/2014/main" id="{4B6617B6-B264-444C-B3AD-ED9767A88EA5}"/>
              </a:ext>
            </a:extLst>
          </p:cNvPr>
          <p:cNvSpPr txBox="1">
            <a:spLocks noChangeArrowheads="1"/>
          </p:cNvSpPr>
          <p:nvPr/>
        </p:nvSpPr>
        <p:spPr bwMode="auto">
          <a:xfrm>
            <a:off x="1773238" y="4691063"/>
            <a:ext cx="3806825" cy="1169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With a view to sustaining the dialogue between market stakeholders in social impact bonds, on 29 June 2016, the SECOND ICO SUSTAINABLE BONDS FORUM was held in Madrid in collaboration with Credit Agricole CIB, HSBC and BBVA, with issuers, investors, regulators, non-financial ratings agencies and other important market operators in attendance.</a:t>
            </a:r>
          </a:p>
        </p:txBody>
      </p:sp>
      <p:sp>
        <p:nvSpPr>
          <p:cNvPr id="105488" name="1 Rectángulo">
            <a:extLst>
              <a:ext uri="{FF2B5EF4-FFF2-40B4-BE49-F238E27FC236}">
                <a16:creationId xmlns="" xmlns:a16="http://schemas.microsoft.com/office/drawing/2014/main" id="{EFFBF862-6EA7-44F8-8890-F5EB4BE5EA8B}"/>
              </a:ext>
            </a:extLst>
          </p:cNvPr>
          <p:cNvSpPr>
            <a:spLocks noChangeArrowheads="1"/>
          </p:cNvSpPr>
          <p:nvPr/>
        </p:nvSpPr>
        <p:spPr bwMode="auto">
          <a:xfrm>
            <a:off x="1768475" y="1844675"/>
            <a:ext cx="6831013"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Second benchmark social impact bond issue.</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April 2016, ICO launched its second issue of social impact bonds for €500 million. The purpose of this transaction was to raise funds intended to finance SMEs in regions with a per capita GDP below the national average, to create or preserve jobs. As part of this second transaction, the first having taken place in February 2016 for €1 billion, ICO consolidated its presence in the social impact bond market, underlining its leadership strategy by means of this innovative product, making it possible to expand its investor base and demonstrate the impact of its financing on the Spanish business sector.</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Social impact bonds are an example of what is known in international capital markets as sustainability bonds or sustainable bonds, a type of issue where funds are used to finance transactions that have a positive social or environmental impact.</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February 2016, ICO published a report on its first social impact bond issue, which took place in January 2015 for the amount of €1 billion. This report concludes that 23,254 SMEs were financed from the capital raised in that transaction. </a:t>
            </a:r>
          </a:p>
        </p:txBody>
      </p:sp>
      <p:sp>
        <p:nvSpPr>
          <p:cNvPr id="35" name="8 Rectángulo">
            <a:extLst>
              <a:ext uri="{FF2B5EF4-FFF2-40B4-BE49-F238E27FC236}">
                <a16:creationId xmlns="" xmlns:a16="http://schemas.microsoft.com/office/drawing/2014/main" id="{4409448F-CE98-406D-88A6-3162D33D7053}"/>
              </a:ext>
            </a:extLst>
          </p:cNvPr>
          <p:cNvSpPr>
            <a:spLocks noChangeArrowheads="1"/>
          </p:cNvSpPr>
          <p:nvPr/>
        </p:nvSpPr>
        <p:spPr bwMode="auto">
          <a:xfrm>
            <a:off x="1768475" y="998538"/>
            <a:ext cx="4176713"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altLang="es-ES" sz="1200" b="1" dirty="0">
                <a:solidFill>
                  <a:schemeClr val="accent2">
                    <a:lumMod val="75000"/>
                  </a:schemeClr>
                </a:solidFill>
                <a:latin typeface="Arial" panose="020B0604020202020204" pitchFamily="34" charset="0"/>
              </a:rPr>
              <a:t>FUNDRAISING</a:t>
            </a:r>
          </a:p>
        </p:txBody>
      </p:sp>
      <p:sp>
        <p:nvSpPr>
          <p:cNvPr id="37" name="8 Rectángulo">
            <a:extLst>
              <a:ext uri="{FF2B5EF4-FFF2-40B4-BE49-F238E27FC236}">
                <a16:creationId xmlns="" xmlns:a16="http://schemas.microsoft.com/office/drawing/2014/main" id="{AA7C7170-9CD6-4F42-A14A-5D179E47611D}"/>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Sources of funding</a:t>
            </a:r>
          </a:p>
        </p:txBody>
      </p:sp>
      <p:grpSp>
        <p:nvGrpSpPr>
          <p:cNvPr id="4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0"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1"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2"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2" name="31 Grupo"/>
          <p:cNvGrpSpPr/>
          <p:nvPr/>
        </p:nvGrpSpPr>
        <p:grpSpPr>
          <a:xfrm>
            <a:off x="93663" y="5481228"/>
            <a:ext cx="1320800" cy="684622"/>
            <a:chOff x="93663" y="5481228"/>
            <a:chExt cx="1320800" cy="684622"/>
          </a:xfrm>
        </p:grpSpPr>
        <p:sp>
          <p:nvSpPr>
            <p:cNvPr id="33"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4"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135807273"/>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A97B5F8A-1E47-43B9-A010-B504B141F916}"/>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1F8CF929-30BB-46E6-BA7E-B8DF7CAEEBB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C2376FEC-3073-46B7-A6C9-03D1D4F50E6B}"/>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64CCD66E-3A30-45A4-A251-09FDD860ECE9}" type="slidenum">
              <a:rPr lang="es-ES" altLang="es-ES" sz="1600" b="1">
                <a:solidFill>
                  <a:srgbClr val="FFC000"/>
                </a:solidFill>
              </a:rPr>
              <a:pPr algn="r" eaLnBrk="1" hangingPunct="1">
                <a:spcBef>
                  <a:spcPct val="0"/>
                </a:spcBef>
                <a:buFontTx/>
                <a:buNone/>
              </a:pPr>
              <a:t>103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84CA767A-940C-4F73-97CC-634FDCD1DFE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106502" name="Picture 2">
            <a:extLst>
              <a:ext uri="{FF2B5EF4-FFF2-40B4-BE49-F238E27FC236}">
                <a16:creationId xmlns="" xmlns:a16="http://schemas.microsoft.com/office/drawing/2014/main" id="{429DF84F-FFE0-4B55-943B-D3073186E1C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503" name="AutoShape 6" descr="Resultado de imagen de imagen de calendario 2016">
            <a:extLst>
              <a:ext uri="{FF2B5EF4-FFF2-40B4-BE49-F238E27FC236}">
                <a16:creationId xmlns="" xmlns:a16="http://schemas.microsoft.com/office/drawing/2014/main" id="{BD313E04-47A3-49AD-9119-BE1451547B3C}"/>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6504" name="AutoShape 8" descr="Resultado de imagen de imagen de calendario 2016">
            <a:extLst>
              <a:ext uri="{FF2B5EF4-FFF2-40B4-BE49-F238E27FC236}">
                <a16:creationId xmlns="" xmlns:a16="http://schemas.microsoft.com/office/drawing/2014/main" id="{A72F731E-7964-4D7F-9047-414949E766FA}"/>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6505" name="AutoShape 12" descr="Resultado de imagen de imagen de verificacion">
            <a:extLst>
              <a:ext uri="{FF2B5EF4-FFF2-40B4-BE49-F238E27FC236}">
                <a16:creationId xmlns="" xmlns:a16="http://schemas.microsoft.com/office/drawing/2014/main" id="{5C80B229-D9D5-4E5D-B225-3E42EE6D11F8}"/>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6506" name="AutoShape 14" descr="Resultado de imagen de imagen de verificacion">
            <a:extLst>
              <a:ext uri="{FF2B5EF4-FFF2-40B4-BE49-F238E27FC236}">
                <a16:creationId xmlns="" xmlns:a16="http://schemas.microsoft.com/office/drawing/2014/main" id="{A4B7A4EE-BFA7-42AF-A4F3-85B8AAF3AB93}"/>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6507" name="AutoShape 46" descr="Resultado de imagen de ii ico sustainable bond forum">
            <a:extLst>
              <a:ext uri="{FF2B5EF4-FFF2-40B4-BE49-F238E27FC236}">
                <a16:creationId xmlns="" xmlns:a16="http://schemas.microsoft.com/office/drawing/2014/main" id="{D4399843-D2D8-47E4-8252-E186C20A3DC1}"/>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6511" name="2 Rectángulo">
            <a:extLst>
              <a:ext uri="{FF2B5EF4-FFF2-40B4-BE49-F238E27FC236}">
                <a16:creationId xmlns="" xmlns:a16="http://schemas.microsoft.com/office/drawing/2014/main" id="{EF1B3062-1711-49BC-A6E7-C22464FF5A69}"/>
              </a:ext>
            </a:extLst>
          </p:cNvPr>
          <p:cNvSpPr>
            <a:spLocks noChangeArrowheads="1"/>
          </p:cNvSpPr>
          <p:nvPr/>
        </p:nvSpPr>
        <p:spPr bwMode="auto">
          <a:xfrm>
            <a:off x="5183188" y="5716588"/>
            <a:ext cx="34925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800" i="1" dirty="0">
                <a:solidFill>
                  <a:srgbClr val="C00000"/>
                </a:solidFill>
              </a:rPr>
              <a:t>(*) This item includes €141 million of costs resulting from the early repurchase of liabilities issued by ICO between June and December 2016, with a view to reducing the financial burden in future years.</a:t>
            </a:r>
          </a:p>
        </p:txBody>
      </p:sp>
      <p:sp>
        <p:nvSpPr>
          <p:cNvPr id="31" name="8 Rectángulo">
            <a:extLst>
              <a:ext uri="{FF2B5EF4-FFF2-40B4-BE49-F238E27FC236}">
                <a16:creationId xmlns="" xmlns:a16="http://schemas.microsoft.com/office/drawing/2014/main" id="{48699EEA-1707-4580-8901-06057036F22C}"/>
              </a:ext>
            </a:extLst>
          </p:cNvPr>
          <p:cNvSpPr>
            <a:spLocks noChangeArrowheads="1"/>
          </p:cNvSpPr>
          <p:nvPr/>
        </p:nvSpPr>
        <p:spPr bwMode="auto">
          <a:xfrm>
            <a:off x="1768475" y="998538"/>
            <a:ext cx="4176713"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altLang="es-ES" sz="1200" b="1" dirty="0">
                <a:solidFill>
                  <a:srgbClr val="9E1B34"/>
                </a:solidFill>
                <a:latin typeface="Gill Sans"/>
              </a:rPr>
              <a:t>KEY FIGURES</a:t>
            </a:r>
            <a:endParaRPr lang="en-GB" altLang="es-ES" sz="1200" b="1" dirty="0">
              <a:solidFill>
                <a:schemeClr val="accent2">
                  <a:lumMod val="75000"/>
                </a:schemeClr>
              </a:solidFill>
              <a:latin typeface="Arial" panose="020B0604020202020204" pitchFamily="34" charset="0"/>
            </a:endParaRPr>
          </a:p>
        </p:txBody>
      </p:sp>
      <p:sp>
        <p:nvSpPr>
          <p:cNvPr id="32" name="8 Rectángulo">
            <a:extLst>
              <a:ext uri="{FF2B5EF4-FFF2-40B4-BE49-F238E27FC236}">
                <a16:creationId xmlns="" xmlns:a16="http://schemas.microsoft.com/office/drawing/2014/main" id="{FDC3B541-CDB3-4922-8BAF-1F1AA7A3B45B}"/>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Balance sheet and profit and loss account for the year</a:t>
            </a:r>
          </a:p>
        </p:txBody>
      </p:sp>
      <p:pic>
        <p:nvPicPr>
          <p:cNvPr id="2" name="Imagen 1"/>
          <p:cNvPicPr>
            <a:picLocks noChangeAspect="1"/>
          </p:cNvPicPr>
          <p:nvPr/>
        </p:nvPicPr>
        <p:blipFill>
          <a:blip r:embed="rId3"/>
          <a:stretch>
            <a:fillRect/>
          </a:stretch>
        </p:blipFill>
        <p:spPr>
          <a:xfrm>
            <a:off x="1710844" y="1766075"/>
            <a:ext cx="3459644" cy="3734612"/>
          </a:xfrm>
          <a:prstGeom prst="rect">
            <a:avLst/>
          </a:prstGeom>
        </p:spPr>
      </p:pic>
      <p:pic>
        <p:nvPicPr>
          <p:cNvPr id="3" name="Imagen 2"/>
          <p:cNvPicPr>
            <a:picLocks noChangeAspect="1"/>
          </p:cNvPicPr>
          <p:nvPr/>
        </p:nvPicPr>
        <p:blipFill>
          <a:blip r:embed="rId4"/>
          <a:stretch>
            <a:fillRect/>
          </a:stretch>
        </p:blipFill>
        <p:spPr>
          <a:xfrm>
            <a:off x="5170487" y="1766075"/>
            <a:ext cx="3879533" cy="3966388"/>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4"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5"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4"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5"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82279425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5CB5DC4-8766-4B4B-B5F6-6F75D868A0A0}"/>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A6AC6955-29E2-494F-A771-D9391E2B7B61}"/>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8FC28107-87A8-4968-9AA8-D15EB6D20E10}"/>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F1428F84-5C07-45D0-B462-4B275F74234A}" type="slidenum">
              <a:rPr lang="es-ES" altLang="es-ES" sz="1600" b="1">
                <a:solidFill>
                  <a:srgbClr val="FFC000"/>
                </a:solidFill>
              </a:rPr>
              <a:pPr algn="r" eaLnBrk="1" hangingPunct="1">
                <a:spcBef>
                  <a:spcPct val="0"/>
                </a:spcBef>
                <a:buFontTx/>
                <a:buNone/>
              </a:pPr>
              <a:t>104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3249331C-A0CD-49AE-A873-2DD3B192A2D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107526" name="Picture 2">
            <a:extLst>
              <a:ext uri="{FF2B5EF4-FFF2-40B4-BE49-F238E27FC236}">
                <a16:creationId xmlns="" xmlns:a16="http://schemas.microsoft.com/office/drawing/2014/main" id="{2698ABCA-F9FF-4B4B-9BA8-557CB7AB4FA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527" name="AutoShape 6" descr="Resultado de imagen de imagen de calendario 2016">
            <a:extLst>
              <a:ext uri="{FF2B5EF4-FFF2-40B4-BE49-F238E27FC236}">
                <a16:creationId xmlns="" xmlns:a16="http://schemas.microsoft.com/office/drawing/2014/main" id="{4F0B1FF5-C5BA-4F44-9887-5DAB019C3C4B}"/>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7528" name="AutoShape 8" descr="Resultado de imagen de imagen de calendario 2016">
            <a:extLst>
              <a:ext uri="{FF2B5EF4-FFF2-40B4-BE49-F238E27FC236}">
                <a16:creationId xmlns="" xmlns:a16="http://schemas.microsoft.com/office/drawing/2014/main" id="{0B5796EF-606B-4328-8768-E6C922AD70A8}"/>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7529" name="AutoShape 12" descr="Resultado de imagen de imagen de verificacion">
            <a:extLst>
              <a:ext uri="{FF2B5EF4-FFF2-40B4-BE49-F238E27FC236}">
                <a16:creationId xmlns="" xmlns:a16="http://schemas.microsoft.com/office/drawing/2014/main" id="{94E50D61-F2ED-4781-AB78-2520F4D2C9FE}"/>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7530" name="AutoShape 14" descr="Resultado de imagen de imagen de verificacion">
            <a:extLst>
              <a:ext uri="{FF2B5EF4-FFF2-40B4-BE49-F238E27FC236}">
                <a16:creationId xmlns="" xmlns:a16="http://schemas.microsoft.com/office/drawing/2014/main" id="{A94443FE-F1F6-4FD0-B6C9-682993D46629}"/>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7531" name="AutoShape 46" descr="Resultado de imagen de ii ico sustainable bond forum">
            <a:extLst>
              <a:ext uri="{FF2B5EF4-FFF2-40B4-BE49-F238E27FC236}">
                <a16:creationId xmlns="" xmlns:a16="http://schemas.microsoft.com/office/drawing/2014/main" id="{5AEB7107-1B34-4FB5-967D-96D44243BC17}"/>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7532" name="2 CuadroTexto">
            <a:extLst>
              <a:ext uri="{FF2B5EF4-FFF2-40B4-BE49-F238E27FC236}">
                <a16:creationId xmlns="" xmlns:a16="http://schemas.microsoft.com/office/drawing/2014/main" id="{8267DA94-8478-4386-88CB-990F18832B31}"/>
              </a:ext>
            </a:extLst>
          </p:cNvPr>
          <p:cNvSpPr txBox="1">
            <a:spLocks noChangeArrowheads="1"/>
          </p:cNvSpPr>
          <p:nvPr/>
        </p:nvSpPr>
        <p:spPr bwMode="auto">
          <a:xfrm>
            <a:off x="1763713" y="1997075"/>
            <a:ext cx="69850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As at 31 December 2016, the ICO workforce consisted of 308 employees.</a:t>
            </a:r>
          </a:p>
          <a:p>
            <a:pPr algn="just" eaLnBrk="1" hangingPunct="1">
              <a:spcBef>
                <a:spcPct val="0"/>
              </a:spcBef>
              <a:buFontTx/>
              <a:buNone/>
            </a:pPr>
            <a:r>
              <a:rPr lang="en-GB" altLang="es-ES" sz="1000" dirty="0">
                <a:solidFill>
                  <a:srgbClr val="9E1B34"/>
                </a:solidFill>
                <a:latin typeface="Gill Sans"/>
              </a:rPr>
              <a:t>Salary expenditure in the year came to almost €14.4 million, a reduction of almost 0.87% year on year.</a:t>
            </a:r>
          </a:p>
        </p:txBody>
      </p:sp>
      <p:sp>
        <p:nvSpPr>
          <p:cNvPr id="107533" name="44 Rectángulo">
            <a:extLst>
              <a:ext uri="{FF2B5EF4-FFF2-40B4-BE49-F238E27FC236}">
                <a16:creationId xmlns="" xmlns:a16="http://schemas.microsoft.com/office/drawing/2014/main" id="{6BF4ADC4-08A3-43C5-9D0E-12ED82CDAA60}"/>
              </a:ext>
            </a:extLst>
          </p:cNvPr>
          <p:cNvSpPr>
            <a:spLocks noChangeArrowheads="1"/>
          </p:cNvSpPr>
          <p:nvPr/>
        </p:nvSpPr>
        <p:spPr bwMode="auto">
          <a:xfrm>
            <a:off x="1763713" y="3405188"/>
            <a:ext cx="69850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The amount billed by suppliers of goods and services in 2016 came to €12.96 million, 3.2% lower than the amount billed in 2015. ICO has established a procedure for the payment of invoices, based on which it is possible to calculate the average payment period from the inclusion of an invoice in the system to the payment being made. The average payment period is one week.</a:t>
            </a:r>
          </a:p>
        </p:txBody>
      </p:sp>
      <p:sp>
        <p:nvSpPr>
          <p:cNvPr id="34" name="8 Rectángulo">
            <a:extLst>
              <a:ext uri="{FF2B5EF4-FFF2-40B4-BE49-F238E27FC236}">
                <a16:creationId xmlns="" xmlns:a16="http://schemas.microsoft.com/office/drawing/2014/main" id="{451B29E5-8DE4-48FF-9F93-E8C820E866B1}"/>
              </a:ext>
            </a:extLst>
          </p:cNvPr>
          <p:cNvSpPr>
            <a:spLocks noChangeArrowheads="1"/>
          </p:cNvSpPr>
          <p:nvPr/>
        </p:nvSpPr>
        <p:spPr bwMode="auto">
          <a:xfrm>
            <a:off x="1768475" y="998538"/>
            <a:ext cx="4176713"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altLang="es-ES" sz="1200" b="1" dirty="0">
                <a:solidFill>
                  <a:srgbClr val="9E1B34"/>
                </a:solidFill>
                <a:latin typeface="Gill Sans"/>
              </a:rPr>
              <a:t>KEY FIGURES. Other figures</a:t>
            </a:r>
            <a:endParaRPr lang="en-GB" altLang="es-ES" sz="1200" b="1" dirty="0">
              <a:solidFill>
                <a:schemeClr val="accent2">
                  <a:lumMod val="75000"/>
                </a:schemeClr>
              </a:solidFill>
              <a:latin typeface="Arial" panose="020B0604020202020204" pitchFamily="34" charset="0"/>
            </a:endParaRPr>
          </a:p>
        </p:txBody>
      </p:sp>
      <p:sp>
        <p:nvSpPr>
          <p:cNvPr id="35" name="8 Rectángulo">
            <a:extLst>
              <a:ext uri="{FF2B5EF4-FFF2-40B4-BE49-F238E27FC236}">
                <a16:creationId xmlns="" xmlns:a16="http://schemas.microsoft.com/office/drawing/2014/main" id="{7A244461-7A14-4EC2-A714-0A24808CB2EF}"/>
              </a:ext>
            </a:extLst>
          </p:cNvPr>
          <p:cNvSpPr>
            <a:spLocks noChangeArrowheads="1"/>
          </p:cNvSpPr>
          <p:nvPr/>
        </p:nvSpPr>
        <p:spPr bwMode="auto">
          <a:xfrm>
            <a:off x="1773238" y="1528763"/>
            <a:ext cx="1754187"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Employees</a:t>
            </a:r>
          </a:p>
        </p:txBody>
      </p:sp>
      <p:sp>
        <p:nvSpPr>
          <p:cNvPr id="37" name="8 Rectángulo">
            <a:extLst>
              <a:ext uri="{FF2B5EF4-FFF2-40B4-BE49-F238E27FC236}">
                <a16:creationId xmlns="" xmlns:a16="http://schemas.microsoft.com/office/drawing/2014/main" id="{844518CA-CE52-436B-9460-06BA4705D869}"/>
              </a:ext>
            </a:extLst>
          </p:cNvPr>
          <p:cNvSpPr>
            <a:spLocks noChangeArrowheads="1"/>
          </p:cNvSpPr>
          <p:nvPr/>
        </p:nvSpPr>
        <p:spPr bwMode="auto">
          <a:xfrm>
            <a:off x="1763713" y="3052763"/>
            <a:ext cx="1754187"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Suppliers</a:t>
            </a:r>
          </a:p>
        </p:txBody>
      </p:sp>
      <p:grpSp>
        <p:nvGrpSpPr>
          <p:cNvPr id="4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2"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04529123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26467795-A0A7-4CB0-B6D9-FC385007A34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5825042D-15FC-4D5A-B2BE-933900723D04}"/>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E899E637-4BF9-456B-8CB6-D934E5AE9E77}"/>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6E3052E8-7F11-41A2-A0E7-3D8B84C4B334}" type="slidenum">
              <a:rPr lang="es-ES" altLang="es-ES" sz="1600" b="1">
                <a:solidFill>
                  <a:srgbClr val="FFC000"/>
                </a:solidFill>
              </a:rPr>
              <a:pPr eaLnBrk="1" hangingPunct="1">
                <a:spcBef>
                  <a:spcPct val="0"/>
                </a:spcBef>
                <a:buFontTx/>
                <a:buNone/>
              </a:pPr>
              <a:t>105</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28BADEBA-AE20-4505-800A-13D833BD76F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108550" name="Picture 2">
            <a:extLst>
              <a:ext uri="{FF2B5EF4-FFF2-40B4-BE49-F238E27FC236}">
                <a16:creationId xmlns="" xmlns:a16="http://schemas.microsoft.com/office/drawing/2014/main" id="{D3B40BFA-40A3-47DA-A970-155B7A259C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1" name="AutoShape 6" descr="Resultado de imagen de imagen de calendario 2016">
            <a:extLst>
              <a:ext uri="{FF2B5EF4-FFF2-40B4-BE49-F238E27FC236}">
                <a16:creationId xmlns="" xmlns:a16="http://schemas.microsoft.com/office/drawing/2014/main" id="{640E24A6-B478-49D2-A3D3-487B85D7A279}"/>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8552" name="AutoShape 8" descr="Resultado de imagen de imagen de calendario 2016">
            <a:extLst>
              <a:ext uri="{FF2B5EF4-FFF2-40B4-BE49-F238E27FC236}">
                <a16:creationId xmlns="" xmlns:a16="http://schemas.microsoft.com/office/drawing/2014/main" id="{2A7606DA-301C-48B7-9CAB-88AD2ADD858D}"/>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8553" name="AutoShape 12" descr="Resultado de imagen de imagen de verificacion">
            <a:extLst>
              <a:ext uri="{FF2B5EF4-FFF2-40B4-BE49-F238E27FC236}">
                <a16:creationId xmlns="" xmlns:a16="http://schemas.microsoft.com/office/drawing/2014/main" id="{0208EACA-6A4A-4F5B-9D8F-2E70361D2002}"/>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8554" name="AutoShape 14" descr="Resultado de imagen de imagen de verificacion">
            <a:extLst>
              <a:ext uri="{FF2B5EF4-FFF2-40B4-BE49-F238E27FC236}">
                <a16:creationId xmlns="" xmlns:a16="http://schemas.microsoft.com/office/drawing/2014/main" id="{7D9786C1-D57C-4CA2-BC4D-F4A0D9883D77}"/>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8555" name="13 Rectángulo">
            <a:extLst>
              <a:ext uri="{FF2B5EF4-FFF2-40B4-BE49-F238E27FC236}">
                <a16:creationId xmlns="" xmlns:a16="http://schemas.microsoft.com/office/drawing/2014/main" id="{E7C76108-FDD1-4D13-9A23-984F11B2EA74}"/>
              </a:ext>
            </a:extLst>
          </p:cNvPr>
          <p:cNvSpPr>
            <a:spLocks noChangeArrowheads="1"/>
          </p:cNvSpPr>
          <p:nvPr/>
        </p:nvSpPr>
        <p:spPr bwMode="auto">
          <a:xfrm>
            <a:off x="3563888" y="4540250"/>
            <a:ext cx="37703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600" b="1" dirty="0">
                <a:solidFill>
                  <a:srgbClr val="953735"/>
                </a:solidFill>
                <a:latin typeface="Gill Sans"/>
              </a:rPr>
              <a:t>Management approach</a:t>
            </a:r>
          </a:p>
          <a:p>
            <a:pPr eaLnBrk="1" hangingPunct="1">
              <a:spcBef>
                <a:spcPct val="0"/>
              </a:spcBef>
              <a:buFont typeface="Wingdings" panose="05000000000000000000" pitchFamily="2" charset="2"/>
              <a:buChar char="q"/>
            </a:pPr>
            <a:r>
              <a:rPr lang="en-GB" altLang="es-ES" sz="1600" b="1" dirty="0">
                <a:solidFill>
                  <a:srgbClr val="953735"/>
                </a:solidFill>
                <a:latin typeface="Gill Sans"/>
              </a:rPr>
              <a:t>Key figures</a:t>
            </a:r>
          </a:p>
        </p:txBody>
      </p:sp>
      <p:sp>
        <p:nvSpPr>
          <p:cNvPr id="108556" name="8 Rectángulo">
            <a:extLst>
              <a:ext uri="{FF2B5EF4-FFF2-40B4-BE49-F238E27FC236}">
                <a16:creationId xmlns="" xmlns:a16="http://schemas.microsoft.com/office/drawing/2014/main" id="{E6DEF6AE-D687-4031-971E-2AA70DCCBD79}"/>
              </a:ext>
            </a:extLst>
          </p:cNvPr>
          <p:cNvSpPr>
            <a:spLocks noChangeArrowheads="1"/>
          </p:cNvSpPr>
          <p:nvPr/>
        </p:nvSpPr>
        <p:spPr bwMode="auto">
          <a:xfrm>
            <a:off x="3563888" y="3933825"/>
            <a:ext cx="5040560" cy="523220"/>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a:solidFill>
                  <a:srgbClr val="9E1B34"/>
                </a:solidFill>
                <a:latin typeface="Gill Sans"/>
              </a:rPr>
              <a:t>Environmental management</a:t>
            </a:r>
          </a:p>
        </p:txBody>
      </p:sp>
    </p:spTree>
    <p:extLst>
      <p:ext uri="{BB962C8B-B14F-4D97-AF65-F5344CB8AC3E}">
        <p14:creationId xmlns:p14="http://schemas.microsoft.com/office/powerpoint/2010/main" val="124173886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CA769F8A-B068-4C79-AB98-68CD8B834585}"/>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3BDF7FE3-811A-4BB3-A69B-3E16C896D18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4F86F317-785A-45BA-A67F-20EB82899209}"/>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1C521D80-831F-432A-AE0C-617FF6373DF8}" type="slidenum">
              <a:rPr lang="es-ES" altLang="es-ES" sz="1600" b="1">
                <a:solidFill>
                  <a:srgbClr val="FFC000"/>
                </a:solidFill>
              </a:rPr>
              <a:pPr eaLnBrk="1" hangingPunct="1">
                <a:spcBef>
                  <a:spcPct val="0"/>
                </a:spcBef>
                <a:buFontTx/>
                <a:buNone/>
              </a:pPr>
              <a:t>106</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FCD99794-96C3-4283-AF28-C9BBB898270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ENVIRONMENTAL MANAGEMENT</a:t>
            </a:r>
            <a:endParaRPr lang="en-GB" dirty="0">
              <a:solidFill>
                <a:srgbClr val="9E1B34"/>
              </a:solidFill>
              <a:latin typeface="Gill Sans"/>
            </a:endParaRPr>
          </a:p>
        </p:txBody>
      </p:sp>
      <p:pic>
        <p:nvPicPr>
          <p:cNvPr id="109574" name="Picture 2">
            <a:extLst>
              <a:ext uri="{FF2B5EF4-FFF2-40B4-BE49-F238E27FC236}">
                <a16:creationId xmlns="" xmlns:a16="http://schemas.microsoft.com/office/drawing/2014/main" id="{0367B34A-6241-4509-9238-F8FA45A1197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5" name="AutoShape 6" descr="Resultado de imagen de imagen de calendario 2016">
            <a:extLst>
              <a:ext uri="{FF2B5EF4-FFF2-40B4-BE49-F238E27FC236}">
                <a16:creationId xmlns="" xmlns:a16="http://schemas.microsoft.com/office/drawing/2014/main" id="{2C7249B0-4630-41D7-92F2-DAE3FBED4805}"/>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09576" name="AutoShape 8" descr="Resultado de imagen de imagen de calendario 2016">
            <a:extLst>
              <a:ext uri="{FF2B5EF4-FFF2-40B4-BE49-F238E27FC236}">
                <a16:creationId xmlns="" xmlns:a16="http://schemas.microsoft.com/office/drawing/2014/main" id="{62189541-41D2-4F33-ACCA-E7C2CB394B22}"/>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09577" name="AutoShape 12" descr="Resultado de imagen de imagen de verificacion">
            <a:extLst>
              <a:ext uri="{FF2B5EF4-FFF2-40B4-BE49-F238E27FC236}">
                <a16:creationId xmlns="" xmlns:a16="http://schemas.microsoft.com/office/drawing/2014/main" id="{3F7BE9C9-DD9C-4B0D-9280-FD0B568640E3}"/>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09578" name="AutoShape 14" descr="Resultado de imagen de imagen de verificacion">
            <a:extLst>
              <a:ext uri="{FF2B5EF4-FFF2-40B4-BE49-F238E27FC236}">
                <a16:creationId xmlns="" xmlns:a16="http://schemas.microsoft.com/office/drawing/2014/main" id="{192060F7-C734-469E-8D91-4C1B82B773BB}"/>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50" name="49 Rectángulo">
            <a:extLst>
              <a:ext uri="{FF2B5EF4-FFF2-40B4-BE49-F238E27FC236}">
                <a16:creationId xmlns="" xmlns:a16="http://schemas.microsoft.com/office/drawing/2014/main" id="{ACD97074-8291-48F2-BE3A-1F60578B4A57}"/>
              </a:ext>
            </a:extLst>
          </p:cNvPr>
          <p:cNvSpPr/>
          <p:nvPr/>
        </p:nvSpPr>
        <p:spPr>
          <a:xfrm>
            <a:off x="1655763" y="1127125"/>
            <a:ext cx="7021512"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MANAGEMENT APPROACH</a:t>
            </a:r>
          </a:p>
        </p:txBody>
      </p:sp>
      <p:sp>
        <p:nvSpPr>
          <p:cNvPr id="51" name="50 Rectángulo">
            <a:extLst>
              <a:ext uri="{FF2B5EF4-FFF2-40B4-BE49-F238E27FC236}">
                <a16:creationId xmlns="" xmlns:a16="http://schemas.microsoft.com/office/drawing/2014/main" id="{6ECBD2C4-3548-495B-AA98-4BF5ED119FB2}"/>
              </a:ext>
            </a:extLst>
          </p:cNvPr>
          <p:cNvSpPr/>
          <p:nvPr/>
        </p:nvSpPr>
        <p:spPr>
          <a:xfrm>
            <a:off x="1655763" y="1522413"/>
            <a:ext cx="7019925" cy="647700"/>
          </a:xfrm>
          <a:prstGeom prst="rect">
            <a:avLst/>
          </a:prstGeom>
        </p:spPr>
        <p:txBody>
          <a:bodyPr>
            <a:spAutoFit/>
          </a:bodyPr>
          <a:lstStyle/>
          <a:p>
            <a:pPr algn="just">
              <a:defRPr/>
            </a:pPr>
            <a:r>
              <a:rPr lang="en-GB" sz="900" dirty="0">
                <a:solidFill>
                  <a:schemeClr val="accent2">
                    <a:lumMod val="75000"/>
                  </a:schemeClr>
                </a:solidFill>
                <a:latin typeface="Gill Sans"/>
              </a:rPr>
              <a:t>In carrying out its activities, ICO has no significant direct impact on the environment. However, it maintains </a:t>
            </a:r>
            <a:r>
              <a:rPr lang="en-GB" sz="900" b="1" dirty="0">
                <a:solidFill>
                  <a:schemeClr val="accent2">
                    <a:lumMod val="75000"/>
                  </a:schemeClr>
                </a:solidFill>
                <a:latin typeface="Gill Sans"/>
              </a:rPr>
              <a:t>a clear commitment to the fight against climate change and protecting the environment</a:t>
            </a:r>
            <a:r>
              <a:rPr lang="en-GB" sz="900" dirty="0">
                <a:solidFill>
                  <a:schemeClr val="accent2">
                    <a:lumMod val="75000"/>
                  </a:schemeClr>
                </a:solidFill>
                <a:latin typeface="Gill Sans"/>
              </a:rPr>
              <a:t>. The Environmental Management Policy in force as at 31/12/2016 seeks to promote environmental best practice, both among its stakeholders and in the carrying out its own activities. The implementation of the Policy can be divided into three lines of action:</a:t>
            </a:r>
          </a:p>
        </p:txBody>
      </p:sp>
      <p:pic>
        <p:nvPicPr>
          <p:cNvPr id="109581" name="Picture 5" descr="http://static2.elblogverde.com/wp-content/uploads/2009/06/semanaverdegreenweek.jpg">
            <a:extLst>
              <a:ext uri="{FF2B5EF4-FFF2-40B4-BE49-F238E27FC236}">
                <a16:creationId xmlns="" xmlns:a16="http://schemas.microsoft.com/office/drawing/2014/main" id="{3EA9EA90-1C98-4CE0-8B7C-1789D545B8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2441575"/>
            <a:ext cx="3186112" cy="240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53 CuadroTexto">
            <a:extLst>
              <a:ext uri="{FF2B5EF4-FFF2-40B4-BE49-F238E27FC236}">
                <a16:creationId xmlns="" xmlns:a16="http://schemas.microsoft.com/office/drawing/2014/main" id="{8DD044E9-A63D-4247-BFE5-7A3832376D3B}"/>
              </a:ext>
            </a:extLst>
          </p:cNvPr>
          <p:cNvSpPr txBox="1"/>
          <p:nvPr/>
        </p:nvSpPr>
        <p:spPr>
          <a:xfrm>
            <a:off x="4859338" y="2317750"/>
            <a:ext cx="3889375" cy="2739211"/>
          </a:xfrm>
          <a:prstGeom prst="rect">
            <a:avLst/>
          </a:prstGeom>
          <a:noFill/>
        </p:spPr>
        <p:txBody>
          <a:bodyPr>
            <a:spAutoFit/>
          </a:bodyPr>
          <a:lstStyle/>
          <a:p>
            <a:pPr marL="171450" indent="-171450" algn="just">
              <a:buFont typeface="Wingdings" pitchFamily="2" charset="2"/>
              <a:buChar char="Ø"/>
              <a:defRPr/>
            </a:pPr>
            <a:r>
              <a:rPr lang="en-GB" sz="900" b="1" u="sng" dirty="0">
                <a:solidFill>
                  <a:schemeClr val="accent2">
                    <a:lumMod val="75000"/>
                  </a:schemeClr>
                </a:solidFill>
                <a:latin typeface="Gill Sans"/>
              </a:rPr>
              <a:t>CLIENTS.</a:t>
            </a:r>
            <a:r>
              <a:rPr lang="en-GB" sz="900" b="1" dirty="0">
                <a:solidFill>
                  <a:schemeClr val="accent2">
                    <a:lumMod val="75000"/>
                  </a:schemeClr>
                </a:solidFill>
                <a:latin typeface="Gill Sans"/>
              </a:rPr>
              <a:t> Promotion of projects with a positive impact on the environment</a:t>
            </a:r>
            <a:r>
              <a:rPr lang="en-GB" sz="900" dirty="0">
                <a:solidFill>
                  <a:schemeClr val="accent2">
                    <a:lumMod val="75000"/>
                  </a:schemeClr>
                </a:solidFill>
                <a:latin typeface="Gill Sans"/>
              </a:rPr>
              <a:t>. ICO's commitment to the environment also involves addressing the environmental risks of projects just like any another parameter to be analysed. Therefore, as part of the project documentation for analysis, companies must provide a socio-economic and environmental impact report.</a:t>
            </a:r>
          </a:p>
          <a:p>
            <a:pPr algn="just">
              <a:defRPr/>
            </a:pPr>
            <a:endParaRPr lang="en-GB" sz="500" dirty="0">
              <a:solidFill>
                <a:schemeClr val="accent2">
                  <a:lumMod val="75000"/>
                </a:schemeClr>
              </a:solidFill>
              <a:latin typeface="Gill Sans"/>
              <a:cs typeface="Arial" charset="0"/>
            </a:endParaRPr>
          </a:p>
          <a:p>
            <a:pPr marL="171450" indent="-171450" algn="just">
              <a:buFont typeface="Wingdings" pitchFamily="2" charset="2"/>
              <a:buChar char="Ø"/>
              <a:defRPr/>
            </a:pPr>
            <a:r>
              <a:rPr lang="en-GB" sz="900" b="1" u="sng" dirty="0">
                <a:solidFill>
                  <a:schemeClr val="accent2">
                    <a:lumMod val="75000"/>
                  </a:schemeClr>
                </a:solidFill>
                <a:latin typeface="Gill Sans"/>
              </a:rPr>
              <a:t>SUPPLIERS</a:t>
            </a:r>
            <a:r>
              <a:rPr lang="en-GB" sz="900" dirty="0">
                <a:solidFill>
                  <a:schemeClr val="accent2">
                    <a:lumMod val="75000"/>
                  </a:schemeClr>
                </a:solidFill>
                <a:latin typeface="Gill Sans"/>
              </a:rPr>
              <a:t>. The internal procurement procedure requires a </a:t>
            </a:r>
            <a:r>
              <a:rPr lang="en-GB" sz="900" b="1" dirty="0">
                <a:solidFill>
                  <a:schemeClr val="accent2">
                    <a:lumMod val="75000"/>
                  </a:schemeClr>
                </a:solidFill>
                <a:latin typeface="Gill Sans"/>
              </a:rPr>
              <a:t>report that encompasses the environmental and social requirements that must be included in tender processes for the purchase of goods and services</a:t>
            </a:r>
            <a:r>
              <a:rPr lang="en-GB" sz="900" dirty="0">
                <a:solidFill>
                  <a:schemeClr val="accent2">
                    <a:lumMod val="75000"/>
                  </a:schemeClr>
                </a:solidFill>
                <a:latin typeface="Gill Sans"/>
              </a:rPr>
              <a:t> by the Institute, provided that the purpose of the contract allows for their inclusion. As part of contracts for the provision of services having an environmental impact (cleaning, maintenance, photocopying), bidders commit to complying with the internal environmental management policy.</a:t>
            </a:r>
          </a:p>
          <a:p>
            <a:pPr marL="171450" indent="-171450" algn="just">
              <a:buFont typeface="Wingdings" pitchFamily="2" charset="2"/>
              <a:buChar char="Ø"/>
              <a:defRPr/>
            </a:pPr>
            <a:endParaRPr lang="en-GB" sz="500" dirty="0">
              <a:solidFill>
                <a:schemeClr val="accent2">
                  <a:lumMod val="75000"/>
                </a:schemeClr>
              </a:solidFill>
              <a:latin typeface="Gill Sans"/>
              <a:cs typeface="Arial" charset="0"/>
            </a:endParaRPr>
          </a:p>
          <a:p>
            <a:pPr marL="171450" indent="-171450" algn="just">
              <a:buFont typeface="Wingdings" pitchFamily="2" charset="2"/>
              <a:buChar char="Ø"/>
              <a:defRPr/>
            </a:pPr>
            <a:r>
              <a:rPr lang="en-GB" sz="900" b="1" u="sng" dirty="0">
                <a:solidFill>
                  <a:schemeClr val="accent2">
                    <a:lumMod val="75000"/>
                  </a:schemeClr>
                </a:solidFill>
                <a:latin typeface="Gill Sans"/>
              </a:rPr>
              <a:t>EMPLOYEES</a:t>
            </a:r>
            <a:r>
              <a:rPr lang="en-GB" sz="900" dirty="0">
                <a:solidFill>
                  <a:schemeClr val="accent2">
                    <a:lumMod val="75000"/>
                  </a:schemeClr>
                </a:solidFill>
                <a:latin typeface="Gill Sans"/>
              </a:rPr>
              <a:t>. ICO also communicates its commitment to </a:t>
            </a:r>
            <a:r>
              <a:rPr lang="en-GB" sz="900" b="1" dirty="0">
                <a:solidFill>
                  <a:schemeClr val="accent2">
                    <a:lumMod val="75000"/>
                  </a:schemeClr>
                </a:solidFill>
                <a:latin typeface="Gill Sans"/>
              </a:rPr>
              <a:t>respecting the environment</a:t>
            </a:r>
            <a:r>
              <a:rPr lang="en-GB" sz="900" dirty="0">
                <a:solidFill>
                  <a:schemeClr val="accent2">
                    <a:lumMod val="75000"/>
                  </a:schemeClr>
                </a:solidFill>
                <a:latin typeface="Gill Sans"/>
              </a:rPr>
              <a:t> to its employees. It does so providing the resources necessary to undertake the proper segregation of waste generated in carrying out its activities, in addition to awareness-raising campaigns </a:t>
            </a:r>
            <a:endParaRPr lang="en-GB" sz="900" dirty="0" smtClean="0">
              <a:solidFill>
                <a:schemeClr val="accent2">
                  <a:lumMod val="75000"/>
                </a:schemeClr>
              </a:solidFill>
              <a:latin typeface="Gill Sans"/>
            </a:endParaRPr>
          </a:p>
        </p:txBody>
      </p:sp>
      <p:sp>
        <p:nvSpPr>
          <p:cNvPr id="55" name="54 Rectángulo">
            <a:extLst>
              <a:ext uri="{FF2B5EF4-FFF2-40B4-BE49-F238E27FC236}">
                <a16:creationId xmlns="" xmlns:a16="http://schemas.microsoft.com/office/drawing/2014/main" id="{60263D3D-077C-4AB5-B140-192CDEA267EB}"/>
              </a:ext>
            </a:extLst>
          </p:cNvPr>
          <p:cNvSpPr/>
          <p:nvPr/>
        </p:nvSpPr>
        <p:spPr>
          <a:xfrm>
            <a:off x="1655763" y="5087938"/>
            <a:ext cx="7092950" cy="862012"/>
          </a:xfrm>
          <a:prstGeom prst="rect">
            <a:avLst/>
          </a:prstGeom>
        </p:spPr>
        <p:txBody>
          <a:bodyPr>
            <a:spAutoFit/>
          </a:bodyPr>
          <a:lstStyle/>
          <a:p>
            <a:pPr algn="just">
              <a:defRPr/>
            </a:pPr>
            <a:r>
              <a:rPr lang="en-GB" sz="900" dirty="0">
                <a:solidFill>
                  <a:schemeClr val="accent2">
                    <a:lumMod val="75000"/>
                  </a:schemeClr>
                </a:solidFill>
                <a:latin typeface="Gill Sans"/>
              </a:rPr>
              <a:t>o</a:t>
            </a:r>
            <a:r>
              <a:rPr lang="en-GB" sz="900" dirty="0" smtClean="0">
                <a:solidFill>
                  <a:schemeClr val="accent2">
                    <a:lumMod val="75000"/>
                  </a:schemeClr>
                </a:solidFill>
                <a:latin typeface="Gill Sans"/>
              </a:rPr>
              <a:t>n the consumption </a:t>
            </a:r>
            <a:r>
              <a:rPr lang="en-GB" sz="900" dirty="0">
                <a:solidFill>
                  <a:schemeClr val="accent2">
                    <a:lumMod val="75000"/>
                  </a:schemeClr>
                </a:solidFill>
                <a:latin typeface="Gill Sans"/>
              </a:rPr>
              <a:t>of electricity, water and paper. </a:t>
            </a:r>
            <a:r>
              <a:rPr lang="en-GB" sz="900" b="1" dirty="0">
                <a:solidFill>
                  <a:schemeClr val="accent2">
                    <a:lumMod val="75000"/>
                  </a:schemeClr>
                </a:solidFill>
                <a:latin typeface="Gill Sans"/>
              </a:rPr>
              <a:t>As part of these awareness-raising campaigns, ICO promotes the efficient use of resources and a respect for the environment </a:t>
            </a:r>
            <a:r>
              <a:rPr lang="en-GB" sz="900" dirty="0">
                <a:solidFill>
                  <a:schemeClr val="accent2">
                    <a:lumMod val="75000"/>
                  </a:schemeClr>
                </a:solidFill>
                <a:latin typeface="Gill Sans"/>
              </a:rPr>
              <a:t>that goes beyond its employees' obligations at work.</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The involvement of all operating areas in caring for the environment and the development of strategic guidelines that lead to the consolidation of a portfolio of products that respect the environment are the foundations on which ICO creates value, carries out its mission and achieves its sustainable development objectives.</a:t>
            </a:r>
          </a:p>
        </p:txBody>
      </p:sp>
      <p:grpSp>
        <p:nvGrpSpPr>
          <p:cNvPr id="4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5"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6"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1"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124311477"/>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EEE970EF-4594-4303-AB68-C349C2962D8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FC63F911-C4FA-4468-BDA5-9F8E35D6C13A}"/>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BA159E2E-581B-4043-BDC2-3C463AA748F7}"/>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58651189-73B7-46B6-92C3-8ADCB00A58F8}" type="slidenum">
              <a:rPr lang="es-ES" altLang="es-ES" sz="1600" b="1">
                <a:solidFill>
                  <a:srgbClr val="FFC000"/>
                </a:solidFill>
              </a:rPr>
              <a:pPr eaLnBrk="1" hangingPunct="1">
                <a:spcBef>
                  <a:spcPct val="0"/>
                </a:spcBef>
                <a:buFontTx/>
                <a:buNone/>
              </a:pPr>
              <a:t>107</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C5285EC4-16CE-44A4-AE75-D8CD9FF5BA9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ENVIRONMENTAL MANAGEMENT</a:t>
            </a:r>
            <a:endParaRPr lang="en-GB" sz="1600" dirty="0">
              <a:solidFill>
                <a:srgbClr val="9E1B34"/>
              </a:solidFill>
              <a:latin typeface="Gill Sans"/>
            </a:endParaRPr>
          </a:p>
        </p:txBody>
      </p:sp>
      <p:pic>
        <p:nvPicPr>
          <p:cNvPr id="110598" name="Picture 2">
            <a:extLst>
              <a:ext uri="{FF2B5EF4-FFF2-40B4-BE49-F238E27FC236}">
                <a16:creationId xmlns="" xmlns:a16="http://schemas.microsoft.com/office/drawing/2014/main" id="{5B1A565A-A3CE-481E-A7F6-4BF2B23E970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599" name="AutoShape 6" descr="Resultado de imagen de imagen de calendario 2016">
            <a:extLst>
              <a:ext uri="{FF2B5EF4-FFF2-40B4-BE49-F238E27FC236}">
                <a16:creationId xmlns="" xmlns:a16="http://schemas.microsoft.com/office/drawing/2014/main" id="{B64818A6-9CC9-464A-8A58-93D878F98294}"/>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0600" name="AutoShape 8" descr="Resultado de imagen de imagen de calendario 2016">
            <a:extLst>
              <a:ext uri="{FF2B5EF4-FFF2-40B4-BE49-F238E27FC236}">
                <a16:creationId xmlns="" xmlns:a16="http://schemas.microsoft.com/office/drawing/2014/main" id="{6EFB169D-F9C1-4285-B39D-7F1B3E870F76}"/>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0601" name="AutoShape 12" descr="Resultado de imagen de imagen de verificacion">
            <a:extLst>
              <a:ext uri="{FF2B5EF4-FFF2-40B4-BE49-F238E27FC236}">
                <a16:creationId xmlns="" xmlns:a16="http://schemas.microsoft.com/office/drawing/2014/main" id="{D0D2AFEF-AABB-4194-89F7-A48D03063F18}"/>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0602" name="AutoShape 14" descr="Resultado de imagen de imagen de verificacion">
            <a:extLst>
              <a:ext uri="{FF2B5EF4-FFF2-40B4-BE49-F238E27FC236}">
                <a16:creationId xmlns="" xmlns:a16="http://schemas.microsoft.com/office/drawing/2014/main" id="{C92DCB02-B417-4E87-9EA2-7CFCB2D24AED}"/>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0604" name="8 Rectángulo">
            <a:extLst>
              <a:ext uri="{FF2B5EF4-FFF2-40B4-BE49-F238E27FC236}">
                <a16:creationId xmlns="" xmlns:a16="http://schemas.microsoft.com/office/drawing/2014/main" id="{D2A679DD-088F-4533-84D9-C981E482623D}"/>
              </a:ext>
            </a:extLst>
          </p:cNvPr>
          <p:cNvSpPr>
            <a:spLocks noChangeArrowheads="1"/>
          </p:cNvSpPr>
          <p:nvPr/>
        </p:nvSpPr>
        <p:spPr bwMode="auto">
          <a:xfrm>
            <a:off x="1763713" y="890588"/>
            <a:ext cx="3673475" cy="276225"/>
          </a:xfrm>
          <a:prstGeom prst="rect">
            <a:avLst/>
          </a:prstGeom>
          <a:solidFill>
            <a:srgbClr val="EBAB00"/>
          </a:solidFill>
        </p:spPr>
        <p:txBody>
          <a:bodyPr>
            <a:spAutoFit/>
          </a:bodyPr>
          <a:lstStyle/>
          <a:p>
            <a:pPr fontAlgn="auto">
              <a:spcBef>
                <a:spcPts val="0"/>
              </a:spcBef>
              <a:spcAft>
                <a:spcPts val="0"/>
              </a:spcAft>
              <a:defRPr/>
            </a:pPr>
            <a:r>
              <a:rPr lang="en-GB" altLang="es-ES" sz="1200" b="1" dirty="0">
                <a:solidFill>
                  <a:schemeClr val="accent2">
                    <a:lumMod val="75000"/>
                  </a:schemeClr>
                </a:solidFill>
                <a:latin typeface="Gill Sans"/>
              </a:rPr>
              <a:t>KEY FIGURES</a:t>
            </a:r>
          </a:p>
        </p:txBody>
      </p:sp>
      <p:sp>
        <p:nvSpPr>
          <p:cNvPr id="2" name="1 CuadroTexto">
            <a:extLst>
              <a:ext uri="{FF2B5EF4-FFF2-40B4-BE49-F238E27FC236}">
                <a16:creationId xmlns="" xmlns:a16="http://schemas.microsoft.com/office/drawing/2014/main" id="{95448894-DCE3-4490-B54A-BD7442A343ED}"/>
              </a:ext>
            </a:extLst>
          </p:cNvPr>
          <p:cNvSpPr txBox="1"/>
          <p:nvPr/>
        </p:nvSpPr>
        <p:spPr>
          <a:xfrm>
            <a:off x="1763713" y="1592263"/>
            <a:ext cx="7056437" cy="630237"/>
          </a:xfrm>
          <a:prstGeom prst="rect">
            <a:avLst/>
          </a:prstGeom>
          <a:noFill/>
        </p:spPr>
        <p:txBody>
          <a:bodyPr>
            <a:spAutoFit/>
          </a:bodyPr>
          <a:lstStyle/>
          <a:p>
            <a:pPr marL="180975" indent="-180975">
              <a:buFont typeface="Wingdings" panose="05000000000000000000" pitchFamily="2" charset="2"/>
              <a:buChar char="Ø"/>
              <a:defRPr/>
            </a:pPr>
            <a:r>
              <a:rPr lang="en-GB" sz="1000" b="1" dirty="0">
                <a:solidFill>
                  <a:srgbClr val="EBAB00"/>
                </a:solidFill>
                <a:latin typeface="Gill Sans"/>
              </a:rPr>
              <a:t>MATERIAL USED, BY WEIGHT AND VOLUME</a:t>
            </a:r>
          </a:p>
          <a:p>
            <a:pPr marL="714375" indent="-171450">
              <a:buFont typeface="Wingdings" panose="05000000000000000000" pitchFamily="2" charset="2"/>
              <a:buChar char="Ø"/>
              <a:defRPr/>
            </a:pPr>
            <a:endParaRPr lang="en-GB" sz="500" b="1" dirty="0">
              <a:solidFill>
                <a:srgbClr val="EBAB00"/>
              </a:solidFill>
              <a:latin typeface="Gill Sans"/>
            </a:endParaRPr>
          </a:p>
          <a:p>
            <a:pPr algn="just">
              <a:defRPr/>
            </a:pPr>
            <a:r>
              <a:rPr lang="en-GB" sz="1000" dirty="0">
                <a:solidFill>
                  <a:srgbClr val="9E1B34"/>
                </a:solidFill>
                <a:latin typeface="Gill Sans"/>
              </a:rPr>
              <a:t>In 2016, a decrease of almost 17% was recorded in the consumption of paper compared to the previous year. Of the 8,756 kg of paper consumed, 95.30% is recycled. Consumption per employee also fell in 2016. </a:t>
            </a:r>
            <a:endParaRPr lang="en-GB" sz="1000" b="1" dirty="0">
              <a:solidFill>
                <a:srgbClr val="EBAB00"/>
              </a:solidFill>
              <a:latin typeface="Gill Sans"/>
            </a:endParaRPr>
          </a:p>
        </p:txBody>
      </p:sp>
      <p:sp>
        <p:nvSpPr>
          <p:cNvPr id="35" name="34 CuadroTexto">
            <a:extLst>
              <a:ext uri="{FF2B5EF4-FFF2-40B4-BE49-F238E27FC236}">
                <a16:creationId xmlns="" xmlns:a16="http://schemas.microsoft.com/office/drawing/2014/main" id="{57F075FC-8B25-4896-BDF3-4AE4DF276E6F}"/>
              </a:ext>
            </a:extLst>
          </p:cNvPr>
          <p:cNvSpPr txBox="1"/>
          <p:nvPr/>
        </p:nvSpPr>
        <p:spPr>
          <a:xfrm>
            <a:off x="1835150" y="3367088"/>
            <a:ext cx="6985000" cy="476250"/>
          </a:xfrm>
          <a:prstGeom prst="rect">
            <a:avLst/>
          </a:prstGeom>
          <a:noFill/>
        </p:spPr>
        <p:txBody>
          <a:bodyPr>
            <a:spAutoFit/>
          </a:bodyPr>
          <a:lstStyle/>
          <a:p>
            <a:pPr marL="180975" indent="-180975">
              <a:buFont typeface="Wingdings" panose="05000000000000000000" pitchFamily="2" charset="2"/>
              <a:buChar char="Ø"/>
              <a:defRPr/>
            </a:pPr>
            <a:r>
              <a:rPr lang="en-GB" sz="1000" b="1" dirty="0">
                <a:solidFill>
                  <a:srgbClr val="EBAB00"/>
                </a:solidFill>
                <a:latin typeface="Gill Sans"/>
              </a:rPr>
              <a:t>ELECTRICITY</a:t>
            </a:r>
          </a:p>
          <a:p>
            <a:pPr marL="714375" indent="-171450">
              <a:buFont typeface="Wingdings" panose="05000000000000000000" pitchFamily="2" charset="2"/>
              <a:buChar char="Ø"/>
              <a:defRPr/>
            </a:pPr>
            <a:endParaRPr lang="en-GB" sz="500" b="1" dirty="0">
              <a:solidFill>
                <a:srgbClr val="EBAB00"/>
              </a:solidFill>
              <a:latin typeface="Gill Sans"/>
            </a:endParaRPr>
          </a:p>
          <a:p>
            <a:pPr>
              <a:defRPr/>
            </a:pPr>
            <a:r>
              <a:rPr lang="en-GB" sz="1000" dirty="0">
                <a:solidFill>
                  <a:srgbClr val="9E1B34"/>
                </a:solidFill>
                <a:latin typeface="Gill Sans"/>
              </a:rPr>
              <a:t>In 2016, there was a 7% drop in energy consumption.</a:t>
            </a:r>
          </a:p>
        </p:txBody>
      </p:sp>
      <p:sp>
        <p:nvSpPr>
          <p:cNvPr id="36" name="35 CuadroTexto">
            <a:extLst>
              <a:ext uri="{FF2B5EF4-FFF2-40B4-BE49-F238E27FC236}">
                <a16:creationId xmlns="" xmlns:a16="http://schemas.microsoft.com/office/drawing/2014/main" id="{ECAF2EB0-6314-413D-BEC8-C8C0CCCB2B75}"/>
              </a:ext>
            </a:extLst>
          </p:cNvPr>
          <p:cNvSpPr txBox="1"/>
          <p:nvPr/>
        </p:nvSpPr>
        <p:spPr>
          <a:xfrm>
            <a:off x="1763713" y="4743450"/>
            <a:ext cx="7056437" cy="784225"/>
          </a:xfrm>
          <a:prstGeom prst="rect">
            <a:avLst/>
          </a:prstGeom>
          <a:noFill/>
        </p:spPr>
        <p:txBody>
          <a:bodyPr>
            <a:spAutoFit/>
          </a:bodyPr>
          <a:lstStyle/>
          <a:p>
            <a:pPr marL="180975" indent="-180975">
              <a:buFont typeface="Wingdings" panose="05000000000000000000" pitchFamily="2" charset="2"/>
              <a:buChar char="Ø"/>
              <a:defRPr/>
            </a:pPr>
            <a:r>
              <a:rPr lang="en-GB" sz="1000" b="1" dirty="0">
                <a:solidFill>
                  <a:srgbClr val="EBAB00"/>
                </a:solidFill>
                <a:latin typeface="Gill Sans"/>
              </a:rPr>
              <a:t>WATER</a:t>
            </a:r>
          </a:p>
          <a:p>
            <a:pPr marL="714375" indent="-171450">
              <a:buFont typeface="Wingdings" panose="05000000000000000000" pitchFamily="2" charset="2"/>
              <a:buChar char="Ø"/>
              <a:defRPr/>
            </a:pPr>
            <a:endParaRPr lang="en-GB" sz="500" b="1" dirty="0">
              <a:solidFill>
                <a:srgbClr val="EBAB00"/>
              </a:solidFill>
              <a:latin typeface="Gill Sans"/>
            </a:endParaRPr>
          </a:p>
          <a:p>
            <a:pPr algn="just">
              <a:defRPr/>
            </a:pPr>
            <a:r>
              <a:rPr lang="en-GB" sz="1000" dirty="0">
                <a:solidFill>
                  <a:srgbClr val="9E1B34"/>
                </a:solidFill>
                <a:latin typeface="Gill Sans"/>
              </a:rPr>
              <a:t>In 2016, there was an increase in the consumption of water, mainly attributable to the higher number of people (employees, interns, external staff) based at ICO's offices. The supply of water at the Institute is wholly municipal. Water is not recycled nor reused.</a:t>
            </a:r>
            <a:endParaRPr lang="en-GB" sz="1000" b="1" dirty="0">
              <a:solidFill>
                <a:srgbClr val="EBAB00"/>
              </a:solidFill>
              <a:latin typeface="Gill Sans"/>
            </a:endParaRPr>
          </a:p>
        </p:txBody>
      </p:sp>
      <p:graphicFrame>
        <p:nvGraphicFramePr>
          <p:cNvPr id="6" name="5 Tabla">
            <a:extLst>
              <a:ext uri="{FF2B5EF4-FFF2-40B4-BE49-F238E27FC236}">
                <a16:creationId xmlns="" xmlns:a16="http://schemas.microsoft.com/office/drawing/2014/main" id="{072F9764-115E-456D-99B4-02C3C89387B2}"/>
              </a:ext>
            </a:extLst>
          </p:cNvPr>
          <p:cNvGraphicFramePr>
            <a:graphicFrameLocks noGrp="1"/>
          </p:cNvGraphicFramePr>
          <p:nvPr/>
        </p:nvGraphicFramePr>
        <p:xfrm>
          <a:off x="1763713" y="2301875"/>
          <a:ext cx="7056437" cy="800101"/>
        </p:xfrm>
        <a:graphic>
          <a:graphicData uri="http://schemas.openxmlformats.org/drawingml/2006/table">
            <a:tbl>
              <a:tblPr firstRow="1" firstCol="1" bandRow="1"/>
              <a:tblGrid>
                <a:gridCol w="1988006">
                  <a:extLst>
                    <a:ext uri="{9D8B030D-6E8A-4147-A177-3AD203B41FA5}">
                      <a16:colId xmlns="" xmlns:a16="http://schemas.microsoft.com/office/drawing/2014/main" val="20000"/>
                    </a:ext>
                  </a:extLst>
                </a:gridCol>
                <a:gridCol w="1013246">
                  <a:extLst>
                    <a:ext uri="{9D8B030D-6E8A-4147-A177-3AD203B41FA5}">
                      <a16:colId xmlns="" xmlns:a16="http://schemas.microsoft.com/office/drawing/2014/main" val="20001"/>
                    </a:ext>
                  </a:extLst>
                </a:gridCol>
                <a:gridCol w="1988006">
                  <a:extLst>
                    <a:ext uri="{9D8B030D-6E8A-4147-A177-3AD203B41FA5}">
                      <a16:colId xmlns="" xmlns:a16="http://schemas.microsoft.com/office/drawing/2014/main" val="20002"/>
                    </a:ext>
                  </a:extLst>
                </a:gridCol>
                <a:gridCol w="701522">
                  <a:extLst>
                    <a:ext uri="{9D8B030D-6E8A-4147-A177-3AD203B41FA5}">
                      <a16:colId xmlns="" xmlns:a16="http://schemas.microsoft.com/office/drawing/2014/main" val="20003"/>
                    </a:ext>
                  </a:extLst>
                </a:gridCol>
                <a:gridCol w="701522">
                  <a:extLst>
                    <a:ext uri="{9D8B030D-6E8A-4147-A177-3AD203B41FA5}">
                      <a16:colId xmlns="" xmlns:a16="http://schemas.microsoft.com/office/drawing/2014/main" val="20004"/>
                    </a:ext>
                  </a:extLst>
                </a:gridCol>
                <a:gridCol w="664135">
                  <a:extLst>
                    <a:ext uri="{9D8B030D-6E8A-4147-A177-3AD203B41FA5}">
                      <a16:colId xmlns="" xmlns:a16="http://schemas.microsoft.com/office/drawing/2014/main" val="20005"/>
                    </a:ext>
                  </a:extLst>
                </a:gridCol>
              </a:tblGrid>
              <a:tr h="379477">
                <a:tc>
                  <a:txBody>
                    <a:bodyPr/>
                    <a:lstStyle/>
                    <a:p>
                      <a:pPr algn="ctr">
                        <a:lnSpc>
                          <a:spcPct val="115000"/>
                        </a:lnSpc>
                        <a:spcAft>
                          <a:spcPts val="0"/>
                        </a:spcAft>
                      </a:pPr>
                      <a:r>
                        <a:rPr lang="en-GB" sz="800" b="1" dirty="0">
                          <a:solidFill>
                            <a:srgbClr val="FFFFFF"/>
                          </a:solidFill>
                          <a:effectLst/>
                          <a:latin typeface="Gill Sans"/>
                        </a:rPr>
                        <a:t>GRI Ref.</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700" b="1" dirty="0">
                          <a:solidFill>
                            <a:srgbClr val="FFFFFF"/>
                          </a:solidFill>
                          <a:effectLst/>
                          <a:latin typeface="Gill Sans"/>
                        </a:rPr>
                        <a:t>Global Compact Progress Report Ref.</a:t>
                      </a:r>
                      <a:endParaRPr lang="en-GB" sz="10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a:solidFill>
                            <a:srgbClr val="FFFFFF"/>
                          </a:solidFill>
                          <a:effectLst/>
                          <a:latin typeface="Gill Sans"/>
                        </a:rPr>
                        <a:t>Description</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a:solidFill>
                            <a:srgbClr val="FFFFFF"/>
                          </a:solidFill>
                          <a:effectLst/>
                          <a:latin typeface="Gill Sans"/>
                        </a:rPr>
                        <a:t>2016</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a:solidFill>
                            <a:srgbClr val="FFFFFF"/>
                          </a:solidFill>
                          <a:effectLst/>
                          <a:latin typeface="Gill Sans"/>
                        </a:rPr>
                        <a:t>2015</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Change</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extLst>
                  <a:ext uri="{0D108BD9-81ED-4DB2-BD59-A6C34878D82A}">
                    <a16:rowId xmlns="" xmlns:a16="http://schemas.microsoft.com/office/drawing/2014/main" val="10000"/>
                  </a:ext>
                </a:extLst>
              </a:tr>
              <a:tr h="140208">
                <a:tc rowSpan="2">
                  <a:txBody>
                    <a:bodyPr/>
                    <a:lstStyle/>
                    <a:p>
                      <a:pPr algn="ctr">
                        <a:lnSpc>
                          <a:spcPct val="115000"/>
                        </a:lnSpc>
                        <a:spcAft>
                          <a:spcPts val="0"/>
                        </a:spcAft>
                      </a:pPr>
                      <a:r>
                        <a:rPr lang="en-GB" sz="800" dirty="0">
                          <a:solidFill>
                            <a:srgbClr val="9E1B34"/>
                          </a:solidFill>
                          <a:effectLst/>
                          <a:latin typeface="Gill Sans"/>
                        </a:rPr>
                        <a:t>G4-EN1</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rowSpan="2">
                  <a:txBody>
                    <a:bodyPr/>
                    <a:lstStyle/>
                    <a:p>
                      <a:pPr algn="ctr">
                        <a:lnSpc>
                          <a:spcPct val="115000"/>
                        </a:lnSpc>
                        <a:spcAft>
                          <a:spcPts val="0"/>
                        </a:spcAft>
                      </a:pPr>
                      <a:r>
                        <a:rPr lang="en-GB" sz="800">
                          <a:solidFill>
                            <a:srgbClr val="9E1B34"/>
                          </a:solidFill>
                          <a:effectLst/>
                          <a:latin typeface="Gill Sans"/>
                        </a:rPr>
                        <a:t>Principles 7 to 9</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a:solidFill>
                            <a:srgbClr val="9E1B34"/>
                          </a:solidFill>
                          <a:effectLst/>
                          <a:latin typeface="Gill Sans"/>
                        </a:rPr>
                        <a:t>Paper consumed (kg)</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a:solidFill>
                            <a:srgbClr val="9E1B34"/>
                          </a:solidFill>
                          <a:effectLst/>
                          <a:latin typeface="Gill Sans"/>
                        </a:rPr>
                        <a:t>8,756.75</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a:solidFill>
                            <a:srgbClr val="9E1B34"/>
                          </a:solidFill>
                          <a:effectLst/>
                          <a:latin typeface="Gill Sans"/>
                        </a:rPr>
                        <a:t>10,590.4</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-17.3%</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1"/>
                  </a:ext>
                </a:extLst>
              </a:tr>
              <a:tr h="280416">
                <a:tc vMerge="1">
                  <a:txBody>
                    <a:bodyPr/>
                    <a:lstStyle/>
                    <a:p>
                      <a:endParaRPr lang="es-ES"/>
                    </a:p>
                  </a:txBody>
                  <a:tcPr/>
                </a:tc>
                <a:tc vMerge="1">
                  <a:txBody>
                    <a:bodyPr/>
                    <a:lstStyle/>
                    <a:p>
                      <a:endParaRPr lang="es-ES"/>
                    </a:p>
                  </a:txBody>
                  <a:tcPr/>
                </a:tc>
                <a:tc>
                  <a:txBody>
                    <a:bodyPr/>
                    <a:lstStyle/>
                    <a:p>
                      <a:pPr algn="ctr">
                        <a:lnSpc>
                          <a:spcPct val="115000"/>
                        </a:lnSpc>
                        <a:spcAft>
                          <a:spcPts val="0"/>
                        </a:spcAft>
                      </a:pPr>
                      <a:r>
                        <a:rPr lang="en-GB" sz="800">
                          <a:solidFill>
                            <a:srgbClr val="9E1B34"/>
                          </a:solidFill>
                          <a:effectLst/>
                          <a:latin typeface="Gill Sans"/>
                        </a:rPr>
                        <a:t>Paper consumed per employee (kg/employee)</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22.92</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26.61</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-13.9%</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2"/>
                  </a:ext>
                </a:extLst>
              </a:tr>
            </a:tbl>
          </a:graphicData>
        </a:graphic>
      </p:graphicFrame>
      <p:graphicFrame>
        <p:nvGraphicFramePr>
          <p:cNvPr id="42" name="41 Tabla">
            <a:extLst>
              <a:ext uri="{FF2B5EF4-FFF2-40B4-BE49-F238E27FC236}">
                <a16:creationId xmlns="" xmlns:a16="http://schemas.microsoft.com/office/drawing/2014/main" id="{4F5C1FD4-3143-4B09-A635-242D065247BE}"/>
              </a:ext>
            </a:extLst>
          </p:cNvPr>
          <p:cNvGraphicFramePr>
            <a:graphicFrameLocks noGrp="1"/>
          </p:cNvGraphicFramePr>
          <p:nvPr/>
        </p:nvGraphicFramePr>
        <p:xfrm>
          <a:off x="1763713" y="3870325"/>
          <a:ext cx="7056437" cy="782638"/>
        </p:xfrm>
        <a:graphic>
          <a:graphicData uri="http://schemas.openxmlformats.org/drawingml/2006/table">
            <a:tbl>
              <a:tblPr firstRow="1" firstCol="1" bandRow="1"/>
              <a:tblGrid>
                <a:gridCol w="1988006">
                  <a:extLst>
                    <a:ext uri="{9D8B030D-6E8A-4147-A177-3AD203B41FA5}">
                      <a16:colId xmlns="" xmlns:a16="http://schemas.microsoft.com/office/drawing/2014/main" val="20000"/>
                    </a:ext>
                  </a:extLst>
                </a:gridCol>
                <a:gridCol w="1013246">
                  <a:extLst>
                    <a:ext uri="{9D8B030D-6E8A-4147-A177-3AD203B41FA5}">
                      <a16:colId xmlns="" xmlns:a16="http://schemas.microsoft.com/office/drawing/2014/main" val="20001"/>
                    </a:ext>
                  </a:extLst>
                </a:gridCol>
                <a:gridCol w="1988006">
                  <a:extLst>
                    <a:ext uri="{9D8B030D-6E8A-4147-A177-3AD203B41FA5}">
                      <a16:colId xmlns="" xmlns:a16="http://schemas.microsoft.com/office/drawing/2014/main" val="20002"/>
                    </a:ext>
                  </a:extLst>
                </a:gridCol>
                <a:gridCol w="701522">
                  <a:extLst>
                    <a:ext uri="{9D8B030D-6E8A-4147-A177-3AD203B41FA5}">
                      <a16:colId xmlns="" xmlns:a16="http://schemas.microsoft.com/office/drawing/2014/main" val="20003"/>
                    </a:ext>
                  </a:extLst>
                </a:gridCol>
                <a:gridCol w="701522">
                  <a:extLst>
                    <a:ext uri="{9D8B030D-6E8A-4147-A177-3AD203B41FA5}">
                      <a16:colId xmlns="" xmlns:a16="http://schemas.microsoft.com/office/drawing/2014/main" val="20004"/>
                    </a:ext>
                  </a:extLst>
                </a:gridCol>
                <a:gridCol w="664135">
                  <a:extLst>
                    <a:ext uri="{9D8B030D-6E8A-4147-A177-3AD203B41FA5}">
                      <a16:colId xmlns="" xmlns:a16="http://schemas.microsoft.com/office/drawing/2014/main" val="20005"/>
                    </a:ext>
                  </a:extLst>
                </a:gridCol>
              </a:tblGrid>
              <a:tr h="380723">
                <a:tc>
                  <a:txBody>
                    <a:bodyPr/>
                    <a:lstStyle/>
                    <a:p>
                      <a:pPr algn="ctr">
                        <a:lnSpc>
                          <a:spcPct val="115000"/>
                        </a:lnSpc>
                        <a:spcAft>
                          <a:spcPts val="0"/>
                        </a:spcAft>
                      </a:pPr>
                      <a:r>
                        <a:rPr lang="en-GB" sz="800" b="1" dirty="0">
                          <a:solidFill>
                            <a:srgbClr val="FFFFFF"/>
                          </a:solidFill>
                          <a:effectLst/>
                          <a:latin typeface="Gill Sans"/>
                        </a:rPr>
                        <a:t>GRI Ref.</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700" b="1" dirty="0">
                          <a:solidFill>
                            <a:srgbClr val="FFFFFF"/>
                          </a:solidFill>
                          <a:effectLst/>
                          <a:latin typeface="Gill Sans"/>
                        </a:rPr>
                        <a:t>Global Compact Progress Report Ref.</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Description</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2016</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a:solidFill>
                            <a:srgbClr val="FFFFFF"/>
                          </a:solidFill>
                          <a:effectLst/>
                          <a:latin typeface="Gill Sans"/>
                        </a:rPr>
                        <a:t>2015</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Change</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extLst>
                  <a:ext uri="{0D108BD9-81ED-4DB2-BD59-A6C34878D82A}">
                    <a16:rowId xmlns="" xmlns:a16="http://schemas.microsoft.com/office/drawing/2014/main" val="10000"/>
                  </a:ext>
                </a:extLst>
              </a:tr>
              <a:tr h="191489">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G4-EN3</a:t>
                      </a: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Principles 7 to 9</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Internal energy consumption (kWh)</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2,141,312</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2,302,863</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-7.0%</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1"/>
                  </a:ext>
                </a:extLst>
              </a:tr>
              <a:tr h="210426">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G4-EN5</a:t>
                      </a: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Principles 7 to 9</a:t>
                      </a: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Energy intensity (kWh/employee)</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5,605.53</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5,786.09</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-3.1%</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2"/>
                  </a:ext>
                </a:extLst>
              </a:tr>
            </a:tbl>
          </a:graphicData>
        </a:graphic>
      </p:graphicFrame>
      <p:graphicFrame>
        <p:nvGraphicFramePr>
          <p:cNvPr id="43" name="42 Tabla">
            <a:extLst>
              <a:ext uri="{FF2B5EF4-FFF2-40B4-BE49-F238E27FC236}">
                <a16:creationId xmlns="" xmlns:a16="http://schemas.microsoft.com/office/drawing/2014/main" id="{B1D939BD-BC6E-4AD0-979F-850437EACD27}"/>
              </a:ext>
            </a:extLst>
          </p:cNvPr>
          <p:cNvGraphicFramePr>
            <a:graphicFrameLocks noGrp="1"/>
          </p:cNvGraphicFramePr>
          <p:nvPr/>
        </p:nvGraphicFramePr>
        <p:xfrm>
          <a:off x="1763713" y="5535613"/>
          <a:ext cx="7056436" cy="809625"/>
        </p:xfrm>
        <a:graphic>
          <a:graphicData uri="http://schemas.openxmlformats.org/drawingml/2006/table">
            <a:tbl>
              <a:tblPr firstRow="1" firstCol="1" bandRow="1"/>
              <a:tblGrid>
                <a:gridCol w="1988006">
                  <a:extLst>
                    <a:ext uri="{9D8B030D-6E8A-4147-A177-3AD203B41FA5}">
                      <a16:colId xmlns="" xmlns:a16="http://schemas.microsoft.com/office/drawing/2014/main" val="20000"/>
                    </a:ext>
                  </a:extLst>
                </a:gridCol>
                <a:gridCol w="1013247">
                  <a:extLst>
                    <a:ext uri="{9D8B030D-6E8A-4147-A177-3AD203B41FA5}">
                      <a16:colId xmlns="" xmlns:a16="http://schemas.microsoft.com/office/drawing/2014/main" val="20001"/>
                    </a:ext>
                  </a:extLst>
                </a:gridCol>
                <a:gridCol w="1988006">
                  <a:extLst>
                    <a:ext uri="{9D8B030D-6E8A-4147-A177-3AD203B41FA5}">
                      <a16:colId xmlns="" xmlns:a16="http://schemas.microsoft.com/office/drawing/2014/main" val="20002"/>
                    </a:ext>
                  </a:extLst>
                </a:gridCol>
                <a:gridCol w="701521">
                  <a:extLst>
                    <a:ext uri="{9D8B030D-6E8A-4147-A177-3AD203B41FA5}">
                      <a16:colId xmlns="" xmlns:a16="http://schemas.microsoft.com/office/drawing/2014/main" val="20003"/>
                    </a:ext>
                  </a:extLst>
                </a:gridCol>
                <a:gridCol w="701521">
                  <a:extLst>
                    <a:ext uri="{9D8B030D-6E8A-4147-A177-3AD203B41FA5}">
                      <a16:colId xmlns="" xmlns:a16="http://schemas.microsoft.com/office/drawing/2014/main" val="20004"/>
                    </a:ext>
                  </a:extLst>
                </a:gridCol>
                <a:gridCol w="664135">
                  <a:extLst>
                    <a:ext uri="{9D8B030D-6E8A-4147-A177-3AD203B41FA5}">
                      <a16:colId xmlns="" xmlns:a16="http://schemas.microsoft.com/office/drawing/2014/main" val="20005"/>
                    </a:ext>
                  </a:extLst>
                </a:gridCol>
              </a:tblGrid>
              <a:tr h="368053">
                <a:tc>
                  <a:txBody>
                    <a:bodyPr/>
                    <a:lstStyle/>
                    <a:p>
                      <a:pPr algn="ctr">
                        <a:lnSpc>
                          <a:spcPct val="115000"/>
                        </a:lnSpc>
                        <a:spcAft>
                          <a:spcPts val="0"/>
                        </a:spcAft>
                      </a:pPr>
                      <a:r>
                        <a:rPr lang="en-GB" sz="800" b="1" dirty="0">
                          <a:solidFill>
                            <a:srgbClr val="FFFFFF"/>
                          </a:solidFill>
                          <a:effectLst/>
                          <a:latin typeface="Gill Sans"/>
                        </a:rPr>
                        <a:t>GRI Ref.</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700" b="1" dirty="0">
                          <a:solidFill>
                            <a:srgbClr val="FFFFFF"/>
                          </a:solidFill>
                          <a:effectLst/>
                          <a:latin typeface="Gill Sans"/>
                        </a:rPr>
                        <a:t>Global Compact Progress Report Ref.</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Description</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2016</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a:solidFill>
                            <a:srgbClr val="FFFFFF"/>
                          </a:solidFill>
                          <a:effectLst/>
                          <a:latin typeface="Gill Sans"/>
                        </a:rPr>
                        <a:t>2015</a:t>
                      </a:r>
                      <a:endParaRPr lang="en-GB" sz="110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Change</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extLst>
                  <a:ext uri="{0D108BD9-81ED-4DB2-BD59-A6C34878D82A}">
                    <a16:rowId xmlns="" xmlns:a16="http://schemas.microsoft.com/office/drawing/2014/main" val="10000"/>
                  </a:ext>
                </a:extLst>
              </a:tr>
              <a:tr h="161150">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G4-EN8</a:t>
                      </a: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Principles 7 to 9</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Water consumed (m</a:t>
                      </a:r>
                      <a:r>
                        <a:rPr lang="en-GB" sz="800" baseline="30000" dirty="0">
                          <a:solidFill>
                            <a:srgbClr val="9E1B34"/>
                          </a:solidFill>
                          <a:effectLst/>
                          <a:latin typeface="Gill Sans"/>
                        </a:rPr>
                        <a:t>3</a:t>
                      </a:r>
                      <a:r>
                        <a:rPr lang="en-GB" sz="800" dirty="0">
                          <a:solidFill>
                            <a:srgbClr val="9E1B34"/>
                          </a:solidFill>
                          <a:effectLst/>
                          <a:latin typeface="Gill Sans"/>
                        </a:rPr>
                        <a:t>)</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3,368</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2,716</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24.0%</a:t>
                      </a: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1"/>
                  </a:ext>
                </a:extLst>
              </a:tr>
              <a:tr h="280422">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G4-EN8</a:t>
                      </a: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Principles 7 to 9</a:t>
                      </a: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Water consumed by employee (m</a:t>
                      </a:r>
                      <a:r>
                        <a:rPr lang="en-GB" sz="800" baseline="30000" dirty="0">
                          <a:solidFill>
                            <a:srgbClr val="9E1B34"/>
                          </a:solidFill>
                          <a:effectLst/>
                          <a:latin typeface="Gill Sans"/>
                        </a:rPr>
                        <a:t>3</a:t>
                      </a:r>
                      <a:r>
                        <a:rPr lang="en-GB" sz="800" dirty="0">
                          <a:solidFill>
                            <a:srgbClr val="9E1B34"/>
                          </a:solidFill>
                          <a:effectLst/>
                          <a:latin typeface="Gill Sans"/>
                        </a:rPr>
                        <a:t>/employee)</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8.82</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6.82</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29.2%</a:t>
                      </a:r>
                      <a:endParaRPr lang="en-GB" sz="1100" dirty="0">
                        <a:effectLst/>
                        <a:latin typeface="Calibri"/>
                        <a:ea typeface="Calibri"/>
                        <a:cs typeface="Times New Roman"/>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2"/>
                  </a:ext>
                </a:extLst>
              </a:tr>
            </a:tbl>
          </a:graphicData>
        </a:graphic>
      </p:graphicFrame>
      <p:sp>
        <p:nvSpPr>
          <p:cNvPr id="110695" name="49 CuadroTexto">
            <a:extLst>
              <a:ext uri="{FF2B5EF4-FFF2-40B4-BE49-F238E27FC236}">
                <a16:creationId xmlns="" xmlns:a16="http://schemas.microsoft.com/office/drawing/2014/main" id="{16D3C2A5-4FB7-4584-9134-228A11960018}"/>
              </a:ext>
            </a:extLst>
          </p:cNvPr>
          <p:cNvSpPr txBox="1">
            <a:spLocks noChangeArrowheads="1"/>
          </p:cNvSpPr>
          <p:nvPr/>
        </p:nvSpPr>
        <p:spPr bwMode="auto">
          <a:xfrm>
            <a:off x="1763713" y="1268413"/>
            <a:ext cx="68961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800" i="1">
                <a:solidFill>
                  <a:srgbClr val="9E1B34"/>
                </a:solidFill>
                <a:latin typeface="Gill Sans"/>
              </a:rPr>
              <a:t>Note: When calculating consumption per employee, the entire workforce at ICO, AXIS, Fundación ICO and external staff belonging to companies offering services at the Institute's head office are taken into consideration.</a:t>
            </a:r>
          </a:p>
        </p:txBody>
      </p:sp>
      <p:sp>
        <p:nvSpPr>
          <p:cNvPr id="110696" name="49 CuadroTexto">
            <a:extLst>
              <a:ext uri="{FF2B5EF4-FFF2-40B4-BE49-F238E27FC236}">
                <a16:creationId xmlns="" xmlns:a16="http://schemas.microsoft.com/office/drawing/2014/main" id="{7E246F14-4887-4E62-9120-1379FB0E1337}"/>
              </a:ext>
            </a:extLst>
          </p:cNvPr>
          <p:cNvSpPr txBox="1">
            <a:spLocks noChangeArrowheads="1"/>
          </p:cNvSpPr>
          <p:nvPr/>
        </p:nvSpPr>
        <p:spPr bwMode="auto">
          <a:xfrm>
            <a:off x="1763713" y="3105150"/>
            <a:ext cx="69850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800" i="1">
                <a:solidFill>
                  <a:srgbClr val="9E1B34"/>
                </a:solidFill>
                <a:latin typeface="Gill Sans"/>
              </a:rPr>
              <a:t>Note: This data does not include paper used as part of communication campaigns, which can be consulted on page 41.</a:t>
            </a:r>
          </a:p>
        </p:txBody>
      </p:sp>
      <p:grpSp>
        <p:nvGrpSpPr>
          <p:cNvPr id="37"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4"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5"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6"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7"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8"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9"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60"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1"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2"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3"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4"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5"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3" name="32 Grupo"/>
          <p:cNvGrpSpPr/>
          <p:nvPr/>
        </p:nvGrpSpPr>
        <p:grpSpPr>
          <a:xfrm>
            <a:off x="93663" y="5481228"/>
            <a:ext cx="1320800" cy="684622"/>
            <a:chOff x="93663" y="5481228"/>
            <a:chExt cx="1320800" cy="684622"/>
          </a:xfrm>
        </p:grpSpPr>
        <p:sp>
          <p:nvSpPr>
            <p:cNvPr id="3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491785930"/>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1F3ABBF0-C10D-4167-BF20-0B428EB2A587}"/>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ADE6322A-1371-4F19-8EB4-DF569C574DF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AE913321-20A3-43B5-8A23-8DE408EEB2A5}"/>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55E66000-8980-4D6C-8589-1C703604D607}" type="slidenum">
              <a:rPr lang="es-ES" altLang="es-ES" sz="1600" b="1">
                <a:solidFill>
                  <a:srgbClr val="FFC000"/>
                </a:solidFill>
              </a:rPr>
              <a:pPr eaLnBrk="1" hangingPunct="1">
                <a:spcBef>
                  <a:spcPct val="0"/>
                </a:spcBef>
                <a:buFontTx/>
                <a:buNone/>
              </a:pPr>
              <a:t>108</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3F3160EB-C50B-42E9-ABCF-D8AEFFA14DE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ENVIRONMENTAL MANAGEMENT</a:t>
            </a:r>
            <a:endParaRPr lang="en-GB" sz="1600" dirty="0">
              <a:solidFill>
                <a:srgbClr val="9E1B34"/>
              </a:solidFill>
              <a:latin typeface="Gill Sans"/>
            </a:endParaRPr>
          </a:p>
        </p:txBody>
      </p:sp>
      <p:pic>
        <p:nvPicPr>
          <p:cNvPr id="111622" name="Picture 2">
            <a:extLst>
              <a:ext uri="{FF2B5EF4-FFF2-40B4-BE49-F238E27FC236}">
                <a16:creationId xmlns="" xmlns:a16="http://schemas.microsoft.com/office/drawing/2014/main" id="{687ACACE-C6AF-43F3-94AD-F7DA0B02C5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623" name="AutoShape 6" descr="Resultado de imagen de imagen de calendario 2016">
            <a:extLst>
              <a:ext uri="{FF2B5EF4-FFF2-40B4-BE49-F238E27FC236}">
                <a16:creationId xmlns="" xmlns:a16="http://schemas.microsoft.com/office/drawing/2014/main" id="{3AB61D90-83AA-4AF0-9680-18C42F7CFFBC}"/>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1624" name="AutoShape 8" descr="Resultado de imagen de imagen de calendario 2016">
            <a:extLst>
              <a:ext uri="{FF2B5EF4-FFF2-40B4-BE49-F238E27FC236}">
                <a16:creationId xmlns="" xmlns:a16="http://schemas.microsoft.com/office/drawing/2014/main" id="{73045184-845B-4B49-94FE-5A9419006CFB}"/>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1625" name="AutoShape 12" descr="Resultado de imagen de imagen de verificacion">
            <a:extLst>
              <a:ext uri="{FF2B5EF4-FFF2-40B4-BE49-F238E27FC236}">
                <a16:creationId xmlns="" xmlns:a16="http://schemas.microsoft.com/office/drawing/2014/main" id="{4106CFCD-5677-4590-9644-9B4DB0D13514}"/>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1626" name="AutoShape 14" descr="Resultado de imagen de imagen de verificacion">
            <a:extLst>
              <a:ext uri="{FF2B5EF4-FFF2-40B4-BE49-F238E27FC236}">
                <a16:creationId xmlns="" xmlns:a16="http://schemas.microsoft.com/office/drawing/2014/main" id="{35F3A13D-7A8E-4E16-AA06-DCA5087C9D73}"/>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2" name="1 CuadroTexto">
            <a:extLst>
              <a:ext uri="{FF2B5EF4-FFF2-40B4-BE49-F238E27FC236}">
                <a16:creationId xmlns="" xmlns:a16="http://schemas.microsoft.com/office/drawing/2014/main" id="{0B5BB8C1-D969-4C95-AF91-D9825AB02DCA}"/>
              </a:ext>
            </a:extLst>
          </p:cNvPr>
          <p:cNvSpPr txBox="1"/>
          <p:nvPr/>
        </p:nvSpPr>
        <p:spPr>
          <a:xfrm>
            <a:off x="1763713" y="1504950"/>
            <a:ext cx="6985000" cy="630238"/>
          </a:xfrm>
          <a:prstGeom prst="rect">
            <a:avLst/>
          </a:prstGeom>
          <a:noFill/>
        </p:spPr>
        <p:txBody>
          <a:bodyPr>
            <a:spAutoFit/>
          </a:bodyPr>
          <a:lstStyle/>
          <a:p>
            <a:pPr marL="180975" indent="-180975" algn="just">
              <a:buFont typeface="Wingdings" panose="05000000000000000000" pitchFamily="2" charset="2"/>
              <a:buChar char="Ø"/>
              <a:defRPr/>
            </a:pPr>
            <a:r>
              <a:rPr lang="en-GB" sz="1000" b="1" dirty="0">
                <a:solidFill>
                  <a:srgbClr val="EBAB00"/>
                </a:solidFill>
                <a:latin typeface="Gill Sans"/>
              </a:rPr>
              <a:t>EMISSIONS</a:t>
            </a:r>
          </a:p>
          <a:p>
            <a:pPr marL="180975" indent="-180975" algn="just">
              <a:buFont typeface="Wingdings" panose="05000000000000000000" pitchFamily="2" charset="2"/>
              <a:buChar char="Ø"/>
              <a:defRPr/>
            </a:pPr>
            <a:endParaRPr lang="en-GB" sz="500" b="1" dirty="0">
              <a:solidFill>
                <a:srgbClr val="EBAB00"/>
              </a:solidFill>
              <a:latin typeface="Gill Sans"/>
            </a:endParaRPr>
          </a:p>
          <a:p>
            <a:pPr algn="just">
              <a:defRPr/>
            </a:pPr>
            <a:r>
              <a:rPr lang="en-GB" sz="1000" dirty="0">
                <a:solidFill>
                  <a:srgbClr val="9E1B34"/>
                </a:solidFill>
                <a:latin typeface="Gill Sans"/>
              </a:rPr>
              <a:t>In 2016, a decrease in the release of greenhouses gases was recorded, both from the consumption of electricity and gases generated by travel. </a:t>
            </a:r>
          </a:p>
        </p:txBody>
      </p:sp>
      <p:sp>
        <p:nvSpPr>
          <p:cNvPr id="35" name="34 CuadroTexto">
            <a:extLst>
              <a:ext uri="{FF2B5EF4-FFF2-40B4-BE49-F238E27FC236}">
                <a16:creationId xmlns="" xmlns:a16="http://schemas.microsoft.com/office/drawing/2014/main" id="{5EB6ADFF-858B-4720-951A-49A6F63C8F00}"/>
              </a:ext>
            </a:extLst>
          </p:cNvPr>
          <p:cNvSpPr txBox="1"/>
          <p:nvPr/>
        </p:nvSpPr>
        <p:spPr>
          <a:xfrm>
            <a:off x="1800225" y="3813175"/>
            <a:ext cx="6948488" cy="1092200"/>
          </a:xfrm>
          <a:prstGeom prst="rect">
            <a:avLst/>
          </a:prstGeom>
          <a:noFill/>
        </p:spPr>
        <p:txBody>
          <a:bodyPr>
            <a:spAutoFit/>
          </a:bodyPr>
          <a:lstStyle/>
          <a:p>
            <a:pPr marL="180975" indent="-180975">
              <a:buFont typeface="Wingdings" panose="05000000000000000000" pitchFamily="2" charset="2"/>
              <a:buChar char="Ø"/>
              <a:defRPr/>
            </a:pPr>
            <a:r>
              <a:rPr lang="en-GB" sz="1000" b="1" dirty="0">
                <a:solidFill>
                  <a:srgbClr val="EBAB00"/>
                </a:solidFill>
                <a:latin typeface="Gill Sans"/>
              </a:rPr>
              <a:t>MANAGED WASTE</a:t>
            </a:r>
          </a:p>
          <a:p>
            <a:pPr marL="714375" indent="-171450">
              <a:buFont typeface="Wingdings" panose="05000000000000000000" pitchFamily="2" charset="2"/>
              <a:buChar char="Ø"/>
              <a:defRPr/>
            </a:pPr>
            <a:endParaRPr lang="en-GB" sz="500" b="1" dirty="0">
              <a:solidFill>
                <a:srgbClr val="EBAB00"/>
              </a:solidFill>
              <a:latin typeface="Gill Sans"/>
            </a:endParaRPr>
          </a:p>
          <a:p>
            <a:pPr algn="just">
              <a:defRPr/>
            </a:pPr>
            <a:r>
              <a:rPr lang="en-GB" sz="1000" dirty="0">
                <a:solidFill>
                  <a:srgbClr val="9E1B34"/>
                </a:solidFill>
                <a:latin typeface="Gill Sans"/>
              </a:rPr>
              <a:t>In 2016, a significant reduction in the consumption of printer and photocopier paper and toner was recorded and, subsequently, in the amount of waste managed.</a:t>
            </a:r>
          </a:p>
          <a:p>
            <a:pPr algn="just">
              <a:defRPr/>
            </a:pPr>
            <a:endParaRPr lang="en-GB" sz="1000" dirty="0">
              <a:solidFill>
                <a:srgbClr val="9E1B34"/>
              </a:solidFill>
              <a:latin typeface="Gill Sans"/>
            </a:endParaRPr>
          </a:p>
          <a:p>
            <a:pPr algn="just">
              <a:defRPr/>
            </a:pPr>
            <a:r>
              <a:rPr lang="en-GB" sz="1000" dirty="0">
                <a:solidFill>
                  <a:srgbClr val="9E1B34"/>
                </a:solidFill>
                <a:latin typeface="Gill Sans"/>
              </a:rPr>
              <a:t>On the other hand, in contrast to the previous year, in 2016 neither furniture nor IT equipment was renewed and, therefore, there was no waste to manage in that regard.</a:t>
            </a:r>
          </a:p>
        </p:txBody>
      </p:sp>
      <p:graphicFrame>
        <p:nvGraphicFramePr>
          <p:cNvPr id="36" name="35 Tabla">
            <a:extLst>
              <a:ext uri="{FF2B5EF4-FFF2-40B4-BE49-F238E27FC236}">
                <a16:creationId xmlns="" xmlns:a16="http://schemas.microsoft.com/office/drawing/2014/main" id="{6C72760F-5439-40A5-ABF2-D0B5BE815572}"/>
              </a:ext>
            </a:extLst>
          </p:cNvPr>
          <p:cNvGraphicFramePr>
            <a:graphicFrameLocks noGrp="1"/>
          </p:cNvGraphicFramePr>
          <p:nvPr/>
        </p:nvGraphicFramePr>
        <p:xfrm>
          <a:off x="1908175" y="5027613"/>
          <a:ext cx="6751638" cy="1054101"/>
        </p:xfrm>
        <a:graphic>
          <a:graphicData uri="http://schemas.openxmlformats.org/drawingml/2006/table">
            <a:tbl>
              <a:tblPr firstRow="1" firstCol="1" bandRow="1"/>
              <a:tblGrid>
                <a:gridCol w="2099761">
                  <a:extLst>
                    <a:ext uri="{9D8B030D-6E8A-4147-A177-3AD203B41FA5}">
                      <a16:colId xmlns="" xmlns:a16="http://schemas.microsoft.com/office/drawing/2014/main" val="20000"/>
                    </a:ext>
                  </a:extLst>
                </a:gridCol>
                <a:gridCol w="1070206">
                  <a:extLst>
                    <a:ext uri="{9D8B030D-6E8A-4147-A177-3AD203B41FA5}">
                      <a16:colId xmlns="" xmlns:a16="http://schemas.microsoft.com/office/drawing/2014/main" val="20001"/>
                    </a:ext>
                  </a:extLst>
                </a:gridCol>
                <a:gridCol w="2099761">
                  <a:extLst>
                    <a:ext uri="{9D8B030D-6E8A-4147-A177-3AD203B41FA5}">
                      <a16:colId xmlns="" xmlns:a16="http://schemas.microsoft.com/office/drawing/2014/main" val="20002"/>
                    </a:ext>
                  </a:extLst>
                </a:gridCol>
                <a:gridCol w="740955">
                  <a:extLst>
                    <a:ext uri="{9D8B030D-6E8A-4147-A177-3AD203B41FA5}">
                      <a16:colId xmlns="" xmlns:a16="http://schemas.microsoft.com/office/drawing/2014/main" val="20003"/>
                    </a:ext>
                  </a:extLst>
                </a:gridCol>
                <a:gridCol w="740955">
                  <a:extLst>
                    <a:ext uri="{9D8B030D-6E8A-4147-A177-3AD203B41FA5}">
                      <a16:colId xmlns="" xmlns:a16="http://schemas.microsoft.com/office/drawing/2014/main" val="20004"/>
                    </a:ext>
                  </a:extLst>
                </a:gridCol>
              </a:tblGrid>
              <a:tr h="368046">
                <a:tc>
                  <a:txBody>
                    <a:bodyPr/>
                    <a:lstStyle/>
                    <a:p>
                      <a:pPr algn="ctr">
                        <a:lnSpc>
                          <a:spcPct val="115000"/>
                        </a:lnSpc>
                        <a:spcAft>
                          <a:spcPts val="0"/>
                        </a:spcAft>
                      </a:pPr>
                      <a:r>
                        <a:rPr lang="en-GB" sz="800" b="1" dirty="0">
                          <a:solidFill>
                            <a:srgbClr val="FFFFFF"/>
                          </a:solidFill>
                          <a:effectLst/>
                          <a:latin typeface="Gill Sans"/>
                        </a:rPr>
                        <a:t>GRI Ref.</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700" b="1" dirty="0">
                          <a:solidFill>
                            <a:srgbClr val="FFFFFF"/>
                          </a:solidFill>
                          <a:effectLst/>
                          <a:latin typeface="Gill Sans"/>
                        </a:rPr>
                        <a:t>Global Compact Progress Report Ref.</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Description</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2016</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2015</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extLst>
                  <a:ext uri="{0D108BD9-81ED-4DB2-BD59-A6C34878D82A}">
                    <a16:rowId xmlns="" xmlns:a16="http://schemas.microsoft.com/office/drawing/2014/main" val="10000"/>
                  </a:ext>
                </a:extLst>
              </a:tr>
              <a:tr h="161022">
                <a:tc rowSpan="4">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G4-EN23</a:t>
                      </a: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rowSpan="4">
                  <a:txBody>
                    <a:bodyPr/>
                    <a:lstStyle/>
                    <a:p>
                      <a:pPr algn="ctr">
                        <a:lnSpc>
                          <a:spcPct val="115000"/>
                        </a:lnSpc>
                        <a:spcAft>
                          <a:spcPts val="0"/>
                        </a:spcAft>
                      </a:pPr>
                      <a:r>
                        <a:rPr lang="en-GB" sz="800" dirty="0">
                          <a:solidFill>
                            <a:srgbClr val="9E1B34"/>
                          </a:solidFill>
                          <a:effectLst/>
                          <a:latin typeface="Gill Sans"/>
                        </a:rPr>
                        <a:t>Principles 7 to 9</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Paper (estimated kg)</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4,000</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4,500</a:t>
                      </a: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1"/>
                  </a:ext>
                </a:extLst>
              </a:tr>
              <a:tr h="198324">
                <a:tc vMerge="1">
                  <a:txBody>
                    <a:bodyPr/>
                    <a:lstStyle/>
                    <a:p>
                      <a:pPr marL="0" algn="ctr" defTabSz="914400" rtl="0" eaLnBrk="1" latinLnBrk="0" hangingPunct="1">
                        <a:lnSpc>
                          <a:spcPct val="115000"/>
                        </a:lnSpc>
                        <a:spcAft>
                          <a:spcPts val="0"/>
                        </a:spcAft>
                      </a:pPr>
                      <a:endParaRPr lang="es-ES" sz="800" kern="1200" dirty="0">
                        <a:solidFill>
                          <a:srgbClr val="9E1B34"/>
                        </a:solidFill>
                        <a:effectLst/>
                        <a:latin typeface="Gill Sans"/>
                        <a:ea typeface="Times New Roman"/>
                        <a:cs typeface="Arial"/>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vMerge="1">
                  <a:txBody>
                    <a:bodyPr/>
                    <a:lstStyle/>
                    <a:p>
                      <a:pPr marL="0" algn="ctr" defTabSz="914400" rtl="0" eaLnBrk="1" latinLnBrk="0" hangingPunct="1">
                        <a:lnSpc>
                          <a:spcPct val="115000"/>
                        </a:lnSpc>
                        <a:spcAft>
                          <a:spcPts val="0"/>
                        </a:spcAft>
                      </a:pPr>
                      <a:endParaRPr lang="es-ES" sz="800" kern="1200" dirty="0">
                        <a:solidFill>
                          <a:srgbClr val="9E1B34"/>
                        </a:solidFill>
                        <a:effectLst/>
                        <a:latin typeface="Gill Sans"/>
                        <a:ea typeface="Times New Roman"/>
                        <a:cs typeface="Arial"/>
                      </a:endParaRPr>
                    </a:p>
                  </a:txBody>
                  <a:tcPr marL="68580" marR="68580"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Toner (units)</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142</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155</a:t>
                      </a:r>
                      <a:endParaRPr lang="en-GB" sz="1100" dirty="0">
                        <a:effectLst/>
                        <a:latin typeface="Calibri"/>
                        <a:ea typeface="Calibri"/>
                        <a:cs typeface="Times New Roman"/>
                      </a:endParaRP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2"/>
                  </a:ext>
                </a:extLst>
              </a:tr>
              <a:tr h="186501">
                <a:tc vMerge="1">
                  <a:txBody>
                    <a:bodyPr/>
                    <a:lstStyle/>
                    <a:p>
                      <a:endParaRPr lang="es-ES"/>
                    </a:p>
                  </a:txBody>
                  <a:tcPr/>
                </a:tc>
                <a:tc vMerge="1">
                  <a:txBody>
                    <a:bodyPr/>
                    <a:lstStyle/>
                    <a:p>
                      <a:endParaRPr lang="es-ES"/>
                    </a:p>
                  </a:txBody>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Furniture (units)</a:t>
                      </a: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a:t>
                      </a: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400</a:t>
                      </a: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3"/>
                  </a:ext>
                </a:extLst>
              </a:tr>
              <a:tr h="140208">
                <a:tc vMerge="1">
                  <a:txBody>
                    <a:bodyPr/>
                    <a:lstStyle/>
                    <a:p>
                      <a:endParaRPr lang="es-ES"/>
                    </a:p>
                  </a:txBody>
                  <a:tcPr/>
                </a:tc>
                <a:tc vMerge="1">
                  <a:txBody>
                    <a:bodyPr/>
                    <a:lstStyle/>
                    <a:p>
                      <a:endParaRPr lang="es-ES"/>
                    </a:p>
                  </a:txBody>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Computer equipment (units)</a:t>
                      </a: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a:t>
                      </a: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256</a:t>
                      </a:r>
                    </a:p>
                  </a:txBody>
                  <a:tcPr marL="68581" marR="68581"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4"/>
                  </a:ext>
                </a:extLst>
              </a:tr>
            </a:tbl>
          </a:graphicData>
        </a:graphic>
      </p:graphicFrame>
      <p:graphicFrame>
        <p:nvGraphicFramePr>
          <p:cNvPr id="38" name="37 Tabla">
            <a:extLst>
              <a:ext uri="{FF2B5EF4-FFF2-40B4-BE49-F238E27FC236}">
                <a16:creationId xmlns="" xmlns:a16="http://schemas.microsoft.com/office/drawing/2014/main" id="{5FBBF5C2-F0D3-44A5-9477-C499A9C43006}"/>
              </a:ext>
            </a:extLst>
          </p:cNvPr>
          <p:cNvGraphicFramePr>
            <a:graphicFrameLocks noGrp="1"/>
          </p:cNvGraphicFramePr>
          <p:nvPr/>
        </p:nvGraphicFramePr>
        <p:xfrm>
          <a:off x="1871663" y="2224088"/>
          <a:ext cx="6788150" cy="1223963"/>
        </p:xfrm>
        <a:graphic>
          <a:graphicData uri="http://schemas.openxmlformats.org/drawingml/2006/table">
            <a:tbl>
              <a:tblPr firstRow="1" firstCol="1" bandRow="1"/>
              <a:tblGrid>
                <a:gridCol w="1040978">
                  <a:extLst>
                    <a:ext uri="{9D8B030D-6E8A-4147-A177-3AD203B41FA5}">
                      <a16:colId xmlns="" xmlns:a16="http://schemas.microsoft.com/office/drawing/2014/main" val="20000"/>
                    </a:ext>
                  </a:extLst>
                </a:gridCol>
                <a:gridCol w="1189689">
                  <a:extLst>
                    <a:ext uri="{9D8B030D-6E8A-4147-A177-3AD203B41FA5}">
                      <a16:colId xmlns="" xmlns:a16="http://schemas.microsoft.com/office/drawing/2014/main" val="20001"/>
                    </a:ext>
                  </a:extLst>
                </a:gridCol>
                <a:gridCol w="3067559">
                  <a:extLst>
                    <a:ext uri="{9D8B030D-6E8A-4147-A177-3AD203B41FA5}">
                      <a16:colId xmlns="" xmlns:a16="http://schemas.microsoft.com/office/drawing/2014/main" val="20002"/>
                    </a:ext>
                  </a:extLst>
                </a:gridCol>
                <a:gridCol w="744962">
                  <a:extLst>
                    <a:ext uri="{9D8B030D-6E8A-4147-A177-3AD203B41FA5}">
                      <a16:colId xmlns="" xmlns:a16="http://schemas.microsoft.com/office/drawing/2014/main" val="20003"/>
                    </a:ext>
                  </a:extLst>
                </a:gridCol>
                <a:gridCol w="744962">
                  <a:extLst>
                    <a:ext uri="{9D8B030D-6E8A-4147-A177-3AD203B41FA5}">
                      <a16:colId xmlns="" xmlns:a16="http://schemas.microsoft.com/office/drawing/2014/main" val="20004"/>
                    </a:ext>
                  </a:extLst>
                </a:gridCol>
              </a:tblGrid>
              <a:tr h="368454">
                <a:tc>
                  <a:txBody>
                    <a:bodyPr/>
                    <a:lstStyle/>
                    <a:p>
                      <a:pPr algn="ctr">
                        <a:lnSpc>
                          <a:spcPct val="115000"/>
                        </a:lnSpc>
                        <a:spcAft>
                          <a:spcPts val="0"/>
                        </a:spcAft>
                      </a:pPr>
                      <a:r>
                        <a:rPr lang="en-GB" sz="800" b="1" dirty="0">
                          <a:solidFill>
                            <a:srgbClr val="FFFFFF"/>
                          </a:solidFill>
                          <a:effectLst/>
                          <a:latin typeface="Gill Sans"/>
                        </a:rPr>
                        <a:t>GRI Ref.</a:t>
                      </a:r>
                      <a:endParaRPr lang="en-GB" sz="1100" dirty="0">
                        <a:effectLst/>
                        <a:latin typeface="Calibri"/>
                        <a:ea typeface="Calibri"/>
                        <a:cs typeface="Times New Roman"/>
                      </a:endParaRP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700" b="1" dirty="0">
                          <a:solidFill>
                            <a:srgbClr val="FFFFFF"/>
                          </a:solidFill>
                          <a:effectLst/>
                          <a:latin typeface="Gill Sans"/>
                        </a:rPr>
                        <a:t>Global Compact Progress Report Ref.</a:t>
                      </a:r>
                      <a:endParaRPr lang="en-GB" sz="1100" dirty="0">
                        <a:effectLst/>
                        <a:latin typeface="Calibri"/>
                        <a:ea typeface="Calibri"/>
                        <a:cs typeface="Times New Roman"/>
                      </a:endParaRP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Description</a:t>
                      </a:r>
                      <a:endParaRPr lang="en-GB" sz="1100" dirty="0">
                        <a:effectLst/>
                        <a:latin typeface="Calibri"/>
                        <a:ea typeface="Calibri"/>
                        <a:cs typeface="Times New Roman"/>
                      </a:endParaRP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2016</a:t>
                      </a:r>
                      <a:endParaRPr lang="en-GB" sz="1100" dirty="0">
                        <a:effectLst/>
                        <a:latin typeface="Calibri"/>
                        <a:ea typeface="Calibri"/>
                        <a:cs typeface="Times New Roman"/>
                      </a:endParaRP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tc>
                  <a:txBody>
                    <a:bodyPr/>
                    <a:lstStyle/>
                    <a:p>
                      <a:pPr algn="ctr">
                        <a:lnSpc>
                          <a:spcPct val="115000"/>
                        </a:lnSpc>
                        <a:spcAft>
                          <a:spcPts val="0"/>
                        </a:spcAft>
                      </a:pPr>
                      <a:r>
                        <a:rPr lang="en-GB" sz="800" b="1" dirty="0">
                          <a:solidFill>
                            <a:srgbClr val="FFFFFF"/>
                          </a:solidFill>
                          <a:effectLst/>
                          <a:latin typeface="Gill Sans"/>
                        </a:rPr>
                        <a:t>2015</a:t>
                      </a:r>
                      <a:endParaRPr lang="en-GB" sz="1100" dirty="0">
                        <a:effectLst/>
                        <a:latin typeface="Calibri"/>
                        <a:ea typeface="Calibri"/>
                        <a:cs typeface="Times New Roman"/>
                      </a:endParaRP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2700" cap="flat" cmpd="sng" algn="ctr">
                      <a:solidFill>
                        <a:srgbClr val="943634"/>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943634"/>
                    </a:solidFill>
                  </a:tcPr>
                </a:tc>
                <a:extLst>
                  <a:ext uri="{0D108BD9-81ED-4DB2-BD59-A6C34878D82A}">
                    <a16:rowId xmlns="" xmlns:a16="http://schemas.microsoft.com/office/drawing/2014/main" val="10000"/>
                  </a:ext>
                </a:extLst>
              </a:tr>
              <a:tr h="423522">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G4-EN16</a:t>
                      </a: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8A808"/>
                    </a:solidFill>
                  </a:tcPr>
                </a:tc>
                <a:tc>
                  <a:txBody>
                    <a:bodyPr/>
                    <a:lstStyle/>
                    <a:p>
                      <a:pPr algn="ctr">
                        <a:lnSpc>
                          <a:spcPct val="115000"/>
                        </a:lnSpc>
                        <a:spcAft>
                          <a:spcPts val="0"/>
                        </a:spcAft>
                      </a:pPr>
                      <a:r>
                        <a:rPr lang="en-GB" sz="800" dirty="0">
                          <a:solidFill>
                            <a:srgbClr val="9E1B34"/>
                          </a:solidFill>
                          <a:effectLst/>
                          <a:latin typeface="Gill Sans"/>
                        </a:rPr>
                        <a:t>Principles 7 to 9</a:t>
                      </a:r>
                      <a:endParaRPr lang="en-GB" sz="1100" dirty="0">
                        <a:effectLst/>
                        <a:latin typeface="Calibri"/>
                        <a:ea typeface="Calibri"/>
                        <a:cs typeface="Times New Roman"/>
                      </a:endParaRP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8A808"/>
                    </a:solidFill>
                  </a:tcPr>
                </a:tc>
                <a:tc>
                  <a:txBody>
                    <a:bodyPr/>
                    <a:lstStyle/>
                    <a:p>
                      <a:pPr marL="0" algn="just" defTabSz="914400" rtl="0" eaLnBrk="1" latinLnBrk="0" hangingPunct="1">
                        <a:lnSpc>
                          <a:spcPct val="115000"/>
                        </a:lnSpc>
                        <a:spcAft>
                          <a:spcPts val="0"/>
                        </a:spcAft>
                      </a:pPr>
                      <a:r>
                        <a:rPr lang="en-GB" sz="800" dirty="0">
                          <a:solidFill>
                            <a:srgbClr val="9E1B34"/>
                          </a:solidFill>
                          <a:effectLst/>
                          <a:latin typeface="Gill Sans"/>
                        </a:rPr>
                        <a:t>Indirect greenhouse gas emissions (caused by electricity consumption) (tonnes of CO</a:t>
                      </a:r>
                      <a:r>
                        <a:rPr lang="en-GB" sz="800" baseline="-25000" dirty="0">
                          <a:solidFill>
                            <a:srgbClr val="9E1B34"/>
                          </a:solidFill>
                          <a:effectLst/>
                          <a:latin typeface="Gill Sans"/>
                        </a:rPr>
                        <a:t>2</a:t>
                      </a:r>
                      <a:r>
                        <a:rPr lang="en-GB" sz="800" dirty="0">
                          <a:solidFill>
                            <a:srgbClr val="9E1B34"/>
                          </a:solidFill>
                          <a:effectLst/>
                          <a:latin typeface="Gill Sans"/>
                        </a:rPr>
                        <a:t>) (1)</a:t>
                      </a: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882</a:t>
                      </a: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1,064</a:t>
                      </a: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9050" cap="flat" cmpd="sng" algn="ctr">
                      <a:solidFill>
                        <a:srgbClr val="FFFFFF"/>
                      </a:solidFill>
                      <a:prstDash val="solid"/>
                      <a:round/>
                      <a:headEnd type="none" w="med" len="med"/>
                      <a:tailEnd type="none" w="med" len="med"/>
                    </a:lnB>
                    <a:solidFill>
                      <a:srgbClr val="F8A808"/>
                    </a:solidFill>
                  </a:tcPr>
                </a:tc>
                <a:extLst>
                  <a:ext uri="{0D108BD9-81ED-4DB2-BD59-A6C34878D82A}">
                    <a16:rowId xmlns="" xmlns:a16="http://schemas.microsoft.com/office/drawing/2014/main" val="10001"/>
                  </a:ext>
                </a:extLst>
              </a:tr>
              <a:tr h="431987">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G4-EN17</a:t>
                      </a: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Principles 7 to 9</a:t>
                      </a: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just" defTabSz="914400" rtl="0" eaLnBrk="1" latinLnBrk="0" hangingPunct="1">
                        <a:lnSpc>
                          <a:spcPct val="115000"/>
                        </a:lnSpc>
                        <a:spcAft>
                          <a:spcPts val="0"/>
                        </a:spcAft>
                      </a:pPr>
                      <a:r>
                        <a:rPr lang="en-GB" sz="800" dirty="0">
                          <a:solidFill>
                            <a:srgbClr val="9E1B34"/>
                          </a:solidFill>
                          <a:effectLst/>
                          <a:latin typeface="Gill Sans"/>
                        </a:rPr>
                        <a:t>Other indirect greenhouse gas emissions (due to business trips undertaken by staff) (kg of CO</a:t>
                      </a:r>
                      <a:r>
                        <a:rPr lang="en-GB" sz="800" baseline="-25000" dirty="0">
                          <a:solidFill>
                            <a:srgbClr val="9E1B34"/>
                          </a:solidFill>
                          <a:effectLst/>
                          <a:latin typeface="Gill Sans"/>
                        </a:rPr>
                        <a:t>2</a:t>
                      </a:r>
                      <a:r>
                        <a:rPr lang="en-GB" sz="800" dirty="0">
                          <a:solidFill>
                            <a:srgbClr val="9E1B34"/>
                          </a:solidFill>
                          <a:effectLst/>
                          <a:latin typeface="Gill Sans"/>
                        </a:rPr>
                        <a:t>) (1)</a:t>
                      </a:r>
                      <a:endParaRPr lang="en-GB" sz="800" kern="1200" dirty="0">
                        <a:solidFill>
                          <a:srgbClr val="9E1B34"/>
                        </a:solidFill>
                        <a:effectLst/>
                        <a:latin typeface="Gill Sans"/>
                        <a:ea typeface="Times New Roman"/>
                        <a:cs typeface="Arial"/>
                      </a:endParaRP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149,986</a:t>
                      </a: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tc>
                  <a:txBody>
                    <a:bodyPr/>
                    <a:lstStyle/>
                    <a:p>
                      <a:pPr marL="0" algn="ctr" defTabSz="914400" rtl="0" eaLnBrk="1" latinLnBrk="0" hangingPunct="1">
                        <a:lnSpc>
                          <a:spcPct val="115000"/>
                        </a:lnSpc>
                        <a:spcAft>
                          <a:spcPts val="0"/>
                        </a:spcAft>
                      </a:pPr>
                      <a:r>
                        <a:rPr lang="en-GB" sz="800" dirty="0">
                          <a:solidFill>
                            <a:srgbClr val="9E1B34"/>
                          </a:solidFill>
                          <a:effectLst/>
                          <a:latin typeface="Gill Sans"/>
                        </a:rPr>
                        <a:t>174,925</a:t>
                      </a:r>
                    </a:p>
                  </a:txBody>
                  <a:tcPr marL="68586" marR="68586" marT="0" marB="0" anchor="ctr">
                    <a:lnL w="12700" cap="flat" cmpd="sng" algn="ctr">
                      <a:solidFill>
                        <a:srgbClr val="943634"/>
                      </a:solidFill>
                      <a:prstDash val="solid"/>
                      <a:round/>
                      <a:headEnd type="none" w="med" len="med"/>
                      <a:tailEnd type="none" w="med" len="med"/>
                    </a:lnL>
                    <a:lnR w="12700" cap="flat" cmpd="sng" algn="ctr">
                      <a:solidFill>
                        <a:srgbClr val="943634"/>
                      </a:solidFill>
                      <a:prstDash val="solid"/>
                      <a:round/>
                      <a:headEnd type="none" w="med" len="med"/>
                      <a:tailEnd type="none" w="med" len="med"/>
                    </a:lnR>
                    <a:lnT w="19050" cap="flat" cmpd="sng" algn="ctr">
                      <a:solidFill>
                        <a:srgbClr val="FFFFFF"/>
                      </a:solidFill>
                      <a:prstDash val="solid"/>
                      <a:round/>
                      <a:headEnd type="none" w="med" len="med"/>
                      <a:tailEnd type="none" w="med" len="med"/>
                    </a:lnT>
                    <a:lnB w="12700" cap="flat" cmpd="sng" algn="ctr">
                      <a:solidFill>
                        <a:srgbClr val="943634"/>
                      </a:solidFill>
                      <a:prstDash val="solid"/>
                      <a:round/>
                      <a:headEnd type="none" w="med" len="med"/>
                      <a:tailEnd type="none" w="med" len="med"/>
                    </a:lnB>
                    <a:solidFill>
                      <a:srgbClr val="F8A808"/>
                    </a:solidFill>
                  </a:tcPr>
                </a:tc>
                <a:extLst>
                  <a:ext uri="{0D108BD9-81ED-4DB2-BD59-A6C34878D82A}">
                    <a16:rowId xmlns="" xmlns:a16="http://schemas.microsoft.com/office/drawing/2014/main" val="10002"/>
                  </a:ext>
                </a:extLst>
              </a:tr>
            </a:tbl>
          </a:graphicData>
        </a:graphic>
      </p:graphicFrame>
      <p:sp>
        <p:nvSpPr>
          <p:cNvPr id="111687" name="3 CuadroTexto">
            <a:extLst>
              <a:ext uri="{FF2B5EF4-FFF2-40B4-BE49-F238E27FC236}">
                <a16:creationId xmlns="" xmlns:a16="http://schemas.microsoft.com/office/drawing/2014/main" id="{08DCC099-CC15-454C-930B-A09DE75A6B87}"/>
              </a:ext>
            </a:extLst>
          </p:cNvPr>
          <p:cNvSpPr txBox="1">
            <a:spLocks noChangeArrowheads="1"/>
          </p:cNvSpPr>
          <p:nvPr/>
        </p:nvSpPr>
        <p:spPr bwMode="auto">
          <a:xfrm>
            <a:off x="1800225" y="3500438"/>
            <a:ext cx="58324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800">
                <a:solidFill>
                  <a:srgbClr val="9E1B34"/>
                </a:solidFill>
                <a:latin typeface="Gill Sans"/>
              </a:rPr>
              <a:t>(1) Calculated in accordance with the criteria of the </a:t>
            </a:r>
            <a:r>
              <a:rPr lang="en-GB" altLang="es-ES" sz="800" b="1">
                <a:solidFill>
                  <a:srgbClr val="9E1B34"/>
                </a:solidFill>
                <a:latin typeface="Gill Sans"/>
              </a:rPr>
              <a:t>National Energy Foundation</a:t>
            </a:r>
            <a:endParaRPr lang="en-GB" altLang="es-ES" sz="800">
              <a:solidFill>
                <a:srgbClr val="9E1B34"/>
              </a:solidFill>
              <a:latin typeface="Gill Sans"/>
            </a:endParaRPr>
          </a:p>
        </p:txBody>
      </p:sp>
      <p:sp>
        <p:nvSpPr>
          <p:cNvPr id="31" name="8 Rectángulo">
            <a:extLst>
              <a:ext uri="{FF2B5EF4-FFF2-40B4-BE49-F238E27FC236}">
                <a16:creationId xmlns="" xmlns:a16="http://schemas.microsoft.com/office/drawing/2014/main" id="{19EE112F-A84D-4845-8648-4A007806C160}"/>
              </a:ext>
            </a:extLst>
          </p:cNvPr>
          <p:cNvSpPr>
            <a:spLocks noChangeArrowheads="1"/>
          </p:cNvSpPr>
          <p:nvPr/>
        </p:nvSpPr>
        <p:spPr bwMode="auto">
          <a:xfrm>
            <a:off x="1763713" y="957263"/>
            <a:ext cx="3673475" cy="276225"/>
          </a:xfrm>
          <a:prstGeom prst="rect">
            <a:avLst/>
          </a:prstGeom>
          <a:solidFill>
            <a:srgbClr val="EBAB00"/>
          </a:solidFill>
        </p:spPr>
        <p:txBody>
          <a:bodyPr>
            <a:spAutoFit/>
          </a:bodyPr>
          <a:lstStyle/>
          <a:p>
            <a:pPr fontAlgn="auto">
              <a:spcBef>
                <a:spcPts val="0"/>
              </a:spcBef>
              <a:spcAft>
                <a:spcPts val="0"/>
              </a:spcAft>
              <a:defRPr/>
            </a:pPr>
            <a:r>
              <a:rPr lang="en-GB" altLang="es-ES" sz="1200" b="1" dirty="0">
                <a:solidFill>
                  <a:schemeClr val="accent2">
                    <a:lumMod val="75000"/>
                  </a:schemeClr>
                </a:solidFill>
                <a:latin typeface="Gill Sans"/>
              </a:rPr>
              <a:t>KEY FIGURES</a:t>
            </a:r>
          </a:p>
        </p:txBody>
      </p:sp>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0"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1"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2"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3"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4"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762546909"/>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CFAC4A47-CE15-4F75-B569-F69FE5BB71C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541E7480-DB27-4A48-B23B-BF740CCA2B9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B615BEC9-3197-4B02-9D57-8328801C01DE}"/>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E075789F-69F4-4E06-8D04-E1242B371A85}" type="slidenum">
              <a:rPr lang="es-ES" altLang="es-ES" sz="1600" b="1">
                <a:solidFill>
                  <a:srgbClr val="FFC000"/>
                </a:solidFill>
              </a:rPr>
              <a:pPr eaLnBrk="1" hangingPunct="1">
                <a:spcBef>
                  <a:spcPct val="0"/>
                </a:spcBef>
                <a:buFontTx/>
                <a:buNone/>
              </a:pPr>
              <a:t>109</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DAB93E4D-ED87-4820-94A9-96E8C4CD2A93}"/>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112646" name="Picture 2">
            <a:extLst>
              <a:ext uri="{FF2B5EF4-FFF2-40B4-BE49-F238E27FC236}">
                <a16:creationId xmlns="" xmlns:a16="http://schemas.microsoft.com/office/drawing/2014/main" id="{F6CB8FF8-DDB6-4552-9715-8496E2FC480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47" name="AutoShape 6" descr="Resultado de imagen de imagen de calendario 2016">
            <a:extLst>
              <a:ext uri="{FF2B5EF4-FFF2-40B4-BE49-F238E27FC236}">
                <a16:creationId xmlns="" xmlns:a16="http://schemas.microsoft.com/office/drawing/2014/main" id="{F25E7C45-09A9-4630-A36B-3B89BF4B4977}"/>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12648" name="AutoShape 8" descr="Resultado de imagen de imagen de calendario 2016">
            <a:extLst>
              <a:ext uri="{FF2B5EF4-FFF2-40B4-BE49-F238E27FC236}">
                <a16:creationId xmlns="" xmlns:a16="http://schemas.microsoft.com/office/drawing/2014/main" id="{A46DB5F6-B688-4546-974B-0B9F4300F029}"/>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12649" name="AutoShape 12" descr="Resultado de imagen de imagen de verificacion">
            <a:extLst>
              <a:ext uri="{FF2B5EF4-FFF2-40B4-BE49-F238E27FC236}">
                <a16:creationId xmlns="" xmlns:a16="http://schemas.microsoft.com/office/drawing/2014/main" id="{AEE798CB-0B1B-4C97-87F4-A35011854CFD}"/>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12650" name="AutoShape 14" descr="Resultado de imagen de imagen de verificacion">
            <a:extLst>
              <a:ext uri="{FF2B5EF4-FFF2-40B4-BE49-F238E27FC236}">
                <a16:creationId xmlns="" xmlns:a16="http://schemas.microsoft.com/office/drawing/2014/main" id="{D7EF6D00-E2D8-4FFE-BE0D-3010D1FD3909}"/>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12651" name="15 Rectángulo">
            <a:extLst>
              <a:ext uri="{FF2B5EF4-FFF2-40B4-BE49-F238E27FC236}">
                <a16:creationId xmlns="" xmlns:a16="http://schemas.microsoft.com/office/drawing/2014/main" id="{B23FE74A-8861-42DE-8A32-2F6200124758}"/>
              </a:ext>
            </a:extLst>
          </p:cNvPr>
          <p:cNvSpPr>
            <a:spLocks noChangeArrowheads="1"/>
          </p:cNvSpPr>
          <p:nvPr/>
        </p:nvSpPr>
        <p:spPr bwMode="auto">
          <a:xfrm>
            <a:off x="4140200" y="3805622"/>
            <a:ext cx="4248224" cy="229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285750" indent="-2857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600" b="1" dirty="0">
                <a:solidFill>
                  <a:srgbClr val="953735"/>
                </a:solidFill>
                <a:latin typeface="Gill Sans"/>
              </a:rPr>
              <a:t>Management approach</a:t>
            </a:r>
          </a:p>
          <a:p>
            <a:pPr eaLnBrk="1" hangingPunct="1">
              <a:spcBef>
                <a:spcPct val="0"/>
              </a:spcBef>
              <a:buFont typeface="Wingdings" panose="05000000000000000000" pitchFamily="2" charset="2"/>
              <a:buChar char="q"/>
            </a:pPr>
            <a:r>
              <a:rPr lang="en-GB" altLang="es-ES" sz="1600" b="1" dirty="0">
                <a:solidFill>
                  <a:srgbClr val="953735"/>
                </a:solidFill>
                <a:latin typeface="Gill Sans"/>
              </a:rPr>
              <a:t>Workforce profile and distribution</a:t>
            </a:r>
          </a:p>
          <a:p>
            <a:pPr eaLnBrk="1" hangingPunct="1">
              <a:spcBef>
                <a:spcPct val="0"/>
              </a:spcBef>
              <a:buFont typeface="Wingdings" panose="05000000000000000000" pitchFamily="2" charset="2"/>
              <a:buChar char="q"/>
            </a:pPr>
            <a:r>
              <a:rPr lang="en-GB" altLang="es-ES" sz="1600" b="1" dirty="0">
                <a:solidFill>
                  <a:srgbClr val="953735"/>
                </a:solidFill>
                <a:latin typeface="Gill Sans"/>
              </a:rPr>
              <a:t>Equal opportunities and non-discrimination</a:t>
            </a:r>
          </a:p>
          <a:p>
            <a:pPr eaLnBrk="1" hangingPunct="1">
              <a:spcBef>
                <a:spcPct val="0"/>
              </a:spcBef>
              <a:buFont typeface="Wingdings" panose="05000000000000000000" pitchFamily="2" charset="2"/>
              <a:buChar char="q"/>
            </a:pPr>
            <a:r>
              <a:rPr lang="en-GB" altLang="es-ES" sz="1600" b="1" dirty="0">
                <a:solidFill>
                  <a:srgbClr val="953735"/>
                </a:solidFill>
                <a:latin typeface="Gill Sans"/>
              </a:rPr>
              <a:t>Work-life balance</a:t>
            </a:r>
          </a:p>
          <a:p>
            <a:pPr eaLnBrk="1" hangingPunct="1">
              <a:spcBef>
                <a:spcPct val="0"/>
              </a:spcBef>
              <a:buFont typeface="Wingdings" panose="05000000000000000000" pitchFamily="2" charset="2"/>
              <a:buChar char="q"/>
            </a:pPr>
            <a:r>
              <a:rPr lang="en-GB" altLang="es-ES" sz="1600" b="1" dirty="0">
                <a:solidFill>
                  <a:srgbClr val="953735"/>
                </a:solidFill>
                <a:latin typeface="Gill Sans"/>
              </a:rPr>
              <a:t>Training</a:t>
            </a:r>
          </a:p>
          <a:p>
            <a:pPr eaLnBrk="1" hangingPunct="1">
              <a:spcBef>
                <a:spcPct val="0"/>
              </a:spcBef>
              <a:buFont typeface="Wingdings" panose="05000000000000000000" pitchFamily="2" charset="2"/>
              <a:buChar char="q"/>
            </a:pPr>
            <a:r>
              <a:rPr lang="en-GB" altLang="es-ES" sz="1600" b="1" dirty="0">
                <a:solidFill>
                  <a:srgbClr val="953735"/>
                </a:solidFill>
                <a:latin typeface="Gill Sans"/>
              </a:rPr>
              <a:t>Scholarship scheme</a:t>
            </a:r>
          </a:p>
          <a:p>
            <a:pPr eaLnBrk="1" hangingPunct="1">
              <a:spcBef>
                <a:spcPct val="0"/>
              </a:spcBef>
              <a:buFont typeface="Wingdings" panose="05000000000000000000" pitchFamily="2" charset="2"/>
              <a:buChar char="q"/>
            </a:pPr>
            <a:r>
              <a:rPr lang="en-GB" altLang="es-ES" sz="1600" b="1" dirty="0">
                <a:solidFill>
                  <a:srgbClr val="953735"/>
                </a:solidFill>
                <a:latin typeface="Gill Sans"/>
              </a:rPr>
              <a:t>Professional development system</a:t>
            </a:r>
          </a:p>
          <a:p>
            <a:pPr eaLnBrk="1" hangingPunct="1">
              <a:spcBef>
                <a:spcPct val="0"/>
              </a:spcBef>
              <a:buFont typeface="Wingdings" panose="05000000000000000000" pitchFamily="2" charset="2"/>
              <a:buChar char="q"/>
            </a:pPr>
            <a:r>
              <a:rPr lang="en-GB" altLang="es-ES" sz="1600" b="1" dirty="0">
                <a:solidFill>
                  <a:srgbClr val="953735"/>
                </a:solidFill>
                <a:latin typeface="Gill Sans"/>
              </a:rPr>
              <a:t>Occupational health and safety</a:t>
            </a:r>
          </a:p>
          <a:p>
            <a:pPr eaLnBrk="1" hangingPunct="1">
              <a:spcBef>
                <a:spcPct val="0"/>
              </a:spcBef>
              <a:buFont typeface="Wingdings" panose="05000000000000000000" pitchFamily="2" charset="2"/>
              <a:buChar char="q"/>
            </a:pPr>
            <a:r>
              <a:rPr lang="en-GB" altLang="es-ES" sz="1600" b="1" dirty="0">
                <a:solidFill>
                  <a:srgbClr val="953735"/>
                </a:solidFill>
                <a:latin typeface="Gill Sans"/>
              </a:rPr>
              <a:t>Communication and participation</a:t>
            </a:r>
          </a:p>
        </p:txBody>
      </p:sp>
      <p:sp>
        <p:nvSpPr>
          <p:cNvPr id="112652" name="8 Rectángulo">
            <a:extLst>
              <a:ext uri="{FF2B5EF4-FFF2-40B4-BE49-F238E27FC236}">
                <a16:creationId xmlns="" xmlns:a16="http://schemas.microsoft.com/office/drawing/2014/main" id="{7C37B5F7-35F3-45F3-9DBE-BD3FCA722D31}"/>
              </a:ext>
            </a:extLst>
          </p:cNvPr>
          <p:cNvSpPr>
            <a:spLocks noChangeArrowheads="1"/>
          </p:cNvSpPr>
          <p:nvPr/>
        </p:nvSpPr>
        <p:spPr bwMode="auto">
          <a:xfrm>
            <a:off x="4140200" y="3176972"/>
            <a:ext cx="4176713" cy="52387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dirty="0">
                <a:solidFill>
                  <a:srgbClr val="9E1B34"/>
                </a:solidFill>
                <a:latin typeface="Gill Sans"/>
              </a:rPr>
              <a:t>Labour relations</a:t>
            </a:r>
          </a:p>
        </p:txBody>
      </p:sp>
    </p:spTree>
    <p:extLst>
      <p:ext uri="{BB962C8B-B14F-4D97-AF65-F5344CB8AC3E}">
        <p14:creationId xmlns:p14="http://schemas.microsoft.com/office/powerpoint/2010/main" val="131146382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574E3D3A-F99B-4FD1-A3E1-DE7A3E4A4308}"/>
              </a:ext>
            </a:extLst>
          </p:cNvPr>
          <p:cNvSpPr/>
          <p:nvPr/>
        </p:nvSpPr>
        <p:spPr>
          <a:xfrm>
            <a:off x="323850" y="6524625"/>
            <a:ext cx="882015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C6280DC8-53B5-437A-9445-255F9810BEE9}"/>
              </a:ext>
            </a:extLst>
          </p:cNvPr>
          <p:cNvSpPr/>
          <p:nvPr/>
        </p:nvSpPr>
        <p:spPr>
          <a:xfrm>
            <a:off x="323850" y="6742113"/>
            <a:ext cx="882015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4B2E02A-749E-4026-9839-2D44D66DDFCD}"/>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D5EE681E-5B56-433E-AF66-28130F85BF35}" type="slidenum">
              <a:rPr lang="es-ES" altLang="es-ES" sz="1600" b="1">
                <a:solidFill>
                  <a:srgbClr val="FFC000"/>
                </a:solidFill>
              </a:rPr>
              <a:pPr eaLnBrk="1" hangingPunct="1">
                <a:spcBef>
                  <a:spcPct val="0"/>
                </a:spcBef>
                <a:buFontTx/>
                <a:buNone/>
              </a:pPr>
              <a:t>11</a:t>
            </a:fld>
            <a:endParaRPr lang="en-GB" altLang="es-ES" sz="1600" b="1">
              <a:solidFill>
                <a:srgbClr val="FFC000"/>
              </a:solidFill>
            </a:endParaRPr>
          </a:p>
        </p:txBody>
      </p:sp>
      <p:sp>
        <p:nvSpPr>
          <p:cNvPr id="30" name="29 Rectángulo">
            <a:extLst>
              <a:ext uri="{FF2B5EF4-FFF2-40B4-BE49-F238E27FC236}">
                <a16:creationId xmlns="" xmlns:a16="http://schemas.microsoft.com/office/drawing/2014/main" id="{4491D06B-B306-4112-9F00-6DB25CBD71AC}"/>
              </a:ext>
            </a:extLst>
          </p:cNvPr>
          <p:cNvSpPr/>
          <p:nvPr/>
        </p:nvSpPr>
        <p:spPr>
          <a:xfrm>
            <a:off x="1590675" y="1281113"/>
            <a:ext cx="3197225" cy="4986337"/>
          </a:xfrm>
          <a:prstGeom prst="rect">
            <a:avLst/>
          </a:prstGeom>
        </p:spPr>
        <p:txBody>
          <a:bodyPr>
            <a:spAutoFit/>
          </a:bodyPr>
          <a:lstStyle/>
          <a:p>
            <a:pPr algn="just">
              <a:defRPr/>
            </a:pPr>
            <a:r>
              <a:rPr lang="en-GB" sz="900" dirty="0">
                <a:solidFill>
                  <a:schemeClr val="accent2">
                    <a:lumMod val="75000"/>
                  </a:schemeClr>
                </a:solidFill>
                <a:latin typeface="Gill Sans"/>
              </a:rPr>
              <a:t>The external process to verify ICO's CSR report for 2016 was carried out on 20 and 21 June 2017, with AENOR being entrusted with the verification process for the third year in succession.</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According to the report issued by the verifier on 23 June 2017, the strong points of ICO's CSR Report are as follows:</a:t>
            </a:r>
          </a:p>
          <a:p>
            <a:pPr algn="just">
              <a:defRPr/>
            </a:pPr>
            <a:endParaRPr lang="en-GB" sz="500" dirty="0">
              <a:solidFill>
                <a:schemeClr val="accent2">
                  <a:lumMod val="75000"/>
                </a:schemeClr>
              </a:solidFill>
              <a:latin typeface="Gill Sans"/>
              <a:cs typeface="Arial" charset="0"/>
            </a:endParaRPr>
          </a:p>
          <a:p>
            <a:pPr marL="171450" indent="-171450" algn="just">
              <a:buFont typeface="Wingdings" pitchFamily="2" charset="2"/>
              <a:buChar char="§"/>
              <a:defRPr/>
            </a:pPr>
            <a:r>
              <a:rPr lang="en-GB" sz="900" dirty="0">
                <a:solidFill>
                  <a:schemeClr val="accent2">
                    <a:lumMod val="75000"/>
                  </a:schemeClr>
                </a:solidFill>
                <a:latin typeface="Gill Sans"/>
              </a:rPr>
              <a:t>Integrative approach of the sustainability report and the annual report, integrating rather than adding content</a:t>
            </a:r>
          </a:p>
          <a:p>
            <a:pPr marL="171450" indent="-171450" algn="just">
              <a:buFont typeface="Wingdings" pitchFamily="2" charset="2"/>
              <a:buChar char="§"/>
              <a:defRPr/>
            </a:pPr>
            <a:r>
              <a:rPr lang="en-GB" sz="900" dirty="0">
                <a:solidFill>
                  <a:schemeClr val="accent2">
                    <a:lumMod val="75000"/>
                  </a:schemeClr>
                </a:solidFill>
                <a:latin typeface="Gill Sans"/>
              </a:rPr>
              <a:t>Participation of the different areas of the organisation in the definition of content</a:t>
            </a:r>
          </a:p>
          <a:p>
            <a:pPr marL="171450" indent="-171450" algn="just">
              <a:buFont typeface="Wingdings" pitchFamily="2" charset="2"/>
              <a:buChar char="§"/>
              <a:defRPr/>
            </a:pPr>
            <a:r>
              <a:rPr lang="en-GB" sz="900" dirty="0">
                <a:solidFill>
                  <a:schemeClr val="accent2">
                    <a:lumMod val="75000"/>
                  </a:schemeClr>
                </a:solidFill>
                <a:latin typeface="Gill Sans"/>
              </a:rPr>
              <a:t>In-depth identification of ICO's interest groups and subgroups, associating them with the relevant objective</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The verifier has also identified the following opportunities for improvement:</a:t>
            </a:r>
          </a:p>
          <a:p>
            <a:pPr algn="just">
              <a:defRPr/>
            </a:pPr>
            <a:endParaRPr lang="en-GB" sz="500" dirty="0">
              <a:solidFill>
                <a:schemeClr val="accent2">
                  <a:lumMod val="75000"/>
                </a:schemeClr>
              </a:solidFill>
              <a:latin typeface="Gill Sans"/>
              <a:cs typeface="Arial" charset="0"/>
            </a:endParaRPr>
          </a:p>
          <a:p>
            <a:pPr marL="171450" indent="-171450" algn="just">
              <a:buFont typeface="Arial" pitchFamily="34" charset="0"/>
              <a:buChar char="•"/>
              <a:defRPr/>
            </a:pPr>
            <a:r>
              <a:rPr lang="en-GB" sz="900" dirty="0">
                <a:solidFill>
                  <a:schemeClr val="accent2">
                    <a:lumMod val="75000"/>
                  </a:schemeClr>
                </a:solidFill>
                <a:latin typeface="Gill Sans"/>
              </a:rPr>
              <a:t>Introducing the Sustainable Development Goals (SDGs), identifying ICO's contribution. </a:t>
            </a:r>
          </a:p>
          <a:p>
            <a:pPr marL="171450" indent="-171450" algn="just">
              <a:buFont typeface="Arial" pitchFamily="34" charset="0"/>
              <a:buChar char="•"/>
              <a:defRPr/>
            </a:pPr>
            <a:r>
              <a:rPr lang="en-GB" sz="900" dirty="0">
                <a:solidFill>
                  <a:schemeClr val="accent2">
                    <a:lumMod val="75000"/>
                  </a:schemeClr>
                </a:solidFill>
                <a:latin typeface="Gill Sans"/>
              </a:rPr>
              <a:t>Dedicating more content to progress, challenges and relevant facts</a:t>
            </a:r>
          </a:p>
          <a:p>
            <a:pPr marL="171450" indent="-171450" algn="just">
              <a:buFont typeface="Arial" pitchFamily="34" charset="0"/>
              <a:buChar char="•"/>
              <a:defRPr/>
            </a:pPr>
            <a:r>
              <a:rPr lang="en-GB" sz="900" dirty="0">
                <a:solidFill>
                  <a:schemeClr val="accent2">
                    <a:lumMod val="75000"/>
                  </a:schemeClr>
                </a:solidFill>
                <a:latin typeface="Gill Sans"/>
              </a:rPr>
              <a:t>Improving the visibility of material aspects</a:t>
            </a:r>
          </a:p>
          <a:p>
            <a:pPr marL="171450" indent="-171450" algn="just">
              <a:buFont typeface="Arial" pitchFamily="34" charset="0"/>
              <a:buChar char="•"/>
              <a:defRPr/>
            </a:pPr>
            <a:r>
              <a:rPr lang="en-GB" sz="900" dirty="0">
                <a:solidFill>
                  <a:schemeClr val="accent2">
                    <a:lumMod val="75000"/>
                  </a:schemeClr>
                </a:solidFill>
                <a:latin typeface="Gill Sans"/>
              </a:rPr>
              <a:t>Improving AXIS information, focusing on the relevant aspects in which it differs from ICO</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Finally, mention is made of defining a method for identifying materiality and ensuring the participation of stakeholders.</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 accordance with the verification process, AENOR has issued the relevant certificate to provide external assurance that the information is compliant and that the sources used to create the report are valid.</a:t>
            </a:r>
          </a:p>
        </p:txBody>
      </p:sp>
      <p:sp>
        <p:nvSpPr>
          <p:cNvPr id="92" name="91 Rectángulo">
            <a:extLst>
              <a:ext uri="{FF2B5EF4-FFF2-40B4-BE49-F238E27FC236}">
                <a16:creationId xmlns="" xmlns:a16="http://schemas.microsoft.com/office/drawing/2014/main" id="{229FAF1B-C865-4B88-8756-C2B1A98ECB6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600"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ABOUT THIS REPORT. External verification</a:t>
            </a:r>
            <a:endParaRPr lang="en-GB" dirty="0">
              <a:solidFill>
                <a:srgbClr val="9E1B34"/>
              </a:solidFill>
              <a:latin typeface="Gill Sans"/>
            </a:endParaRPr>
          </a:p>
        </p:txBody>
      </p:sp>
      <p:pic>
        <p:nvPicPr>
          <p:cNvPr id="12295" name="Picture 2">
            <a:extLst>
              <a:ext uri="{FF2B5EF4-FFF2-40B4-BE49-F238E27FC236}">
                <a16:creationId xmlns="" xmlns:a16="http://schemas.microsoft.com/office/drawing/2014/main" id="{AD707F94-B13E-4569-BF09-A5F31F40665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80400"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6" name="8 Rectángulo">
            <a:extLst>
              <a:ext uri="{FF2B5EF4-FFF2-40B4-BE49-F238E27FC236}">
                <a16:creationId xmlns="" xmlns:a16="http://schemas.microsoft.com/office/drawing/2014/main" id="{27E7FD87-EC2D-48C6-9533-E6B17BC68DF5}"/>
              </a:ext>
            </a:extLst>
          </p:cNvPr>
          <p:cNvSpPr>
            <a:spLocks noChangeArrowheads="1"/>
          </p:cNvSpPr>
          <p:nvPr/>
        </p:nvSpPr>
        <p:spPr bwMode="auto">
          <a:xfrm>
            <a:off x="1590675" y="914400"/>
            <a:ext cx="7069138" cy="27622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EXTERNAL VERIFICATION</a:t>
            </a:r>
          </a:p>
        </p:txBody>
      </p:sp>
      <p:pic>
        <p:nvPicPr>
          <p:cNvPr id="12311" name="Picture 23">
            <a:extLst>
              <a:ext uri="{FF2B5EF4-FFF2-40B4-BE49-F238E27FC236}">
                <a16:creationId xmlns="" xmlns:a16="http://schemas.microsoft.com/office/drawing/2014/main" id="{26EF6EF3-FCF9-43C6-8895-BBFE3071C3F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5090374" y="1268413"/>
            <a:ext cx="3565415" cy="5041900"/>
          </a:xfrm>
          <a:prstGeom prst="rect">
            <a:avLst/>
          </a:prstGeom>
          <a:noFill/>
          <a:ln w="9525">
            <a:solidFill>
              <a:schemeClr val="bg1">
                <a:lumMod val="65000"/>
              </a:schemeClr>
            </a:solidFill>
            <a:miter lim="800000"/>
            <a:headEnd/>
            <a:tailEnd/>
          </a:ln>
          <a:extLst>
            <a:ext uri="{909E8E84-426E-40DD-AFC4-6F175D3DCCD1}">
              <a14:hiddenFill xmlns:a14="http://schemas.microsoft.com/office/drawing/2010/main">
                <a:solidFill>
                  <a:schemeClr val="accent1"/>
                </a:solidFill>
              </a14:hiddenFill>
            </a:ext>
          </a:extLst>
        </p:spPr>
      </p:pic>
      <p:grpSp>
        <p:nvGrpSpPr>
          <p:cNvPr id="5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5"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6"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7"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8"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9"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60"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61"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2"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3"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4"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5"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6"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7AADDF28-CD05-42F1-A938-3AC35FCBBDE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29AEC597-D07C-42CA-84BE-E77A7DAA5948}"/>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5A2A0EE9-BF4F-49C7-9E57-0EB981D9004C}"/>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1B2B6A9A-0C25-4EA7-93FC-953B62BAD2EF}" type="slidenum">
              <a:rPr lang="es-ES" altLang="es-ES" sz="1600" b="1">
                <a:solidFill>
                  <a:srgbClr val="FFC000"/>
                </a:solidFill>
              </a:rPr>
              <a:pPr eaLnBrk="1" hangingPunct="1">
                <a:spcBef>
                  <a:spcPct val="0"/>
                </a:spcBef>
                <a:buFontTx/>
                <a:buNone/>
              </a:pPr>
              <a:t>110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9E52DB16-B0CD-40C9-818B-D64EC5EBF2E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13670" name="Picture 2">
            <a:extLst>
              <a:ext uri="{FF2B5EF4-FFF2-40B4-BE49-F238E27FC236}">
                <a16:creationId xmlns="" xmlns:a16="http://schemas.microsoft.com/office/drawing/2014/main" id="{6C8AF379-1F13-4BC8-96BC-587E4F4D96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671" name="AutoShape 6" descr="Resultado de imagen de imagen de calendario 2016">
            <a:extLst>
              <a:ext uri="{FF2B5EF4-FFF2-40B4-BE49-F238E27FC236}">
                <a16:creationId xmlns="" xmlns:a16="http://schemas.microsoft.com/office/drawing/2014/main" id="{D09D86EB-45A2-40F4-BEF5-BB4FE46062E8}"/>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3672" name="AutoShape 8" descr="Resultado de imagen de imagen de calendario 2016">
            <a:extLst>
              <a:ext uri="{FF2B5EF4-FFF2-40B4-BE49-F238E27FC236}">
                <a16:creationId xmlns="" xmlns:a16="http://schemas.microsoft.com/office/drawing/2014/main" id="{E6A5B230-4087-4024-BC92-97E8138E4228}"/>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3673" name="AutoShape 12" descr="Resultado de imagen de imagen de verificacion">
            <a:extLst>
              <a:ext uri="{FF2B5EF4-FFF2-40B4-BE49-F238E27FC236}">
                <a16:creationId xmlns="" xmlns:a16="http://schemas.microsoft.com/office/drawing/2014/main" id="{6875A149-BE03-4A5C-A1E8-19DA005BD4BE}"/>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3674" name="AutoShape 14" descr="Resultado de imagen de imagen de verificacion">
            <a:extLst>
              <a:ext uri="{FF2B5EF4-FFF2-40B4-BE49-F238E27FC236}">
                <a16:creationId xmlns="" xmlns:a16="http://schemas.microsoft.com/office/drawing/2014/main" id="{B58DF3F8-3C74-4DA7-9D87-B7534F2FC57D}"/>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47" name="46 Rectángulo">
            <a:extLst>
              <a:ext uri="{FF2B5EF4-FFF2-40B4-BE49-F238E27FC236}">
                <a16:creationId xmlns="" xmlns:a16="http://schemas.microsoft.com/office/drawing/2014/main" id="{F195FB60-F935-495E-84EC-9F260AFE3A6D}"/>
              </a:ext>
            </a:extLst>
          </p:cNvPr>
          <p:cNvSpPr/>
          <p:nvPr/>
        </p:nvSpPr>
        <p:spPr>
          <a:xfrm>
            <a:off x="1655763" y="949325"/>
            <a:ext cx="6911975"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MANAGEMENT APPROACH</a:t>
            </a:r>
          </a:p>
        </p:txBody>
      </p:sp>
      <p:sp>
        <p:nvSpPr>
          <p:cNvPr id="48" name="47 Rectángulo">
            <a:extLst>
              <a:ext uri="{FF2B5EF4-FFF2-40B4-BE49-F238E27FC236}">
                <a16:creationId xmlns="" xmlns:a16="http://schemas.microsoft.com/office/drawing/2014/main" id="{F641E923-8B51-49D3-A868-F880AA1E9AFC}"/>
              </a:ext>
            </a:extLst>
          </p:cNvPr>
          <p:cNvSpPr/>
          <p:nvPr/>
        </p:nvSpPr>
        <p:spPr>
          <a:xfrm>
            <a:off x="1584325" y="1341438"/>
            <a:ext cx="7197725" cy="1215717"/>
          </a:xfrm>
          <a:prstGeom prst="rect">
            <a:avLst/>
          </a:prstGeom>
        </p:spPr>
        <p:txBody>
          <a:bodyPr>
            <a:spAutoFit/>
          </a:bodyPr>
          <a:lstStyle/>
          <a:p>
            <a:pPr algn="just">
              <a:defRPr/>
            </a:pPr>
            <a:r>
              <a:rPr lang="en-GB" sz="900" dirty="0">
                <a:solidFill>
                  <a:schemeClr val="accent2">
                    <a:lumMod val="75000"/>
                  </a:schemeClr>
                </a:solidFill>
                <a:latin typeface="Gill Sans"/>
              </a:rPr>
              <a:t>Labour relations at ICO are subject to the provisions of the 6th Collective Bargaining Agreement and are based on the following principles:</a:t>
            </a:r>
          </a:p>
          <a:p>
            <a:pPr algn="just">
              <a:defRPr/>
            </a:pPr>
            <a:endParaRPr lang="en-GB" sz="500" dirty="0">
              <a:solidFill>
                <a:schemeClr val="accent2">
                  <a:lumMod val="75000"/>
                </a:schemeClr>
              </a:solidFill>
              <a:latin typeface="Gill Sans"/>
              <a:cs typeface="Arial" charset="0"/>
            </a:endParaRPr>
          </a:p>
          <a:p>
            <a:pPr marL="171450" indent="-171450" algn="just">
              <a:buFont typeface="Wingdings" pitchFamily="2" charset="2"/>
              <a:buChar char="Ø"/>
              <a:defRPr/>
            </a:pPr>
            <a:r>
              <a:rPr lang="en-GB" sz="900" b="1" u="sng" dirty="0">
                <a:solidFill>
                  <a:schemeClr val="accent2">
                    <a:lumMod val="75000"/>
                  </a:schemeClr>
                </a:solidFill>
                <a:latin typeface="Gill Sans"/>
              </a:rPr>
              <a:t>HUMAN AND EMPLOYMENT RIGHTS</a:t>
            </a:r>
            <a:r>
              <a:rPr lang="en-GB" sz="900" dirty="0">
                <a:solidFill>
                  <a:schemeClr val="accent2">
                    <a:lumMod val="75000"/>
                  </a:schemeClr>
                </a:solidFill>
                <a:latin typeface="Gill Sans"/>
              </a:rPr>
              <a:t>. ICO does not have a high level of risk in relation to human and employment rights. Centralisation of all its activities in the Spanish market means that no practices contrary to human rights are encountered. However, the Institute implements policies and practices that may be classified as respect for the human and employment rights of its employees.</a:t>
            </a:r>
          </a:p>
          <a:p>
            <a:pPr marL="171450" indent="-171450" algn="just">
              <a:buFont typeface="Wingdings" pitchFamily="2" charset="2"/>
              <a:buChar char="Ø"/>
              <a:defRPr/>
            </a:pPr>
            <a:endParaRPr lang="en-GB" sz="500" dirty="0">
              <a:solidFill>
                <a:schemeClr val="accent2">
                  <a:lumMod val="75000"/>
                </a:schemeClr>
              </a:solidFill>
              <a:latin typeface="Gill Sans"/>
              <a:cs typeface="Arial" charset="0"/>
            </a:endParaRPr>
          </a:p>
          <a:p>
            <a:pPr marL="171450" indent="-171450" algn="just">
              <a:buFont typeface="Wingdings" pitchFamily="2" charset="2"/>
              <a:buChar char="Ø"/>
              <a:defRPr/>
            </a:pPr>
            <a:r>
              <a:rPr lang="en-GB" sz="900" b="1" u="sng" dirty="0">
                <a:solidFill>
                  <a:schemeClr val="accent2">
                    <a:lumMod val="75000"/>
                  </a:schemeClr>
                </a:solidFill>
                <a:latin typeface="Gill Sans"/>
              </a:rPr>
              <a:t>PROFESSIONAL DEVELOPMENT</a:t>
            </a:r>
            <a:r>
              <a:rPr lang="en-GB" sz="900" u="sng" dirty="0">
                <a:solidFill>
                  <a:schemeClr val="accent2">
                    <a:lumMod val="75000"/>
                  </a:schemeClr>
                </a:solidFill>
                <a:latin typeface="Gill Sans"/>
              </a:rPr>
              <a:t>.</a:t>
            </a:r>
            <a:r>
              <a:rPr lang="en-GB" sz="900" dirty="0">
                <a:solidFill>
                  <a:schemeClr val="accent2">
                    <a:lumMod val="75000"/>
                  </a:schemeClr>
                </a:solidFill>
                <a:latin typeface="Gill Sans"/>
              </a:rPr>
              <a:t> ICO believes that professional growth is a right to which all employees at an organisation are entitled. To that end, the Institute has developed and implemented a professional development system (PDS) for the entire workforce, under conditions of equal treatment and opportunities based on objective assessment criteria.</a:t>
            </a:r>
          </a:p>
        </p:txBody>
      </p:sp>
      <p:sp>
        <p:nvSpPr>
          <p:cNvPr id="49" name="48 Rectángulo">
            <a:extLst>
              <a:ext uri="{FF2B5EF4-FFF2-40B4-BE49-F238E27FC236}">
                <a16:creationId xmlns="" xmlns:a16="http://schemas.microsoft.com/office/drawing/2014/main" id="{9253D8B4-A40A-4302-B0E6-327D48988DAA}"/>
              </a:ext>
            </a:extLst>
          </p:cNvPr>
          <p:cNvSpPr/>
          <p:nvPr/>
        </p:nvSpPr>
        <p:spPr>
          <a:xfrm>
            <a:off x="4603750" y="2744788"/>
            <a:ext cx="4178300" cy="2462212"/>
          </a:xfrm>
          <a:prstGeom prst="rect">
            <a:avLst/>
          </a:prstGeom>
        </p:spPr>
        <p:txBody>
          <a:bodyPr>
            <a:spAutoFit/>
          </a:bodyPr>
          <a:lstStyle/>
          <a:p>
            <a:pPr marL="171450" indent="-171450" algn="just">
              <a:buFont typeface="Wingdings" pitchFamily="2" charset="2"/>
              <a:buChar char="Ø"/>
              <a:defRPr/>
            </a:pPr>
            <a:r>
              <a:rPr lang="en-GB" sz="900" b="1" u="sng" dirty="0">
                <a:solidFill>
                  <a:schemeClr val="accent2">
                    <a:lumMod val="75000"/>
                  </a:schemeClr>
                </a:solidFill>
                <a:latin typeface="Gill Sans"/>
              </a:rPr>
              <a:t>EQUAL OPPORTUNITIES AND NON-DISCRIMINATION</a:t>
            </a:r>
            <a:r>
              <a:rPr lang="en-GB" sz="900" dirty="0">
                <a:solidFill>
                  <a:schemeClr val="accent2">
                    <a:lumMod val="75000"/>
                  </a:schemeClr>
                </a:solidFill>
                <a:latin typeface="Gill Sans"/>
              </a:rPr>
              <a:t>. Equal treatment and opportunities and combating all forms of discrimination based on gender, race, religion or any other aspect are one of the fundamental pillars on which ICO bases its employment relationships with its workforce. The collective bargaining agreement and the corresponding control mechanisms ensure compliance with this objective.</a:t>
            </a:r>
          </a:p>
          <a:p>
            <a:pPr marL="171450" indent="-171450" algn="just">
              <a:buFont typeface="Wingdings" pitchFamily="2" charset="2"/>
              <a:buChar char="Ø"/>
              <a:defRPr/>
            </a:pPr>
            <a:endParaRPr lang="en-GB" sz="500" b="1" dirty="0">
              <a:solidFill>
                <a:schemeClr val="accent2">
                  <a:lumMod val="75000"/>
                </a:schemeClr>
              </a:solidFill>
              <a:latin typeface="Gill Sans"/>
              <a:cs typeface="Arial" charset="0"/>
            </a:endParaRPr>
          </a:p>
          <a:p>
            <a:pPr marL="171450" indent="-171450" algn="just">
              <a:buFont typeface="Wingdings" pitchFamily="2" charset="2"/>
              <a:buChar char="Ø"/>
              <a:defRPr/>
            </a:pPr>
            <a:r>
              <a:rPr lang="en-GB" sz="900" b="1" u="sng" dirty="0">
                <a:solidFill>
                  <a:schemeClr val="accent2">
                    <a:lumMod val="75000"/>
                  </a:schemeClr>
                </a:solidFill>
                <a:latin typeface="Gill Sans"/>
              </a:rPr>
              <a:t>WORK-LIFE BALANCE</a:t>
            </a:r>
            <a:r>
              <a:rPr lang="en-GB" sz="900" dirty="0">
                <a:solidFill>
                  <a:schemeClr val="accent2">
                    <a:lumMod val="75000"/>
                  </a:schemeClr>
                </a:solidFill>
                <a:latin typeface="Gill Sans"/>
              </a:rPr>
              <a:t>. ICO gives its employees access to measures and instruments that make it possible to strike a balance between their personal and family life and their professional life. Flexibility at work and the implementation of specific actions, such as the “Day off school” are proof that this aspect of the policy is being applied.</a:t>
            </a:r>
          </a:p>
          <a:p>
            <a:pPr marL="171450" indent="-171450" algn="just">
              <a:buFont typeface="Wingdings" pitchFamily="2" charset="2"/>
              <a:buChar char="Ø"/>
              <a:defRPr/>
            </a:pPr>
            <a:endParaRPr lang="en-GB" sz="500" dirty="0">
              <a:solidFill>
                <a:schemeClr val="accent2">
                  <a:lumMod val="75000"/>
                </a:schemeClr>
              </a:solidFill>
              <a:latin typeface="Gill Sans"/>
              <a:cs typeface="Arial" charset="0"/>
            </a:endParaRPr>
          </a:p>
          <a:p>
            <a:pPr marL="171450" indent="-171450" algn="just">
              <a:buFont typeface="Wingdings" pitchFamily="2" charset="2"/>
              <a:buChar char="Ø"/>
              <a:defRPr/>
            </a:pPr>
            <a:r>
              <a:rPr lang="en-GB" sz="900" b="1" u="sng" dirty="0">
                <a:solidFill>
                  <a:schemeClr val="accent2">
                    <a:lumMod val="75000"/>
                  </a:schemeClr>
                </a:solidFill>
                <a:latin typeface="Gill Sans"/>
              </a:rPr>
              <a:t>OCCUPATIONAL HEALTH AND SAFETY</a:t>
            </a:r>
            <a:r>
              <a:rPr lang="en-GB" sz="900" dirty="0">
                <a:solidFill>
                  <a:schemeClr val="accent2">
                    <a:lumMod val="75000"/>
                  </a:schemeClr>
                </a:solidFill>
                <a:latin typeface="Gill Sans"/>
              </a:rPr>
              <a:t>. In addition to strict compliance with current legislation regarding the prevention of occupational risks, ICO believes that the promotion and control of the occupational health and safety of its employees is essential.</a:t>
            </a:r>
          </a:p>
        </p:txBody>
      </p:sp>
      <p:sp>
        <p:nvSpPr>
          <p:cNvPr id="51" name="50 Rectángulo">
            <a:extLst>
              <a:ext uri="{FF2B5EF4-FFF2-40B4-BE49-F238E27FC236}">
                <a16:creationId xmlns="" xmlns:a16="http://schemas.microsoft.com/office/drawing/2014/main" id="{027B5510-CD39-4E35-9CA7-14C2F89FF445}"/>
              </a:ext>
            </a:extLst>
          </p:cNvPr>
          <p:cNvSpPr/>
          <p:nvPr/>
        </p:nvSpPr>
        <p:spPr>
          <a:xfrm>
            <a:off x="1584325" y="5157788"/>
            <a:ext cx="7197725" cy="1214437"/>
          </a:xfrm>
          <a:prstGeom prst="rect">
            <a:avLst/>
          </a:prstGeom>
        </p:spPr>
        <p:txBody>
          <a:bodyPr>
            <a:spAutoFit/>
          </a:bodyPr>
          <a:lstStyle/>
          <a:p>
            <a:pPr marL="171450" indent="-171450" algn="just">
              <a:buFont typeface="Wingdings" pitchFamily="2" charset="2"/>
              <a:buChar char="Ø"/>
              <a:defRPr/>
            </a:pPr>
            <a:endParaRPr lang="en-GB" sz="500" dirty="0">
              <a:solidFill>
                <a:schemeClr val="accent2">
                  <a:lumMod val="75000"/>
                </a:schemeClr>
              </a:solidFill>
              <a:latin typeface="Gill Sans"/>
              <a:cs typeface="Arial" charset="0"/>
            </a:endParaRPr>
          </a:p>
          <a:p>
            <a:pPr marL="171450" indent="-171450" algn="just">
              <a:buFont typeface="Wingdings" pitchFamily="2" charset="2"/>
              <a:buChar char="Ø"/>
              <a:defRPr/>
            </a:pPr>
            <a:r>
              <a:rPr lang="en-GB" sz="900" b="1" u="sng" dirty="0">
                <a:solidFill>
                  <a:schemeClr val="accent2">
                    <a:lumMod val="75000"/>
                  </a:schemeClr>
                </a:solidFill>
                <a:latin typeface="Gill Sans"/>
              </a:rPr>
              <a:t>WORK AND THE ENVIRONMENT</a:t>
            </a:r>
            <a:r>
              <a:rPr lang="en-GB" sz="900" dirty="0">
                <a:solidFill>
                  <a:schemeClr val="accent2">
                    <a:lumMod val="75000"/>
                  </a:schemeClr>
                </a:solidFill>
                <a:latin typeface="Gill Sans"/>
              </a:rPr>
              <a:t>. ICO promotes interaction between its employees and other stakeholders. In this regard, ICO believes that it is essential that employees' professional activities are developed within a framework that respects the environment, particularly concerning the environmental aspects identified.</a:t>
            </a:r>
          </a:p>
          <a:p>
            <a:pPr marL="171450" indent="-171450" algn="just">
              <a:buFont typeface="Wingdings" pitchFamily="2" charset="2"/>
              <a:buChar char="Ø"/>
              <a:defRPr/>
            </a:pPr>
            <a:endParaRPr lang="en-GB" sz="500" dirty="0">
              <a:solidFill>
                <a:schemeClr val="accent2">
                  <a:lumMod val="75000"/>
                </a:schemeClr>
              </a:solidFill>
              <a:latin typeface="Gill Sans"/>
              <a:cs typeface="Arial" charset="0"/>
            </a:endParaRPr>
          </a:p>
          <a:p>
            <a:pPr marL="171450" indent="-171450" algn="just">
              <a:buFont typeface="Wingdings" pitchFamily="2" charset="2"/>
              <a:buChar char="Ø"/>
              <a:defRPr/>
            </a:pPr>
            <a:r>
              <a:rPr lang="en-GB" sz="900" b="1" u="sng" dirty="0">
                <a:solidFill>
                  <a:schemeClr val="accent2">
                    <a:lumMod val="75000"/>
                  </a:schemeClr>
                </a:solidFill>
                <a:latin typeface="Gill Sans"/>
              </a:rPr>
              <a:t>WORK AND SOCIETY</a:t>
            </a:r>
            <a:r>
              <a:rPr lang="en-GB" sz="900" dirty="0">
                <a:solidFill>
                  <a:schemeClr val="accent2">
                    <a:lumMod val="75000"/>
                  </a:schemeClr>
                </a:solidFill>
                <a:latin typeface="Gill Sans"/>
              </a:rPr>
              <a:t>. ICO promotes interaction between its employees and other stakeholders. As part of the corporate volunteering programme, ICO promotes employee participation in activities organised by non-profit organisations and associations for the social and workplace integration of groups at risk of exclusion and to provide support for rare or long-term illnesses.</a:t>
            </a:r>
          </a:p>
        </p:txBody>
      </p:sp>
      <p:pic>
        <p:nvPicPr>
          <p:cNvPr id="52" name="Picture 21" descr="http://www.ico.es/image/journal/article?img_id=872367&amp;t=1461149799433">
            <a:extLst>
              <a:ext uri="{FF2B5EF4-FFF2-40B4-BE49-F238E27FC236}">
                <a16:creationId xmlns="" xmlns:a16="http://schemas.microsoft.com/office/drawing/2014/main" id="{63CBBBB0-E0D5-47B1-8807-8635AAF5C7B5}"/>
              </a:ext>
            </a:extLst>
          </p:cNvPr>
          <p:cNvPicPr>
            <a:picLocks noChangeAspect="1" noChangeArrowheads="1"/>
          </p:cNvPicPr>
          <p:nvPr/>
        </p:nvPicPr>
        <p:blipFill>
          <a:blip r:embed="rId3" cstate="print">
            <a:extLst/>
          </a:blip>
          <a:srcRect/>
          <a:stretch>
            <a:fillRect/>
          </a:stretch>
        </p:blipFill>
        <p:spPr bwMode="auto">
          <a:xfrm>
            <a:off x="1763688" y="3012294"/>
            <a:ext cx="2705100" cy="1820862"/>
          </a:xfrm>
          <a:prstGeom prst="roundRect">
            <a:avLst>
              <a:gd name="adj" fmla="val 8594"/>
            </a:avLst>
          </a:prstGeom>
          <a:solidFill>
            <a:srgbClr val="FFFFFF">
              <a:shade val="85000"/>
            </a:srgbClr>
          </a:solidFill>
          <a:ln>
            <a:noFill/>
          </a:ln>
          <a:effectLst/>
          <a:extLst/>
        </p:spPr>
      </p:pic>
      <p:grpSp>
        <p:nvGrpSpPr>
          <p:cNvPr id="4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5"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6"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0"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1"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883191402"/>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354BBFB6-018A-494B-A1F9-EB7CBF5FE50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611F4AEB-D183-41DC-B1EA-141F1EEBA436}"/>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5554666D-C528-4366-B5EF-E9458EC11AE4}"/>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2F5A8285-3144-44F8-BE78-C4BA1A0B4E02}" type="slidenum">
              <a:rPr lang="es-ES" altLang="es-ES" sz="1600" b="1">
                <a:solidFill>
                  <a:srgbClr val="FFC000"/>
                </a:solidFill>
              </a:rPr>
              <a:pPr eaLnBrk="1" hangingPunct="1">
                <a:spcBef>
                  <a:spcPct val="0"/>
                </a:spcBef>
                <a:buFontTx/>
                <a:buNone/>
              </a:pPr>
              <a:t>111</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DC483245-B46D-4E99-8376-0C81685F4DA6}"/>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14694" name="Picture 2">
            <a:extLst>
              <a:ext uri="{FF2B5EF4-FFF2-40B4-BE49-F238E27FC236}">
                <a16:creationId xmlns="" xmlns:a16="http://schemas.microsoft.com/office/drawing/2014/main" id="{AEEB8DDB-9DD7-4699-8C4B-10558C06733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5" name="AutoShape 6" descr="Resultado de imagen de imagen de calendario 2016">
            <a:extLst>
              <a:ext uri="{FF2B5EF4-FFF2-40B4-BE49-F238E27FC236}">
                <a16:creationId xmlns="" xmlns:a16="http://schemas.microsoft.com/office/drawing/2014/main" id="{F9CB8D44-E22F-4AD2-B9E8-D8AE9F0EEE35}"/>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4696" name="AutoShape 8" descr="Resultado de imagen de imagen de calendario 2016">
            <a:extLst>
              <a:ext uri="{FF2B5EF4-FFF2-40B4-BE49-F238E27FC236}">
                <a16:creationId xmlns="" xmlns:a16="http://schemas.microsoft.com/office/drawing/2014/main" id="{BD8ECAAC-53EB-408A-8E30-244B6DF25F9D}"/>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4697" name="AutoShape 12" descr="Resultado de imagen de imagen de verificacion">
            <a:extLst>
              <a:ext uri="{FF2B5EF4-FFF2-40B4-BE49-F238E27FC236}">
                <a16:creationId xmlns="" xmlns:a16="http://schemas.microsoft.com/office/drawing/2014/main" id="{54B30842-7E2E-4D8A-8AAA-566805EC8BA7}"/>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4698" name="AutoShape 14" descr="Resultado de imagen de imagen de verificacion">
            <a:extLst>
              <a:ext uri="{FF2B5EF4-FFF2-40B4-BE49-F238E27FC236}">
                <a16:creationId xmlns="" xmlns:a16="http://schemas.microsoft.com/office/drawing/2014/main" id="{253ED4BA-F256-4219-BA66-D92C21ADB54F}"/>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4700" name="8 Rectángulo">
            <a:extLst>
              <a:ext uri="{FF2B5EF4-FFF2-40B4-BE49-F238E27FC236}">
                <a16:creationId xmlns="" xmlns:a16="http://schemas.microsoft.com/office/drawing/2014/main" id="{8F6A3989-8AB2-4C3D-A70D-0F11C49CDB2E}"/>
              </a:ext>
            </a:extLst>
          </p:cNvPr>
          <p:cNvSpPr>
            <a:spLocks noChangeArrowheads="1"/>
          </p:cNvSpPr>
          <p:nvPr/>
        </p:nvSpPr>
        <p:spPr bwMode="auto">
          <a:xfrm>
            <a:off x="1655763" y="996950"/>
            <a:ext cx="3744912" cy="276225"/>
          </a:xfrm>
          <a:prstGeom prst="rect">
            <a:avLst/>
          </a:prstGeom>
          <a:solidFill>
            <a:srgbClr val="EBAB00"/>
          </a:solidFill>
        </p:spPr>
        <p:txBody>
          <a:bodyPr>
            <a:spAutoFit/>
          </a:bodyPr>
          <a:lstStyle/>
          <a:p>
            <a:pPr fontAlgn="auto">
              <a:spcBef>
                <a:spcPts val="0"/>
              </a:spcBef>
              <a:spcAft>
                <a:spcPts val="0"/>
              </a:spcAft>
              <a:defRPr/>
            </a:pPr>
            <a:r>
              <a:rPr lang="en-GB" altLang="es-ES" sz="1200" b="1" dirty="0">
                <a:solidFill>
                  <a:schemeClr val="accent2">
                    <a:lumMod val="75000"/>
                  </a:schemeClr>
                </a:solidFill>
                <a:latin typeface="Gill Sans"/>
              </a:rPr>
              <a:t>WORKFORCE PROFILE AND DISTRIBUTION</a:t>
            </a:r>
          </a:p>
        </p:txBody>
      </p:sp>
      <p:sp>
        <p:nvSpPr>
          <p:cNvPr id="2" name="33 CuadroTexto">
            <a:extLst>
              <a:ext uri="{FF2B5EF4-FFF2-40B4-BE49-F238E27FC236}">
                <a16:creationId xmlns="" xmlns:a16="http://schemas.microsoft.com/office/drawing/2014/main" id="{FAA69D77-D7A4-4312-A62E-E4CFE0C938E4}"/>
              </a:ext>
            </a:extLst>
          </p:cNvPr>
          <p:cNvSpPr txBox="1">
            <a:spLocks noChangeArrowheads="1"/>
          </p:cNvSpPr>
          <p:nvPr/>
        </p:nvSpPr>
        <p:spPr bwMode="auto">
          <a:xfrm>
            <a:off x="1643063" y="1428750"/>
            <a:ext cx="7105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2016, ICO's workforce stood at 308 employees, 2.84% less than the previous year. However, it should be noted that this decrease was attributable, principally, to natural causes such as retirement.</a:t>
            </a:r>
          </a:p>
        </p:txBody>
      </p:sp>
      <p:sp>
        <p:nvSpPr>
          <p:cNvPr id="114702" name="35 CuadroTexto">
            <a:extLst>
              <a:ext uri="{FF2B5EF4-FFF2-40B4-BE49-F238E27FC236}">
                <a16:creationId xmlns="" xmlns:a16="http://schemas.microsoft.com/office/drawing/2014/main" id="{4C71AA23-F48C-43BC-BB96-D6E2E2A66B10}"/>
              </a:ext>
            </a:extLst>
          </p:cNvPr>
          <p:cNvSpPr txBox="1">
            <a:spLocks noChangeArrowheads="1"/>
          </p:cNvSpPr>
          <p:nvPr/>
        </p:nvSpPr>
        <p:spPr bwMode="auto">
          <a:xfrm>
            <a:off x="1660525" y="1933575"/>
            <a:ext cx="3956050" cy="193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The majority of the workforce comprises graduate-level staff or individuals having received a specific qualification relating to the Institute's activities, falling within the technical staff category. Specifically, in 2016 this group was made up of a total of 199 employees, representing 65% of the total workforce.</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next largest professional category in terms of number of employees is clerical staff, accounting for 17% of ICO's total workforce in 2016, followed closely by middle managers (department and area heads) on 14%.</a:t>
            </a:r>
            <a:endParaRPr lang="en-GB" altLang="es-ES" sz="1800">
              <a:solidFill>
                <a:srgbClr val="9E1B34"/>
              </a:solidFill>
            </a:endParaRPr>
          </a:p>
        </p:txBody>
      </p:sp>
      <p:sp>
        <p:nvSpPr>
          <p:cNvPr id="114704" name="37 CuadroTexto">
            <a:extLst>
              <a:ext uri="{FF2B5EF4-FFF2-40B4-BE49-F238E27FC236}">
                <a16:creationId xmlns="" xmlns:a16="http://schemas.microsoft.com/office/drawing/2014/main" id="{59862D5A-D6FF-44F5-9AE5-7242A625A06E}"/>
              </a:ext>
            </a:extLst>
          </p:cNvPr>
          <p:cNvSpPr txBox="1">
            <a:spLocks noChangeArrowheads="1"/>
          </p:cNvSpPr>
          <p:nvPr/>
        </p:nvSpPr>
        <p:spPr bwMode="auto">
          <a:xfrm>
            <a:off x="5186363" y="4137025"/>
            <a:ext cx="3636962"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The average age of the workforce in 2016 stood at 47.24.</a:t>
            </a:r>
          </a:p>
          <a:p>
            <a:pPr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As regards the distribution of employees by age bracket, as was the case the previous year, the largest category is made up of those aged between 46 and 50 (28.9%) and at the opposite end of the scale, those aged between 18 and 25 (0.32%), with just one employee.</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ICO is committed to stability in the workplace, which is reflected in the fact that 95.78% of employees are on a permanent contract with the Institute. In this connection, it is worth noting that in 2016 the number of employees on permanent contracts increased 250% year-on-year, while the number of employees on temporary contracts fell by 40%.</a:t>
            </a:r>
            <a:endParaRPr lang="en-GB" altLang="es-ES" sz="1800"/>
          </a:p>
        </p:txBody>
      </p:sp>
      <p:pic>
        <p:nvPicPr>
          <p:cNvPr id="3" name="Imagen 2"/>
          <p:cNvPicPr>
            <a:picLocks noChangeAspect="1"/>
          </p:cNvPicPr>
          <p:nvPr/>
        </p:nvPicPr>
        <p:blipFill rotWithShape="1">
          <a:blip r:embed="rId3"/>
          <a:srcRect l="8709" r="11662"/>
          <a:stretch/>
        </p:blipFill>
        <p:spPr>
          <a:xfrm>
            <a:off x="5711130" y="1776411"/>
            <a:ext cx="3037583" cy="2030413"/>
          </a:xfrm>
          <a:prstGeom prst="rect">
            <a:avLst/>
          </a:prstGeom>
        </p:spPr>
      </p:pic>
      <p:pic>
        <p:nvPicPr>
          <p:cNvPr id="4" name="Imagen 3"/>
          <p:cNvPicPr>
            <a:picLocks noChangeAspect="1"/>
          </p:cNvPicPr>
          <p:nvPr/>
        </p:nvPicPr>
        <p:blipFill>
          <a:blip r:embed="rId4"/>
          <a:stretch>
            <a:fillRect/>
          </a:stretch>
        </p:blipFill>
        <p:spPr>
          <a:xfrm>
            <a:off x="1639613" y="3878286"/>
            <a:ext cx="3546253" cy="2359026"/>
          </a:xfrm>
          <a:prstGeom prst="rect">
            <a:avLst/>
          </a:prstGeom>
        </p:spPr>
      </p:pic>
      <p:grpSp>
        <p:nvGrpSpPr>
          <p:cNvPr id="3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7"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2"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869755313"/>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9CBD6E33-C8E2-45CA-A849-8CFE5E74B53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3350A1DE-8D87-407B-B0B1-1EA19134E36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C60CC0EF-2073-4B98-9600-650D1B1A6112}"/>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B5E44AE6-FA19-4D5D-AAB9-6C7B20D0900E}" type="slidenum">
              <a:rPr lang="es-ES" altLang="es-ES" sz="1600" b="1">
                <a:solidFill>
                  <a:srgbClr val="FFC000"/>
                </a:solidFill>
              </a:rPr>
              <a:pPr eaLnBrk="1" hangingPunct="1">
                <a:spcBef>
                  <a:spcPct val="0"/>
                </a:spcBef>
                <a:buFontTx/>
                <a:buNone/>
              </a:pPr>
              <a:t>112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6F4F01AB-025A-4064-B899-859A29212AB0}"/>
              </a:ext>
            </a:extLst>
          </p:cNvPr>
          <p:cNvSpPr/>
          <p:nvPr/>
        </p:nvSpPr>
        <p:spPr>
          <a:xfrm>
            <a:off x="0" y="7938"/>
            <a:ext cx="9144000" cy="8207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15718" name="Picture 2">
            <a:extLst>
              <a:ext uri="{FF2B5EF4-FFF2-40B4-BE49-F238E27FC236}">
                <a16:creationId xmlns="" xmlns:a16="http://schemas.microsoft.com/office/drawing/2014/main" id="{52338F80-7E3F-41B7-A54B-CB3ECC72EF4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719" name="AutoShape 6" descr="Resultado de imagen de imagen de calendario 2016">
            <a:extLst>
              <a:ext uri="{FF2B5EF4-FFF2-40B4-BE49-F238E27FC236}">
                <a16:creationId xmlns="" xmlns:a16="http://schemas.microsoft.com/office/drawing/2014/main" id="{04BA96B5-8182-4F7A-8E01-347E62DB20DA}"/>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5720" name="AutoShape 8" descr="Resultado de imagen de imagen de calendario 2016">
            <a:extLst>
              <a:ext uri="{FF2B5EF4-FFF2-40B4-BE49-F238E27FC236}">
                <a16:creationId xmlns="" xmlns:a16="http://schemas.microsoft.com/office/drawing/2014/main" id="{5349A9C9-61F6-41CA-BA18-D0918D9E00A2}"/>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5721" name="AutoShape 12" descr="Resultado de imagen de imagen de verificacion">
            <a:extLst>
              <a:ext uri="{FF2B5EF4-FFF2-40B4-BE49-F238E27FC236}">
                <a16:creationId xmlns="" xmlns:a16="http://schemas.microsoft.com/office/drawing/2014/main" id="{9C2E66CB-C124-4EAD-855A-BE849ECAA021}"/>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5722" name="AutoShape 14" descr="Resultado de imagen de imagen de verificacion">
            <a:extLst>
              <a:ext uri="{FF2B5EF4-FFF2-40B4-BE49-F238E27FC236}">
                <a16:creationId xmlns="" xmlns:a16="http://schemas.microsoft.com/office/drawing/2014/main" id="{F2D4E9AE-B69D-44AD-9C4C-806704A082F4}"/>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5723" name="8 Rectángulo">
            <a:extLst>
              <a:ext uri="{FF2B5EF4-FFF2-40B4-BE49-F238E27FC236}">
                <a16:creationId xmlns="" xmlns:a16="http://schemas.microsoft.com/office/drawing/2014/main" id="{17BABF94-57F8-47A9-9AF5-9065CFF716F5}"/>
              </a:ext>
            </a:extLst>
          </p:cNvPr>
          <p:cNvSpPr>
            <a:spLocks noChangeArrowheads="1"/>
          </p:cNvSpPr>
          <p:nvPr/>
        </p:nvSpPr>
        <p:spPr bwMode="auto">
          <a:xfrm>
            <a:off x="1762126" y="1114425"/>
            <a:ext cx="4465638" cy="277813"/>
          </a:xfrm>
          <a:prstGeom prst="rect">
            <a:avLst/>
          </a:prstGeom>
          <a:solidFill>
            <a:srgbClr val="EBAB00"/>
          </a:solidFill>
        </p:spPr>
        <p:txBody>
          <a:bodyPr wrap="square">
            <a:spAutoFit/>
          </a:bodyPr>
          <a:lstStyle/>
          <a:p>
            <a:pPr fontAlgn="auto">
              <a:spcBef>
                <a:spcPts val="0"/>
              </a:spcBef>
              <a:spcAft>
                <a:spcPts val="0"/>
              </a:spcAft>
              <a:defRPr/>
            </a:pPr>
            <a:r>
              <a:rPr lang="en-GB" altLang="es-ES" sz="1200" b="1" dirty="0">
                <a:solidFill>
                  <a:schemeClr val="accent2">
                    <a:lumMod val="75000"/>
                  </a:schemeClr>
                </a:solidFill>
                <a:latin typeface="Gill Sans"/>
              </a:rPr>
              <a:t>EQUAL OPPORTUNITIES AND NON-DISCRIMINATION</a:t>
            </a:r>
          </a:p>
        </p:txBody>
      </p:sp>
      <p:graphicFrame>
        <p:nvGraphicFramePr>
          <p:cNvPr id="39" name="38 Tabla">
            <a:extLst>
              <a:ext uri="{FF2B5EF4-FFF2-40B4-BE49-F238E27FC236}">
                <a16:creationId xmlns="" xmlns:a16="http://schemas.microsoft.com/office/drawing/2014/main" id="{907CF86A-93BF-4796-93DF-9408D73D7587}"/>
              </a:ext>
            </a:extLst>
          </p:cNvPr>
          <p:cNvGraphicFramePr>
            <a:graphicFrameLocks noGrp="1"/>
          </p:cNvGraphicFramePr>
          <p:nvPr/>
        </p:nvGraphicFramePr>
        <p:xfrm>
          <a:off x="5729288" y="1933575"/>
          <a:ext cx="2900362" cy="1401762"/>
        </p:xfrm>
        <a:graphic>
          <a:graphicData uri="http://schemas.openxmlformats.org/drawingml/2006/table">
            <a:tbl>
              <a:tblPr firstRow="1" firstCol="1" bandRow="1">
                <a:tableStyleId>{5940675A-B579-460E-94D1-54222C63F5DA}</a:tableStyleId>
              </a:tblPr>
              <a:tblGrid>
                <a:gridCol w="1134851">
                  <a:extLst>
                    <a:ext uri="{9D8B030D-6E8A-4147-A177-3AD203B41FA5}">
                      <a16:colId xmlns="" xmlns:a16="http://schemas.microsoft.com/office/drawing/2014/main" val="20000"/>
                    </a:ext>
                  </a:extLst>
                </a:gridCol>
                <a:gridCol w="669519">
                  <a:extLst>
                    <a:ext uri="{9D8B030D-6E8A-4147-A177-3AD203B41FA5}">
                      <a16:colId xmlns="" xmlns:a16="http://schemas.microsoft.com/office/drawing/2014/main" val="20001"/>
                    </a:ext>
                  </a:extLst>
                </a:gridCol>
                <a:gridCol w="547996">
                  <a:extLst>
                    <a:ext uri="{9D8B030D-6E8A-4147-A177-3AD203B41FA5}">
                      <a16:colId xmlns="" xmlns:a16="http://schemas.microsoft.com/office/drawing/2014/main" val="20002"/>
                    </a:ext>
                  </a:extLst>
                </a:gridCol>
                <a:gridCol w="547996">
                  <a:extLst>
                    <a:ext uri="{9D8B030D-6E8A-4147-A177-3AD203B41FA5}">
                      <a16:colId xmlns="" xmlns:a16="http://schemas.microsoft.com/office/drawing/2014/main" val="20003"/>
                    </a:ext>
                  </a:extLst>
                </a:gridCol>
              </a:tblGrid>
              <a:tr h="151058">
                <a:tc>
                  <a:txBody>
                    <a:bodyPr/>
                    <a:lstStyle/>
                    <a:p>
                      <a:pPr algn="ctr">
                        <a:lnSpc>
                          <a:spcPct val="115000"/>
                        </a:lnSpc>
                        <a:spcAft>
                          <a:spcPts val="0"/>
                        </a:spcAft>
                      </a:pPr>
                      <a:r>
                        <a:rPr lang="en-GB" sz="800" dirty="0">
                          <a:effectLst/>
                          <a:latin typeface="Gill Sans"/>
                        </a:rPr>
                        <a:t> </a:t>
                      </a:r>
                      <a:endParaRPr lang="en-GB" sz="1000" dirty="0">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lnSpc>
                          <a:spcPct val="115000"/>
                        </a:lnSpc>
                        <a:spcAft>
                          <a:spcPts val="0"/>
                        </a:spcAft>
                      </a:pPr>
                      <a:r>
                        <a:rPr lang="en-GB" sz="800" b="1" dirty="0">
                          <a:solidFill>
                            <a:schemeClr val="bg1"/>
                          </a:solidFill>
                          <a:effectLst/>
                          <a:latin typeface="Gill Sans"/>
                        </a:rPr>
                        <a:t>60.40%</a:t>
                      </a:r>
                      <a:endParaRPr lang="en-GB" sz="1000" b="1" dirty="0">
                        <a:solidFill>
                          <a:schemeClr val="bg1"/>
                        </a:solidFill>
                        <a:effectLst/>
                        <a:latin typeface="Gill Sans"/>
                        <a:ea typeface="Calibri"/>
                        <a:cs typeface="Arial" panose="020B0604020202020204" pitchFamily="34" charset="0"/>
                      </a:endParaRPr>
                    </a:p>
                  </a:txBody>
                  <a:tcPr marL="68584" marR="68584"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lnSpc>
                          <a:spcPct val="115000"/>
                        </a:lnSpc>
                        <a:spcAft>
                          <a:spcPts val="0"/>
                        </a:spcAft>
                      </a:pPr>
                      <a:r>
                        <a:rPr lang="en-GB" sz="800" b="1" dirty="0">
                          <a:solidFill>
                            <a:schemeClr val="bg1"/>
                          </a:solidFill>
                          <a:effectLst/>
                          <a:latin typeface="Gill Sans"/>
                        </a:rPr>
                        <a:t>39.60%</a:t>
                      </a:r>
                      <a:endParaRPr lang="en-GB" sz="1000" b="1" dirty="0">
                        <a:solidFill>
                          <a:schemeClr val="bg1"/>
                        </a:solidFill>
                        <a:effectLst/>
                        <a:latin typeface="Gill Sans"/>
                        <a:ea typeface="Calibri"/>
                        <a:cs typeface="Arial" panose="020B0604020202020204" pitchFamily="34" charset="0"/>
                      </a:endParaRPr>
                    </a:p>
                  </a:txBody>
                  <a:tcPr marL="68584" marR="68584"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lnSpc>
                          <a:spcPct val="115000"/>
                        </a:lnSpc>
                        <a:spcAft>
                          <a:spcPts val="0"/>
                        </a:spcAft>
                      </a:pPr>
                      <a:r>
                        <a:rPr lang="en-GB" sz="800" b="1" dirty="0">
                          <a:solidFill>
                            <a:schemeClr val="bg1"/>
                          </a:solidFill>
                          <a:effectLst/>
                          <a:latin typeface="Gill Sans"/>
                        </a:rPr>
                        <a:t>TOTAL</a:t>
                      </a:r>
                      <a:endParaRPr lang="en-GB" sz="1000" b="1" dirty="0">
                        <a:solidFill>
                          <a:schemeClr val="bg1"/>
                        </a:solidFill>
                        <a:effectLst/>
                        <a:latin typeface="Gill Sans"/>
                        <a:ea typeface="Calibri"/>
                        <a:cs typeface="Arial" panose="020B0604020202020204" pitchFamily="34" charset="0"/>
                      </a:endParaRPr>
                    </a:p>
                  </a:txBody>
                  <a:tcPr marL="68584" marR="68584"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 xmlns:a16="http://schemas.microsoft.com/office/drawing/2014/main" val="10000"/>
                  </a:ext>
                </a:extLst>
              </a:tr>
              <a:tr h="156252">
                <a:tc>
                  <a:txBody>
                    <a:bodyPr/>
                    <a:lstStyle/>
                    <a:p>
                      <a:pPr algn="ctr">
                        <a:lnSpc>
                          <a:spcPct val="115000"/>
                        </a:lnSpc>
                        <a:spcAft>
                          <a:spcPts val="0"/>
                        </a:spcAft>
                      </a:pPr>
                      <a:r>
                        <a:rPr lang="en-GB" sz="800" b="1" dirty="0">
                          <a:solidFill>
                            <a:schemeClr val="bg1"/>
                          </a:solidFill>
                          <a:effectLst/>
                          <a:latin typeface="Gill Sans"/>
                        </a:rPr>
                        <a:t>Directors</a:t>
                      </a:r>
                      <a:endParaRPr lang="en-GB" sz="1000" b="1" dirty="0">
                        <a:solidFill>
                          <a:schemeClr val="bg1"/>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lnSpc>
                          <a:spcPct val="115000"/>
                        </a:lnSpc>
                        <a:spcAft>
                          <a:spcPts val="0"/>
                        </a:spcAft>
                      </a:pPr>
                      <a:r>
                        <a:rPr lang="en-GB" sz="800" dirty="0">
                          <a:solidFill>
                            <a:srgbClr val="9E1B34"/>
                          </a:solidFill>
                          <a:effectLst/>
                          <a:latin typeface="Gill Sans"/>
                        </a:rPr>
                        <a:t>5</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GB" sz="800" dirty="0">
                          <a:solidFill>
                            <a:srgbClr val="9E1B34"/>
                          </a:solidFill>
                          <a:effectLst/>
                          <a:latin typeface="Gill Sans"/>
                        </a:rPr>
                        <a:t>7</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GB" sz="800">
                          <a:solidFill>
                            <a:srgbClr val="9E1B34"/>
                          </a:solidFill>
                          <a:effectLst/>
                          <a:latin typeface="Gill Sans"/>
                        </a:rPr>
                        <a:t>12</a:t>
                      </a:r>
                      <a:endParaRPr lang="en-GB" sz="100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1"/>
                  </a:ext>
                </a:extLst>
              </a:tr>
              <a:tr h="283531">
                <a:tc>
                  <a:txBody>
                    <a:bodyPr/>
                    <a:lstStyle/>
                    <a:p>
                      <a:pPr algn="ctr">
                        <a:lnSpc>
                          <a:spcPct val="115000"/>
                        </a:lnSpc>
                        <a:spcAft>
                          <a:spcPts val="0"/>
                        </a:spcAft>
                      </a:pPr>
                      <a:r>
                        <a:rPr lang="en-GB" sz="800" b="1" dirty="0">
                          <a:solidFill>
                            <a:schemeClr val="bg1"/>
                          </a:solidFill>
                          <a:effectLst/>
                          <a:latin typeface="Gill Sans"/>
                        </a:rPr>
                        <a:t>Middle managers</a:t>
                      </a:r>
                      <a:endParaRPr lang="en-GB" sz="1000" b="1" dirty="0">
                        <a:solidFill>
                          <a:schemeClr val="bg1"/>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lnSpc>
                          <a:spcPct val="115000"/>
                        </a:lnSpc>
                        <a:spcAft>
                          <a:spcPts val="0"/>
                        </a:spcAft>
                      </a:pPr>
                      <a:r>
                        <a:rPr lang="en-GB" sz="800" dirty="0">
                          <a:solidFill>
                            <a:srgbClr val="9E1B34"/>
                          </a:solidFill>
                          <a:effectLst/>
                          <a:latin typeface="Gill Sans"/>
                        </a:rPr>
                        <a:t>19</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GB" sz="800" dirty="0">
                          <a:solidFill>
                            <a:srgbClr val="9E1B34"/>
                          </a:solidFill>
                          <a:effectLst/>
                          <a:latin typeface="Gill Sans"/>
                        </a:rPr>
                        <a:t>24</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GB" sz="800" dirty="0">
                          <a:solidFill>
                            <a:srgbClr val="9E1B34"/>
                          </a:solidFill>
                          <a:effectLst/>
                          <a:latin typeface="Gill Sans"/>
                        </a:rPr>
                        <a:t>43</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2"/>
                  </a:ext>
                </a:extLst>
              </a:tr>
              <a:tr h="280339">
                <a:tc>
                  <a:txBody>
                    <a:bodyPr/>
                    <a:lstStyle/>
                    <a:p>
                      <a:pPr algn="ctr">
                        <a:lnSpc>
                          <a:spcPct val="115000"/>
                        </a:lnSpc>
                        <a:spcAft>
                          <a:spcPts val="0"/>
                        </a:spcAft>
                      </a:pPr>
                      <a:r>
                        <a:rPr lang="en-GB" sz="800" b="1" dirty="0">
                          <a:solidFill>
                            <a:schemeClr val="bg1"/>
                          </a:solidFill>
                          <a:effectLst/>
                          <a:latin typeface="Gill Sans"/>
                        </a:rPr>
                        <a:t>Technical staff</a:t>
                      </a:r>
                      <a:endParaRPr lang="en-GB" sz="1000" b="1" dirty="0">
                        <a:solidFill>
                          <a:schemeClr val="bg1"/>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lnSpc>
                          <a:spcPct val="115000"/>
                        </a:lnSpc>
                        <a:spcAft>
                          <a:spcPts val="0"/>
                        </a:spcAft>
                      </a:pPr>
                      <a:r>
                        <a:rPr lang="en-GB" sz="800" dirty="0">
                          <a:solidFill>
                            <a:srgbClr val="9E1B34"/>
                          </a:solidFill>
                          <a:effectLst/>
                          <a:latin typeface="Gill Sans"/>
                        </a:rPr>
                        <a:t>115</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GB" sz="800" dirty="0">
                          <a:solidFill>
                            <a:srgbClr val="9E1B34"/>
                          </a:solidFill>
                          <a:effectLst/>
                          <a:latin typeface="Gill Sans"/>
                        </a:rPr>
                        <a:t>84</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GB" sz="800" dirty="0">
                          <a:solidFill>
                            <a:srgbClr val="9E1B34"/>
                          </a:solidFill>
                          <a:effectLst/>
                          <a:latin typeface="Gill Sans"/>
                        </a:rPr>
                        <a:t>199</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3"/>
                  </a:ext>
                </a:extLst>
              </a:tr>
              <a:tr h="283531">
                <a:tc>
                  <a:txBody>
                    <a:bodyPr/>
                    <a:lstStyle/>
                    <a:p>
                      <a:pPr algn="ctr">
                        <a:lnSpc>
                          <a:spcPct val="115000"/>
                        </a:lnSpc>
                        <a:spcAft>
                          <a:spcPts val="0"/>
                        </a:spcAft>
                      </a:pPr>
                      <a:r>
                        <a:rPr lang="en-GB" sz="800" b="1" dirty="0">
                          <a:solidFill>
                            <a:schemeClr val="bg1"/>
                          </a:solidFill>
                          <a:effectLst/>
                          <a:latin typeface="Gill Sans"/>
                        </a:rPr>
                        <a:t>Clerical staff</a:t>
                      </a:r>
                      <a:endParaRPr lang="en-GB" sz="1000" b="1" dirty="0">
                        <a:solidFill>
                          <a:schemeClr val="bg1"/>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000"/>
                    </a:solidFill>
                  </a:tcPr>
                </a:tc>
                <a:tc>
                  <a:txBody>
                    <a:bodyPr/>
                    <a:lstStyle/>
                    <a:p>
                      <a:pPr algn="ctr">
                        <a:lnSpc>
                          <a:spcPct val="115000"/>
                        </a:lnSpc>
                        <a:spcAft>
                          <a:spcPts val="0"/>
                        </a:spcAft>
                      </a:pPr>
                      <a:r>
                        <a:rPr lang="en-GB" sz="800" dirty="0">
                          <a:solidFill>
                            <a:srgbClr val="9E1B34"/>
                          </a:solidFill>
                          <a:effectLst/>
                          <a:latin typeface="Gill Sans"/>
                        </a:rPr>
                        <a:t>47</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GB" sz="800" dirty="0">
                          <a:solidFill>
                            <a:srgbClr val="9E1B34"/>
                          </a:solidFill>
                          <a:effectLst/>
                          <a:latin typeface="Gill Sans"/>
                        </a:rPr>
                        <a:t>7</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15000"/>
                        </a:lnSpc>
                        <a:spcAft>
                          <a:spcPts val="0"/>
                        </a:spcAft>
                      </a:pPr>
                      <a:r>
                        <a:rPr lang="en-GB" sz="800" dirty="0">
                          <a:solidFill>
                            <a:srgbClr val="9E1B34"/>
                          </a:solidFill>
                          <a:effectLst/>
                          <a:latin typeface="Gill Sans"/>
                        </a:rPr>
                        <a:t>54</a:t>
                      </a:r>
                      <a:endParaRPr lang="en-GB" sz="1000" dirty="0">
                        <a:solidFill>
                          <a:srgbClr val="9E1B34"/>
                        </a:solidFill>
                        <a:effectLst/>
                        <a:latin typeface="Gill Sans"/>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 xmlns:a16="http://schemas.microsoft.com/office/drawing/2014/main" val="10004"/>
                  </a:ext>
                </a:extLst>
              </a:tr>
              <a:tr h="247051">
                <a:tc>
                  <a:txBody>
                    <a:bodyPr/>
                    <a:lstStyle/>
                    <a:p>
                      <a:pPr algn="ctr">
                        <a:lnSpc>
                          <a:spcPct val="115000"/>
                        </a:lnSpc>
                        <a:spcAft>
                          <a:spcPts val="0"/>
                        </a:spcAft>
                      </a:pPr>
                      <a:r>
                        <a:rPr lang="en-GB" sz="800" b="1" dirty="0">
                          <a:solidFill>
                            <a:schemeClr val="bg1"/>
                          </a:solidFill>
                          <a:effectLst/>
                          <a:latin typeface="Arial" panose="020B0604020202020204" pitchFamily="34" charset="0"/>
                        </a:rPr>
                        <a:t>TOTAL</a:t>
                      </a:r>
                      <a:endParaRPr lang="en-GB" sz="1000" b="1" dirty="0">
                        <a:solidFill>
                          <a:schemeClr val="bg1"/>
                        </a:solidFill>
                        <a:effectLst/>
                        <a:latin typeface="Arial" panose="020B0604020202020204" pitchFamily="34" charset="0"/>
                        <a:ea typeface="Calibri"/>
                        <a:cs typeface="Arial" panose="020B0604020202020204" pitchFamily="34" charset="0"/>
                      </a:endParaRPr>
                    </a:p>
                  </a:txBody>
                  <a:tcPr marL="68584" marR="68584"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lnSpc>
                          <a:spcPct val="115000"/>
                        </a:lnSpc>
                        <a:spcAft>
                          <a:spcPts val="0"/>
                        </a:spcAft>
                      </a:pPr>
                      <a:r>
                        <a:rPr lang="en-GB" sz="800" b="1" dirty="0">
                          <a:solidFill>
                            <a:schemeClr val="bg1"/>
                          </a:solidFill>
                          <a:effectLst/>
                          <a:latin typeface="Arial" panose="020B0604020202020204" pitchFamily="34" charset="0"/>
                        </a:rPr>
                        <a:t>186</a:t>
                      </a:r>
                      <a:endParaRPr lang="en-GB" sz="1000" b="1" dirty="0">
                        <a:solidFill>
                          <a:schemeClr val="bg1"/>
                        </a:solidFill>
                        <a:effectLst/>
                        <a:latin typeface="Arial" panose="020B0604020202020204" pitchFamily="34" charset="0"/>
                        <a:ea typeface="Calibri"/>
                        <a:cs typeface="Arial" panose="020B0604020202020204" pitchFamily="34" charset="0"/>
                      </a:endParaRPr>
                    </a:p>
                  </a:txBody>
                  <a:tcPr marL="68584" marR="68584"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lnSpc>
                          <a:spcPct val="115000"/>
                        </a:lnSpc>
                        <a:spcAft>
                          <a:spcPts val="0"/>
                        </a:spcAft>
                      </a:pPr>
                      <a:r>
                        <a:rPr lang="en-GB" sz="800" b="1" dirty="0">
                          <a:solidFill>
                            <a:schemeClr val="bg1"/>
                          </a:solidFill>
                          <a:effectLst/>
                          <a:latin typeface="Arial" panose="020B0604020202020204" pitchFamily="34" charset="0"/>
                        </a:rPr>
                        <a:t>122</a:t>
                      </a:r>
                      <a:endParaRPr lang="en-GB" sz="1000" b="1" dirty="0">
                        <a:solidFill>
                          <a:schemeClr val="bg1"/>
                        </a:solidFill>
                        <a:effectLst/>
                        <a:latin typeface="Arial" panose="020B0604020202020204" pitchFamily="34" charset="0"/>
                        <a:ea typeface="Calibri"/>
                        <a:cs typeface="Arial" panose="020B0604020202020204" pitchFamily="34" charset="0"/>
                      </a:endParaRPr>
                    </a:p>
                  </a:txBody>
                  <a:tcPr marL="68584" marR="68584"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lnSpc>
                          <a:spcPct val="115000"/>
                        </a:lnSpc>
                        <a:spcAft>
                          <a:spcPts val="0"/>
                        </a:spcAft>
                      </a:pPr>
                      <a:r>
                        <a:rPr lang="en-GB" sz="800" b="1" dirty="0">
                          <a:solidFill>
                            <a:schemeClr val="bg1"/>
                          </a:solidFill>
                          <a:effectLst/>
                          <a:latin typeface="Arial" panose="020B0604020202020204" pitchFamily="34" charset="0"/>
                        </a:rPr>
                        <a:t>308</a:t>
                      </a:r>
                      <a:endParaRPr lang="en-GB" sz="1000" b="1" dirty="0">
                        <a:solidFill>
                          <a:schemeClr val="bg1"/>
                        </a:solidFill>
                        <a:effectLst/>
                        <a:latin typeface="Arial" panose="020B0604020202020204" pitchFamily="34" charset="0"/>
                        <a:ea typeface="Calibri"/>
                        <a:cs typeface="Arial" panose="020B0604020202020204" pitchFamily="34" charset="0"/>
                      </a:endParaRPr>
                    </a:p>
                  </a:txBody>
                  <a:tcPr marL="68584" marR="68584" marT="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 xmlns:a16="http://schemas.microsoft.com/office/drawing/2014/main" val="10005"/>
                  </a:ext>
                </a:extLst>
              </a:tr>
            </a:tbl>
          </a:graphicData>
        </a:graphic>
      </p:graphicFrame>
      <p:grpSp>
        <p:nvGrpSpPr>
          <p:cNvPr id="115761" name="39 Grupo">
            <a:extLst>
              <a:ext uri="{FF2B5EF4-FFF2-40B4-BE49-F238E27FC236}">
                <a16:creationId xmlns="" xmlns:a16="http://schemas.microsoft.com/office/drawing/2014/main" id="{3394E0FC-FC28-47E3-91DB-1D3534ED4BE6}"/>
              </a:ext>
            </a:extLst>
          </p:cNvPr>
          <p:cNvGrpSpPr>
            <a:grpSpLocks/>
          </p:cNvGrpSpPr>
          <p:nvPr/>
        </p:nvGrpSpPr>
        <p:grpSpPr bwMode="auto">
          <a:xfrm>
            <a:off x="7048500" y="1268413"/>
            <a:ext cx="908050" cy="463550"/>
            <a:chOff x="4117975" y="3199447"/>
            <a:chExt cx="908050" cy="464185"/>
          </a:xfrm>
        </p:grpSpPr>
        <p:pic>
          <p:nvPicPr>
            <p:cNvPr id="115816" name="1 Imagen">
              <a:extLst>
                <a:ext uri="{FF2B5EF4-FFF2-40B4-BE49-F238E27FC236}">
                  <a16:creationId xmlns="" xmlns:a16="http://schemas.microsoft.com/office/drawing/2014/main" id="{32B634ED-8E44-4339-80F6-1C6C1DACA41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l="61427"/>
            <a:stretch>
              <a:fillRect/>
            </a:stretch>
          </p:blipFill>
          <p:spPr bwMode="auto">
            <a:xfrm>
              <a:off x="4811395" y="3199447"/>
              <a:ext cx="214630" cy="4584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817" name="41 Imagen">
              <a:extLst>
                <a:ext uri="{FF2B5EF4-FFF2-40B4-BE49-F238E27FC236}">
                  <a16:creationId xmlns="" xmlns:a16="http://schemas.microsoft.com/office/drawing/2014/main" id="{05FBC824-A329-40BA-977F-860A1A827E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17975" y="3199447"/>
              <a:ext cx="262255" cy="464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5762" name="42 CuadroTexto">
            <a:extLst>
              <a:ext uri="{FF2B5EF4-FFF2-40B4-BE49-F238E27FC236}">
                <a16:creationId xmlns="" xmlns:a16="http://schemas.microsoft.com/office/drawing/2014/main" id="{06092055-FD8E-401F-82F2-F950FD67B33A}"/>
              </a:ext>
            </a:extLst>
          </p:cNvPr>
          <p:cNvSpPr txBox="1">
            <a:spLocks noChangeArrowheads="1"/>
          </p:cNvSpPr>
          <p:nvPr/>
        </p:nvSpPr>
        <p:spPr bwMode="auto">
          <a:xfrm>
            <a:off x="1692275" y="1546225"/>
            <a:ext cx="3833813" cy="198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dirty="0">
                <a:solidFill>
                  <a:srgbClr val="9E1B34"/>
                </a:solidFill>
                <a:latin typeface="Gill Sans"/>
              </a:rPr>
              <a:t>In 2016, women accounted for 60.4% of ICO's workforce, which translates into a total of 186 women and 122 men.</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The </a:t>
            </a:r>
            <a:r>
              <a:rPr lang="en-GB" altLang="es-ES" sz="900" b="1" dirty="0">
                <a:solidFill>
                  <a:srgbClr val="9E1B34"/>
                </a:solidFill>
                <a:latin typeface="Gill Sans"/>
              </a:rPr>
              <a:t>principle of non-discrimination based on gender</a:t>
            </a:r>
            <a:r>
              <a:rPr lang="en-GB" altLang="es-ES" sz="900" dirty="0">
                <a:solidFill>
                  <a:srgbClr val="9E1B34"/>
                </a:solidFill>
                <a:latin typeface="Gill Sans"/>
              </a:rPr>
              <a:t> can be seen in the breakdown of the workforce by categories or professional groups. In 2016, 41.6% of the management team (directors general and deputy directors) were women.</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The next hierarchical level is made up of middle managers (department and area heads), where 44.18% of the 43 employees are women.</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Furthermore, 57.79% of the 199 technical staff were women, while they accounted for 87.04% of clerical staff.</a:t>
            </a:r>
            <a:endParaRPr lang="en-GB" altLang="es-ES" sz="900" dirty="0"/>
          </a:p>
        </p:txBody>
      </p:sp>
      <p:graphicFrame>
        <p:nvGraphicFramePr>
          <p:cNvPr id="44" name="43 Tabla">
            <a:extLst>
              <a:ext uri="{FF2B5EF4-FFF2-40B4-BE49-F238E27FC236}">
                <a16:creationId xmlns="" xmlns:a16="http://schemas.microsoft.com/office/drawing/2014/main" id="{E6DED7E6-6E4C-4D25-B648-1FA6372CCBB3}"/>
              </a:ext>
            </a:extLst>
          </p:cNvPr>
          <p:cNvGraphicFramePr>
            <a:graphicFrameLocks noGrp="1"/>
          </p:cNvGraphicFramePr>
          <p:nvPr/>
        </p:nvGraphicFramePr>
        <p:xfrm>
          <a:off x="1800225" y="3709988"/>
          <a:ext cx="3044825" cy="2108200"/>
        </p:xfrm>
        <a:graphic>
          <a:graphicData uri="http://schemas.openxmlformats.org/drawingml/2006/table">
            <a:tbl>
              <a:tblPr firstRow="1" firstCol="1" bandRow="1">
                <a:tableStyleId>{5940675A-B579-460E-94D1-54222C63F5DA}</a:tableStyleId>
              </a:tblPr>
              <a:tblGrid>
                <a:gridCol w="1676873">
                  <a:extLst>
                    <a:ext uri="{9D8B030D-6E8A-4147-A177-3AD203B41FA5}">
                      <a16:colId xmlns="" xmlns:a16="http://schemas.microsoft.com/office/drawing/2014/main" val="20000"/>
                    </a:ext>
                  </a:extLst>
                </a:gridCol>
                <a:gridCol w="683976">
                  <a:extLst>
                    <a:ext uri="{9D8B030D-6E8A-4147-A177-3AD203B41FA5}">
                      <a16:colId xmlns="" xmlns:a16="http://schemas.microsoft.com/office/drawing/2014/main" val="20001"/>
                    </a:ext>
                  </a:extLst>
                </a:gridCol>
                <a:gridCol w="683976">
                  <a:extLst>
                    <a:ext uri="{9D8B030D-6E8A-4147-A177-3AD203B41FA5}">
                      <a16:colId xmlns="" xmlns:a16="http://schemas.microsoft.com/office/drawing/2014/main" val="20002"/>
                    </a:ext>
                  </a:extLst>
                </a:gridCol>
              </a:tblGrid>
              <a:tr h="162435">
                <a:tc>
                  <a:txBody>
                    <a:bodyPr/>
                    <a:lstStyle/>
                    <a:p>
                      <a:pPr algn="ctr">
                        <a:lnSpc>
                          <a:spcPct val="115000"/>
                        </a:lnSpc>
                        <a:spcAft>
                          <a:spcPts val="0"/>
                        </a:spcAft>
                      </a:pPr>
                      <a:r>
                        <a:rPr lang="en-GB" sz="800" b="1" dirty="0">
                          <a:solidFill>
                            <a:schemeClr val="bg1"/>
                          </a:solidFill>
                          <a:effectLst/>
                          <a:latin typeface="Gill Sans"/>
                        </a:rPr>
                        <a:t>Average salary € (*)</a:t>
                      </a:r>
                      <a:endParaRPr lang="en-GB" sz="1000" b="1" dirty="0">
                        <a:solidFill>
                          <a:schemeClr val="bg1"/>
                        </a:solidFill>
                        <a:effectLst/>
                        <a:latin typeface="Gill Sans"/>
                        <a:ea typeface="Calibri"/>
                        <a:cs typeface="Arial" panose="020B0604020202020204" pitchFamily="34" charset="0"/>
                      </a:endParaRPr>
                    </a:p>
                  </a:txBody>
                  <a:tcPr marL="68569" marR="68569" marT="0" marB="0" anchor="ctr">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lnSpc>
                          <a:spcPct val="115000"/>
                        </a:lnSpc>
                        <a:spcAft>
                          <a:spcPts val="0"/>
                        </a:spcAft>
                      </a:pPr>
                      <a:r>
                        <a:rPr lang="en-GB" sz="800" b="1" dirty="0">
                          <a:solidFill>
                            <a:schemeClr val="bg1"/>
                          </a:solidFill>
                          <a:effectLst/>
                          <a:latin typeface="Gill Sans"/>
                        </a:rPr>
                        <a:t>2016</a:t>
                      </a:r>
                      <a:endParaRPr lang="en-GB" sz="1000" b="1" dirty="0">
                        <a:solidFill>
                          <a:schemeClr val="bg1"/>
                        </a:solidFill>
                        <a:effectLst/>
                        <a:latin typeface="Gill Sans"/>
                        <a:ea typeface="Calibri"/>
                        <a:cs typeface="Arial" panose="020B0604020202020204" pitchFamily="34" charset="0"/>
                      </a:endParaRPr>
                    </a:p>
                  </a:txBody>
                  <a:tcPr marL="68569" marR="68569"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lnSpc>
                          <a:spcPct val="115000"/>
                        </a:lnSpc>
                        <a:spcAft>
                          <a:spcPts val="0"/>
                        </a:spcAft>
                      </a:pPr>
                      <a:r>
                        <a:rPr lang="en-GB" sz="800" b="1" dirty="0">
                          <a:solidFill>
                            <a:schemeClr val="bg1"/>
                          </a:solidFill>
                          <a:effectLst/>
                          <a:latin typeface="Gill Sans"/>
                        </a:rPr>
                        <a:t>2015</a:t>
                      </a:r>
                      <a:endParaRPr lang="en-GB" sz="1000" b="1" dirty="0">
                        <a:solidFill>
                          <a:schemeClr val="bg1"/>
                        </a:solidFill>
                        <a:effectLst/>
                        <a:latin typeface="Gill Sans"/>
                        <a:ea typeface="Calibri"/>
                        <a:cs typeface="Arial" panose="020B0604020202020204" pitchFamily="34" charset="0"/>
                      </a:endParaRPr>
                    </a:p>
                  </a:txBody>
                  <a:tcPr marL="68569" marR="68569" marT="0" marB="0" anchor="ct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 xmlns:a16="http://schemas.microsoft.com/office/drawing/2014/main" val="10000"/>
                  </a:ext>
                </a:extLst>
              </a:tr>
              <a:tr h="339984">
                <a:tc>
                  <a:txBody>
                    <a:bodyPr/>
                    <a:lstStyle/>
                    <a:p>
                      <a:pPr algn="ctr">
                        <a:lnSpc>
                          <a:spcPct val="115000"/>
                        </a:lnSpc>
                        <a:spcAft>
                          <a:spcPts val="0"/>
                        </a:spcAft>
                      </a:pPr>
                      <a:r>
                        <a:rPr lang="en-GB" sz="800" b="1" dirty="0">
                          <a:solidFill>
                            <a:schemeClr val="bg1"/>
                          </a:solidFill>
                          <a:effectLst/>
                          <a:latin typeface="Gill Sans"/>
                        </a:rPr>
                        <a:t>Average senior management salary</a:t>
                      </a:r>
                      <a:endParaRPr lang="en-GB" sz="1000" b="1" dirty="0">
                        <a:solidFill>
                          <a:schemeClr val="bg1"/>
                        </a:solidFill>
                        <a:effectLst/>
                        <a:latin typeface="Gill Sans"/>
                        <a:ea typeface="Calibri"/>
                        <a:cs typeface="Arial" panose="020B0604020202020204" pitchFamily="34" charset="0"/>
                      </a:endParaRPr>
                    </a:p>
                  </a:txBody>
                  <a:tcPr marL="68569" marR="68569" marT="0" marB="0" anchor="ctr">
                    <a:lnT w="12700" cap="flat" cmpd="sng" algn="ctr">
                      <a:solidFill>
                        <a:schemeClr val="tx1"/>
                      </a:solidFill>
                      <a:prstDash val="solid"/>
                      <a:round/>
                      <a:headEnd type="none" w="med" len="med"/>
                      <a:tailEnd type="none" w="med" len="med"/>
                    </a:lnT>
                    <a:solidFill>
                      <a:srgbClr val="FFC000"/>
                    </a:solidFill>
                  </a:tcPr>
                </a:tc>
                <a:tc>
                  <a:txBody>
                    <a:bodyPr/>
                    <a:lstStyle/>
                    <a:p>
                      <a:pPr algn="ctr">
                        <a:lnSpc>
                          <a:spcPct val="115000"/>
                        </a:lnSpc>
                        <a:spcAft>
                          <a:spcPts val="0"/>
                        </a:spcAft>
                      </a:pPr>
                      <a:r>
                        <a:rPr lang="en-GB" sz="800" dirty="0">
                          <a:solidFill>
                            <a:srgbClr val="9E1B34"/>
                          </a:solidFill>
                          <a:effectLst/>
                          <a:latin typeface="Gill Sans"/>
                        </a:rPr>
                        <a:t>102,766.02</a:t>
                      </a:r>
                    </a:p>
                  </a:txBody>
                  <a:tcPr marL="68569" marR="68569" marT="0" marB="0" anchor="ctr">
                    <a:lnT w="12700" cap="flat" cmpd="sng" algn="ctr">
                      <a:solidFill>
                        <a:schemeClr val="tx1"/>
                      </a:solidFill>
                      <a:prstDash val="solid"/>
                      <a:round/>
                      <a:headEnd type="none" w="med" len="med"/>
                      <a:tailEnd type="none" w="med" len="med"/>
                    </a:lnT>
                  </a:tcPr>
                </a:tc>
                <a:tc>
                  <a:txBody>
                    <a:bodyPr/>
                    <a:lstStyle/>
                    <a:p>
                      <a:pPr algn="ctr">
                        <a:lnSpc>
                          <a:spcPct val="115000"/>
                        </a:lnSpc>
                        <a:spcAft>
                          <a:spcPts val="0"/>
                        </a:spcAft>
                      </a:pPr>
                      <a:r>
                        <a:rPr lang="en-GB" sz="800" dirty="0">
                          <a:solidFill>
                            <a:srgbClr val="9E1B34"/>
                          </a:solidFill>
                          <a:effectLst/>
                          <a:latin typeface="Gill Sans"/>
                        </a:rPr>
                        <a:t>101,748.50</a:t>
                      </a:r>
                    </a:p>
                  </a:txBody>
                  <a:tcPr marL="68569" marR="68569" marT="0" marB="0" anchor="ctr">
                    <a:lnT w="12700" cap="flat" cmpd="sng" algn="ctr">
                      <a:solidFill>
                        <a:schemeClr val="tx1"/>
                      </a:solidFill>
                      <a:prstDash val="solid"/>
                      <a:round/>
                      <a:headEnd type="none" w="med" len="med"/>
                      <a:tailEnd type="none" w="med" len="med"/>
                    </a:lnT>
                  </a:tcPr>
                </a:tc>
                <a:extLst>
                  <a:ext uri="{0D108BD9-81ED-4DB2-BD59-A6C34878D82A}">
                    <a16:rowId xmlns="" xmlns:a16="http://schemas.microsoft.com/office/drawing/2014/main" val="10001"/>
                  </a:ext>
                </a:extLst>
              </a:tr>
              <a:tr h="339984">
                <a:tc>
                  <a:txBody>
                    <a:bodyPr/>
                    <a:lstStyle/>
                    <a:p>
                      <a:pPr algn="ctr">
                        <a:lnSpc>
                          <a:spcPct val="115000"/>
                        </a:lnSpc>
                        <a:spcAft>
                          <a:spcPts val="0"/>
                        </a:spcAft>
                      </a:pPr>
                      <a:r>
                        <a:rPr lang="en-GB" sz="800" b="1" dirty="0">
                          <a:solidFill>
                            <a:schemeClr val="bg1"/>
                          </a:solidFill>
                          <a:effectLst/>
                          <a:latin typeface="Gill Sans"/>
                        </a:rPr>
                        <a:t>Average deputy director salary</a:t>
                      </a:r>
                      <a:endParaRPr lang="en-GB" sz="1000" b="1" dirty="0">
                        <a:solidFill>
                          <a:schemeClr val="bg1"/>
                        </a:solidFill>
                        <a:effectLst/>
                        <a:latin typeface="Gill Sans"/>
                        <a:ea typeface="Calibri"/>
                        <a:cs typeface="Arial" panose="020B0604020202020204" pitchFamily="34" charset="0"/>
                      </a:endParaRPr>
                    </a:p>
                  </a:txBody>
                  <a:tcPr marL="68569" marR="68569" marT="0" marB="0" anchor="ctr">
                    <a:solidFill>
                      <a:srgbClr val="FFC000"/>
                    </a:solidFill>
                  </a:tcPr>
                </a:tc>
                <a:tc>
                  <a:txBody>
                    <a:bodyPr/>
                    <a:lstStyle/>
                    <a:p>
                      <a:pPr algn="ctr">
                        <a:lnSpc>
                          <a:spcPct val="115000"/>
                        </a:lnSpc>
                        <a:spcAft>
                          <a:spcPts val="0"/>
                        </a:spcAft>
                      </a:pPr>
                      <a:r>
                        <a:rPr lang="en-GB" sz="800" dirty="0">
                          <a:solidFill>
                            <a:srgbClr val="9E1B34"/>
                          </a:solidFill>
                          <a:effectLst/>
                          <a:latin typeface="Gill Sans"/>
                        </a:rPr>
                        <a:t> 73,789.13</a:t>
                      </a:r>
                    </a:p>
                  </a:txBody>
                  <a:tcPr marL="68569" marR="68569" marT="0" marB="0" anchor="ctr"/>
                </a:tc>
                <a:tc>
                  <a:txBody>
                    <a:bodyPr/>
                    <a:lstStyle/>
                    <a:p>
                      <a:pPr algn="ctr">
                        <a:lnSpc>
                          <a:spcPct val="115000"/>
                        </a:lnSpc>
                        <a:spcAft>
                          <a:spcPts val="0"/>
                        </a:spcAft>
                      </a:pPr>
                      <a:r>
                        <a:rPr lang="en-GB" sz="800" dirty="0">
                          <a:solidFill>
                            <a:srgbClr val="9E1B34"/>
                          </a:solidFill>
                          <a:effectLst/>
                          <a:latin typeface="Gill Sans"/>
                        </a:rPr>
                        <a:t>72,856.38 </a:t>
                      </a:r>
                    </a:p>
                  </a:txBody>
                  <a:tcPr marL="68569" marR="68569" marT="0" marB="0" anchor="ctr"/>
                </a:tc>
                <a:extLst>
                  <a:ext uri="{0D108BD9-81ED-4DB2-BD59-A6C34878D82A}">
                    <a16:rowId xmlns="" xmlns:a16="http://schemas.microsoft.com/office/drawing/2014/main" val="10002"/>
                  </a:ext>
                </a:extLst>
              </a:tr>
              <a:tr h="366916">
                <a:tc>
                  <a:txBody>
                    <a:bodyPr/>
                    <a:lstStyle/>
                    <a:p>
                      <a:pPr algn="ctr">
                        <a:lnSpc>
                          <a:spcPct val="115000"/>
                        </a:lnSpc>
                        <a:spcAft>
                          <a:spcPts val="0"/>
                        </a:spcAft>
                      </a:pPr>
                      <a:r>
                        <a:rPr lang="en-GB" sz="800" b="1" dirty="0">
                          <a:solidFill>
                            <a:schemeClr val="bg1"/>
                          </a:solidFill>
                          <a:effectLst/>
                          <a:latin typeface="Gill Sans"/>
                        </a:rPr>
                        <a:t>Average middle manager salary</a:t>
                      </a:r>
                      <a:endParaRPr lang="en-GB" sz="1000" b="1" dirty="0">
                        <a:solidFill>
                          <a:schemeClr val="bg1"/>
                        </a:solidFill>
                        <a:effectLst/>
                        <a:latin typeface="Gill Sans"/>
                        <a:ea typeface="Calibri"/>
                        <a:cs typeface="Arial" panose="020B0604020202020204" pitchFamily="34" charset="0"/>
                      </a:endParaRPr>
                    </a:p>
                  </a:txBody>
                  <a:tcPr marL="68569" marR="68569" marT="0" marB="0" anchor="ctr">
                    <a:solidFill>
                      <a:srgbClr val="FFC000"/>
                    </a:solidFill>
                  </a:tcPr>
                </a:tc>
                <a:tc>
                  <a:txBody>
                    <a:bodyPr/>
                    <a:lstStyle/>
                    <a:p>
                      <a:pPr algn="ctr">
                        <a:lnSpc>
                          <a:spcPct val="115000"/>
                        </a:lnSpc>
                        <a:spcAft>
                          <a:spcPts val="0"/>
                        </a:spcAft>
                      </a:pPr>
                      <a:r>
                        <a:rPr lang="en-GB" sz="800" dirty="0">
                          <a:solidFill>
                            <a:srgbClr val="9E1B34"/>
                          </a:solidFill>
                          <a:effectLst/>
                          <a:latin typeface="Gill Sans"/>
                        </a:rPr>
                        <a:t> 52,061.36</a:t>
                      </a:r>
                    </a:p>
                  </a:txBody>
                  <a:tcPr marL="68569" marR="68569" marT="0" marB="0" anchor="ctr"/>
                </a:tc>
                <a:tc>
                  <a:txBody>
                    <a:bodyPr/>
                    <a:lstStyle/>
                    <a:p>
                      <a:pPr algn="ctr">
                        <a:lnSpc>
                          <a:spcPct val="115000"/>
                        </a:lnSpc>
                        <a:spcAft>
                          <a:spcPts val="0"/>
                        </a:spcAft>
                      </a:pPr>
                      <a:r>
                        <a:rPr lang="en-GB" sz="800" dirty="0">
                          <a:solidFill>
                            <a:srgbClr val="9E1B34"/>
                          </a:solidFill>
                          <a:effectLst/>
                          <a:latin typeface="Gill Sans"/>
                        </a:rPr>
                        <a:t> 50,678.80</a:t>
                      </a:r>
                    </a:p>
                  </a:txBody>
                  <a:tcPr marL="68569" marR="68569" marT="0" marB="0" anchor="ctr"/>
                </a:tc>
                <a:extLst>
                  <a:ext uri="{0D108BD9-81ED-4DB2-BD59-A6C34878D82A}">
                    <a16:rowId xmlns="" xmlns:a16="http://schemas.microsoft.com/office/drawing/2014/main" val="10003"/>
                  </a:ext>
                </a:extLst>
              </a:tr>
              <a:tr h="339984">
                <a:tc>
                  <a:txBody>
                    <a:bodyPr/>
                    <a:lstStyle/>
                    <a:p>
                      <a:pPr algn="ctr">
                        <a:lnSpc>
                          <a:spcPct val="115000"/>
                        </a:lnSpc>
                        <a:spcAft>
                          <a:spcPts val="0"/>
                        </a:spcAft>
                      </a:pPr>
                      <a:r>
                        <a:rPr lang="en-GB" sz="800" b="1" dirty="0">
                          <a:solidFill>
                            <a:schemeClr val="bg1"/>
                          </a:solidFill>
                          <a:effectLst/>
                          <a:latin typeface="Gill Sans"/>
                        </a:rPr>
                        <a:t>Average salary of technical staff</a:t>
                      </a:r>
                      <a:endParaRPr lang="en-GB" sz="1000" b="1" dirty="0">
                        <a:solidFill>
                          <a:schemeClr val="bg1"/>
                        </a:solidFill>
                        <a:effectLst/>
                        <a:latin typeface="Gill Sans"/>
                        <a:ea typeface="Calibri"/>
                        <a:cs typeface="Arial" panose="020B0604020202020204" pitchFamily="34" charset="0"/>
                      </a:endParaRPr>
                    </a:p>
                  </a:txBody>
                  <a:tcPr marL="68569" marR="68569" marT="0" marB="0" anchor="ctr">
                    <a:solidFill>
                      <a:srgbClr val="FFC000"/>
                    </a:solidFill>
                  </a:tcPr>
                </a:tc>
                <a:tc>
                  <a:txBody>
                    <a:bodyPr/>
                    <a:lstStyle/>
                    <a:p>
                      <a:pPr algn="ctr">
                        <a:lnSpc>
                          <a:spcPct val="115000"/>
                        </a:lnSpc>
                        <a:spcAft>
                          <a:spcPts val="0"/>
                        </a:spcAft>
                      </a:pPr>
                      <a:r>
                        <a:rPr lang="en-GB" sz="800" dirty="0">
                          <a:solidFill>
                            <a:srgbClr val="9E1B34"/>
                          </a:solidFill>
                          <a:effectLst/>
                          <a:latin typeface="Gill Sans"/>
                        </a:rPr>
                        <a:t>36,874.96</a:t>
                      </a:r>
                      <a:endParaRPr lang="en-GB" sz="1000" dirty="0">
                        <a:solidFill>
                          <a:srgbClr val="9E1B34"/>
                        </a:solidFill>
                        <a:effectLst/>
                        <a:latin typeface="Gill Sans"/>
                        <a:ea typeface="Calibri"/>
                        <a:cs typeface="Arial" panose="020B0604020202020204" pitchFamily="34" charset="0"/>
                      </a:endParaRPr>
                    </a:p>
                  </a:txBody>
                  <a:tcPr marL="68569" marR="68569" marT="0" marB="0" anchor="ctr"/>
                </a:tc>
                <a:tc>
                  <a:txBody>
                    <a:bodyPr/>
                    <a:lstStyle/>
                    <a:p>
                      <a:pPr algn="ctr">
                        <a:lnSpc>
                          <a:spcPct val="115000"/>
                        </a:lnSpc>
                        <a:spcAft>
                          <a:spcPts val="0"/>
                        </a:spcAft>
                      </a:pPr>
                      <a:r>
                        <a:rPr lang="en-GB" sz="800" dirty="0">
                          <a:solidFill>
                            <a:srgbClr val="9E1B34"/>
                          </a:solidFill>
                          <a:effectLst/>
                          <a:latin typeface="Gill Sans"/>
                        </a:rPr>
                        <a:t>36,379.04</a:t>
                      </a:r>
                      <a:endParaRPr lang="en-GB" sz="1000" dirty="0">
                        <a:solidFill>
                          <a:srgbClr val="9E1B34"/>
                        </a:solidFill>
                        <a:effectLst/>
                        <a:latin typeface="Gill Sans"/>
                        <a:ea typeface="Calibri"/>
                        <a:cs typeface="Arial" panose="020B0604020202020204" pitchFamily="34" charset="0"/>
                      </a:endParaRPr>
                    </a:p>
                  </a:txBody>
                  <a:tcPr marL="68569" marR="68569" marT="0" marB="0" anchor="ctr"/>
                </a:tc>
                <a:extLst>
                  <a:ext uri="{0D108BD9-81ED-4DB2-BD59-A6C34878D82A}">
                    <a16:rowId xmlns="" xmlns:a16="http://schemas.microsoft.com/office/drawing/2014/main" val="10004"/>
                  </a:ext>
                </a:extLst>
              </a:tr>
              <a:tr h="306993">
                <a:tc>
                  <a:txBody>
                    <a:bodyPr/>
                    <a:lstStyle/>
                    <a:p>
                      <a:pPr algn="ctr">
                        <a:lnSpc>
                          <a:spcPct val="115000"/>
                        </a:lnSpc>
                        <a:spcAft>
                          <a:spcPts val="0"/>
                        </a:spcAft>
                      </a:pPr>
                      <a:r>
                        <a:rPr lang="en-GB" sz="800" b="1" dirty="0">
                          <a:solidFill>
                            <a:schemeClr val="bg1"/>
                          </a:solidFill>
                          <a:effectLst/>
                          <a:latin typeface="Gill Sans"/>
                        </a:rPr>
                        <a:t>Average salary of clerical staff</a:t>
                      </a:r>
                      <a:endParaRPr lang="en-GB" sz="1000" b="1" dirty="0">
                        <a:solidFill>
                          <a:schemeClr val="bg1"/>
                        </a:solidFill>
                        <a:effectLst/>
                        <a:latin typeface="Gill Sans"/>
                        <a:ea typeface="Calibri"/>
                        <a:cs typeface="Arial" panose="020B0604020202020204" pitchFamily="34" charset="0"/>
                      </a:endParaRPr>
                    </a:p>
                  </a:txBody>
                  <a:tcPr marL="68569" marR="68569" marT="0" marB="0" anchor="ctr">
                    <a:solidFill>
                      <a:srgbClr val="FFC000"/>
                    </a:solidFill>
                  </a:tcPr>
                </a:tc>
                <a:tc>
                  <a:txBody>
                    <a:bodyPr/>
                    <a:lstStyle/>
                    <a:p>
                      <a:pPr algn="ctr">
                        <a:lnSpc>
                          <a:spcPct val="115000"/>
                        </a:lnSpc>
                        <a:spcAft>
                          <a:spcPts val="0"/>
                        </a:spcAft>
                      </a:pPr>
                      <a:r>
                        <a:rPr lang="en-GB" sz="800" dirty="0">
                          <a:solidFill>
                            <a:srgbClr val="9E1B34"/>
                          </a:solidFill>
                          <a:effectLst/>
                          <a:latin typeface="Gill Sans"/>
                        </a:rPr>
                        <a:t>24,513.93</a:t>
                      </a:r>
                      <a:endParaRPr lang="en-GB" sz="1000" dirty="0">
                        <a:solidFill>
                          <a:srgbClr val="9E1B34"/>
                        </a:solidFill>
                        <a:effectLst/>
                        <a:latin typeface="Gill Sans"/>
                        <a:ea typeface="Calibri"/>
                        <a:cs typeface="Arial" panose="020B0604020202020204" pitchFamily="34" charset="0"/>
                      </a:endParaRPr>
                    </a:p>
                  </a:txBody>
                  <a:tcPr marL="68569" marR="68569" marT="0" marB="0" anchor="ctr"/>
                </a:tc>
                <a:tc>
                  <a:txBody>
                    <a:bodyPr/>
                    <a:lstStyle/>
                    <a:p>
                      <a:pPr algn="ctr">
                        <a:lnSpc>
                          <a:spcPct val="115000"/>
                        </a:lnSpc>
                        <a:spcAft>
                          <a:spcPts val="0"/>
                        </a:spcAft>
                      </a:pPr>
                      <a:r>
                        <a:rPr lang="en-GB" sz="800" dirty="0">
                          <a:solidFill>
                            <a:srgbClr val="9E1B34"/>
                          </a:solidFill>
                          <a:effectLst/>
                          <a:latin typeface="Gill Sans"/>
                        </a:rPr>
                        <a:t>24,563.37</a:t>
                      </a:r>
                      <a:endParaRPr lang="en-GB" sz="1000" dirty="0">
                        <a:solidFill>
                          <a:srgbClr val="9E1B34"/>
                        </a:solidFill>
                        <a:effectLst/>
                        <a:latin typeface="Gill Sans"/>
                        <a:ea typeface="Calibri"/>
                        <a:cs typeface="Arial" panose="020B0604020202020204" pitchFamily="34" charset="0"/>
                      </a:endParaRPr>
                    </a:p>
                  </a:txBody>
                  <a:tcPr marL="68569" marR="68569" marT="0" marB="0" anchor="ctr"/>
                </a:tc>
                <a:extLst>
                  <a:ext uri="{0D108BD9-81ED-4DB2-BD59-A6C34878D82A}">
                    <a16:rowId xmlns="" xmlns:a16="http://schemas.microsoft.com/office/drawing/2014/main" val="10005"/>
                  </a:ext>
                </a:extLst>
              </a:tr>
              <a:tr h="251904">
                <a:tc>
                  <a:txBody>
                    <a:bodyPr/>
                    <a:lstStyle/>
                    <a:p>
                      <a:pPr algn="ctr">
                        <a:lnSpc>
                          <a:spcPct val="115000"/>
                        </a:lnSpc>
                        <a:spcAft>
                          <a:spcPts val="0"/>
                        </a:spcAft>
                      </a:pPr>
                      <a:r>
                        <a:rPr lang="en-GB" sz="800" b="1" dirty="0">
                          <a:solidFill>
                            <a:schemeClr val="bg1"/>
                          </a:solidFill>
                          <a:effectLst/>
                          <a:latin typeface="Gill Sans"/>
                        </a:rPr>
                        <a:t>Average ICO salary</a:t>
                      </a:r>
                      <a:endParaRPr lang="en-GB" sz="1000" b="1" dirty="0">
                        <a:solidFill>
                          <a:schemeClr val="bg1"/>
                        </a:solidFill>
                        <a:effectLst/>
                        <a:latin typeface="Gill Sans"/>
                        <a:ea typeface="Calibri"/>
                        <a:cs typeface="Arial" panose="020B0604020202020204" pitchFamily="34" charset="0"/>
                      </a:endParaRPr>
                    </a:p>
                  </a:txBody>
                  <a:tcPr marL="68569" marR="68569" marT="0" marB="0" anchor="ctr">
                    <a:solidFill>
                      <a:srgbClr val="FFC000"/>
                    </a:solidFill>
                  </a:tcPr>
                </a:tc>
                <a:tc>
                  <a:txBody>
                    <a:bodyPr/>
                    <a:lstStyle/>
                    <a:p>
                      <a:pPr algn="ctr">
                        <a:lnSpc>
                          <a:spcPct val="115000"/>
                        </a:lnSpc>
                        <a:spcAft>
                          <a:spcPts val="0"/>
                        </a:spcAft>
                      </a:pPr>
                      <a:r>
                        <a:rPr lang="en-GB" sz="800">
                          <a:solidFill>
                            <a:srgbClr val="9E1B34"/>
                          </a:solidFill>
                          <a:effectLst/>
                          <a:latin typeface="Gill Sans"/>
                        </a:rPr>
                        <a:t>46,638.11</a:t>
                      </a:r>
                      <a:endParaRPr lang="en-GB" sz="1000">
                        <a:solidFill>
                          <a:srgbClr val="9E1B34"/>
                        </a:solidFill>
                        <a:effectLst/>
                        <a:latin typeface="Gill Sans"/>
                        <a:ea typeface="Calibri"/>
                        <a:cs typeface="Arial" panose="020B0604020202020204" pitchFamily="34" charset="0"/>
                      </a:endParaRPr>
                    </a:p>
                  </a:txBody>
                  <a:tcPr marL="68569" marR="68569" marT="0" marB="0" anchor="ctr"/>
                </a:tc>
                <a:tc>
                  <a:txBody>
                    <a:bodyPr/>
                    <a:lstStyle/>
                    <a:p>
                      <a:pPr algn="ctr">
                        <a:lnSpc>
                          <a:spcPct val="115000"/>
                        </a:lnSpc>
                        <a:spcAft>
                          <a:spcPts val="0"/>
                        </a:spcAft>
                      </a:pPr>
                      <a:r>
                        <a:rPr lang="en-GB" sz="800" dirty="0">
                          <a:solidFill>
                            <a:srgbClr val="9E1B34"/>
                          </a:solidFill>
                          <a:effectLst/>
                          <a:latin typeface="Gill Sans"/>
                        </a:rPr>
                        <a:t>45,710.59</a:t>
                      </a:r>
                      <a:endParaRPr lang="en-GB" sz="1000" dirty="0">
                        <a:solidFill>
                          <a:srgbClr val="9E1B34"/>
                        </a:solidFill>
                        <a:effectLst/>
                        <a:latin typeface="Gill Sans"/>
                        <a:ea typeface="Calibri"/>
                        <a:cs typeface="Arial" panose="020B0604020202020204" pitchFamily="34" charset="0"/>
                      </a:endParaRPr>
                    </a:p>
                  </a:txBody>
                  <a:tcPr marL="68569" marR="68569" marT="0" marB="0" anchor="ctr"/>
                </a:tc>
                <a:extLst>
                  <a:ext uri="{0D108BD9-81ED-4DB2-BD59-A6C34878D82A}">
                    <a16:rowId xmlns="" xmlns:a16="http://schemas.microsoft.com/office/drawing/2014/main" val="10006"/>
                  </a:ext>
                </a:extLst>
              </a:tr>
            </a:tbl>
          </a:graphicData>
        </a:graphic>
      </p:graphicFrame>
      <p:sp>
        <p:nvSpPr>
          <p:cNvPr id="115799" name="44 CuadroTexto">
            <a:extLst>
              <a:ext uri="{FF2B5EF4-FFF2-40B4-BE49-F238E27FC236}">
                <a16:creationId xmlns="" xmlns:a16="http://schemas.microsoft.com/office/drawing/2014/main" id="{1F3E545E-8269-4DDF-A1E6-8DBA5A99BF4E}"/>
              </a:ext>
            </a:extLst>
          </p:cNvPr>
          <p:cNvSpPr txBox="1">
            <a:spLocks noChangeArrowheads="1"/>
          </p:cNvSpPr>
          <p:nvPr/>
        </p:nvSpPr>
        <p:spPr bwMode="auto">
          <a:xfrm>
            <a:off x="5040313" y="3943350"/>
            <a:ext cx="3608387" cy="1693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E1B34"/>
                </a:solidFill>
                <a:latin typeface="Gill Sans"/>
              </a:rPr>
              <a:t>In terms of </a:t>
            </a:r>
            <a:r>
              <a:rPr lang="en-GB" altLang="es-ES" sz="900" b="1">
                <a:solidFill>
                  <a:srgbClr val="9E1B34"/>
                </a:solidFill>
                <a:latin typeface="Gill Sans"/>
              </a:rPr>
              <a:t>remuneration</a:t>
            </a:r>
            <a:r>
              <a:rPr lang="en-GB" altLang="es-ES" sz="900">
                <a:solidFill>
                  <a:srgbClr val="9E1B34"/>
                </a:solidFill>
                <a:latin typeface="Gill Sans"/>
              </a:rPr>
              <a:t>, the basic salary of each professional category of ICO employees is regulated by the corresponding collective agreement, subject to the principle of equal opportunities and non-discrimination. In this connection, there are no individual supplementary payments that compromise the principle of absolute equality of salaries based on gender, race or any other attribute.</a:t>
            </a:r>
          </a:p>
          <a:p>
            <a:pPr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In 2016, the average salary at ICO was €46,638.11, up around 2% year on year. In turn, the national minimum wage increased by 1% to €9,172.80. </a:t>
            </a:r>
            <a:endParaRPr lang="en-GB" altLang="es-ES" sz="900"/>
          </a:p>
        </p:txBody>
      </p:sp>
      <p:sp>
        <p:nvSpPr>
          <p:cNvPr id="46" name="Cuadro de texto 2">
            <a:extLst>
              <a:ext uri="{FF2B5EF4-FFF2-40B4-BE49-F238E27FC236}">
                <a16:creationId xmlns="" xmlns:a16="http://schemas.microsoft.com/office/drawing/2014/main" id="{136FD902-FBC2-4F43-A85C-53C9708A90A0}"/>
              </a:ext>
            </a:extLst>
          </p:cNvPr>
          <p:cNvSpPr txBox="1">
            <a:spLocks noChangeArrowheads="1"/>
          </p:cNvSpPr>
          <p:nvPr/>
        </p:nvSpPr>
        <p:spPr bwMode="auto">
          <a:xfrm>
            <a:off x="1692275" y="5835650"/>
            <a:ext cx="4535488" cy="185738"/>
          </a:xfrm>
          <a:prstGeom prst="rect">
            <a:avLst/>
          </a:prstGeom>
          <a:solidFill>
            <a:srgbClr val="FFFFFF"/>
          </a:solidFill>
          <a:ln w="9525">
            <a:noFill/>
            <a:miter lim="800000"/>
            <a:headEnd/>
            <a:tailEnd/>
          </a:ln>
        </p:spPr>
        <p:txBody>
          <a:bodyPr/>
          <a:lstStyle/>
          <a:p>
            <a:pPr algn="just">
              <a:lnSpc>
                <a:spcPct val="115000"/>
              </a:lnSpc>
              <a:spcAft>
                <a:spcPts val="1000"/>
              </a:spcAft>
              <a:defRPr/>
            </a:pPr>
            <a:r>
              <a:rPr lang="en-GB" sz="800" i="1" dirty="0">
                <a:solidFill>
                  <a:schemeClr val="accent2">
                    <a:lumMod val="75000"/>
                  </a:schemeClr>
                </a:solidFill>
                <a:latin typeface="Gill Sans"/>
              </a:rPr>
              <a:t>(*) Does not include performance-related bonuses.</a:t>
            </a:r>
            <a:endParaRPr lang="en-GB" sz="1050" i="1" dirty="0">
              <a:solidFill>
                <a:schemeClr val="accent2">
                  <a:lumMod val="75000"/>
                </a:schemeClr>
              </a:solidFill>
              <a:latin typeface="Gill Sans"/>
              <a:ea typeface="Calibri"/>
              <a:cs typeface="Times New Roman"/>
            </a:endParaRPr>
          </a:p>
        </p:txBody>
      </p:sp>
      <p:grpSp>
        <p:nvGrpSpPr>
          <p:cNvPr id="5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2"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3"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4"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5"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6"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7"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8"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9"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0"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1"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2"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3"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3" name="32 Grupo"/>
          <p:cNvGrpSpPr/>
          <p:nvPr/>
        </p:nvGrpSpPr>
        <p:grpSpPr>
          <a:xfrm>
            <a:off x="93663" y="5481228"/>
            <a:ext cx="1320800" cy="684622"/>
            <a:chOff x="93663" y="5481228"/>
            <a:chExt cx="1320800" cy="684622"/>
          </a:xfrm>
        </p:grpSpPr>
        <p:sp>
          <p:nvSpPr>
            <p:cNvPr id="34"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5"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605299160"/>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CE41FA72-0235-4DB6-AA1E-096B416C905E}"/>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452AFEAD-07F4-4FD6-B613-4F6937EA8241}"/>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A563EE77-897A-4D24-97B3-D7EA4F48E956}"/>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6B02CB00-1337-4A84-A101-4CB775B6E3C6}" type="slidenum">
              <a:rPr lang="es-ES" altLang="es-ES" sz="1600" b="1">
                <a:solidFill>
                  <a:srgbClr val="FFC000"/>
                </a:solidFill>
              </a:rPr>
              <a:pPr eaLnBrk="1" hangingPunct="1">
                <a:spcBef>
                  <a:spcPct val="0"/>
                </a:spcBef>
                <a:buFontTx/>
                <a:buNone/>
              </a:pPr>
              <a:t>113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853A53A8-6ABE-4CF7-8724-63EE2811A6D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16742" name="Picture 2">
            <a:extLst>
              <a:ext uri="{FF2B5EF4-FFF2-40B4-BE49-F238E27FC236}">
                <a16:creationId xmlns="" xmlns:a16="http://schemas.microsoft.com/office/drawing/2014/main" id="{EEC39B4F-2AF9-4AE3-8D5A-F35B9904AFC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743" name="AutoShape 6" descr="Resultado de imagen de imagen de calendario 2016">
            <a:extLst>
              <a:ext uri="{FF2B5EF4-FFF2-40B4-BE49-F238E27FC236}">
                <a16:creationId xmlns="" xmlns:a16="http://schemas.microsoft.com/office/drawing/2014/main" id="{01E665BF-8118-47FE-9DC7-068B9D25A782}"/>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6744" name="AutoShape 8" descr="Resultado de imagen de imagen de calendario 2016">
            <a:extLst>
              <a:ext uri="{FF2B5EF4-FFF2-40B4-BE49-F238E27FC236}">
                <a16:creationId xmlns="" xmlns:a16="http://schemas.microsoft.com/office/drawing/2014/main" id="{CEA2DD13-4FC6-4DFE-8220-6331BFEDEA5A}"/>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6745" name="AutoShape 12" descr="Resultado de imagen de imagen de verificacion">
            <a:extLst>
              <a:ext uri="{FF2B5EF4-FFF2-40B4-BE49-F238E27FC236}">
                <a16:creationId xmlns="" xmlns:a16="http://schemas.microsoft.com/office/drawing/2014/main" id="{30C3DE73-EDEA-4474-B86C-C22ACB0A02B0}"/>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6746" name="AutoShape 14" descr="Resultado de imagen de imagen de verificacion">
            <a:extLst>
              <a:ext uri="{FF2B5EF4-FFF2-40B4-BE49-F238E27FC236}">
                <a16:creationId xmlns="" xmlns:a16="http://schemas.microsoft.com/office/drawing/2014/main" id="{032CB277-4BB4-4AB8-9B80-566B22FC2301}"/>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6748" name="8 Rectángulo">
            <a:extLst>
              <a:ext uri="{FF2B5EF4-FFF2-40B4-BE49-F238E27FC236}">
                <a16:creationId xmlns="" xmlns:a16="http://schemas.microsoft.com/office/drawing/2014/main" id="{EA6BB25C-289B-4A07-AF6B-700969D76F55}"/>
              </a:ext>
            </a:extLst>
          </p:cNvPr>
          <p:cNvSpPr>
            <a:spLocks noChangeArrowheads="1"/>
          </p:cNvSpPr>
          <p:nvPr/>
        </p:nvSpPr>
        <p:spPr bwMode="auto">
          <a:xfrm>
            <a:off x="1763713" y="1016000"/>
            <a:ext cx="3744912" cy="276225"/>
          </a:xfrm>
          <a:prstGeom prst="rect">
            <a:avLst/>
          </a:prstGeom>
          <a:solidFill>
            <a:srgbClr val="EBAB00"/>
          </a:solidFill>
        </p:spPr>
        <p:txBody>
          <a:bodyPr>
            <a:spAutoFit/>
          </a:bodyPr>
          <a:lstStyle/>
          <a:p>
            <a:pPr fontAlgn="auto">
              <a:spcBef>
                <a:spcPts val="0"/>
              </a:spcBef>
              <a:spcAft>
                <a:spcPts val="0"/>
              </a:spcAft>
              <a:defRPr/>
            </a:pPr>
            <a:r>
              <a:rPr lang="en-GB" altLang="es-ES" sz="1200" b="1" dirty="0">
                <a:solidFill>
                  <a:schemeClr val="accent2">
                    <a:lumMod val="75000"/>
                  </a:schemeClr>
                </a:solidFill>
                <a:latin typeface="Gill Sans"/>
              </a:rPr>
              <a:t>WORK-LIFE BALANCE</a:t>
            </a:r>
          </a:p>
        </p:txBody>
      </p:sp>
      <p:graphicFrame>
        <p:nvGraphicFramePr>
          <p:cNvPr id="47" name="46 Gráfico">
            <a:extLst>
              <a:ext uri="{FF2B5EF4-FFF2-40B4-BE49-F238E27FC236}">
                <a16:creationId xmlns="" xmlns:a16="http://schemas.microsoft.com/office/drawing/2014/main" id="{DC83089F-EE75-4127-B2C4-9597E42AD0BC}"/>
              </a:ext>
            </a:extLst>
          </p:cNvPr>
          <p:cNvGraphicFramePr/>
          <p:nvPr/>
        </p:nvGraphicFramePr>
        <p:xfrm>
          <a:off x="5364088" y="1531869"/>
          <a:ext cx="3240857" cy="2581344"/>
        </p:xfrm>
        <a:graphic>
          <a:graphicData uri="http://schemas.openxmlformats.org/drawingml/2006/chart">
            <c:chart xmlns:c="http://schemas.openxmlformats.org/drawingml/2006/chart" xmlns:r="http://schemas.openxmlformats.org/officeDocument/2006/relationships" r:id="rId3"/>
          </a:graphicData>
        </a:graphic>
      </p:graphicFrame>
      <p:sp>
        <p:nvSpPr>
          <p:cNvPr id="116749" name="47 CuadroTexto">
            <a:extLst>
              <a:ext uri="{FF2B5EF4-FFF2-40B4-BE49-F238E27FC236}">
                <a16:creationId xmlns="" xmlns:a16="http://schemas.microsoft.com/office/drawing/2014/main" id="{6A5EDE40-EEA9-4590-A251-023646BD9EFB}"/>
              </a:ext>
            </a:extLst>
          </p:cNvPr>
          <p:cNvSpPr txBox="1">
            <a:spLocks noChangeArrowheads="1"/>
          </p:cNvSpPr>
          <p:nvPr/>
        </p:nvSpPr>
        <p:spPr bwMode="auto">
          <a:xfrm>
            <a:off x="1692275" y="1462088"/>
            <a:ext cx="3600450" cy="324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ICO seeks to promote a work-life balance, making a range of options available to its workforce, which are published on a dedicated section of the intranet.</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regulation of working hours is the measure that most contributes to employees striking a balance between their responsibilities at work and their personal and family needs. The collective agreement provides for two different sets of working hours: the split shift, with a flexible start time of between 8 am and 9.30 am, leaving after 5 pm with a lunch break of at least 30 minutes; and the continuous shift, with several possible alternatives for employees working under this scheme. Furthermore, help is offered to reduce working hours to take care of young children and elderly family members in need.</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8 employees worked under the continuous shift system, while 38 employees requested reduced working hours to take care of family members, with the majority (23 individuals) to take care of their children.</a:t>
            </a:r>
            <a:endParaRPr lang="en-GB" altLang="es-ES" sz="1800"/>
          </a:p>
        </p:txBody>
      </p:sp>
      <p:sp>
        <p:nvSpPr>
          <p:cNvPr id="116750" name="49 CuadroTexto">
            <a:extLst>
              <a:ext uri="{FF2B5EF4-FFF2-40B4-BE49-F238E27FC236}">
                <a16:creationId xmlns="" xmlns:a16="http://schemas.microsoft.com/office/drawing/2014/main" id="{8B2D556D-DB46-4457-8785-527936CD2BDD}"/>
              </a:ext>
            </a:extLst>
          </p:cNvPr>
          <p:cNvSpPr txBox="1">
            <a:spLocks noChangeArrowheads="1"/>
          </p:cNvSpPr>
          <p:nvPr/>
        </p:nvSpPr>
        <p:spPr bwMode="auto">
          <a:xfrm>
            <a:off x="1692275" y="4760913"/>
            <a:ext cx="3600450"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Special mention should be made of the </a:t>
            </a:r>
            <a:r>
              <a:rPr lang="en-GB" altLang="es-ES" sz="1000" b="1">
                <a:solidFill>
                  <a:srgbClr val="9E1B34"/>
                </a:solidFill>
                <a:latin typeface="Gill Sans"/>
              </a:rPr>
              <a:t>“Days off school”</a:t>
            </a:r>
            <a:r>
              <a:rPr lang="en-GB" altLang="es-ES" sz="1000">
                <a:solidFill>
                  <a:srgbClr val="9E1B34"/>
                </a:solidFill>
                <a:latin typeface="Gill Sans"/>
              </a:rPr>
              <a:t> initiative, organised for the first time in 2015 and, on account of its huge popularity, in 2016 it took place on 5 occasions.</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On the so-called “Days off school”, a range of different activities are organised on behalf of the children of employees, with a view to helping staff attend work on non-teaching days during the academic year.</a:t>
            </a:r>
            <a:endParaRPr lang="en-GB" altLang="es-ES" sz="1800"/>
          </a:p>
        </p:txBody>
      </p:sp>
      <p:pic>
        <p:nvPicPr>
          <p:cNvPr id="116751" name="Picture 42">
            <a:extLst>
              <a:ext uri="{FF2B5EF4-FFF2-40B4-BE49-F238E27FC236}">
                <a16:creationId xmlns="" xmlns:a16="http://schemas.microsoft.com/office/drawing/2014/main" id="{7AA9B3FC-5FFD-4BC2-A621-B573CBF340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0688" y="4113213"/>
            <a:ext cx="2887662" cy="2165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4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6"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1"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51418854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50CF99FB-2A14-4350-9BCE-0105602292D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39C616FF-D3C0-4F60-8782-966EA9AD7D4A}"/>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8E2D9C1F-0255-4D51-92D6-68A479969505}"/>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72D93B22-238E-4D74-860D-F5192407C3C6}" type="slidenum">
              <a:rPr lang="es-ES" altLang="es-ES" sz="1600" b="1">
                <a:solidFill>
                  <a:srgbClr val="FFC000"/>
                </a:solidFill>
              </a:rPr>
              <a:pPr eaLnBrk="1" hangingPunct="1">
                <a:spcBef>
                  <a:spcPct val="0"/>
                </a:spcBef>
                <a:buFontTx/>
                <a:buNone/>
              </a:pPr>
              <a:t>114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276D6E4F-A17D-4DE6-949F-F1109C2AF1E7}"/>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17766" name="Picture 2">
            <a:extLst>
              <a:ext uri="{FF2B5EF4-FFF2-40B4-BE49-F238E27FC236}">
                <a16:creationId xmlns="" xmlns:a16="http://schemas.microsoft.com/office/drawing/2014/main" id="{19923B94-264A-4A1F-8BAC-E4C64A17B16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7" name="AutoShape 6" descr="Resultado de imagen de imagen de calendario 2016">
            <a:extLst>
              <a:ext uri="{FF2B5EF4-FFF2-40B4-BE49-F238E27FC236}">
                <a16:creationId xmlns="" xmlns:a16="http://schemas.microsoft.com/office/drawing/2014/main" id="{ED365C74-BF99-451F-B909-DCFE9C35DD52}"/>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7768" name="AutoShape 8" descr="Resultado de imagen de imagen de calendario 2016">
            <a:extLst>
              <a:ext uri="{FF2B5EF4-FFF2-40B4-BE49-F238E27FC236}">
                <a16:creationId xmlns="" xmlns:a16="http://schemas.microsoft.com/office/drawing/2014/main" id="{DA11534E-AA8E-41AA-841C-3C682A188C39}"/>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7769" name="AutoShape 12" descr="Resultado de imagen de imagen de verificacion">
            <a:extLst>
              <a:ext uri="{FF2B5EF4-FFF2-40B4-BE49-F238E27FC236}">
                <a16:creationId xmlns="" xmlns:a16="http://schemas.microsoft.com/office/drawing/2014/main" id="{844225B6-57DE-4B39-B527-4BA03F8883CA}"/>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7770" name="AutoShape 14" descr="Resultado de imagen de imagen de verificacion">
            <a:extLst>
              <a:ext uri="{FF2B5EF4-FFF2-40B4-BE49-F238E27FC236}">
                <a16:creationId xmlns="" xmlns:a16="http://schemas.microsoft.com/office/drawing/2014/main" id="{9EF4EF02-2B8F-4DE1-B615-7C62F74D62A3}"/>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7772" name="8 Rectángulo">
            <a:extLst>
              <a:ext uri="{FF2B5EF4-FFF2-40B4-BE49-F238E27FC236}">
                <a16:creationId xmlns="" xmlns:a16="http://schemas.microsoft.com/office/drawing/2014/main" id="{61859B9B-66B8-4D18-AF1B-0B98E18A917D}"/>
              </a:ext>
            </a:extLst>
          </p:cNvPr>
          <p:cNvSpPr>
            <a:spLocks noChangeArrowheads="1"/>
          </p:cNvSpPr>
          <p:nvPr/>
        </p:nvSpPr>
        <p:spPr bwMode="auto">
          <a:xfrm>
            <a:off x="1906588" y="1103313"/>
            <a:ext cx="3744912" cy="276225"/>
          </a:xfrm>
          <a:prstGeom prst="rect">
            <a:avLst/>
          </a:prstGeom>
          <a:solidFill>
            <a:srgbClr val="EBAB00"/>
          </a:solidFill>
        </p:spPr>
        <p:txBody>
          <a:bodyPr>
            <a:spAutoFit/>
          </a:bodyPr>
          <a:lstStyle/>
          <a:p>
            <a:pPr fontAlgn="auto">
              <a:spcBef>
                <a:spcPts val="0"/>
              </a:spcBef>
              <a:spcAft>
                <a:spcPts val="0"/>
              </a:spcAft>
              <a:defRPr/>
            </a:pPr>
            <a:r>
              <a:rPr lang="en-GB" altLang="es-ES" sz="1200" b="1" dirty="0">
                <a:solidFill>
                  <a:schemeClr val="accent2">
                    <a:lumMod val="75000"/>
                  </a:schemeClr>
                </a:solidFill>
                <a:latin typeface="Gill Sans"/>
              </a:rPr>
              <a:t>TRAINING</a:t>
            </a:r>
          </a:p>
        </p:txBody>
      </p:sp>
      <p:graphicFrame>
        <p:nvGraphicFramePr>
          <p:cNvPr id="47" name="46 Tabla">
            <a:extLst>
              <a:ext uri="{FF2B5EF4-FFF2-40B4-BE49-F238E27FC236}">
                <a16:creationId xmlns="" xmlns:a16="http://schemas.microsoft.com/office/drawing/2014/main" id="{2BC87502-A4DF-4F73-AD3B-E1594EDCA739}"/>
              </a:ext>
            </a:extLst>
          </p:cNvPr>
          <p:cNvGraphicFramePr>
            <a:graphicFrameLocks noGrp="1"/>
          </p:cNvGraphicFramePr>
          <p:nvPr>
            <p:extLst>
              <p:ext uri="{D42A27DB-BD31-4B8C-83A1-F6EECF244321}">
                <p14:modId xmlns:p14="http://schemas.microsoft.com/office/powerpoint/2010/main" val="832548012"/>
              </p:ext>
            </p:extLst>
          </p:nvPr>
        </p:nvGraphicFramePr>
        <p:xfrm>
          <a:off x="6084888" y="2802396"/>
          <a:ext cx="2389187" cy="1558925"/>
        </p:xfrm>
        <a:graphic>
          <a:graphicData uri="http://schemas.openxmlformats.org/drawingml/2006/table">
            <a:tbl>
              <a:tblPr firstRow="1" firstCol="1" bandRow="1">
                <a:tableStyleId>{5940675A-B579-460E-94D1-54222C63F5DA}</a:tableStyleId>
              </a:tblPr>
              <a:tblGrid>
                <a:gridCol w="1358736">
                  <a:extLst>
                    <a:ext uri="{9D8B030D-6E8A-4147-A177-3AD203B41FA5}">
                      <a16:colId xmlns="" xmlns:a16="http://schemas.microsoft.com/office/drawing/2014/main" val="20000"/>
                    </a:ext>
                  </a:extLst>
                </a:gridCol>
                <a:gridCol w="1030451">
                  <a:extLst>
                    <a:ext uri="{9D8B030D-6E8A-4147-A177-3AD203B41FA5}">
                      <a16:colId xmlns="" xmlns:a16="http://schemas.microsoft.com/office/drawing/2014/main" val="20001"/>
                    </a:ext>
                  </a:extLst>
                </a:gridCol>
              </a:tblGrid>
              <a:tr h="238093">
                <a:tc>
                  <a:txBody>
                    <a:bodyPr/>
                    <a:lstStyle/>
                    <a:p>
                      <a:pPr algn="ctr">
                        <a:lnSpc>
                          <a:spcPct val="115000"/>
                        </a:lnSpc>
                        <a:spcAft>
                          <a:spcPts val="0"/>
                        </a:spcAft>
                      </a:pPr>
                      <a:r>
                        <a:rPr lang="en-GB" sz="800" b="1" dirty="0">
                          <a:solidFill>
                            <a:schemeClr val="bg1"/>
                          </a:solidFill>
                          <a:effectLst/>
                          <a:latin typeface="Gill Sans"/>
                        </a:rPr>
                        <a:t> </a:t>
                      </a:r>
                      <a:endParaRPr lang="en-GB" sz="1000" b="1" dirty="0">
                        <a:solidFill>
                          <a:schemeClr val="bg1"/>
                        </a:solidFill>
                        <a:effectLst/>
                        <a:latin typeface="Gill Sans"/>
                        <a:ea typeface="Calibri"/>
                        <a:cs typeface="Arial" panose="020B0604020202020204" pitchFamily="34" charset="0"/>
                      </a:endParaRPr>
                    </a:p>
                  </a:txBody>
                  <a:tcPr marL="68612" marR="68612" marT="0" marB="0" anchor="ctr">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lnSpc>
                          <a:spcPct val="115000"/>
                        </a:lnSpc>
                        <a:spcAft>
                          <a:spcPts val="0"/>
                        </a:spcAft>
                      </a:pPr>
                      <a:r>
                        <a:rPr lang="en-GB" sz="900" b="1" dirty="0">
                          <a:solidFill>
                            <a:schemeClr val="bg1"/>
                          </a:solidFill>
                          <a:effectLst/>
                          <a:latin typeface="Gill Sans"/>
                        </a:rPr>
                        <a:t>2016 (€)</a:t>
                      </a:r>
                      <a:endParaRPr lang="en-GB" sz="1100" b="1" dirty="0">
                        <a:solidFill>
                          <a:schemeClr val="bg1"/>
                        </a:solidFill>
                        <a:effectLst/>
                        <a:latin typeface="Gill Sans"/>
                        <a:ea typeface="Calibri"/>
                        <a:cs typeface="Arial" panose="020B0604020202020204" pitchFamily="34" charset="0"/>
                      </a:endParaRPr>
                    </a:p>
                  </a:txBody>
                  <a:tcPr marL="68612" marR="68612" marT="0" marB="0" anchor="ctr">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 xmlns:a16="http://schemas.microsoft.com/office/drawing/2014/main" val="10000"/>
                  </a:ext>
                </a:extLst>
              </a:tr>
              <a:tr h="250334">
                <a:tc>
                  <a:txBody>
                    <a:bodyPr/>
                    <a:lstStyle/>
                    <a:p>
                      <a:pPr algn="ctr">
                        <a:lnSpc>
                          <a:spcPct val="115000"/>
                        </a:lnSpc>
                        <a:spcAft>
                          <a:spcPts val="0"/>
                        </a:spcAft>
                      </a:pPr>
                      <a:r>
                        <a:rPr lang="en-GB" sz="900" b="1" dirty="0">
                          <a:solidFill>
                            <a:schemeClr val="bg1"/>
                          </a:solidFill>
                          <a:effectLst/>
                          <a:latin typeface="Gill Sans"/>
                        </a:rPr>
                        <a:t>Directors</a:t>
                      </a:r>
                      <a:endParaRPr lang="en-GB" sz="1100" b="1" dirty="0">
                        <a:solidFill>
                          <a:schemeClr val="bg1"/>
                        </a:solidFill>
                        <a:effectLst/>
                        <a:latin typeface="Gill Sans"/>
                        <a:ea typeface="Calibri"/>
                        <a:cs typeface="Arial" panose="020B0604020202020204" pitchFamily="34" charset="0"/>
                      </a:endParaRPr>
                    </a:p>
                  </a:txBody>
                  <a:tcPr marL="68612" marR="68612" marT="0" marB="0" anchor="ctr">
                    <a:lnT w="12700" cap="flat" cmpd="sng" algn="ctr">
                      <a:solidFill>
                        <a:schemeClr val="tx1"/>
                      </a:solidFill>
                      <a:prstDash val="solid"/>
                      <a:round/>
                      <a:headEnd type="none" w="med" len="med"/>
                      <a:tailEnd type="none" w="med" len="med"/>
                    </a:lnT>
                    <a:solidFill>
                      <a:srgbClr val="FFC000"/>
                    </a:solidFill>
                  </a:tcPr>
                </a:tc>
                <a:tc>
                  <a:txBody>
                    <a:bodyPr/>
                    <a:lstStyle/>
                    <a:p>
                      <a:pPr algn="ctr">
                        <a:lnSpc>
                          <a:spcPct val="115000"/>
                        </a:lnSpc>
                        <a:spcAft>
                          <a:spcPts val="0"/>
                        </a:spcAft>
                      </a:pPr>
                      <a:r>
                        <a:rPr lang="en-GB" sz="900" dirty="0">
                          <a:solidFill>
                            <a:srgbClr val="9E1B34"/>
                          </a:solidFill>
                          <a:effectLst/>
                          <a:latin typeface="Gill Sans"/>
                        </a:rPr>
                        <a:t>15,733.00</a:t>
                      </a:r>
                      <a:endParaRPr lang="en-GB" sz="1100" dirty="0">
                        <a:solidFill>
                          <a:srgbClr val="9E1B34"/>
                        </a:solidFill>
                        <a:effectLst/>
                        <a:latin typeface="Gill Sans"/>
                        <a:ea typeface="Calibri"/>
                        <a:cs typeface="Arial" panose="020B0604020202020204" pitchFamily="34" charset="0"/>
                      </a:endParaRPr>
                    </a:p>
                  </a:txBody>
                  <a:tcPr marL="68612" marR="68612" marT="0" marB="0" anchor="ctr">
                    <a:lnT w="12700" cap="flat" cmpd="sng" algn="ctr">
                      <a:solidFill>
                        <a:schemeClr val="tx1"/>
                      </a:solidFill>
                      <a:prstDash val="solid"/>
                      <a:round/>
                      <a:headEnd type="none" w="med" len="med"/>
                      <a:tailEnd type="none" w="med" len="med"/>
                    </a:lnT>
                  </a:tcPr>
                </a:tc>
                <a:extLst>
                  <a:ext uri="{0D108BD9-81ED-4DB2-BD59-A6C34878D82A}">
                    <a16:rowId xmlns="" xmlns:a16="http://schemas.microsoft.com/office/drawing/2014/main" val="10001"/>
                  </a:ext>
                </a:extLst>
              </a:tr>
              <a:tr h="254006">
                <a:tc>
                  <a:txBody>
                    <a:bodyPr/>
                    <a:lstStyle/>
                    <a:p>
                      <a:pPr algn="ctr">
                        <a:lnSpc>
                          <a:spcPct val="115000"/>
                        </a:lnSpc>
                        <a:spcAft>
                          <a:spcPts val="0"/>
                        </a:spcAft>
                      </a:pPr>
                      <a:r>
                        <a:rPr lang="en-GB" sz="900" b="1" dirty="0">
                          <a:solidFill>
                            <a:schemeClr val="bg1"/>
                          </a:solidFill>
                          <a:effectLst/>
                          <a:latin typeface="Gill Sans"/>
                        </a:rPr>
                        <a:t>Middle managers</a:t>
                      </a:r>
                      <a:endParaRPr lang="en-GB" sz="1100" b="1" dirty="0">
                        <a:solidFill>
                          <a:schemeClr val="bg1"/>
                        </a:solidFill>
                        <a:effectLst/>
                        <a:latin typeface="Gill Sans"/>
                        <a:ea typeface="Calibri"/>
                        <a:cs typeface="Arial" panose="020B0604020202020204" pitchFamily="34" charset="0"/>
                      </a:endParaRPr>
                    </a:p>
                  </a:txBody>
                  <a:tcPr marL="68612" marR="68612" marT="0" marB="0" anchor="ctr">
                    <a:solidFill>
                      <a:srgbClr val="FFC000"/>
                    </a:solidFill>
                  </a:tcPr>
                </a:tc>
                <a:tc>
                  <a:txBody>
                    <a:bodyPr/>
                    <a:lstStyle/>
                    <a:p>
                      <a:pPr algn="ctr">
                        <a:lnSpc>
                          <a:spcPct val="115000"/>
                        </a:lnSpc>
                        <a:spcAft>
                          <a:spcPts val="0"/>
                        </a:spcAft>
                      </a:pPr>
                      <a:r>
                        <a:rPr lang="en-GB" sz="900" dirty="0">
                          <a:solidFill>
                            <a:srgbClr val="9E1B34"/>
                          </a:solidFill>
                          <a:effectLst/>
                          <a:latin typeface="Gill Sans"/>
                        </a:rPr>
                        <a:t>51,739.00</a:t>
                      </a:r>
                      <a:endParaRPr lang="en-GB" sz="1100" dirty="0">
                        <a:solidFill>
                          <a:srgbClr val="9E1B34"/>
                        </a:solidFill>
                        <a:effectLst/>
                        <a:latin typeface="Gill Sans"/>
                        <a:ea typeface="Calibri"/>
                        <a:cs typeface="Arial" panose="020B0604020202020204" pitchFamily="34" charset="0"/>
                      </a:endParaRPr>
                    </a:p>
                  </a:txBody>
                  <a:tcPr marL="68612" marR="68612" marT="0" marB="0" anchor="ctr"/>
                </a:tc>
                <a:extLst>
                  <a:ext uri="{0D108BD9-81ED-4DB2-BD59-A6C34878D82A}">
                    <a16:rowId xmlns="" xmlns:a16="http://schemas.microsoft.com/office/drawing/2014/main" val="10002"/>
                  </a:ext>
                </a:extLst>
              </a:tr>
              <a:tr h="247273">
                <a:tc>
                  <a:txBody>
                    <a:bodyPr/>
                    <a:lstStyle/>
                    <a:p>
                      <a:pPr algn="ctr">
                        <a:lnSpc>
                          <a:spcPct val="115000"/>
                        </a:lnSpc>
                        <a:spcAft>
                          <a:spcPts val="0"/>
                        </a:spcAft>
                      </a:pPr>
                      <a:r>
                        <a:rPr lang="en-GB" sz="900" b="1" dirty="0">
                          <a:solidFill>
                            <a:schemeClr val="bg1"/>
                          </a:solidFill>
                          <a:effectLst/>
                          <a:latin typeface="Gill Sans"/>
                        </a:rPr>
                        <a:t>Technical staff</a:t>
                      </a:r>
                      <a:endParaRPr lang="en-GB" sz="1100" b="1" dirty="0">
                        <a:solidFill>
                          <a:schemeClr val="bg1"/>
                        </a:solidFill>
                        <a:effectLst/>
                        <a:latin typeface="Gill Sans"/>
                        <a:ea typeface="Calibri"/>
                        <a:cs typeface="Arial" panose="020B0604020202020204" pitchFamily="34" charset="0"/>
                      </a:endParaRPr>
                    </a:p>
                  </a:txBody>
                  <a:tcPr marL="68612" marR="68612" marT="0" marB="0" anchor="ctr">
                    <a:solidFill>
                      <a:srgbClr val="FFC000"/>
                    </a:solidFill>
                  </a:tcPr>
                </a:tc>
                <a:tc>
                  <a:txBody>
                    <a:bodyPr/>
                    <a:lstStyle/>
                    <a:p>
                      <a:pPr algn="ctr">
                        <a:lnSpc>
                          <a:spcPct val="115000"/>
                        </a:lnSpc>
                        <a:spcAft>
                          <a:spcPts val="0"/>
                        </a:spcAft>
                      </a:pPr>
                      <a:r>
                        <a:rPr lang="en-GB" sz="900" dirty="0">
                          <a:solidFill>
                            <a:srgbClr val="9E1B34"/>
                          </a:solidFill>
                          <a:effectLst/>
                          <a:latin typeface="Gill Sans"/>
                        </a:rPr>
                        <a:t>124,516.00</a:t>
                      </a:r>
                      <a:endParaRPr lang="en-GB" sz="1100" dirty="0">
                        <a:solidFill>
                          <a:srgbClr val="9E1B34"/>
                        </a:solidFill>
                        <a:effectLst/>
                        <a:latin typeface="Gill Sans"/>
                        <a:ea typeface="Calibri"/>
                        <a:cs typeface="Arial" panose="020B0604020202020204" pitchFamily="34" charset="0"/>
                      </a:endParaRPr>
                    </a:p>
                  </a:txBody>
                  <a:tcPr marL="68612" marR="68612" marT="0" marB="0" anchor="ctr"/>
                </a:tc>
                <a:extLst>
                  <a:ext uri="{0D108BD9-81ED-4DB2-BD59-A6C34878D82A}">
                    <a16:rowId xmlns="" xmlns:a16="http://schemas.microsoft.com/office/drawing/2014/main" val="10003"/>
                  </a:ext>
                </a:extLst>
              </a:tr>
              <a:tr h="339082">
                <a:tc>
                  <a:txBody>
                    <a:bodyPr/>
                    <a:lstStyle/>
                    <a:p>
                      <a:pPr algn="ctr">
                        <a:lnSpc>
                          <a:spcPct val="115000"/>
                        </a:lnSpc>
                        <a:spcAft>
                          <a:spcPts val="0"/>
                        </a:spcAft>
                      </a:pPr>
                      <a:r>
                        <a:rPr lang="en-GB" sz="900" b="1" dirty="0">
                          <a:solidFill>
                            <a:schemeClr val="bg1"/>
                          </a:solidFill>
                          <a:effectLst/>
                          <a:latin typeface="Gill Sans"/>
                        </a:rPr>
                        <a:t>Clerical staff</a:t>
                      </a:r>
                      <a:endParaRPr lang="en-GB" sz="1100" b="1" dirty="0">
                        <a:solidFill>
                          <a:schemeClr val="bg1"/>
                        </a:solidFill>
                        <a:effectLst/>
                        <a:latin typeface="Gill Sans"/>
                        <a:ea typeface="Calibri"/>
                        <a:cs typeface="Arial" panose="020B0604020202020204" pitchFamily="34" charset="0"/>
                      </a:endParaRPr>
                    </a:p>
                  </a:txBody>
                  <a:tcPr marL="68612" marR="68612" marT="0" marB="0" anchor="ctr">
                    <a:solidFill>
                      <a:srgbClr val="FFC000"/>
                    </a:solidFill>
                  </a:tcPr>
                </a:tc>
                <a:tc>
                  <a:txBody>
                    <a:bodyPr/>
                    <a:lstStyle/>
                    <a:p>
                      <a:pPr algn="ctr">
                        <a:lnSpc>
                          <a:spcPct val="115000"/>
                        </a:lnSpc>
                        <a:spcAft>
                          <a:spcPts val="0"/>
                        </a:spcAft>
                      </a:pPr>
                      <a:r>
                        <a:rPr lang="en-GB" sz="900" dirty="0">
                          <a:solidFill>
                            <a:srgbClr val="9E1B34"/>
                          </a:solidFill>
                          <a:effectLst/>
                          <a:latin typeface="Gill Sans"/>
                        </a:rPr>
                        <a:t>4,485.00</a:t>
                      </a:r>
                      <a:endParaRPr lang="en-GB" sz="1100" dirty="0">
                        <a:solidFill>
                          <a:srgbClr val="9E1B34"/>
                        </a:solidFill>
                        <a:effectLst/>
                        <a:latin typeface="Gill Sans"/>
                        <a:ea typeface="Calibri"/>
                        <a:cs typeface="Arial" panose="020B0604020202020204" pitchFamily="34" charset="0"/>
                      </a:endParaRPr>
                    </a:p>
                  </a:txBody>
                  <a:tcPr marL="68612" marR="68612" marT="0" marB="0" anchor="ctr"/>
                </a:tc>
                <a:extLst>
                  <a:ext uri="{0D108BD9-81ED-4DB2-BD59-A6C34878D82A}">
                    <a16:rowId xmlns="" xmlns:a16="http://schemas.microsoft.com/office/drawing/2014/main" val="10004"/>
                  </a:ext>
                </a:extLst>
              </a:tr>
              <a:tr h="230137">
                <a:tc>
                  <a:txBody>
                    <a:bodyPr/>
                    <a:lstStyle/>
                    <a:p>
                      <a:pPr algn="ctr">
                        <a:lnSpc>
                          <a:spcPct val="115000"/>
                        </a:lnSpc>
                        <a:spcAft>
                          <a:spcPts val="0"/>
                        </a:spcAft>
                      </a:pPr>
                      <a:r>
                        <a:rPr lang="en-GB" sz="900" b="1" dirty="0">
                          <a:solidFill>
                            <a:schemeClr val="bg1"/>
                          </a:solidFill>
                          <a:effectLst/>
                          <a:latin typeface="Gill Sans"/>
                        </a:rPr>
                        <a:t>Interns</a:t>
                      </a:r>
                      <a:endParaRPr lang="en-GB" sz="1100" b="1" dirty="0">
                        <a:solidFill>
                          <a:schemeClr val="bg1"/>
                        </a:solidFill>
                        <a:effectLst/>
                        <a:latin typeface="Gill Sans"/>
                        <a:ea typeface="Calibri"/>
                        <a:cs typeface="Arial" panose="020B0604020202020204" pitchFamily="34" charset="0"/>
                      </a:endParaRPr>
                    </a:p>
                  </a:txBody>
                  <a:tcPr marL="68612" marR="68612" marT="0" marB="0" anchor="ctr">
                    <a:solidFill>
                      <a:srgbClr val="FFC000"/>
                    </a:solidFill>
                  </a:tcPr>
                </a:tc>
                <a:tc>
                  <a:txBody>
                    <a:bodyPr/>
                    <a:lstStyle/>
                    <a:p>
                      <a:pPr algn="ctr">
                        <a:lnSpc>
                          <a:spcPct val="115000"/>
                        </a:lnSpc>
                        <a:spcAft>
                          <a:spcPts val="0"/>
                        </a:spcAft>
                      </a:pPr>
                      <a:r>
                        <a:rPr lang="en-GB" sz="900" dirty="0">
                          <a:solidFill>
                            <a:srgbClr val="9E1B34"/>
                          </a:solidFill>
                          <a:effectLst/>
                          <a:latin typeface="Gill Sans"/>
                        </a:rPr>
                        <a:t>3,245.00</a:t>
                      </a:r>
                      <a:endParaRPr lang="en-GB" sz="1100" dirty="0">
                        <a:solidFill>
                          <a:srgbClr val="9E1B34"/>
                        </a:solidFill>
                        <a:effectLst/>
                        <a:latin typeface="Gill Sans"/>
                        <a:ea typeface="Calibri"/>
                        <a:cs typeface="Arial" panose="020B0604020202020204" pitchFamily="34" charset="0"/>
                      </a:endParaRPr>
                    </a:p>
                  </a:txBody>
                  <a:tcPr marL="68612" marR="68612" marT="0" marB="0" anchor="ctr"/>
                </a:tc>
                <a:extLst>
                  <a:ext uri="{0D108BD9-81ED-4DB2-BD59-A6C34878D82A}">
                    <a16:rowId xmlns="" xmlns:a16="http://schemas.microsoft.com/office/drawing/2014/main" val="10005"/>
                  </a:ext>
                </a:extLst>
              </a:tr>
            </a:tbl>
          </a:graphicData>
        </a:graphic>
      </p:graphicFrame>
      <p:sp>
        <p:nvSpPr>
          <p:cNvPr id="117797" name="47 CuadroTexto">
            <a:extLst>
              <a:ext uri="{FF2B5EF4-FFF2-40B4-BE49-F238E27FC236}">
                <a16:creationId xmlns="" xmlns:a16="http://schemas.microsoft.com/office/drawing/2014/main" id="{19729F25-A98B-4F02-8EA5-9D7C7F94DB4A}"/>
              </a:ext>
            </a:extLst>
          </p:cNvPr>
          <p:cNvSpPr txBox="1">
            <a:spLocks noChangeArrowheads="1"/>
          </p:cNvSpPr>
          <p:nvPr/>
        </p:nvSpPr>
        <p:spPr bwMode="auto">
          <a:xfrm>
            <a:off x="1835150" y="1557338"/>
            <a:ext cx="6824663"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tabLst>
                <a:tab pos="7710488" algn="l"/>
              </a:tabLst>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tabLst>
                <a:tab pos="7710488" algn="l"/>
              </a:tabLst>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tabLst>
                <a:tab pos="7710488" algn="l"/>
              </a:tabLst>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tabLst>
                <a:tab pos="7710488" algn="l"/>
              </a:tabLst>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tabLst>
                <a:tab pos="7710488" algn="l"/>
              </a:tabLst>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tabLst>
                <a:tab pos="7710488" algn="l"/>
              </a:tabLst>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tabLst>
                <a:tab pos="7710488" algn="l"/>
              </a:tabLst>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tabLst>
                <a:tab pos="7710488" algn="l"/>
              </a:tabLst>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tabLst>
                <a:tab pos="7710488" algn="l"/>
              </a:tabLst>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At ICO, staff training is particularly important, given that training imparted to the workforce is considered an essential factor in increasing productivity and the talent available at the Institute must be managed in the best way possible.</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a total of 266 employees participated in training actions or activities.</a:t>
            </a:r>
            <a:endParaRPr lang="en-GB" altLang="es-ES" sz="900">
              <a:latin typeface="Arial" panose="020B0604020202020204" pitchFamily="34" charset="0"/>
            </a:endParaRPr>
          </a:p>
        </p:txBody>
      </p:sp>
      <p:sp>
        <p:nvSpPr>
          <p:cNvPr id="117798" name="48 CuadroTexto">
            <a:extLst>
              <a:ext uri="{FF2B5EF4-FFF2-40B4-BE49-F238E27FC236}">
                <a16:creationId xmlns="" xmlns:a16="http://schemas.microsoft.com/office/drawing/2014/main" id="{F7A932CB-7CEA-4FC3-9B50-6DFE5843B864}"/>
              </a:ext>
            </a:extLst>
          </p:cNvPr>
          <p:cNvSpPr txBox="1">
            <a:spLocks noChangeArrowheads="1"/>
          </p:cNvSpPr>
          <p:nvPr/>
        </p:nvSpPr>
        <p:spPr bwMode="auto">
          <a:xfrm>
            <a:off x="1835150" y="2666816"/>
            <a:ext cx="4032250" cy="1554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The training budget approved for 2016 came to a total of €280,000, with €199,718 actually spent over the course of the year, 6.53% down on 2015.</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Across the different categories or professional groups, the greatest investment went into training technical staff (62.35%). In total, 25.9% of the amount investment was reserved for middle managers, while 7.88% went to the management team. The investment made in imparting training to staff increased by 2.25% compared to 2015. Finally, 1.62% of the investment was allocated to interns</a:t>
            </a:r>
            <a:r>
              <a:rPr lang="en-GB" altLang="es-ES" sz="1000" dirty="0" smtClean="0">
                <a:solidFill>
                  <a:srgbClr val="9E1B34"/>
                </a:solidFill>
                <a:latin typeface="Gill Sans"/>
              </a:rPr>
              <a:t>.</a:t>
            </a:r>
            <a:endParaRPr lang="en-GB" altLang="es-ES" sz="1800" dirty="0"/>
          </a:p>
        </p:txBody>
      </p:sp>
      <p:sp>
        <p:nvSpPr>
          <p:cNvPr id="117799" name="49 CuadroTexto">
            <a:extLst>
              <a:ext uri="{FF2B5EF4-FFF2-40B4-BE49-F238E27FC236}">
                <a16:creationId xmlns="" xmlns:a16="http://schemas.microsoft.com/office/drawing/2014/main" id="{CAB99C1B-390F-4D16-9B7D-9904A4398A41}"/>
              </a:ext>
            </a:extLst>
          </p:cNvPr>
          <p:cNvSpPr txBox="1">
            <a:spLocks noChangeArrowheads="1"/>
          </p:cNvSpPr>
          <p:nvPr/>
        </p:nvSpPr>
        <p:spPr bwMode="auto">
          <a:xfrm>
            <a:off x="3959225" y="4941888"/>
            <a:ext cx="4700588" cy="1154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tabLst>
                <a:tab pos="5295900" algn="l"/>
                <a:tab pos="7710488" algn="l"/>
              </a:tabLst>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tabLst>
                <a:tab pos="5295900" algn="l"/>
                <a:tab pos="7710488" algn="l"/>
              </a:tabLst>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tabLst>
                <a:tab pos="5295900" algn="l"/>
                <a:tab pos="7710488" algn="l"/>
              </a:tabLst>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tabLst>
                <a:tab pos="5295900" algn="l"/>
                <a:tab pos="7710488" algn="l"/>
              </a:tabLst>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tabLst>
                <a:tab pos="5295900" algn="l"/>
                <a:tab pos="7710488" algn="l"/>
              </a:tabLst>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tabLst>
                <a:tab pos="5295900" algn="l"/>
                <a:tab pos="7710488" algn="l"/>
              </a:tabLst>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tabLst>
                <a:tab pos="5295900" algn="l"/>
                <a:tab pos="7710488" algn="l"/>
              </a:tabLst>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tabLst>
                <a:tab pos="5295900" algn="l"/>
                <a:tab pos="7710488" algn="l"/>
              </a:tabLst>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tabLst>
                <a:tab pos="5295900" algn="l"/>
                <a:tab pos="7710488" algn="l"/>
              </a:tabLst>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The total number of hours allocated to training in 2016 came to 15,164, which was 119 hours more than in the previous year. In this regard, it is worth noting that although it is true that, in 2016, the amount allocated to training was lower, the number of hours dedicated to training projects increased, which means that the efficiency of training was enhanced in terms of the resources available.</a:t>
            </a:r>
          </a:p>
          <a:p>
            <a:pPr eaLnBrk="1" hangingPunct="1">
              <a:spcBef>
                <a:spcPct val="0"/>
              </a:spcBef>
              <a:buFontTx/>
              <a:buNone/>
            </a:pPr>
            <a:endParaRPr lang="en-GB" altLang="es-ES" sz="900">
              <a:latin typeface="Arial" panose="020B0604020202020204" pitchFamily="34" charset="0"/>
            </a:endParaRPr>
          </a:p>
        </p:txBody>
      </p:sp>
      <p:pic>
        <p:nvPicPr>
          <p:cNvPr id="117800" name="Picture 3">
            <a:extLst>
              <a:ext uri="{FF2B5EF4-FFF2-40B4-BE49-F238E27FC236}">
                <a16:creationId xmlns="" xmlns:a16="http://schemas.microsoft.com/office/drawing/2014/main" id="{590791AC-8810-45CE-A01D-18B4249E1D5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06575" y="4530725"/>
            <a:ext cx="2160588" cy="1976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801" name="1 CuadroTexto">
            <a:extLst>
              <a:ext uri="{FF2B5EF4-FFF2-40B4-BE49-F238E27FC236}">
                <a16:creationId xmlns="" xmlns:a16="http://schemas.microsoft.com/office/drawing/2014/main" id="{C16436EB-F794-486F-866F-FA7C735CC741}"/>
              </a:ext>
            </a:extLst>
          </p:cNvPr>
          <p:cNvSpPr txBox="1">
            <a:spLocks noChangeArrowheads="1"/>
          </p:cNvSpPr>
          <p:nvPr/>
        </p:nvSpPr>
        <p:spPr bwMode="auto">
          <a:xfrm>
            <a:off x="6313488" y="2384884"/>
            <a:ext cx="19446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GB" altLang="es-ES" sz="900" b="1" dirty="0">
                <a:solidFill>
                  <a:srgbClr val="9E1B34"/>
                </a:solidFill>
                <a:latin typeface="Gill Sans"/>
              </a:rPr>
              <a:t>Investment in training by professional categories</a:t>
            </a:r>
          </a:p>
        </p:txBody>
      </p:sp>
      <p:grpSp>
        <p:nvGrpSpPr>
          <p:cNvPr id="4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9"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3"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324154937"/>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613E0664-30C0-40F5-96F3-AD0079294C9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B0E39905-0181-4B37-8619-AD2EB9A2E688}"/>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A3E637B0-E4E7-46B2-8ABB-654DCB886206}"/>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DA7BEDF6-61C7-4BD5-9CCE-39F17A9F3F05}" type="slidenum">
              <a:rPr lang="es-ES" altLang="es-ES" sz="1600" b="1">
                <a:solidFill>
                  <a:srgbClr val="FFC000"/>
                </a:solidFill>
              </a:rPr>
              <a:pPr eaLnBrk="1" hangingPunct="1">
                <a:spcBef>
                  <a:spcPct val="0"/>
                </a:spcBef>
                <a:buFontTx/>
                <a:buNone/>
              </a:pPr>
              <a:t>115</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CF3EB7C5-A79D-41C9-9F30-30F20836AB4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18790" name="Picture 2">
            <a:extLst>
              <a:ext uri="{FF2B5EF4-FFF2-40B4-BE49-F238E27FC236}">
                <a16:creationId xmlns="" xmlns:a16="http://schemas.microsoft.com/office/drawing/2014/main" id="{C252C0CC-8892-44F9-A057-A532D6A97D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791" name="AutoShape 6" descr="Resultado de imagen de imagen de calendario 2016">
            <a:extLst>
              <a:ext uri="{FF2B5EF4-FFF2-40B4-BE49-F238E27FC236}">
                <a16:creationId xmlns="" xmlns:a16="http://schemas.microsoft.com/office/drawing/2014/main" id="{AEBB0134-E78D-400C-BF54-D9D8FFB48806}"/>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8792" name="AutoShape 8" descr="Resultado de imagen de imagen de calendario 2016">
            <a:extLst>
              <a:ext uri="{FF2B5EF4-FFF2-40B4-BE49-F238E27FC236}">
                <a16:creationId xmlns="" xmlns:a16="http://schemas.microsoft.com/office/drawing/2014/main" id="{12292C73-DAA7-4D59-A72B-653B3EAAAABC}"/>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8793" name="AutoShape 12" descr="Resultado de imagen de imagen de verificacion">
            <a:extLst>
              <a:ext uri="{FF2B5EF4-FFF2-40B4-BE49-F238E27FC236}">
                <a16:creationId xmlns="" xmlns:a16="http://schemas.microsoft.com/office/drawing/2014/main" id="{42FF4AA7-C224-4EFF-A729-639642EE347B}"/>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8794" name="AutoShape 14" descr="Resultado de imagen de imagen de verificacion">
            <a:extLst>
              <a:ext uri="{FF2B5EF4-FFF2-40B4-BE49-F238E27FC236}">
                <a16:creationId xmlns="" xmlns:a16="http://schemas.microsoft.com/office/drawing/2014/main" id="{AF571D28-11E2-44AF-8E5C-9A31D7FDD4B6}"/>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18796" name="39 CuadroTexto">
            <a:extLst>
              <a:ext uri="{FF2B5EF4-FFF2-40B4-BE49-F238E27FC236}">
                <a16:creationId xmlns="" xmlns:a16="http://schemas.microsoft.com/office/drawing/2014/main" id="{D61BB731-39FA-4807-94B7-007FC35FB329}"/>
              </a:ext>
            </a:extLst>
          </p:cNvPr>
          <p:cNvSpPr txBox="1">
            <a:spLocks noChangeArrowheads="1"/>
          </p:cNvSpPr>
          <p:nvPr/>
        </p:nvSpPr>
        <p:spPr bwMode="auto">
          <a:xfrm>
            <a:off x="5157788" y="1376363"/>
            <a:ext cx="3627437" cy="18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From the 266 employees that participated in the training initiatives organised by ICO, based on their distribution by age brackets or groups, the category that received most training, by some distance, is the 46 to 50 age group, amounting to 72 hours in total.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turn, the next age groups by number of people trained are as follows: 36 to 40 (45 employees) and 51 to 55 (42 employees).</a:t>
            </a:r>
          </a:p>
        </p:txBody>
      </p:sp>
      <p:sp>
        <p:nvSpPr>
          <p:cNvPr id="118797" name="40 CuadroTexto">
            <a:extLst>
              <a:ext uri="{FF2B5EF4-FFF2-40B4-BE49-F238E27FC236}">
                <a16:creationId xmlns="" xmlns:a16="http://schemas.microsoft.com/office/drawing/2014/main" id="{DB9938DB-D285-49DC-8872-3A7EC04237A7}"/>
              </a:ext>
            </a:extLst>
          </p:cNvPr>
          <p:cNvSpPr txBox="1">
            <a:spLocks noChangeArrowheads="1"/>
          </p:cNvSpPr>
          <p:nvPr/>
        </p:nvSpPr>
        <p:spPr bwMode="auto">
          <a:xfrm>
            <a:off x="1655763" y="3659188"/>
            <a:ext cx="4068762" cy="286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Given the significant involvement with international matters and entities and given that our world is increasingly interconnected and global, the topic that we dedicate most training hours to is languages, accounting for 9,339 hours.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There is a notable difference in the number of hours invested in development training compared to last year: while, in 2015, we allocated just 291 hours training to this area, in 2016, this figure jumped to 2,414 hours.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Finally, given the growing importance of the criminal liability of legal entities recently included in the Criminal Code, the </a:t>
            </a:r>
            <a:r>
              <a:rPr lang="en-GB" altLang="es-ES" sz="1000" b="1">
                <a:solidFill>
                  <a:srgbClr val="9E1B34"/>
                </a:solidFill>
                <a:latin typeface="Gill Sans"/>
              </a:rPr>
              <a:t>regulatory compliance </a:t>
            </a:r>
            <a:r>
              <a:rPr lang="en-GB" altLang="es-ES" sz="1000">
                <a:solidFill>
                  <a:srgbClr val="9E1B34"/>
                </a:solidFill>
                <a:latin typeface="Gill Sans"/>
              </a:rPr>
              <a:t>training imparted by ICO to its employees has been particularly notable; as part of this initiative, the Institute has sought to provide a general overview of the framework of appropriate policies and procedures to ensure that a specific company or entity complies with the applicable regulatory framework.</a:t>
            </a:r>
            <a:endParaRPr lang="en-GB" altLang="es-ES" sz="900">
              <a:latin typeface="Arial" panose="020B0604020202020204" pitchFamily="34" charset="0"/>
            </a:endParaRPr>
          </a:p>
        </p:txBody>
      </p:sp>
      <p:sp>
        <p:nvSpPr>
          <p:cNvPr id="118798" name="1 CuadroTexto">
            <a:extLst>
              <a:ext uri="{FF2B5EF4-FFF2-40B4-BE49-F238E27FC236}">
                <a16:creationId xmlns="" xmlns:a16="http://schemas.microsoft.com/office/drawing/2014/main" id="{E4D15BD5-2C85-4F9D-BC6A-F27FDEA4A890}"/>
              </a:ext>
            </a:extLst>
          </p:cNvPr>
          <p:cNvSpPr txBox="1">
            <a:spLocks noChangeArrowheads="1"/>
          </p:cNvSpPr>
          <p:nvPr/>
        </p:nvSpPr>
        <p:spPr bwMode="auto">
          <a:xfrm>
            <a:off x="1655763" y="3249613"/>
            <a:ext cx="71294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tabLst>
                <a:tab pos="7353300" algn="l"/>
              </a:tabLst>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tabLst>
                <a:tab pos="7353300" algn="l"/>
              </a:tabLst>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tabLst>
                <a:tab pos="7353300" algn="l"/>
              </a:tabLst>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tabLst>
                <a:tab pos="7353300" algn="l"/>
              </a:tabLst>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tabLst>
                <a:tab pos="7353300" algn="l"/>
              </a:tabLst>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tabLst>
                <a:tab pos="7353300" algn="l"/>
              </a:tabLst>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tabLst>
                <a:tab pos="7353300" algn="l"/>
              </a:tabLst>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tabLst>
                <a:tab pos="7353300" algn="l"/>
              </a:tabLst>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tabLst>
                <a:tab pos="7353300" algn="l"/>
              </a:tabLst>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ICO's training initiatives </a:t>
            </a:r>
            <a:r>
              <a:rPr lang="en-GB" altLang="es-ES" sz="1000">
                <a:solidFill>
                  <a:srgbClr val="9E1B34"/>
                </a:solidFill>
                <a:latin typeface="Gill Sans"/>
              </a:rPr>
              <a:t>focus on 5 groups of topics or projects: languages, workplace training, new technologies, development training and skills and conference training.</a:t>
            </a:r>
            <a:endParaRPr lang="en-GB" altLang="es-ES" sz="1800"/>
          </a:p>
        </p:txBody>
      </p:sp>
      <p:sp>
        <p:nvSpPr>
          <p:cNvPr id="31" name="8 Rectángulo">
            <a:extLst>
              <a:ext uri="{FF2B5EF4-FFF2-40B4-BE49-F238E27FC236}">
                <a16:creationId xmlns="" xmlns:a16="http://schemas.microsoft.com/office/drawing/2014/main" id="{B8956D5D-AE43-4124-AE24-A131F08C8348}"/>
              </a:ext>
            </a:extLst>
          </p:cNvPr>
          <p:cNvSpPr>
            <a:spLocks noChangeArrowheads="1"/>
          </p:cNvSpPr>
          <p:nvPr/>
        </p:nvSpPr>
        <p:spPr bwMode="auto">
          <a:xfrm>
            <a:off x="1906588" y="944563"/>
            <a:ext cx="3744912" cy="276225"/>
          </a:xfrm>
          <a:prstGeom prst="rect">
            <a:avLst/>
          </a:prstGeom>
          <a:solidFill>
            <a:srgbClr val="EBAB00"/>
          </a:solidFill>
        </p:spPr>
        <p:txBody>
          <a:bodyPr>
            <a:spAutoFit/>
          </a:bodyPr>
          <a:lstStyle/>
          <a:p>
            <a:pPr fontAlgn="auto">
              <a:spcBef>
                <a:spcPts val="0"/>
              </a:spcBef>
              <a:spcAft>
                <a:spcPts val="0"/>
              </a:spcAft>
              <a:defRPr/>
            </a:pPr>
            <a:r>
              <a:rPr lang="en-GB" altLang="es-ES" sz="1200" b="1" dirty="0">
                <a:solidFill>
                  <a:schemeClr val="accent2">
                    <a:lumMod val="75000"/>
                  </a:schemeClr>
                </a:solidFill>
                <a:latin typeface="Gill Sans"/>
              </a:rPr>
              <a:t>TRAINING</a:t>
            </a:r>
          </a:p>
        </p:txBody>
      </p:sp>
      <p:pic>
        <p:nvPicPr>
          <p:cNvPr id="2" name="Imagen 1"/>
          <p:cNvPicPr>
            <a:picLocks noChangeAspect="1"/>
          </p:cNvPicPr>
          <p:nvPr/>
        </p:nvPicPr>
        <p:blipFill>
          <a:blip r:embed="rId3"/>
          <a:stretch>
            <a:fillRect/>
          </a:stretch>
        </p:blipFill>
        <p:spPr>
          <a:xfrm>
            <a:off x="1661803" y="1344612"/>
            <a:ext cx="3483285" cy="1893888"/>
          </a:xfrm>
          <a:prstGeom prst="rect">
            <a:avLst/>
          </a:prstGeom>
        </p:spPr>
      </p:pic>
      <p:pic>
        <p:nvPicPr>
          <p:cNvPr id="3" name="Imagen 2"/>
          <p:cNvPicPr>
            <a:picLocks noChangeAspect="1"/>
          </p:cNvPicPr>
          <p:nvPr/>
        </p:nvPicPr>
        <p:blipFill rotWithShape="1">
          <a:blip r:embed="rId4"/>
          <a:srcRect l="11503" r="9895"/>
          <a:stretch/>
        </p:blipFill>
        <p:spPr>
          <a:xfrm>
            <a:off x="5750310" y="3602038"/>
            <a:ext cx="3242670" cy="2476500"/>
          </a:xfrm>
          <a:prstGeom prst="rect">
            <a:avLst/>
          </a:prstGeom>
        </p:spPr>
      </p:pic>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9"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3"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4"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83560317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F4EFADC2-5DDA-4D04-B40A-E5DA02F99E6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E00A8155-04A8-456E-9BF8-D2E019D59F33}"/>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B35681CF-F3B1-4DF9-93B1-0AE8962D0A8C}"/>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6713E017-9BC7-4136-A714-2D1F57F37224}" type="slidenum">
              <a:rPr lang="es-ES" altLang="es-ES" sz="1600" b="1">
                <a:solidFill>
                  <a:srgbClr val="FFC000"/>
                </a:solidFill>
              </a:rPr>
              <a:pPr eaLnBrk="1" hangingPunct="1">
                <a:spcBef>
                  <a:spcPct val="0"/>
                </a:spcBef>
                <a:buFontTx/>
                <a:buNone/>
              </a:pPr>
              <a:t>116</a:t>
            </a:fld>
            <a:endParaRPr lang="en-GB" altLang="es-ES" sz="1600" b="1">
              <a:solidFill>
                <a:srgbClr val="FFC000"/>
              </a:solidFill>
            </a:endParaRPr>
          </a:p>
        </p:txBody>
      </p:sp>
      <p:sp>
        <p:nvSpPr>
          <p:cNvPr id="21" name="20 Rectángulo">
            <a:extLst>
              <a:ext uri="{FF2B5EF4-FFF2-40B4-BE49-F238E27FC236}">
                <a16:creationId xmlns="" xmlns:a16="http://schemas.microsoft.com/office/drawing/2014/main" id="{736E1293-7EE0-45FA-9BF7-B2F34B08EC01}"/>
              </a:ext>
            </a:extLst>
          </p:cNvPr>
          <p:cNvSpPr/>
          <p:nvPr/>
        </p:nvSpPr>
        <p:spPr>
          <a:xfrm>
            <a:off x="1746250" y="1835150"/>
            <a:ext cx="7127875" cy="1323975"/>
          </a:xfrm>
          <a:prstGeom prst="rect">
            <a:avLst/>
          </a:prstGeom>
        </p:spPr>
        <p:txBody>
          <a:bodyPr>
            <a:spAutoFit/>
          </a:bodyPr>
          <a:lstStyle/>
          <a:p>
            <a:pPr algn="just">
              <a:defRPr/>
            </a:pPr>
            <a:r>
              <a:rPr lang="en-GB" sz="1000" dirty="0">
                <a:solidFill>
                  <a:schemeClr val="accent2">
                    <a:lumMod val="75000"/>
                  </a:schemeClr>
                </a:solidFill>
                <a:latin typeface="Gill Sans"/>
              </a:rPr>
              <a:t>Training and improving skills among the workforce is completed by the exchange programme for ICO staff with international development institutions and organisations. This exchange project forms part of the strategic objective of promoting the internationalisation of the Spanish economy. The objectives of these exchanges focus on generating synergies by sharing knowledge and experience in relation to activities and operations with similar banks, in order to improve working techniques and methods, in addition to promoting contact between institutions in order to establish a network of professional contacts with a view to generating business opportunities.</a:t>
            </a:r>
          </a:p>
          <a:p>
            <a:pPr algn="just">
              <a:defRPr/>
            </a:pPr>
            <a:endParaRPr lang="en-GB" sz="1000" dirty="0">
              <a:solidFill>
                <a:schemeClr val="accent2">
                  <a:lumMod val="75000"/>
                </a:schemeClr>
              </a:solidFill>
              <a:latin typeface="Gill Sans"/>
              <a:cs typeface="Arial" charset="0"/>
            </a:endParaRPr>
          </a:p>
          <a:p>
            <a:pPr algn="just">
              <a:defRPr/>
            </a:pPr>
            <a:r>
              <a:rPr lang="en-GB" sz="1000" dirty="0">
                <a:solidFill>
                  <a:schemeClr val="accent2">
                    <a:lumMod val="75000"/>
                  </a:schemeClr>
                </a:solidFill>
                <a:latin typeface="Gill Sans"/>
              </a:rPr>
              <a:t>In 2016, two agreements were in place:</a:t>
            </a:r>
          </a:p>
        </p:txBody>
      </p:sp>
      <p:pic>
        <p:nvPicPr>
          <p:cNvPr id="119814" name="Picture 6" descr="KfW Logo - Bank aus Verantwortung">
            <a:hlinkClick r:id="rId2"/>
            <a:extLst>
              <a:ext uri="{FF2B5EF4-FFF2-40B4-BE49-F238E27FC236}">
                <a16:creationId xmlns="" xmlns:a16="http://schemas.microsoft.com/office/drawing/2014/main" id="{C03276B4-EEE0-48D7-BE48-B8238C749B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16213" y="3571875"/>
            <a:ext cx="117157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5" name="Picture 8" descr="https://portico.ico.red/documents/10793/174100/CDP.png/3a009730-ec7a-4ed3-a96f-ed19890a33c9?t=1447857626238">
            <a:hlinkClick r:id="rId4"/>
            <a:extLst>
              <a:ext uri="{FF2B5EF4-FFF2-40B4-BE49-F238E27FC236}">
                <a16:creationId xmlns="" xmlns:a16="http://schemas.microsoft.com/office/drawing/2014/main" id="{FED92B22-46E0-4424-8102-6CFB94C4E1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94263" y="3476625"/>
            <a:ext cx="1657350"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4 Rectángulo">
            <a:extLst>
              <a:ext uri="{FF2B5EF4-FFF2-40B4-BE49-F238E27FC236}">
                <a16:creationId xmlns="" xmlns:a16="http://schemas.microsoft.com/office/drawing/2014/main" id="{B38D9CD2-E9EB-4134-BE0B-FD45FBD3D5DA}"/>
              </a:ext>
            </a:extLst>
          </p:cNvPr>
          <p:cNvSpPr/>
          <p:nvPr/>
        </p:nvSpPr>
        <p:spPr>
          <a:xfrm>
            <a:off x="1800225" y="4613275"/>
            <a:ext cx="7073900" cy="508000"/>
          </a:xfrm>
          <a:prstGeom prst="rect">
            <a:avLst/>
          </a:prstGeom>
        </p:spPr>
        <p:txBody>
          <a:bodyPr>
            <a:spAutoFit/>
          </a:bodyPr>
          <a:lstStyle/>
          <a:p>
            <a:pPr algn="just">
              <a:defRPr/>
            </a:pPr>
            <a:r>
              <a:rPr lang="en-GB" sz="900" dirty="0">
                <a:solidFill>
                  <a:schemeClr val="accent2">
                    <a:lumMod val="75000"/>
                  </a:schemeClr>
                </a:solidFill>
                <a:latin typeface="Gill Sans"/>
              </a:rPr>
              <a:t>There were a total of 9 exchanges in 2016, of which 4 were ICO employees sent to other organisations (2 to KfW and 2 to CDP) and a further 5 were exchanges received by ICO (2 from KfW and 3 from CDP).</a:t>
            </a:r>
          </a:p>
        </p:txBody>
      </p:sp>
      <p:sp>
        <p:nvSpPr>
          <p:cNvPr id="24" name="23 Rectángulo">
            <a:extLst>
              <a:ext uri="{FF2B5EF4-FFF2-40B4-BE49-F238E27FC236}">
                <a16:creationId xmlns="" xmlns:a16="http://schemas.microsoft.com/office/drawing/2014/main" id="{A5F8AF76-81E0-44B5-8C03-CF1C81900685}"/>
              </a:ext>
            </a:extLst>
          </p:cNvPr>
          <p:cNvSpPr/>
          <p:nvPr/>
        </p:nvSpPr>
        <p:spPr>
          <a:xfrm>
            <a:off x="1800225" y="1417638"/>
            <a:ext cx="3148013"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STAFF EXCHANGES</a:t>
            </a:r>
          </a:p>
        </p:txBody>
      </p:sp>
      <p:sp>
        <p:nvSpPr>
          <p:cNvPr id="44" name="43 Rectángulo">
            <a:extLst>
              <a:ext uri="{FF2B5EF4-FFF2-40B4-BE49-F238E27FC236}">
                <a16:creationId xmlns="" xmlns:a16="http://schemas.microsoft.com/office/drawing/2014/main" id="{D7D847F5-0852-4131-9B5F-B232D609DEB5}"/>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19819" name="Picture 2">
            <a:extLst>
              <a:ext uri="{FF2B5EF4-FFF2-40B4-BE49-F238E27FC236}">
                <a16:creationId xmlns="" xmlns:a16="http://schemas.microsoft.com/office/drawing/2014/main" id="{44D85CC2-853F-4FEA-943F-9B1AFAF41A9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7"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5" name="8 Rectángulo">
              <a:hlinkClick r:id="rId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6" name="8 Rectángulo">
              <a:hlinkClick r:id="rId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10"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11"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12"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13"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4"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5"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6"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7"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8"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9"/>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9"/>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0"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237897087"/>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05EDF1C2-FCEB-4FA8-8557-233630B4395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049B53A6-90C6-4892-8FDE-33D3D16BC8B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917FAA8E-C3BF-4445-985B-17E60868EB4D}"/>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6ED9E17F-135A-4656-AB5F-604CFBEBA1E8}" type="slidenum">
              <a:rPr lang="es-ES" altLang="es-ES" sz="1600" b="1">
                <a:solidFill>
                  <a:srgbClr val="FFC000"/>
                </a:solidFill>
              </a:rPr>
              <a:pPr eaLnBrk="1" hangingPunct="1">
                <a:spcBef>
                  <a:spcPct val="0"/>
                </a:spcBef>
                <a:buFontTx/>
                <a:buNone/>
              </a:pPr>
              <a:t>117</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4C9C3666-206A-4EE1-9EC4-93B3E796491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20838" name="Picture 2">
            <a:extLst>
              <a:ext uri="{FF2B5EF4-FFF2-40B4-BE49-F238E27FC236}">
                <a16:creationId xmlns="" xmlns:a16="http://schemas.microsoft.com/office/drawing/2014/main" id="{A29FB689-652A-4D46-ABD9-839D2E14CDB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39" name="AutoShape 6" descr="Resultado de imagen de imagen de calendario 2016">
            <a:extLst>
              <a:ext uri="{FF2B5EF4-FFF2-40B4-BE49-F238E27FC236}">
                <a16:creationId xmlns="" xmlns:a16="http://schemas.microsoft.com/office/drawing/2014/main" id="{8D351552-A126-4D61-A1BE-6DBC2DF42BC6}"/>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0840" name="AutoShape 8" descr="Resultado de imagen de imagen de calendario 2016">
            <a:extLst>
              <a:ext uri="{FF2B5EF4-FFF2-40B4-BE49-F238E27FC236}">
                <a16:creationId xmlns="" xmlns:a16="http://schemas.microsoft.com/office/drawing/2014/main" id="{99F1C219-4E54-4B94-AAB9-2F2925C51788}"/>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0841" name="AutoShape 12" descr="Resultado de imagen de imagen de verificacion">
            <a:extLst>
              <a:ext uri="{FF2B5EF4-FFF2-40B4-BE49-F238E27FC236}">
                <a16:creationId xmlns="" xmlns:a16="http://schemas.microsoft.com/office/drawing/2014/main" id="{3FE39E0F-0251-4D1D-B3AE-E1868C627395}"/>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0842" name="AutoShape 14" descr="Resultado de imagen de imagen de verificacion">
            <a:extLst>
              <a:ext uri="{FF2B5EF4-FFF2-40B4-BE49-F238E27FC236}">
                <a16:creationId xmlns="" xmlns:a16="http://schemas.microsoft.com/office/drawing/2014/main" id="{4C87C0F2-7C5D-4134-B83E-7F70784848CE}"/>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0844" name="8 Rectángulo">
            <a:extLst>
              <a:ext uri="{FF2B5EF4-FFF2-40B4-BE49-F238E27FC236}">
                <a16:creationId xmlns="" xmlns:a16="http://schemas.microsoft.com/office/drawing/2014/main" id="{17F27DDE-DA2F-45AC-84A2-30A26D038EBF}"/>
              </a:ext>
            </a:extLst>
          </p:cNvPr>
          <p:cNvSpPr>
            <a:spLocks noChangeArrowheads="1"/>
          </p:cNvSpPr>
          <p:nvPr/>
        </p:nvSpPr>
        <p:spPr bwMode="auto">
          <a:xfrm>
            <a:off x="1871663" y="1208088"/>
            <a:ext cx="4752975" cy="276225"/>
          </a:xfrm>
          <a:prstGeom prst="rect">
            <a:avLst/>
          </a:prstGeom>
          <a:solidFill>
            <a:srgbClr val="EBAB00"/>
          </a:solidFill>
        </p:spPr>
        <p:txBody>
          <a:bodyPr>
            <a:spAutoFit/>
          </a:bodyPr>
          <a:lstStyle/>
          <a:p>
            <a:pPr fontAlgn="auto">
              <a:spcBef>
                <a:spcPts val="0"/>
              </a:spcBef>
              <a:spcAft>
                <a:spcPts val="0"/>
              </a:spcAft>
              <a:defRPr/>
            </a:pPr>
            <a:r>
              <a:rPr lang="en-GB" altLang="es-ES" sz="1200" b="1" dirty="0">
                <a:solidFill>
                  <a:schemeClr val="accent2">
                    <a:lumMod val="75000"/>
                  </a:schemeClr>
                </a:solidFill>
                <a:latin typeface="Gill Sans"/>
              </a:rPr>
              <a:t>OTHER TRAINING INITIATIVES: Scholarship scheme</a:t>
            </a:r>
          </a:p>
        </p:txBody>
      </p:sp>
      <p:pic>
        <p:nvPicPr>
          <p:cNvPr id="2" name="Picture 2" descr="Resultado de imagen de logo fundacion sepi">
            <a:extLst>
              <a:ext uri="{FF2B5EF4-FFF2-40B4-BE49-F238E27FC236}">
                <a16:creationId xmlns="" xmlns:a16="http://schemas.microsoft.com/office/drawing/2014/main" id="{D0FBA2A7-72FA-4555-9BE1-27CB2F6EEBF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r="25983" b="12201"/>
          <a:stretch>
            <a:fillRect/>
          </a:stretch>
        </p:blipFill>
        <p:spPr bwMode="auto">
          <a:xfrm>
            <a:off x="2051050" y="2870200"/>
            <a:ext cx="1709738" cy="151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845" name="Picture 4" descr="Resultado de imagen de logo fundacion carmen valcarcel">
            <a:extLst>
              <a:ext uri="{FF2B5EF4-FFF2-40B4-BE49-F238E27FC236}">
                <a16:creationId xmlns="" xmlns:a16="http://schemas.microsoft.com/office/drawing/2014/main" id="{181B6DC5-383A-42BC-A253-A6B1CC5B3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183" t="2859" r="3355" b="3294"/>
          <a:stretch>
            <a:fillRect/>
          </a:stretch>
        </p:blipFill>
        <p:spPr bwMode="auto">
          <a:xfrm>
            <a:off x="6588125" y="4383088"/>
            <a:ext cx="1416050" cy="142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0846" name="41 CuadroTexto">
            <a:extLst>
              <a:ext uri="{FF2B5EF4-FFF2-40B4-BE49-F238E27FC236}">
                <a16:creationId xmlns="" xmlns:a16="http://schemas.microsoft.com/office/drawing/2014/main" id="{CCE01983-35F3-4B9E-A18E-3DE7C09FC785}"/>
              </a:ext>
            </a:extLst>
          </p:cNvPr>
          <p:cNvSpPr txBox="1">
            <a:spLocks noChangeArrowheads="1"/>
          </p:cNvSpPr>
          <p:nvPr/>
        </p:nvSpPr>
        <p:spPr bwMode="auto">
          <a:xfrm>
            <a:off x="1763713" y="1647825"/>
            <a:ext cx="698500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line with its mission to contribute to Spain's growth and development, ICO is not only concerned with promoting the improvement and development of its employees' knowledge, skills and abilities, it also seeks to provide a response to the training needs of other individuals from outside the Institute, such as young people and individuals with intellectual disabilities. </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It is in this connection that ICO participates in two scholarship programmes with different Foundations:</a:t>
            </a:r>
          </a:p>
        </p:txBody>
      </p:sp>
      <p:sp>
        <p:nvSpPr>
          <p:cNvPr id="120847" name="42 CuadroTexto">
            <a:extLst>
              <a:ext uri="{FF2B5EF4-FFF2-40B4-BE49-F238E27FC236}">
                <a16:creationId xmlns="" xmlns:a16="http://schemas.microsoft.com/office/drawing/2014/main" id="{961925BF-3EC4-4806-81E2-389E79DB5F72}"/>
              </a:ext>
            </a:extLst>
          </p:cNvPr>
          <p:cNvSpPr txBox="1">
            <a:spLocks noChangeArrowheads="1"/>
          </p:cNvSpPr>
          <p:nvPr/>
        </p:nvSpPr>
        <p:spPr bwMode="auto">
          <a:xfrm>
            <a:off x="3887788" y="3014663"/>
            <a:ext cx="4860925" cy="1169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tabLst>
                <a:tab pos="4667250" algn="l"/>
                <a:tab pos="4752975" algn="l"/>
              </a:tabLst>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tabLst>
                <a:tab pos="4667250" algn="l"/>
                <a:tab pos="4752975" algn="l"/>
              </a:tabLst>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tabLst>
                <a:tab pos="4667250" algn="l"/>
                <a:tab pos="4752975" algn="l"/>
              </a:tabLst>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tabLst>
                <a:tab pos="4667250" algn="l"/>
                <a:tab pos="4752975" algn="l"/>
              </a:tabLst>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tabLst>
                <a:tab pos="4667250" algn="l"/>
                <a:tab pos="4752975" algn="l"/>
              </a:tabLst>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tabLst>
                <a:tab pos="4667250" algn="l"/>
                <a:tab pos="4752975" algn="l"/>
              </a:tabLst>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tabLst>
                <a:tab pos="4667250" algn="l"/>
                <a:tab pos="4752975" algn="l"/>
              </a:tabLst>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tabLst>
                <a:tab pos="4667250" algn="l"/>
                <a:tab pos="4752975" algn="l"/>
              </a:tabLst>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tabLst>
                <a:tab pos="4667250" algn="l"/>
                <a:tab pos="4752975" algn="l"/>
              </a:tabLst>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On the one hand, under the direction of </a:t>
            </a:r>
            <a:r>
              <a:rPr lang="en-GB" altLang="es-ES" sz="1000" b="1">
                <a:solidFill>
                  <a:srgbClr val="9E1B34"/>
                </a:solidFill>
                <a:latin typeface="Gill Sans"/>
              </a:rPr>
              <a:t>Fundación SEPI</a:t>
            </a:r>
            <a:r>
              <a:rPr lang="en-GB" altLang="es-ES" sz="1000">
                <a:solidFill>
                  <a:srgbClr val="9E1B34"/>
                </a:solidFill>
                <a:latin typeface="Gill Sans"/>
              </a:rPr>
              <a:t>, ICO hosts young people that have recently completed their university studies in its different departments, for a maximum of 18 months, offering them the practical training they need to access the labour market.</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the number of interns working at ICO as part of this initiative stood at 22, up 4 on the previous year.</a:t>
            </a:r>
          </a:p>
        </p:txBody>
      </p:sp>
      <p:sp>
        <p:nvSpPr>
          <p:cNvPr id="120848" name="43 CuadroTexto">
            <a:extLst>
              <a:ext uri="{FF2B5EF4-FFF2-40B4-BE49-F238E27FC236}">
                <a16:creationId xmlns="" xmlns:a16="http://schemas.microsoft.com/office/drawing/2014/main" id="{37A1B29C-6C8A-4D12-8812-49E33F7B11F2}"/>
              </a:ext>
            </a:extLst>
          </p:cNvPr>
          <p:cNvSpPr txBox="1">
            <a:spLocks noChangeArrowheads="1"/>
          </p:cNvSpPr>
          <p:nvPr/>
        </p:nvSpPr>
        <p:spPr bwMode="auto">
          <a:xfrm>
            <a:off x="1763713" y="4651375"/>
            <a:ext cx="4429125"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Also, this time in collaboration with </a:t>
            </a:r>
            <a:r>
              <a:rPr lang="en-GB" altLang="es-ES" sz="1000" b="1">
                <a:solidFill>
                  <a:srgbClr val="9E1B34"/>
                </a:solidFill>
                <a:latin typeface="Gill Sans"/>
              </a:rPr>
              <a:t>Fundación Carmen Pardo-Valcarce</a:t>
            </a:r>
            <a:r>
              <a:rPr lang="en-GB" altLang="es-ES" sz="1000">
                <a:solidFill>
                  <a:srgbClr val="9E1B34"/>
                </a:solidFill>
                <a:latin typeface="Gill Sans"/>
              </a:rPr>
              <a:t>, ICO offers young people with intellectual disabilities the opportunity to undertake 6 months of training at the Institute with a view to facilitating their insertion in the labour market and their overall development. Three people participated in the programme in 2016.</a:t>
            </a:r>
          </a:p>
        </p:txBody>
      </p:sp>
      <p:grpSp>
        <p:nvGrpSpPr>
          <p:cNvPr id="46"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2"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59684487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44BDE7B5-5348-4BD2-A3D3-0E3405448F6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782D3120-1EDF-481B-AB78-7B8EC1C3E9B1}"/>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CA1B1DD4-64E1-44D4-A855-37BCC4FB22AB}"/>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9016D393-061C-4BBB-9E61-F337F2F86DE5}" type="slidenum">
              <a:rPr lang="es-ES" altLang="es-ES" sz="1600" b="1">
                <a:solidFill>
                  <a:srgbClr val="FFC000"/>
                </a:solidFill>
              </a:rPr>
              <a:pPr eaLnBrk="1" hangingPunct="1">
                <a:spcBef>
                  <a:spcPct val="0"/>
                </a:spcBef>
                <a:buFontTx/>
                <a:buNone/>
              </a:pPr>
              <a:t>118</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97E9F3A8-079B-43F5-AEA9-81061D01879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21862" name="Picture 2">
            <a:extLst>
              <a:ext uri="{FF2B5EF4-FFF2-40B4-BE49-F238E27FC236}">
                <a16:creationId xmlns="" xmlns:a16="http://schemas.microsoft.com/office/drawing/2014/main" id="{1D6BCD2C-F78D-4CA7-B76B-E89956FAC70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3" name="AutoShape 6" descr="Resultado de imagen de imagen de calendario 2016">
            <a:extLst>
              <a:ext uri="{FF2B5EF4-FFF2-40B4-BE49-F238E27FC236}">
                <a16:creationId xmlns="" xmlns:a16="http://schemas.microsoft.com/office/drawing/2014/main" id="{5817AE0C-7A48-4704-B15F-41FF7B565DFF}"/>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1864" name="AutoShape 8" descr="Resultado de imagen de imagen de calendario 2016">
            <a:extLst>
              <a:ext uri="{FF2B5EF4-FFF2-40B4-BE49-F238E27FC236}">
                <a16:creationId xmlns="" xmlns:a16="http://schemas.microsoft.com/office/drawing/2014/main" id="{2516067A-3F21-4FB8-9A43-616C94D5B1EC}"/>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1865" name="AutoShape 12" descr="Resultado de imagen de imagen de verificacion">
            <a:extLst>
              <a:ext uri="{FF2B5EF4-FFF2-40B4-BE49-F238E27FC236}">
                <a16:creationId xmlns="" xmlns:a16="http://schemas.microsoft.com/office/drawing/2014/main" id="{CC8CDF09-9C38-4ADA-A1D3-7067D367922D}"/>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1866" name="AutoShape 14" descr="Resultado de imagen de imagen de verificacion">
            <a:extLst>
              <a:ext uri="{FF2B5EF4-FFF2-40B4-BE49-F238E27FC236}">
                <a16:creationId xmlns="" xmlns:a16="http://schemas.microsoft.com/office/drawing/2014/main" id="{4C172F44-7BB7-4D49-A440-37B80312A536}"/>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1868" name="8 Rectángulo">
            <a:extLst>
              <a:ext uri="{FF2B5EF4-FFF2-40B4-BE49-F238E27FC236}">
                <a16:creationId xmlns="" xmlns:a16="http://schemas.microsoft.com/office/drawing/2014/main" id="{6767F668-727E-4DF0-A3C9-50045589C6B2}"/>
              </a:ext>
            </a:extLst>
          </p:cNvPr>
          <p:cNvSpPr>
            <a:spLocks noChangeArrowheads="1"/>
          </p:cNvSpPr>
          <p:nvPr/>
        </p:nvSpPr>
        <p:spPr bwMode="auto">
          <a:xfrm>
            <a:off x="1979613" y="1135063"/>
            <a:ext cx="3744912" cy="276225"/>
          </a:xfrm>
          <a:prstGeom prst="rect">
            <a:avLst/>
          </a:prstGeom>
          <a:solidFill>
            <a:srgbClr val="EBAB00"/>
          </a:solidFill>
        </p:spPr>
        <p:txBody>
          <a:bodyPr>
            <a:spAutoFit/>
          </a:bodyPr>
          <a:lstStyle/>
          <a:p>
            <a:pPr fontAlgn="auto">
              <a:spcBef>
                <a:spcPts val="0"/>
              </a:spcBef>
              <a:spcAft>
                <a:spcPts val="0"/>
              </a:spcAft>
              <a:defRPr/>
            </a:pPr>
            <a:r>
              <a:rPr lang="en-GB" altLang="es-ES" sz="1200" b="1" dirty="0">
                <a:solidFill>
                  <a:schemeClr val="accent2">
                    <a:lumMod val="75000"/>
                  </a:schemeClr>
                </a:solidFill>
                <a:latin typeface="Gill Sans"/>
              </a:rPr>
              <a:t>PROFESSIONAL DEVELOPMENT SYSTEM</a:t>
            </a:r>
          </a:p>
        </p:txBody>
      </p:sp>
      <p:sp>
        <p:nvSpPr>
          <p:cNvPr id="2" name="44 CuadroTexto">
            <a:extLst>
              <a:ext uri="{FF2B5EF4-FFF2-40B4-BE49-F238E27FC236}">
                <a16:creationId xmlns="" xmlns:a16="http://schemas.microsoft.com/office/drawing/2014/main" id="{62671420-1B40-443E-A478-69A3AB27B4FD}"/>
              </a:ext>
            </a:extLst>
          </p:cNvPr>
          <p:cNvSpPr txBox="1">
            <a:spLocks noChangeArrowheads="1"/>
          </p:cNvSpPr>
          <p:nvPr/>
        </p:nvSpPr>
        <p:spPr bwMode="auto">
          <a:xfrm>
            <a:off x="1835150" y="1700213"/>
            <a:ext cx="6337300"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With a view to providing ICO with an objective and transparent system, subject to performance assessments, which would make it possible to define the career path of staff and the system of promotions, a Professional Development System was rolled out in 2003, by means of collective agreement, for technical staff at ICO, extending to clerical staff in 2008. </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Professional Development System in place at ICO is based on merely professional criteria, such as merit, skills and the worth demonstrated by employees. It applies to the entire workforce covered by the collective agreement, respecting the values of equality and non-discrimination values applicable to all aspects of labour relations at all times.</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 typeface="Arial" panose="020B0604020202020204" pitchFamily="34" charset="0"/>
              <a:buNone/>
            </a:pPr>
            <a:r>
              <a:rPr lang="en-GB" altLang="es-ES" sz="1000">
                <a:solidFill>
                  <a:srgbClr val="9E1B34"/>
                </a:solidFill>
                <a:latin typeface="Gill Sans"/>
              </a:rPr>
              <a:t>In 2016, as in previous years, annual performance assessments were carried out, recognising the points obtained by each employee. However, the austerity policy and public sector cost containment measures established by the government continue to affect career development initiatives and, consequently, ICO's career development plan could not be completed, due to insufficient funds being authorised by the Inter-ministerial Remuneration Committee to pay for all of the planned actions. </a:t>
            </a:r>
          </a:p>
          <a:p>
            <a:pPr algn="just" eaLnBrk="1" hangingPunct="1">
              <a:spcBef>
                <a:spcPct val="0"/>
              </a:spcBef>
              <a:buFont typeface="Arial" panose="020B0604020202020204" pitchFamily="34" charset="0"/>
              <a:buNone/>
            </a:pPr>
            <a:endParaRPr lang="en-GB" altLang="es-ES" sz="1000">
              <a:solidFill>
                <a:srgbClr val="9E1B34"/>
              </a:solidFill>
              <a:latin typeface="Gill Sans"/>
            </a:endParaRPr>
          </a:p>
          <a:p>
            <a:pPr algn="just" eaLnBrk="1" hangingPunct="1">
              <a:spcBef>
                <a:spcPct val="0"/>
              </a:spcBef>
              <a:buFont typeface="Arial" panose="020B0604020202020204" pitchFamily="34" charset="0"/>
              <a:buNone/>
            </a:pPr>
            <a:r>
              <a:rPr lang="en-GB" altLang="es-ES" sz="1000">
                <a:solidFill>
                  <a:srgbClr val="9E1B34"/>
                </a:solidFill>
                <a:latin typeface="Gill Sans"/>
              </a:rPr>
              <a:t>As a result, in 2016, four claims have been filed that group together the interests of workers affected by this suspension. These claims are still pending and are waiting for the Supreme Court to rule on the collective action brought in 2015 concerning the temporary suspension of the Professional Development System.</a:t>
            </a:r>
          </a:p>
        </p:txBody>
      </p:sp>
      <p:grpSp>
        <p:nvGrpSpPr>
          <p:cNvPr id="2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2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5"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6"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7"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8"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9"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2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0"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312148796"/>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39A81DF6-C660-40E1-A563-3B337480D3B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8046974C-A889-4172-9004-E7EE52BA403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65E4251C-517B-4F9F-B8BB-85BFBB875C58}"/>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22F1F56A-3C21-4D30-A664-C5752900E6D3}" type="slidenum">
              <a:rPr lang="es-ES" altLang="es-ES" sz="1600" b="1">
                <a:solidFill>
                  <a:srgbClr val="FFC000"/>
                </a:solidFill>
              </a:rPr>
              <a:pPr eaLnBrk="1" hangingPunct="1">
                <a:spcBef>
                  <a:spcPct val="0"/>
                </a:spcBef>
                <a:buFontTx/>
                <a:buNone/>
              </a:pPr>
              <a:t>119</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137D6D46-E39A-461E-B5EE-57AAC86DAB05}"/>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22886" name="Picture 2">
            <a:extLst>
              <a:ext uri="{FF2B5EF4-FFF2-40B4-BE49-F238E27FC236}">
                <a16:creationId xmlns="" xmlns:a16="http://schemas.microsoft.com/office/drawing/2014/main" id="{B117754B-0698-431D-96CA-7127244687A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887" name="AutoShape 6" descr="Resultado de imagen de imagen de calendario 2016">
            <a:extLst>
              <a:ext uri="{FF2B5EF4-FFF2-40B4-BE49-F238E27FC236}">
                <a16:creationId xmlns="" xmlns:a16="http://schemas.microsoft.com/office/drawing/2014/main" id="{6CAF3007-BC11-4A15-911E-0DA9ED6AE49B}"/>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2888" name="AutoShape 8" descr="Resultado de imagen de imagen de calendario 2016">
            <a:extLst>
              <a:ext uri="{FF2B5EF4-FFF2-40B4-BE49-F238E27FC236}">
                <a16:creationId xmlns="" xmlns:a16="http://schemas.microsoft.com/office/drawing/2014/main" id="{E27C3066-D2AF-4CC2-8572-1CA92537BBCD}"/>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2889" name="AutoShape 12" descr="Resultado de imagen de imagen de verificacion">
            <a:extLst>
              <a:ext uri="{FF2B5EF4-FFF2-40B4-BE49-F238E27FC236}">
                <a16:creationId xmlns="" xmlns:a16="http://schemas.microsoft.com/office/drawing/2014/main" id="{1AA3BF0A-8E31-4A5D-8455-246A277ACB18}"/>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2890" name="AutoShape 14" descr="Resultado de imagen de imagen de verificacion">
            <a:extLst>
              <a:ext uri="{FF2B5EF4-FFF2-40B4-BE49-F238E27FC236}">
                <a16:creationId xmlns="" xmlns:a16="http://schemas.microsoft.com/office/drawing/2014/main" id="{17E8232E-7AAF-453E-98E2-F7FA12D879BD}"/>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2892" name="8 Rectángulo">
            <a:extLst>
              <a:ext uri="{FF2B5EF4-FFF2-40B4-BE49-F238E27FC236}">
                <a16:creationId xmlns="" xmlns:a16="http://schemas.microsoft.com/office/drawing/2014/main" id="{71AE3B0F-4424-41A2-A27C-0ED0F55138E1}"/>
              </a:ext>
            </a:extLst>
          </p:cNvPr>
          <p:cNvSpPr>
            <a:spLocks noChangeArrowheads="1"/>
          </p:cNvSpPr>
          <p:nvPr/>
        </p:nvSpPr>
        <p:spPr bwMode="auto">
          <a:xfrm>
            <a:off x="1800225" y="1230313"/>
            <a:ext cx="4752975" cy="276225"/>
          </a:xfrm>
          <a:prstGeom prst="rect">
            <a:avLst/>
          </a:prstGeom>
          <a:solidFill>
            <a:srgbClr val="EBAB00"/>
          </a:solidFill>
        </p:spPr>
        <p:txBody>
          <a:bodyPr>
            <a:spAutoFit/>
          </a:bodyPr>
          <a:lstStyle/>
          <a:p>
            <a:pPr fontAlgn="auto">
              <a:spcBef>
                <a:spcPts val="0"/>
              </a:spcBef>
              <a:spcAft>
                <a:spcPts val="0"/>
              </a:spcAft>
              <a:defRPr/>
            </a:pPr>
            <a:r>
              <a:rPr lang="en-GB" altLang="es-ES" sz="1200" b="1" dirty="0">
                <a:solidFill>
                  <a:schemeClr val="accent2">
                    <a:lumMod val="75000"/>
                  </a:schemeClr>
                </a:solidFill>
                <a:latin typeface="Gill Sans"/>
              </a:rPr>
              <a:t>OCCUPATIONAL HEALTH AND SAFETY</a:t>
            </a:r>
          </a:p>
        </p:txBody>
      </p:sp>
      <p:graphicFrame>
        <p:nvGraphicFramePr>
          <p:cNvPr id="45" name="44 Tabla">
            <a:extLst>
              <a:ext uri="{FF2B5EF4-FFF2-40B4-BE49-F238E27FC236}">
                <a16:creationId xmlns="" xmlns:a16="http://schemas.microsoft.com/office/drawing/2014/main" id="{5D0F52A5-03F9-4CA9-A33A-996F44F1DDF4}"/>
              </a:ext>
            </a:extLst>
          </p:cNvPr>
          <p:cNvGraphicFramePr>
            <a:graphicFrameLocks noGrp="1"/>
          </p:cNvGraphicFramePr>
          <p:nvPr>
            <p:extLst/>
          </p:nvPr>
        </p:nvGraphicFramePr>
        <p:xfrm>
          <a:off x="5219700" y="1997075"/>
          <a:ext cx="3313113" cy="1463675"/>
        </p:xfrm>
        <a:graphic>
          <a:graphicData uri="http://schemas.openxmlformats.org/drawingml/2006/table">
            <a:tbl>
              <a:tblPr firstRow="1" bandRow="1">
                <a:tableStyleId>{5940675A-B579-460E-94D1-54222C63F5DA}</a:tableStyleId>
              </a:tblPr>
              <a:tblGrid>
                <a:gridCol w="1512508">
                  <a:extLst>
                    <a:ext uri="{9D8B030D-6E8A-4147-A177-3AD203B41FA5}">
                      <a16:colId xmlns="" xmlns:a16="http://schemas.microsoft.com/office/drawing/2014/main" val="20000"/>
                    </a:ext>
                  </a:extLst>
                </a:gridCol>
                <a:gridCol w="917108">
                  <a:extLst>
                    <a:ext uri="{9D8B030D-6E8A-4147-A177-3AD203B41FA5}">
                      <a16:colId xmlns="" xmlns:a16="http://schemas.microsoft.com/office/drawing/2014/main" val="20001"/>
                    </a:ext>
                  </a:extLst>
                </a:gridCol>
                <a:gridCol w="883497">
                  <a:extLst>
                    <a:ext uri="{9D8B030D-6E8A-4147-A177-3AD203B41FA5}">
                      <a16:colId xmlns="" xmlns:a16="http://schemas.microsoft.com/office/drawing/2014/main" val="20002"/>
                    </a:ext>
                  </a:extLst>
                </a:gridCol>
              </a:tblGrid>
              <a:tr h="365919">
                <a:tc>
                  <a:txBody>
                    <a:bodyPr/>
                    <a:lstStyle/>
                    <a:p>
                      <a:endParaRPr lang="es-ES" sz="900" dirty="0">
                        <a:latin typeface="Gill Sans"/>
                      </a:endParaRPr>
                    </a:p>
                  </a:txBody>
                  <a:tcPr marL="91466" marR="91466" marT="45740" marB="45740">
                    <a:lnL w="12700" cap="flat" cmpd="sng" algn="ctr">
                      <a:solidFill>
                        <a:schemeClr val="tx1"/>
                      </a:solid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r>
                        <a:rPr lang="en-GB" sz="900" b="1" dirty="0">
                          <a:solidFill>
                            <a:schemeClr val="bg1"/>
                          </a:solidFill>
                          <a:latin typeface="Gill Sans"/>
                        </a:rPr>
                        <a:t>2015</a:t>
                      </a:r>
                    </a:p>
                  </a:txBody>
                  <a:tcPr marL="91466" marR="91466" marT="45740" marB="4574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a:txBody>
                    <a:bodyPr/>
                    <a:lstStyle/>
                    <a:p>
                      <a:pPr algn="ctr"/>
                      <a:r>
                        <a:rPr lang="en-GB" sz="900" b="1" dirty="0">
                          <a:solidFill>
                            <a:schemeClr val="bg1"/>
                          </a:solidFill>
                          <a:latin typeface="Gill Sans"/>
                        </a:rPr>
                        <a:t>2016</a:t>
                      </a:r>
                    </a:p>
                  </a:txBody>
                  <a:tcPr marL="91466" marR="91466" marT="45740" marB="45740">
                    <a:lnL w="12700" cmpd="sng">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 xmlns:a16="http://schemas.microsoft.com/office/drawing/2014/main" val="10000"/>
                  </a:ext>
                </a:extLst>
              </a:tr>
              <a:tr h="503138">
                <a:tc>
                  <a:txBody>
                    <a:bodyPr/>
                    <a:lstStyle/>
                    <a:p>
                      <a:pPr algn="ctr"/>
                      <a:r>
                        <a:rPr lang="en-GB" sz="900" b="1" dirty="0">
                          <a:solidFill>
                            <a:schemeClr val="bg1"/>
                          </a:solidFill>
                          <a:latin typeface="Gill Sans"/>
                        </a:rPr>
                        <a:t>No. days off due to illness/maternity/paternity leave</a:t>
                      </a:r>
                    </a:p>
                  </a:txBody>
                  <a:tcPr marL="91466" marR="91466" marT="45740" marB="45740">
                    <a:lnT w="12700" cap="flat" cmpd="sng" algn="ctr">
                      <a:solidFill>
                        <a:schemeClr val="tx1"/>
                      </a:solidFill>
                      <a:prstDash val="solid"/>
                      <a:round/>
                      <a:headEnd type="none" w="med" len="med"/>
                      <a:tailEnd type="none" w="med" len="med"/>
                    </a:lnT>
                    <a:solidFill>
                      <a:srgbClr val="FFC000"/>
                    </a:solidFill>
                  </a:tcPr>
                </a:tc>
                <a:tc>
                  <a:txBody>
                    <a:bodyPr/>
                    <a:lstStyle/>
                    <a:p>
                      <a:pPr algn="ctr"/>
                      <a:r>
                        <a:rPr lang="en-GB" sz="900" dirty="0">
                          <a:solidFill>
                            <a:srgbClr val="9E1B34"/>
                          </a:solidFill>
                          <a:latin typeface="Gill Sans"/>
                        </a:rPr>
                        <a:t>3,700</a:t>
                      </a:r>
                    </a:p>
                  </a:txBody>
                  <a:tcPr marL="91466" marR="91466" marT="45740" marB="45740">
                    <a:lnT w="12700" cap="flat" cmpd="sng" algn="ctr">
                      <a:solidFill>
                        <a:schemeClr val="tx1"/>
                      </a:solidFill>
                      <a:prstDash val="solid"/>
                      <a:round/>
                      <a:headEnd type="none" w="med" len="med"/>
                      <a:tailEnd type="none" w="med" len="med"/>
                    </a:lnT>
                  </a:tcPr>
                </a:tc>
                <a:tc>
                  <a:txBody>
                    <a:bodyPr/>
                    <a:lstStyle/>
                    <a:p>
                      <a:pPr algn="ctr"/>
                      <a:r>
                        <a:rPr lang="en-GB" sz="900" dirty="0">
                          <a:solidFill>
                            <a:srgbClr val="9E1B34"/>
                          </a:solidFill>
                          <a:latin typeface="Gill Sans"/>
                        </a:rPr>
                        <a:t>3,216</a:t>
                      </a:r>
                    </a:p>
                  </a:txBody>
                  <a:tcPr marL="91466" marR="91466" marT="45740" marB="45740">
                    <a:lnT w="12700" cap="flat" cmpd="sng" algn="ctr">
                      <a:solidFill>
                        <a:schemeClr val="tx1"/>
                      </a:solidFill>
                      <a:prstDash val="solid"/>
                      <a:round/>
                      <a:headEnd type="none" w="med" len="med"/>
                      <a:tailEnd type="none" w="med" len="med"/>
                    </a:lnT>
                  </a:tcPr>
                </a:tc>
                <a:extLst>
                  <a:ext uri="{0D108BD9-81ED-4DB2-BD59-A6C34878D82A}">
                    <a16:rowId xmlns="" xmlns:a16="http://schemas.microsoft.com/office/drawing/2014/main" val="10001"/>
                  </a:ext>
                </a:extLst>
              </a:tr>
              <a:tr h="365919">
                <a:tc>
                  <a:txBody>
                    <a:bodyPr/>
                    <a:lstStyle/>
                    <a:p>
                      <a:pPr algn="ctr"/>
                      <a:r>
                        <a:rPr lang="en-GB" sz="900" b="1" dirty="0">
                          <a:solidFill>
                            <a:schemeClr val="bg1"/>
                          </a:solidFill>
                          <a:latin typeface="Gill Sans"/>
                        </a:rPr>
                        <a:t>No. occupational accidents</a:t>
                      </a:r>
                    </a:p>
                  </a:txBody>
                  <a:tcPr marL="91466" marR="91466" marT="45740" marB="45740">
                    <a:solidFill>
                      <a:srgbClr val="FFC000"/>
                    </a:solidFill>
                  </a:tcPr>
                </a:tc>
                <a:tc>
                  <a:txBody>
                    <a:bodyPr/>
                    <a:lstStyle/>
                    <a:p>
                      <a:pPr algn="ctr"/>
                      <a:r>
                        <a:rPr lang="en-GB" sz="900" dirty="0">
                          <a:solidFill>
                            <a:srgbClr val="9E1B34"/>
                          </a:solidFill>
                          <a:latin typeface="Gill Sans"/>
                        </a:rPr>
                        <a:t>7</a:t>
                      </a:r>
                    </a:p>
                  </a:txBody>
                  <a:tcPr marL="91466" marR="91466" marT="45740" marB="45740"/>
                </a:tc>
                <a:tc>
                  <a:txBody>
                    <a:bodyPr/>
                    <a:lstStyle/>
                    <a:p>
                      <a:pPr algn="ctr"/>
                      <a:r>
                        <a:rPr lang="en-GB" sz="900" dirty="0">
                          <a:solidFill>
                            <a:srgbClr val="9E1B34"/>
                          </a:solidFill>
                          <a:latin typeface="Gill Sans"/>
                        </a:rPr>
                        <a:t>7</a:t>
                      </a:r>
                    </a:p>
                  </a:txBody>
                  <a:tcPr marL="91466" marR="91466" marT="45740" marB="45740"/>
                </a:tc>
                <a:extLst>
                  <a:ext uri="{0D108BD9-81ED-4DB2-BD59-A6C34878D82A}">
                    <a16:rowId xmlns="" xmlns:a16="http://schemas.microsoft.com/office/drawing/2014/main" val="10002"/>
                  </a:ext>
                </a:extLst>
              </a:tr>
              <a:tr h="228699">
                <a:tc>
                  <a:txBody>
                    <a:bodyPr/>
                    <a:lstStyle/>
                    <a:p>
                      <a:pPr algn="ctr"/>
                      <a:r>
                        <a:rPr lang="en-GB" sz="900" b="1" dirty="0">
                          <a:solidFill>
                            <a:schemeClr val="bg1"/>
                          </a:solidFill>
                          <a:latin typeface="Gill Sans"/>
                        </a:rPr>
                        <a:t>Rate of absenteeism</a:t>
                      </a:r>
                    </a:p>
                  </a:txBody>
                  <a:tcPr marL="91466" marR="91466" marT="45740" marB="45740">
                    <a:solidFill>
                      <a:srgbClr val="FFC000"/>
                    </a:solidFill>
                  </a:tcPr>
                </a:tc>
                <a:tc>
                  <a:txBody>
                    <a:bodyPr/>
                    <a:lstStyle/>
                    <a:p>
                      <a:pPr algn="ctr"/>
                      <a:r>
                        <a:rPr lang="en-GB" sz="900" dirty="0">
                          <a:solidFill>
                            <a:srgbClr val="9E1B34"/>
                          </a:solidFill>
                          <a:latin typeface="Gill Sans"/>
                        </a:rPr>
                        <a:t>6.72%</a:t>
                      </a:r>
                    </a:p>
                  </a:txBody>
                  <a:tcPr marL="91466" marR="91466" marT="45740" marB="45740"/>
                </a:tc>
                <a:tc>
                  <a:txBody>
                    <a:bodyPr/>
                    <a:lstStyle/>
                    <a:p>
                      <a:pPr algn="ctr"/>
                      <a:r>
                        <a:rPr lang="en-GB" sz="900" dirty="0">
                          <a:solidFill>
                            <a:srgbClr val="9E1B34"/>
                          </a:solidFill>
                          <a:latin typeface="Gill Sans"/>
                        </a:rPr>
                        <a:t>6.68%</a:t>
                      </a:r>
                    </a:p>
                  </a:txBody>
                  <a:tcPr marL="91466" marR="91466" marT="45740" marB="45740"/>
                </a:tc>
                <a:extLst>
                  <a:ext uri="{0D108BD9-81ED-4DB2-BD59-A6C34878D82A}">
                    <a16:rowId xmlns="" xmlns:a16="http://schemas.microsoft.com/office/drawing/2014/main" val="10003"/>
                  </a:ext>
                </a:extLst>
              </a:tr>
            </a:tbl>
          </a:graphicData>
        </a:graphic>
      </p:graphicFrame>
      <p:sp>
        <p:nvSpPr>
          <p:cNvPr id="122917" name="45 CuadroTexto">
            <a:extLst>
              <a:ext uri="{FF2B5EF4-FFF2-40B4-BE49-F238E27FC236}">
                <a16:creationId xmlns="" xmlns:a16="http://schemas.microsoft.com/office/drawing/2014/main" id="{1A6771A9-A90B-4DF0-83F7-0A5B8319990C}"/>
              </a:ext>
            </a:extLst>
          </p:cNvPr>
          <p:cNvSpPr txBox="1">
            <a:spLocks noChangeArrowheads="1"/>
          </p:cNvSpPr>
          <p:nvPr/>
        </p:nvSpPr>
        <p:spPr bwMode="auto">
          <a:xfrm>
            <a:off x="1727200" y="1822450"/>
            <a:ext cx="3313113"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Creating a safe working environment, focussing on protecting the health and safety of employees, is one of ICO's objectives and concerns.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time off work attributable to illness and maternity and paternity leave decreased by 13.08% year on year.</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Furthermore, there was a reduction in the number of days lost due to absenteeism of around 0.6%, with the rate of absenteeism dropping from 6.72% to 6.68% in 2016.</a:t>
            </a:r>
            <a:endParaRPr lang="en-GB" altLang="es-ES" sz="900">
              <a:latin typeface="Arial" panose="020B0604020202020204" pitchFamily="34" charset="0"/>
            </a:endParaRPr>
          </a:p>
        </p:txBody>
      </p:sp>
      <p:sp>
        <p:nvSpPr>
          <p:cNvPr id="122918" name="46 CuadroTexto">
            <a:extLst>
              <a:ext uri="{FF2B5EF4-FFF2-40B4-BE49-F238E27FC236}">
                <a16:creationId xmlns="" xmlns:a16="http://schemas.microsoft.com/office/drawing/2014/main" id="{CB00B7BA-072F-4B72-B355-7FC7D983263F}"/>
              </a:ext>
            </a:extLst>
          </p:cNvPr>
          <p:cNvSpPr txBox="1">
            <a:spLocks noChangeArrowheads="1"/>
          </p:cNvSpPr>
          <p:nvPr/>
        </p:nvSpPr>
        <p:spPr bwMode="auto">
          <a:xfrm>
            <a:off x="5275263" y="4264025"/>
            <a:ext cx="3384550" cy="1246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ICO organises a range of initiatives to monitor the health of its employees and prevent occupational accidents, with medical check-ups representing the most significant measure.</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the number of medical check-ups increased by 9%, from 160 in 2015 to a total of 174 in 2016.  </a:t>
            </a:r>
          </a:p>
        </p:txBody>
      </p:sp>
      <p:pic>
        <p:nvPicPr>
          <p:cNvPr id="2" name="Imagen 1"/>
          <p:cNvPicPr>
            <a:picLocks noChangeAspect="1"/>
          </p:cNvPicPr>
          <p:nvPr/>
        </p:nvPicPr>
        <p:blipFill>
          <a:blip r:embed="rId3"/>
          <a:stretch>
            <a:fillRect/>
          </a:stretch>
        </p:blipFill>
        <p:spPr>
          <a:xfrm>
            <a:off x="1720355" y="3702923"/>
            <a:ext cx="3558083" cy="2135901"/>
          </a:xfrm>
          <a:prstGeom prst="rect">
            <a:avLst/>
          </a:prstGeom>
        </p:spPr>
      </p:pic>
      <p:grpSp>
        <p:nvGrpSpPr>
          <p:cNvPr id="3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1"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09508573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CD4997D9-CEDF-43E7-8409-DD7E6DB49AA4}"/>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B204DC30-7F61-4F90-845F-8FD8678D47E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FEC47094-9B3A-4964-A53D-95C9127AF7F3}"/>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BEB815DB-D691-42B1-8869-E45CD37823B5}" type="slidenum">
              <a:rPr lang="es-ES" altLang="es-ES" sz="1600" b="1">
                <a:solidFill>
                  <a:srgbClr val="FFC000"/>
                </a:solidFill>
              </a:rPr>
              <a:pPr algn="r" eaLnBrk="1" hangingPunct="1">
                <a:spcBef>
                  <a:spcPct val="0"/>
                </a:spcBef>
                <a:buFontTx/>
                <a:buNone/>
              </a:pPr>
              <a:t>12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834AC5BA-2E11-4DED-8990-86EAA2071EB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13318" name="Picture 2">
            <a:extLst>
              <a:ext uri="{FF2B5EF4-FFF2-40B4-BE49-F238E27FC236}">
                <a16:creationId xmlns="" xmlns:a16="http://schemas.microsoft.com/office/drawing/2014/main" id="{88BF84D8-1B58-4AC4-8007-0E22785E32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9" name="AutoShape 6" descr="Resultado de imagen de imagen de calendario 2016">
            <a:extLst>
              <a:ext uri="{FF2B5EF4-FFF2-40B4-BE49-F238E27FC236}">
                <a16:creationId xmlns="" xmlns:a16="http://schemas.microsoft.com/office/drawing/2014/main" id="{226A25FD-526D-44F7-9263-3A9D73AF24CE}"/>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3320" name="AutoShape 8" descr="Resultado de imagen de imagen de calendario 2016">
            <a:extLst>
              <a:ext uri="{FF2B5EF4-FFF2-40B4-BE49-F238E27FC236}">
                <a16:creationId xmlns="" xmlns:a16="http://schemas.microsoft.com/office/drawing/2014/main" id="{0471A66B-6DFF-468C-AF46-A6A363CC0589}"/>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3321" name="AutoShape 12" descr="Resultado de imagen de imagen de verificacion">
            <a:extLst>
              <a:ext uri="{FF2B5EF4-FFF2-40B4-BE49-F238E27FC236}">
                <a16:creationId xmlns="" xmlns:a16="http://schemas.microsoft.com/office/drawing/2014/main" id="{981BF419-6A2A-42B2-85B0-45DBF7F5FC8A}"/>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3322" name="AutoShape 14" descr="Resultado de imagen de imagen de verificacion">
            <a:extLst>
              <a:ext uri="{FF2B5EF4-FFF2-40B4-BE49-F238E27FC236}">
                <a16:creationId xmlns="" xmlns:a16="http://schemas.microsoft.com/office/drawing/2014/main" id="{1D7AA7C1-B3C4-4C99-B0BC-7C1EC09D57AF}"/>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3323" name="13 Rectángulo">
            <a:extLst>
              <a:ext uri="{FF2B5EF4-FFF2-40B4-BE49-F238E27FC236}">
                <a16:creationId xmlns="" xmlns:a16="http://schemas.microsoft.com/office/drawing/2014/main" id="{37FEDD0D-5C1F-41B4-9903-4E77AE35175A}"/>
              </a:ext>
            </a:extLst>
          </p:cNvPr>
          <p:cNvSpPr>
            <a:spLocks noChangeArrowheads="1"/>
          </p:cNvSpPr>
          <p:nvPr/>
        </p:nvSpPr>
        <p:spPr bwMode="auto">
          <a:xfrm>
            <a:off x="3995738" y="4719638"/>
            <a:ext cx="4429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600" b="1">
                <a:solidFill>
                  <a:srgbClr val="953735"/>
                </a:solidFill>
                <a:latin typeface="Gill Sans"/>
              </a:rPr>
              <a:t>2016</a:t>
            </a:r>
          </a:p>
          <a:p>
            <a:pPr eaLnBrk="1" hangingPunct="1">
              <a:spcBef>
                <a:spcPct val="0"/>
              </a:spcBef>
              <a:buFont typeface="Wingdings" panose="05000000000000000000" pitchFamily="2" charset="2"/>
              <a:buChar char="q"/>
            </a:pPr>
            <a:r>
              <a:rPr lang="en-GB" altLang="es-ES" sz="1600" b="1">
                <a:solidFill>
                  <a:srgbClr val="953735"/>
                </a:solidFill>
                <a:latin typeface="Gill Sans"/>
              </a:rPr>
              <a:t>2017 (first half) </a:t>
            </a:r>
          </a:p>
        </p:txBody>
      </p:sp>
      <p:sp>
        <p:nvSpPr>
          <p:cNvPr id="13324" name="8 Rectángulo">
            <a:extLst>
              <a:ext uri="{FF2B5EF4-FFF2-40B4-BE49-F238E27FC236}">
                <a16:creationId xmlns="" xmlns:a16="http://schemas.microsoft.com/office/drawing/2014/main" id="{8D1B4B5D-751E-48CB-9E6C-B7B49668C036}"/>
              </a:ext>
            </a:extLst>
          </p:cNvPr>
          <p:cNvSpPr>
            <a:spLocks noChangeArrowheads="1"/>
          </p:cNvSpPr>
          <p:nvPr/>
        </p:nvSpPr>
        <p:spPr bwMode="auto">
          <a:xfrm>
            <a:off x="3995738" y="4076700"/>
            <a:ext cx="3498850" cy="52387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a:solidFill>
                  <a:srgbClr val="9E1B34"/>
                </a:solidFill>
                <a:latin typeface="Gill Sans"/>
              </a:rPr>
              <a:t>Key milestones</a:t>
            </a:r>
          </a:p>
        </p:txBody>
      </p:sp>
    </p:spTree>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9 Rectángulo">
            <a:extLst>
              <a:ext uri="{FF2B5EF4-FFF2-40B4-BE49-F238E27FC236}">
                <a16:creationId xmlns="" xmlns:a16="http://schemas.microsoft.com/office/drawing/2014/main" id="{C7CE72FB-47EA-4DE9-9FAA-24CBBEAD08AB}"/>
              </a:ext>
            </a:extLst>
          </p:cNvPr>
          <p:cNvSpPr/>
          <p:nvPr/>
        </p:nvSpPr>
        <p:spPr>
          <a:xfrm>
            <a:off x="1835150" y="968375"/>
            <a:ext cx="3492500"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rgbClr val="9E1B34"/>
                </a:solidFill>
                <a:latin typeface="Gill Sans"/>
              </a:rPr>
              <a:t>COMMUNICATION AND PARTICIPATION</a:t>
            </a:r>
          </a:p>
        </p:txBody>
      </p:sp>
      <p:sp>
        <p:nvSpPr>
          <p:cNvPr id="78" name="77 Rectángulo">
            <a:extLst>
              <a:ext uri="{FF2B5EF4-FFF2-40B4-BE49-F238E27FC236}">
                <a16:creationId xmlns="" xmlns:a16="http://schemas.microsoft.com/office/drawing/2014/main" id="{731509E1-9D7C-4A85-8A06-D4CFD28E3D5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79" name="78 Rectángulo">
            <a:extLst>
              <a:ext uri="{FF2B5EF4-FFF2-40B4-BE49-F238E27FC236}">
                <a16:creationId xmlns="" xmlns:a16="http://schemas.microsoft.com/office/drawing/2014/main" id="{E60FAEC6-56A3-4707-ABF6-F63DD5FA8AC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B0E3E8E7-E231-4DBE-95D9-A0A5AD0DB7EE}"/>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D025F137-5E33-4685-B5E3-6B90CB023C17}" type="slidenum">
              <a:rPr lang="es-ES" altLang="es-ES" sz="1600" b="1">
                <a:solidFill>
                  <a:srgbClr val="FFC000"/>
                </a:solidFill>
              </a:rPr>
              <a:pPr eaLnBrk="1" hangingPunct="1">
                <a:spcBef>
                  <a:spcPct val="0"/>
                </a:spcBef>
                <a:buFontTx/>
                <a:buNone/>
              </a:pPr>
              <a:t>120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ABACCF43-ADB5-43B2-A816-6A122B52B55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LABOUR RELATIONS</a:t>
            </a:r>
            <a:endParaRPr lang="en-GB" dirty="0">
              <a:solidFill>
                <a:srgbClr val="9E1B34"/>
              </a:solidFill>
              <a:latin typeface="Gill Sans"/>
            </a:endParaRPr>
          </a:p>
        </p:txBody>
      </p:sp>
      <p:pic>
        <p:nvPicPr>
          <p:cNvPr id="123911" name="Picture 2">
            <a:extLst>
              <a:ext uri="{FF2B5EF4-FFF2-40B4-BE49-F238E27FC236}">
                <a16:creationId xmlns="" xmlns:a16="http://schemas.microsoft.com/office/drawing/2014/main" id="{E63DA2D7-B469-4D8D-9A44-8C70AE31ACA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912" name="AutoShape 6" descr="Resultado de imagen de imagen de calendario 2016">
            <a:extLst>
              <a:ext uri="{FF2B5EF4-FFF2-40B4-BE49-F238E27FC236}">
                <a16:creationId xmlns="" xmlns:a16="http://schemas.microsoft.com/office/drawing/2014/main" id="{1FA0FB70-31A1-48FC-BE3A-A030EEF0EC21}"/>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3913" name="AutoShape 8" descr="Resultado de imagen de imagen de calendario 2016">
            <a:extLst>
              <a:ext uri="{FF2B5EF4-FFF2-40B4-BE49-F238E27FC236}">
                <a16:creationId xmlns="" xmlns:a16="http://schemas.microsoft.com/office/drawing/2014/main" id="{7A71588B-1FA9-47BC-AC26-26658F5C9EBE}"/>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3914" name="AutoShape 12" descr="Resultado de imagen de imagen de verificacion">
            <a:extLst>
              <a:ext uri="{FF2B5EF4-FFF2-40B4-BE49-F238E27FC236}">
                <a16:creationId xmlns="" xmlns:a16="http://schemas.microsoft.com/office/drawing/2014/main" id="{BFB1B3A8-0CEC-4F43-842D-435D84156A7B}"/>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3915" name="AutoShape 14" descr="Resultado de imagen de imagen de verificacion">
            <a:extLst>
              <a:ext uri="{FF2B5EF4-FFF2-40B4-BE49-F238E27FC236}">
                <a16:creationId xmlns="" xmlns:a16="http://schemas.microsoft.com/office/drawing/2014/main" id="{750D298C-3048-4F1C-808A-446B1E02275B}"/>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solidFill>
                <a:srgbClr val="000000"/>
              </a:solidFill>
            </a:endParaRPr>
          </a:p>
        </p:txBody>
      </p:sp>
      <p:sp>
        <p:nvSpPr>
          <p:cNvPr id="123918" name="8 Rectángulo">
            <a:extLst>
              <a:ext uri="{FF2B5EF4-FFF2-40B4-BE49-F238E27FC236}">
                <a16:creationId xmlns="" xmlns:a16="http://schemas.microsoft.com/office/drawing/2014/main" id="{7BE45296-837A-445B-B8DE-319476D166C4}"/>
              </a:ext>
            </a:extLst>
          </p:cNvPr>
          <p:cNvSpPr>
            <a:spLocks noChangeArrowheads="1"/>
          </p:cNvSpPr>
          <p:nvPr/>
        </p:nvSpPr>
        <p:spPr bwMode="auto">
          <a:xfrm>
            <a:off x="1835150" y="1700213"/>
            <a:ext cx="3744913" cy="2778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rgbClr val="9E1B34"/>
                </a:solidFill>
                <a:latin typeface="Gill Sans"/>
              </a:rPr>
              <a:t>Internal Communications</a:t>
            </a:r>
          </a:p>
        </p:txBody>
      </p:sp>
      <p:sp>
        <p:nvSpPr>
          <p:cNvPr id="123920" name="8 Rectángulo">
            <a:extLst>
              <a:ext uri="{FF2B5EF4-FFF2-40B4-BE49-F238E27FC236}">
                <a16:creationId xmlns="" xmlns:a16="http://schemas.microsoft.com/office/drawing/2014/main" id="{BE79DFFB-34C6-4F4C-A52F-597D1C364D72}"/>
              </a:ext>
            </a:extLst>
          </p:cNvPr>
          <p:cNvSpPr>
            <a:spLocks noChangeArrowheads="1"/>
          </p:cNvSpPr>
          <p:nvPr/>
        </p:nvSpPr>
        <p:spPr bwMode="auto">
          <a:xfrm>
            <a:off x="1843088" y="4186238"/>
            <a:ext cx="3744912" cy="2778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rgbClr val="9E1B34"/>
                </a:solidFill>
                <a:latin typeface="Gill Sans"/>
              </a:rPr>
              <a:t>Participation</a:t>
            </a:r>
          </a:p>
        </p:txBody>
      </p:sp>
      <p:sp>
        <p:nvSpPr>
          <p:cNvPr id="2" name="40 CuadroTexto">
            <a:extLst>
              <a:ext uri="{FF2B5EF4-FFF2-40B4-BE49-F238E27FC236}">
                <a16:creationId xmlns="" xmlns:a16="http://schemas.microsoft.com/office/drawing/2014/main" id="{A997809A-0358-43F1-9B0D-6364348F5AA3}"/>
              </a:ext>
            </a:extLst>
          </p:cNvPr>
          <p:cNvSpPr txBox="1">
            <a:spLocks noChangeArrowheads="1"/>
          </p:cNvSpPr>
          <p:nvPr/>
        </p:nvSpPr>
        <p:spPr bwMode="auto">
          <a:xfrm>
            <a:off x="3600450" y="2205038"/>
            <a:ext cx="48958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Internal communications are carried out through "</a:t>
            </a:r>
            <a:r>
              <a:rPr lang="en-GB" altLang="es-ES" sz="1000" b="1">
                <a:solidFill>
                  <a:srgbClr val="9E1B34"/>
                </a:solidFill>
                <a:latin typeface="Gill Sans"/>
              </a:rPr>
              <a:t>Pórtico</a:t>
            </a:r>
            <a:r>
              <a:rPr lang="en-GB" altLang="es-ES" sz="1000">
                <a:solidFill>
                  <a:srgbClr val="9E1B34"/>
                </a:solidFill>
                <a:latin typeface="Gill Sans"/>
              </a:rPr>
              <a:t>", the Intranet where employees can find all corporate information (articles of association, organisation, internal regulations, activities, work-life balance measures, etc.) and access historical information relating to the Institute (salaries, hours worked, information on holidays and leave, training received, business trips, etc.).</a:t>
            </a:r>
            <a:endParaRPr lang="en-GB" altLang="es-ES" sz="900">
              <a:latin typeface="Arial" panose="020B0604020202020204" pitchFamily="34" charset="0"/>
            </a:endParaRPr>
          </a:p>
        </p:txBody>
      </p:sp>
      <p:pic>
        <p:nvPicPr>
          <p:cNvPr id="123919" name="Picture 2">
            <a:extLst>
              <a:ext uri="{FF2B5EF4-FFF2-40B4-BE49-F238E27FC236}">
                <a16:creationId xmlns="" xmlns:a16="http://schemas.microsoft.com/office/drawing/2014/main" id="{FF8BE02C-4E9F-4F88-A54D-9A8B7537CE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8751" t="31911" r="52814" b="60242"/>
          <a:stretch>
            <a:fillRect/>
          </a:stretch>
        </p:blipFill>
        <p:spPr bwMode="auto">
          <a:xfrm>
            <a:off x="1843088" y="2413000"/>
            <a:ext cx="1757362" cy="598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42 CuadroTexto">
            <a:extLst>
              <a:ext uri="{FF2B5EF4-FFF2-40B4-BE49-F238E27FC236}">
                <a16:creationId xmlns="" xmlns:a16="http://schemas.microsoft.com/office/drawing/2014/main" id="{B67E928D-1F64-4E56-84F2-4DF4BD4F4C72}"/>
              </a:ext>
            </a:extLst>
          </p:cNvPr>
          <p:cNvSpPr txBox="1">
            <a:spLocks noChangeArrowheads="1"/>
          </p:cNvSpPr>
          <p:nvPr/>
        </p:nvSpPr>
        <p:spPr bwMode="auto">
          <a:xfrm>
            <a:off x="1835150" y="3144838"/>
            <a:ext cx="666115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Furthermore, with a view to ensuring that all internal regulations established by ICO are properly complied with, employees have access to the “</a:t>
            </a:r>
            <a:r>
              <a:rPr lang="en-GB" altLang="es-ES" sz="1000" b="1">
                <a:solidFill>
                  <a:srgbClr val="9E1B34"/>
                </a:solidFill>
                <a:latin typeface="Gill Sans"/>
              </a:rPr>
              <a:t>Ethics Channel</a:t>
            </a:r>
            <a:r>
              <a:rPr lang="en-GB" altLang="es-ES" sz="1000">
                <a:solidFill>
                  <a:srgbClr val="9E1B34"/>
                </a:solidFill>
                <a:latin typeface="Gill Sans"/>
              </a:rPr>
              <a:t>”, a means of communication that makes it possible to confidentially process any complaint received. This system guarantees that the employee making the complaint will not experience any adverse consequences and that his or her identity will be protected at all times.</a:t>
            </a:r>
            <a:endParaRPr lang="en-GB" altLang="es-ES" sz="1800"/>
          </a:p>
        </p:txBody>
      </p:sp>
      <p:sp>
        <p:nvSpPr>
          <p:cNvPr id="123921" name="43 CuadroTexto">
            <a:extLst>
              <a:ext uri="{FF2B5EF4-FFF2-40B4-BE49-F238E27FC236}">
                <a16:creationId xmlns="" xmlns:a16="http://schemas.microsoft.com/office/drawing/2014/main" id="{6B7486E4-7CFB-42CC-BC7F-A81358D0FBFB}"/>
              </a:ext>
            </a:extLst>
          </p:cNvPr>
          <p:cNvSpPr txBox="1">
            <a:spLocks noChangeArrowheads="1"/>
          </p:cNvSpPr>
          <p:nvPr/>
        </p:nvSpPr>
        <p:spPr bwMode="auto">
          <a:xfrm>
            <a:off x="1835150" y="4651375"/>
            <a:ext cx="66611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tabLst>
                <a:tab pos="6543675" algn="l"/>
              </a:tabLst>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tabLst>
                <a:tab pos="6543675" algn="l"/>
              </a:tabLst>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tabLst>
                <a:tab pos="6543675" algn="l"/>
              </a:tabLst>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tabLst>
                <a:tab pos="6543675" algn="l"/>
              </a:tabLst>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tabLst>
                <a:tab pos="6543675" algn="l"/>
              </a:tabLst>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tabLst>
                <a:tab pos="6543675" algn="l"/>
              </a:tabLst>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tabLst>
                <a:tab pos="6543675" algn="l"/>
              </a:tabLst>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tabLst>
                <a:tab pos="6543675" algn="l"/>
              </a:tabLst>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tabLst>
                <a:tab pos="6543675" algn="l"/>
              </a:tabLst>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For ICO, the right to </a:t>
            </a:r>
            <a:r>
              <a:rPr lang="en-GB" altLang="es-ES" sz="1000" b="1">
                <a:solidFill>
                  <a:srgbClr val="9E1B34"/>
                </a:solidFill>
                <a:latin typeface="Gill Sans"/>
              </a:rPr>
              <a:t>collective bargaining</a:t>
            </a:r>
            <a:r>
              <a:rPr lang="en-GB" altLang="es-ES" sz="1000">
                <a:solidFill>
                  <a:srgbClr val="9E1B34"/>
                </a:solidFill>
                <a:latin typeface="Gill Sans"/>
              </a:rPr>
              <a:t> on employment conditions is an inalienable right of its workforce. As part of the bargaining process and when subsequently implementing the agreement, the workforce is encouraged to participate through the works council.</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scope of application of the collective agreement currently in place, which came into effect on 1 January 2011, covers a total of 251 employees.</a:t>
            </a:r>
            <a:endParaRPr lang="en-GB" altLang="es-ES" sz="2000">
              <a:solidFill>
                <a:srgbClr val="9E1B34"/>
              </a:solidFill>
              <a:latin typeface="Gill Sans"/>
            </a:endParaRPr>
          </a:p>
        </p:txBody>
      </p:sp>
      <p:grpSp>
        <p:nvGrpSpPr>
          <p:cNvPr id="3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5"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700004963"/>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8DD20AB8-6610-449C-8957-881456F16D7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AC94536D-829E-47C1-BFA2-B3AD1DE14BA8}"/>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454242D5-A9A3-4617-A012-04A4746A0F30}"/>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E034780E-9862-41A1-B97F-75A43E14502D}" type="slidenum">
              <a:rPr lang="es-ES" altLang="es-ES" sz="1600" b="1">
                <a:solidFill>
                  <a:srgbClr val="FFC000"/>
                </a:solidFill>
              </a:rPr>
              <a:pPr eaLnBrk="1" hangingPunct="1">
                <a:spcBef>
                  <a:spcPct val="0"/>
                </a:spcBef>
                <a:buFontTx/>
                <a:buNone/>
              </a:pPr>
              <a:t>121</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A0188B94-97A4-4E1A-8652-6AFC0ECDE835}"/>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124934" name="Picture 2">
            <a:extLst>
              <a:ext uri="{FF2B5EF4-FFF2-40B4-BE49-F238E27FC236}">
                <a16:creationId xmlns="" xmlns:a16="http://schemas.microsoft.com/office/drawing/2014/main" id="{D51131F2-AF39-45EF-A79A-2285E62E481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4935" name="AutoShape 6" descr="Resultado de imagen de imagen de calendario 2016">
            <a:extLst>
              <a:ext uri="{FF2B5EF4-FFF2-40B4-BE49-F238E27FC236}">
                <a16:creationId xmlns="" xmlns:a16="http://schemas.microsoft.com/office/drawing/2014/main" id="{BAEC1CB4-CD40-44E4-B0F0-D77081B2D670}"/>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24936" name="AutoShape 8" descr="Resultado de imagen de imagen de calendario 2016">
            <a:extLst>
              <a:ext uri="{FF2B5EF4-FFF2-40B4-BE49-F238E27FC236}">
                <a16:creationId xmlns="" xmlns:a16="http://schemas.microsoft.com/office/drawing/2014/main" id="{17930AC0-A5B0-46BF-B841-7EE5E5DEFAE0}"/>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24937" name="AutoShape 12" descr="Resultado de imagen de imagen de verificacion">
            <a:extLst>
              <a:ext uri="{FF2B5EF4-FFF2-40B4-BE49-F238E27FC236}">
                <a16:creationId xmlns="" xmlns:a16="http://schemas.microsoft.com/office/drawing/2014/main" id="{D3A3E5D6-27C1-4160-8812-F32406561BB3}"/>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24938" name="AutoShape 14" descr="Resultado de imagen de imagen de verificacion">
            <a:extLst>
              <a:ext uri="{FF2B5EF4-FFF2-40B4-BE49-F238E27FC236}">
                <a16:creationId xmlns="" xmlns:a16="http://schemas.microsoft.com/office/drawing/2014/main" id="{C5BE662A-CAA5-4756-B6DB-2DC3FBB3ABCA}"/>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24939" name="13 Rectángulo">
            <a:extLst>
              <a:ext uri="{FF2B5EF4-FFF2-40B4-BE49-F238E27FC236}">
                <a16:creationId xmlns="" xmlns:a16="http://schemas.microsoft.com/office/drawing/2014/main" id="{2F37789C-A34B-4E25-A096-668C14762F32}"/>
              </a:ext>
            </a:extLst>
          </p:cNvPr>
          <p:cNvSpPr>
            <a:spLocks noChangeArrowheads="1"/>
          </p:cNvSpPr>
          <p:nvPr/>
        </p:nvSpPr>
        <p:spPr bwMode="auto">
          <a:xfrm>
            <a:off x="4257675" y="4614863"/>
            <a:ext cx="40592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600" b="1">
                <a:solidFill>
                  <a:srgbClr val="953735"/>
                </a:solidFill>
                <a:latin typeface="Gill Sans"/>
              </a:rPr>
              <a:t>Management approach</a:t>
            </a:r>
          </a:p>
          <a:p>
            <a:pPr eaLnBrk="1" hangingPunct="1">
              <a:spcBef>
                <a:spcPct val="0"/>
              </a:spcBef>
              <a:buFont typeface="Wingdings" panose="05000000000000000000" pitchFamily="2" charset="2"/>
              <a:buChar char="q"/>
            </a:pPr>
            <a:r>
              <a:rPr lang="en-GB" altLang="es-ES" sz="1600" b="1">
                <a:solidFill>
                  <a:srgbClr val="953735"/>
                </a:solidFill>
                <a:latin typeface="Gill Sans"/>
              </a:rPr>
              <a:t>Socially Responsible SMEs</a:t>
            </a:r>
          </a:p>
          <a:p>
            <a:pPr eaLnBrk="1" hangingPunct="1">
              <a:spcBef>
                <a:spcPct val="0"/>
              </a:spcBef>
              <a:buFont typeface="Wingdings" panose="05000000000000000000" pitchFamily="2" charset="2"/>
              <a:buChar char="q"/>
            </a:pPr>
            <a:r>
              <a:rPr lang="en-GB" altLang="es-ES" sz="1600" b="1">
                <a:solidFill>
                  <a:srgbClr val="953735"/>
                </a:solidFill>
                <a:latin typeface="Gill Sans"/>
              </a:rPr>
              <a:t>4th Corporate Volunteering Plan</a:t>
            </a:r>
          </a:p>
          <a:p>
            <a:pPr eaLnBrk="1" hangingPunct="1">
              <a:spcBef>
                <a:spcPct val="0"/>
              </a:spcBef>
              <a:buFont typeface="Wingdings" panose="05000000000000000000" pitchFamily="2" charset="2"/>
              <a:buChar char="q"/>
            </a:pPr>
            <a:r>
              <a:rPr lang="en-GB" altLang="es-ES" sz="1600" b="1">
                <a:solidFill>
                  <a:srgbClr val="953735"/>
                </a:solidFill>
                <a:latin typeface="Gill Sans"/>
              </a:rPr>
              <a:t>Other actions</a:t>
            </a:r>
          </a:p>
        </p:txBody>
      </p:sp>
      <p:sp>
        <p:nvSpPr>
          <p:cNvPr id="124940" name="8 Rectángulo">
            <a:extLst>
              <a:ext uri="{FF2B5EF4-FFF2-40B4-BE49-F238E27FC236}">
                <a16:creationId xmlns="" xmlns:a16="http://schemas.microsoft.com/office/drawing/2014/main" id="{B651331A-F22B-4D3D-993D-75D4BC5C2D1C}"/>
              </a:ext>
            </a:extLst>
          </p:cNvPr>
          <p:cNvSpPr>
            <a:spLocks noChangeArrowheads="1"/>
          </p:cNvSpPr>
          <p:nvPr/>
        </p:nvSpPr>
        <p:spPr bwMode="auto">
          <a:xfrm>
            <a:off x="4257675" y="3990975"/>
            <a:ext cx="4167188" cy="52387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a:solidFill>
                  <a:srgbClr val="9E1B34"/>
                </a:solidFill>
                <a:latin typeface="Gill Sans"/>
              </a:rPr>
              <a:t>ICO and society</a:t>
            </a:r>
          </a:p>
        </p:txBody>
      </p:sp>
    </p:spTree>
    <p:extLst>
      <p:ext uri="{BB962C8B-B14F-4D97-AF65-F5344CB8AC3E}">
        <p14:creationId xmlns:p14="http://schemas.microsoft.com/office/powerpoint/2010/main" val="3964326800"/>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4904CFAC-D809-4FDD-8400-D11DCD99FC2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9E49EBAF-0962-48AE-BFC9-9667B1E2C35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9C042BA-E0B8-4FCC-8468-396955C9051B}"/>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DA0F1CC1-6F2F-4768-8DC6-B8F990FA2E1E}" type="slidenum">
              <a:rPr lang="es-ES" altLang="es-ES" sz="1600" b="1">
                <a:solidFill>
                  <a:srgbClr val="FFC000"/>
                </a:solidFill>
              </a:rPr>
              <a:pPr eaLnBrk="1" hangingPunct="1">
                <a:spcBef>
                  <a:spcPct val="0"/>
                </a:spcBef>
                <a:buFontTx/>
                <a:buNone/>
              </a:pPr>
              <a:t>122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85C45319-379E-4B18-A41A-442963ED033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ICO AND SOCIETY </a:t>
            </a:r>
            <a:endParaRPr lang="en-GB" dirty="0">
              <a:solidFill>
                <a:srgbClr val="9E1B34"/>
              </a:solidFill>
              <a:latin typeface="Gill Sans"/>
            </a:endParaRPr>
          </a:p>
        </p:txBody>
      </p:sp>
      <p:pic>
        <p:nvPicPr>
          <p:cNvPr id="125958" name="Picture 2">
            <a:extLst>
              <a:ext uri="{FF2B5EF4-FFF2-40B4-BE49-F238E27FC236}">
                <a16:creationId xmlns="" xmlns:a16="http://schemas.microsoft.com/office/drawing/2014/main" id="{1CB131D5-6C38-4D89-8B1C-85148F070D4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41 Rectángulo redondeado">
            <a:extLst>
              <a:ext uri="{FF2B5EF4-FFF2-40B4-BE49-F238E27FC236}">
                <a16:creationId xmlns="" xmlns:a16="http://schemas.microsoft.com/office/drawing/2014/main" id="{461049AC-5007-4965-A214-EEFA75B51F4D}"/>
              </a:ext>
            </a:extLst>
          </p:cNvPr>
          <p:cNvSpPr/>
          <p:nvPr/>
        </p:nvSpPr>
        <p:spPr>
          <a:xfrm>
            <a:off x="1862138" y="2360613"/>
            <a:ext cx="2393950" cy="306387"/>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rgbClr val="9E1B34"/>
                </a:solidFill>
                <a:latin typeface="Gill Sans"/>
              </a:rPr>
              <a:t>SOCIALLY RESPONSIBLE SMEs</a:t>
            </a:r>
          </a:p>
        </p:txBody>
      </p:sp>
      <p:sp>
        <p:nvSpPr>
          <p:cNvPr id="36" name="35 Rectángulo redondeado">
            <a:extLst>
              <a:ext uri="{FF2B5EF4-FFF2-40B4-BE49-F238E27FC236}">
                <a16:creationId xmlns="" xmlns:a16="http://schemas.microsoft.com/office/drawing/2014/main" id="{AB6CB381-0270-4CCE-8047-B03A34C8629C}"/>
              </a:ext>
            </a:extLst>
          </p:cNvPr>
          <p:cNvSpPr/>
          <p:nvPr/>
        </p:nvSpPr>
        <p:spPr>
          <a:xfrm>
            <a:off x="1763713" y="2628900"/>
            <a:ext cx="2719387" cy="1412875"/>
          </a:xfrm>
          <a:prstGeom prst="roundRect">
            <a:avLst/>
          </a:prstGeom>
          <a:noFill/>
          <a:ln>
            <a:noFill/>
          </a:ln>
        </p:spPr>
        <p:txBody>
          <a:bodyPr>
            <a:spAutoFit/>
          </a:bodyPr>
          <a:lstStyle/>
          <a:p>
            <a:pPr algn="just">
              <a:defRPr/>
            </a:pPr>
            <a:r>
              <a:rPr lang="en-GB" sz="900" dirty="0">
                <a:solidFill>
                  <a:schemeClr val="accent2">
                    <a:lumMod val="75000"/>
                  </a:schemeClr>
                </a:solidFill>
                <a:latin typeface="Gill Sans"/>
              </a:rPr>
              <a:t>In 2016, the SOCIALLY RESPONSIBLE SMEs initiative remained continued, promoted in collaboration with the Spanish Network of the Global Compact. As part of this phase, 3 non-profit organisations participated in the programme.</a:t>
            </a:r>
          </a:p>
          <a:p>
            <a:pPr algn="just">
              <a:defRPr/>
            </a:pPr>
            <a:endParaRPr lang="en-GB" sz="500" dirty="0">
              <a:solidFill>
                <a:schemeClr val="accent2">
                  <a:lumMod val="75000"/>
                </a:schemeClr>
              </a:solidFill>
              <a:latin typeface="Gill Sans"/>
            </a:endParaRPr>
          </a:p>
          <a:p>
            <a:pPr algn="just">
              <a:defRPr/>
            </a:pPr>
            <a:r>
              <a:rPr lang="en-GB" sz="900" dirty="0">
                <a:solidFill>
                  <a:schemeClr val="accent2">
                    <a:lumMod val="75000"/>
                  </a:schemeClr>
                </a:solidFill>
                <a:latin typeface="Gill Sans"/>
              </a:rPr>
              <a:t>This year, 28 SMEs participated, duplicating the number of companies that took part the previous year.</a:t>
            </a:r>
          </a:p>
        </p:txBody>
      </p:sp>
      <p:sp>
        <p:nvSpPr>
          <p:cNvPr id="37" name="36 Rectángulo redondeado">
            <a:extLst>
              <a:ext uri="{FF2B5EF4-FFF2-40B4-BE49-F238E27FC236}">
                <a16:creationId xmlns="" xmlns:a16="http://schemas.microsoft.com/office/drawing/2014/main" id="{2E71D117-96B1-4375-8FC0-DA5E62AC4173}"/>
              </a:ext>
            </a:extLst>
          </p:cNvPr>
          <p:cNvSpPr/>
          <p:nvPr/>
        </p:nvSpPr>
        <p:spPr>
          <a:xfrm>
            <a:off x="1800225" y="4616450"/>
            <a:ext cx="3240088" cy="306388"/>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rgbClr val="9E1B34"/>
                </a:solidFill>
                <a:latin typeface="Gill Sans"/>
              </a:rPr>
              <a:t>INICIA 2. FUNDACIÓN RAFAEL DEL PINO</a:t>
            </a:r>
          </a:p>
        </p:txBody>
      </p:sp>
      <p:sp>
        <p:nvSpPr>
          <p:cNvPr id="38" name="37 Rectángulo redondeado">
            <a:extLst>
              <a:ext uri="{FF2B5EF4-FFF2-40B4-BE49-F238E27FC236}">
                <a16:creationId xmlns="" xmlns:a16="http://schemas.microsoft.com/office/drawing/2014/main" id="{0F3C0697-6A63-4D35-A42D-640A68A462FA}"/>
              </a:ext>
            </a:extLst>
          </p:cNvPr>
          <p:cNvSpPr/>
          <p:nvPr/>
        </p:nvSpPr>
        <p:spPr>
          <a:xfrm>
            <a:off x="1763713" y="4941888"/>
            <a:ext cx="3276600" cy="1174750"/>
          </a:xfrm>
          <a:prstGeom prst="roundRect">
            <a:avLst/>
          </a:prstGeom>
          <a:noFill/>
          <a:ln>
            <a:noFill/>
          </a:ln>
        </p:spPr>
        <p:txBody>
          <a:bodyPr>
            <a:spAutoFit/>
          </a:bodyPr>
          <a:lstStyle/>
          <a:p>
            <a:pPr algn="just">
              <a:defRPr/>
            </a:pPr>
            <a:r>
              <a:rPr lang="en-GB" sz="900" dirty="0">
                <a:solidFill>
                  <a:schemeClr val="accent2">
                    <a:lumMod val="75000"/>
                  </a:schemeClr>
                </a:solidFill>
                <a:latin typeface="Gill Sans"/>
              </a:rPr>
              <a:t>In 2016, the Institute continued to participate in the Inicia2 project, run by Fundación Rafael del Pino, which seeks to raise awareness of and promote the 10 Principles of the United Nations Global Compact among secondary school pupils in the autonomous region of Madrid. This year, ICO took part in 5 training sessions, in which 420 students participated.</a:t>
            </a:r>
          </a:p>
        </p:txBody>
      </p:sp>
      <p:sp>
        <p:nvSpPr>
          <p:cNvPr id="39" name="38 Rectángulo redondeado">
            <a:extLst>
              <a:ext uri="{FF2B5EF4-FFF2-40B4-BE49-F238E27FC236}">
                <a16:creationId xmlns="" xmlns:a16="http://schemas.microsoft.com/office/drawing/2014/main" id="{CA0FD606-92B3-490F-B5F3-5A26E20195D5}"/>
              </a:ext>
            </a:extLst>
          </p:cNvPr>
          <p:cNvSpPr/>
          <p:nvPr/>
        </p:nvSpPr>
        <p:spPr>
          <a:xfrm>
            <a:off x="5219700" y="4618038"/>
            <a:ext cx="3384550" cy="306387"/>
          </a:xfrm>
          <a:prstGeom prst="round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rgbClr val="9E1B34"/>
                </a:solidFill>
                <a:latin typeface="Gill Sans"/>
              </a:rPr>
              <a:t>SCHOOL VISITS</a:t>
            </a:r>
          </a:p>
        </p:txBody>
      </p:sp>
      <p:sp>
        <p:nvSpPr>
          <p:cNvPr id="48" name="47 Rectángulo redondeado">
            <a:extLst>
              <a:ext uri="{FF2B5EF4-FFF2-40B4-BE49-F238E27FC236}">
                <a16:creationId xmlns="" xmlns:a16="http://schemas.microsoft.com/office/drawing/2014/main" id="{5F292044-F3B9-4591-A8C6-B3A59BF17496}"/>
              </a:ext>
            </a:extLst>
          </p:cNvPr>
          <p:cNvSpPr/>
          <p:nvPr/>
        </p:nvSpPr>
        <p:spPr>
          <a:xfrm>
            <a:off x="5184775" y="4953000"/>
            <a:ext cx="3455988" cy="1789113"/>
          </a:xfrm>
          <a:prstGeom prst="roundRect">
            <a:avLst>
              <a:gd name="adj" fmla="val 6544"/>
            </a:avLst>
          </a:prstGeom>
          <a:noFill/>
          <a:ln>
            <a:noFill/>
          </a:ln>
        </p:spPr>
        <p:txBody>
          <a:bodyPr>
            <a:spAutoFit/>
          </a:bodyPr>
          <a:lstStyle/>
          <a:p>
            <a:pPr algn="just">
              <a:defRPr/>
            </a:pPr>
            <a:r>
              <a:rPr lang="en-GB" sz="900" dirty="0">
                <a:solidFill>
                  <a:schemeClr val="accent2">
                    <a:lumMod val="75000"/>
                  </a:schemeClr>
                </a:solidFill>
                <a:latin typeface="Gill Sans"/>
              </a:rPr>
              <a:t>In 2016, corporate social responsibility was included in the content of educational visits to ICO. The aim of these visits is for students to get first-hand experience of the Institute's business activities (information on second-floor facilities, market areas and treasury).</a:t>
            </a:r>
          </a:p>
          <a:p>
            <a:pPr algn="just">
              <a:defRPr/>
            </a:pPr>
            <a:endParaRPr lang="en-GB" sz="500" dirty="0">
              <a:solidFill>
                <a:schemeClr val="accent2">
                  <a:lumMod val="75000"/>
                </a:schemeClr>
              </a:solidFill>
              <a:latin typeface="Gill Sans"/>
            </a:endParaRPr>
          </a:p>
          <a:p>
            <a:pPr algn="just">
              <a:defRPr/>
            </a:pPr>
            <a:r>
              <a:rPr lang="en-GB" sz="900" dirty="0">
                <a:solidFill>
                  <a:schemeClr val="accent2">
                    <a:lumMod val="75000"/>
                  </a:schemeClr>
                </a:solidFill>
                <a:latin typeface="Gill Sans"/>
              </a:rPr>
              <a:t>In terms of corporate social responsibility, the objective is to raise awareness of ICO's actions in the ESG environment and to promote CSR values among the generations of tomorrow.</a:t>
            </a:r>
          </a:p>
        </p:txBody>
      </p:sp>
      <p:sp>
        <p:nvSpPr>
          <p:cNvPr id="50" name="49 Rectángulo">
            <a:extLst>
              <a:ext uri="{FF2B5EF4-FFF2-40B4-BE49-F238E27FC236}">
                <a16:creationId xmlns="" xmlns:a16="http://schemas.microsoft.com/office/drawing/2014/main" id="{1471E583-8B81-4C98-8714-06F084D12DBE}"/>
              </a:ext>
            </a:extLst>
          </p:cNvPr>
          <p:cNvSpPr/>
          <p:nvPr/>
        </p:nvSpPr>
        <p:spPr>
          <a:xfrm>
            <a:off x="1763713" y="1306513"/>
            <a:ext cx="6840537" cy="646112"/>
          </a:xfrm>
          <a:prstGeom prst="rect">
            <a:avLst/>
          </a:prstGeom>
        </p:spPr>
        <p:txBody>
          <a:bodyPr>
            <a:spAutoFit/>
          </a:bodyPr>
          <a:lstStyle/>
          <a:p>
            <a:pPr algn="just">
              <a:defRPr/>
            </a:pPr>
            <a:r>
              <a:rPr lang="en-GB" sz="900" dirty="0">
                <a:solidFill>
                  <a:schemeClr val="accent2">
                    <a:lumMod val="75000"/>
                  </a:schemeClr>
                </a:solidFill>
                <a:latin typeface="Gill Sans"/>
              </a:rPr>
              <a:t>ICO believes it can play a very important role in the development and promotion of social responsibility values, mainly among SMEs and self-employed individuals and in educating the generations who will occupy management roles in the future. The Institute therefore organises initiatives in pursuit of that objective, as well as participating in others organised by other public and private institutions.</a:t>
            </a:r>
          </a:p>
        </p:txBody>
      </p:sp>
      <p:sp>
        <p:nvSpPr>
          <p:cNvPr id="29" name="9 Rectángulo">
            <a:extLst>
              <a:ext uri="{FF2B5EF4-FFF2-40B4-BE49-F238E27FC236}">
                <a16:creationId xmlns="" xmlns:a16="http://schemas.microsoft.com/office/drawing/2014/main" id="{AA12BAFC-7B87-4387-93CA-72EABAB6A259}"/>
              </a:ext>
            </a:extLst>
          </p:cNvPr>
          <p:cNvSpPr/>
          <p:nvPr/>
        </p:nvSpPr>
        <p:spPr>
          <a:xfrm>
            <a:off x="1800225" y="949325"/>
            <a:ext cx="2055813"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rgbClr val="9E1B34"/>
                </a:solidFill>
                <a:latin typeface="Gill Sans"/>
              </a:rPr>
              <a:t>MANAGEMENT APPROACH</a:t>
            </a:r>
          </a:p>
        </p:txBody>
      </p:sp>
      <p:pic>
        <p:nvPicPr>
          <p:cNvPr id="2" name="Imagen 1"/>
          <p:cNvPicPr>
            <a:picLocks noChangeAspect="1"/>
          </p:cNvPicPr>
          <p:nvPr/>
        </p:nvPicPr>
        <p:blipFill>
          <a:blip r:embed="rId3"/>
          <a:stretch>
            <a:fillRect/>
          </a:stretch>
        </p:blipFill>
        <p:spPr>
          <a:xfrm>
            <a:off x="4572000" y="2005013"/>
            <a:ext cx="4207884" cy="2293228"/>
          </a:xfrm>
          <a:prstGeom prst="rect">
            <a:avLst/>
          </a:prstGeom>
          <a:ln>
            <a:solidFill>
              <a:schemeClr val="accent1">
                <a:lumMod val="75000"/>
              </a:schemeClr>
            </a:solidFill>
          </a:ln>
        </p:spPr>
      </p:pic>
      <p:grpSp>
        <p:nvGrpSpPr>
          <p:cNvPr id="5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3"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4"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5"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6"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7"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8"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9"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0"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1"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2"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3"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4"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2"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36043767"/>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6B3E3293-54C3-47C7-8AFB-1F39D9C956E4}"/>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56B0A98F-1BCC-4692-BD75-9A85DE3977A3}"/>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A4146BA9-310D-4FEF-8447-60B89821CB6B}"/>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909F768A-5C01-4ACE-82ED-8CA18604AC70}" type="slidenum">
              <a:rPr lang="es-ES" altLang="es-ES" sz="1600" b="1">
                <a:solidFill>
                  <a:srgbClr val="FFC000"/>
                </a:solidFill>
              </a:rPr>
              <a:pPr eaLnBrk="1" hangingPunct="1">
                <a:spcBef>
                  <a:spcPct val="0"/>
                </a:spcBef>
                <a:buFontTx/>
                <a:buNone/>
              </a:pPr>
              <a:t>123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7A5E6B4C-628D-4F5D-BD2D-DC063E744F2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ICO AND SOCIETY </a:t>
            </a:r>
            <a:endParaRPr lang="en-GB" dirty="0">
              <a:solidFill>
                <a:srgbClr val="9E1B34"/>
              </a:solidFill>
              <a:latin typeface="Gill Sans"/>
            </a:endParaRPr>
          </a:p>
        </p:txBody>
      </p:sp>
      <p:pic>
        <p:nvPicPr>
          <p:cNvPr id="126982" name="Picture 2">
            <a:extLst>
              <a:ext uri="{FF2B5EF4-FFF2-40B4-BE49-F238E27FC236}">
                <a16:creationId xmlns="" xmlns:a16="http://schemas.microsoft.com/office/drawing/2014/main" id="{094E2FFF-C9AD-4B52-A322-1A78C28418C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31 Rectángulo redondeado">
            <a:extLst>
              <a:ext uri="{FF2B5EF4-FFF2-40B4-BE49-F238E27FC236}">
                <a16:creationId xmlns="" xmlns:a16="http://schemas.microsoft.com/office/drawing/2014/main" id="{102709D9-4CFC-4775-8A05-57CA46A47506}"/>
              </a:ext>
            </a:extLst>
          </p:cNvPr>
          <p:cNvSpPr/>
          <p:nvPr/>
        </p:nvSpPr>
        <p:spPr>
          <a:xfrm>
            <a:off x="1670050" y="1300163"/>
            <a:ext cx="7150100" cy="954087"/>
          </a:xfrm>
          <a:prstGeom prst="roundRect">
            <a:avLst/>
          </a:prstGeom>
          <a:noFill/>
          <a:ln>
            <a:noFill/>
          </a:ln>
        </p:spPr>
        <p:txBody>
          <a:bodyPr>
            <a:spAutoFit/>
          </a:bodyPr>
          <a:lstStyle/>
          <a:p>
            <a:pPr algn="just">
              <a:defRPr/>
            </a:pPr>
            <a:r>
              <a:rPr lang="en-GB" sz="900" dirty="0">
                <a:solidFill>
                  <a:schemeClr val="accent2">
                    <a:lumMod val="75000"/>
                  </a:schemeClr>
                </a:solidFill>
                <a:latin typeface="Gill Sans"/>
              </a:rPr>
              <a:t>In total, 124 volunteers, 60 employees and their family members and friends, participated in the 4th Corporate Volunteering Programme at ICO. </a:t>
            </a:r>
          </a:p>
          <a:p>
            <a:pPr algn="just">
              <a:defRPr/>
            </a:pPr>
            <a:endParaRPr lang="en-GB" sz="500" dirty="0">
              <a:solidFill>
                <a:schemeClr val="accent2">
                  <a:lumMod val="75000"/>
                </a:schemeClr>
              </a:solidFill>
              <a:latin typeface="Gill Sans"/>
            </a:endParaRPr>
          </a:p>
          <a:p>
            <a:pPr marL="171450" indent="-171450" algn="just">
              <a:buFont typeface="Wingdings" panose="05000000000000000000" pitchFamily="2" charset="2"/>
              <a:buChar char="ü"/>
              <a:defRPr/>
            </a:pPr>
            <a:r>
              <a:rPr lang="en-GB" sz="900" dirty="0">
                <a:solidFill>
                  <a:schemeClr val="accent2">
                    <a:lumMod val="75000"/>
                  </a:schemeClr>
                </a:solidFill>
                <a:latin typeface="Gill Sans"/>
              </a:rPr>
              <a:t>11 activities were carried out at 9 non-profit associations. </a:t>
            </a:r>
          </a:p>
          <a:p>
            <a:pPr marL="171450" indent="-171450" algn="just">
              <a:buFont typeface="Wingdings" panose="05000000000000000000" pitchFamily="2" charset="2"/>
              <a:buChar char="ü"/>
              <a:defRPr/>
            </a:pPr>
            <a:r>
              <a:rPr lang="en-GB" sz="900" dirty="0">
                <a:solidFill>
                  <a:schemeClr val="accent2">
                    <a:lumMod val="75000"/>
                  </a:schemeClr>
                </a:solidFill>
                <a:latin typeface="Gill Sans"/>
              </a:rPr>
              <a:t>For the first time, an environmental initiative was carried out. </a:t>
            </a:r>
          </a:p>
          <a:p>
            <a:pPr marL="171450" indent="-171450" algn="just">
              <a:buFont typeface="Wingdings" panose="05000000000000000000" pitchFamily="2" charset="2"/>
              <a:buChar char="ü"/>
              <a:defRPr/>
            </a:pPr>
            <a:r>
              <a:rPr lang="en-GB" sz="900" dirty="0">
                <a:solidFill>
                  <a:schemeClr val="accent2">
                    <a:lumMod val="75000"/>
                  </a:schemeClr>
                </a:solidFill>
                <a:latin typeface="Gill Sans"/>
              </a:rPr>
              <a:t>More than 95% of the actions took place outside working hours.</a:t>
            </a:r>
          </a:p>
        </p:txBody>
      </p:sp>
      <p:pic>
        <p:nvPicPr>
          <p:cNvPr id="126984" name="Picture 3" descr="G:\Responsabilidad Social de la Empresa\RSE\PROGRAMA VOLUNTARIADO CORPORATIVO\Cooperación Internacional\CAMPAÑA NAVIDAD 2016\FOTOS árboles\IMG_1474.jpg">
            <a:extLst>
              <a:ext uri="{FF2B5EF4-FFF2-40B4-BE49-F238E27FC236}">
                <a16:creationId xmlns="" xmlns:a16="http://schemas.microsoft.com/office/drawing/2014/main" id="{189C9F88-C64D-4DDC-B3B7-1FBB4E106A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63700" y="2625725"/>
            <a:ext cx="1641475" cy="218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 name="33 Rectángulo redondeado">
            <a:extLst>
              <a:ext uri="{FF2B5EF4-FFF2-40B4-BE49-F238E27FC236}">
                <a16:creationId xmlns="" xmlns:a16="http://schemas.microsoft.com/office/drawing/2014/main" id="{F645D182-EA85-4488-9D45-F491B8AC5434}"/>
              </a:ext>
            </a:extLst>
          </p:cNvPr>
          <p:cNvSpPr/>
          <p:nvPr/>
        </p:nvSpPr>
        <p:spPr>
          <a:xfrm>
            <a:off x="1670050" y="4903788"/>
            <a:ext cx="1641475" cy="511175"/>
          </a:xfrm>
          <a:prstGeom prst="roundRect">
            <a:avLst/>
          </a:prstGeom>
          <a:noFill/>
          <a:ln>
            <a:noFill/>
          </a:ln>
        </p:spPr>
        <p:txBody>
          <a:bodyPr>
            <a:spAutoFit/>
          </a:bodyPr>
          <a:lstStyle/>
          <a:p>
            <a:pPr algn="just">
              <a:defRPr/>
            </a:pPr>
            <a:r>
              <a:rPr lang="en-GB" sz="600" dirty="0">
                <a:solidFill>
                  <a:schemeClr val="accent2">
                    <a:lumMod val="75000"/>
                  </a:schemeClr>
                </a:solidFill>
                <a:latin typeface="Gill Sans"/>
              </a:rPr>
              <a:t>"A SMILE FOR CHRISTMAS" CAMPAIGN (Cooperación Internacional)  102 gifts donated by ICO employees as part of the 2016 campaign</a:t>
            </a:r>
          </a:p>
        </p:txBody>
      </p:sp>
      <p:graphicFrame>
        <p:nvGraphicFramePr>
          <p:cNvPr id="41124" name="Group 164">
            <a:extLst>
              <a:ext uri="{FF2B5EF4-FFF2-40B4-BE49-F238E27FC236}">
                <a16:creationId xmlns="" xmlns:a16="http://schemas.microsoft.com/office/drawing/2014/main" id="{16A32B86-98A0-4B5E-BFE0-E2143BA503A4}"/>
              </a:ext>
            </a:extLst>
          </p:cNvPr>
          <p:cNvGraphicFramePr>
            <a:graphicFrameLocks noGrp="1"/>
          </p:cNvGraphicFramePr>
          <p:nvPr/>
        </p:nvGraphicFramePr>
        <p:xfrm>
          <a:off x="3473450" y="2574925"/>
          <a:ext cx="5362575" cy="427040"/>
        </p:xfrm>
        <a:graphic>
          <a:graphicData uri="http://schemas.openxmlformats.org/drawingml/2006/table">
            <a:tbl>
              <a:tblPr/>
              <a:tblGrid>
                <a:gridCol w="1746250">
                  <a:extLst>
                    <a:ext uri="{9D8B030D-6E8A-4147-A177-3AD203B41FA5}">
                      <a16:colId xmlns="" xmlns:a16="http://schemas.microsoft.com/office/drawing/2014/main" val="20000"/>
                    </a:ext>
                  </a:extLst>
                </a:gridCol>
                <a:gridCol w="2628900">
                  <a:extLst>
                    <a:ext uri="{9D8B030D-6E8A-4147-A177-3AD203B41FA5}">
                      <a16:colId xmlns="" xmlns:a16="http://schemas.microsoft.com/office/drawing/2014/main" val="20001"/>
                    </a:ext>
                  </a:extLst>
                </a:gridCol>
                <a:gridCol w="987425">
                  <a:extLst>
                    <a:ext uri="{9D8B030D-6E8A-4147-A177-3AD203B41FA5}">
                      <a16:colId xmlns="" xmlns:a16="http://schemas.microsoft.com/office/drawing/2014/main" val="20002"/>
                    </a:ext>
                  </a:extLst>
                </a:gridCol>
              </a:tblGrid>
              <a:tr h="213519">
                <a:tc gridSpan="3">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1" i="0" u="none" strike="noStrike" cap="none" baseline="0">
                          <a:ln>
                            <a:noFill/>
                          </a:ln>
                          <a:solidFill>
                            <a:srgbClr val="FFFFFF"/>
                          </a:solidFill>
                          <a:effectLst/>
                          <a:latin typeface="Gill Sans" charset="0"/>
                        </a:rPr>
                        <a:t>WORKPLACE INTEGRATION OF GROUPS AT RISK OF EXCLUSION</a:t>
                      </a:r>
                    </a:p>
                  </a:txBody>
                  <a:tcPr marL="91443" marR="91443" marT="45800" marB="45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213519">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Training imparted to the homeless</a:t>
                      </a:r>
                    </a:p>
                  </a:txBody>
                  <a:tcPr marL="91443" marR="91443" marT="45800" marB="45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Asociación Realidades</a:t>
                      </a:r>
                    </a:p>
                  </a:txBody>
                  <a:tcPr marL="91443" marR="91443" marT="45800" marB="45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4</a:t>
                      </a:r>
                    </a:p>
                  </a:txBody>
                  <a:tcPr marL="91443" marR="91443" marT="45800" marB="4580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extLst>
                  <a:ext uri="{0D108BD9-81ED-4DB2-BD59-A6C34878D82A}">
                    <a16:rowId xmlns="" xmlns:a16="http://schemas.microsoft.com/office/drawing/2014/main" val="10001"/>
                  </a:ext>
                </a:extLst>
              </a:tr>
            </a:tbl>
          </a:graphicData>
        </a:graphic>
      </p:graphicFrame>
      <p:graphicFrame>
        <p:nvGraphicFramePr>
          <p:cNvPr id="41126" name="Group 166">
            <a:extLst>
              <a:ext uri="{FF2B5EF4-FFF2-40B4-BE49-F238E27FC236}">
                <a16:creationId xmlns="" xmlns:a16="http://schemas.microsoft.com/office/drawing/2014/main" id="{203EE659-1E24-4A77-A5A9-7D0C7D37F7EE}"/>
              </a:ext>
            </a:extLst>
          </p:cNvPr>
          <p:cNvGraphicFramePr>
            <a:graphicFrameLocks noGrp="1"/>
          </p:cNvGraphicFramePr>
          <p:nvPr/>
        </p:nvGraphicFramePr>
        <p:xfrm>
          <a:off x="3473450" y="2959100"/>
          <a:ext cx="5362575" cy="458788"/>
        </p:xfrm>
        <a:graphic>
          <a:graphicData uri="http://schemas.openxmlformats.org/drawingml/2006/table">
            <a:tbl>
              <a:tblPr/>
              <a:tblGrid>
                <a:gridCol w="1746250">
                  <a:extLst>
                    <a:ext uri="{9D8B030D-6E8A-4147-A177-3AD203B41FA5}">
                      <a16:colId xmlns="" xmlns:a16="http://schemas.microsoft.com/office/drawing/2014/main" val="20000"/>
                    </a:ext>
                  </a:extLst>
                </a:gridCol>
                <a:gridCol w="2628900">
                  <a:extLst>
                    <a:ext uri="{9D8B030D-6E8A-4147-A177-3AD203B41FA5}">
                      <a16:colId xmlns="" xmlns:a16="http://schemas.microsoft.com/office/drawing/2014/main" val="20001"/>
                    </a:ext>
                  </a:extLst>
                </a:gridCol>
                <a:gridCol w="987425">
                  <a:extLst>
                    <a:ext uri="{9D8B030D-6E8A-4147-A177-3AD203B41FA5}">
                      <a16:colId xmlns="" xmlns:a16="http://schemas.microsoft.com/office/drawing/2014/main" val="20002"/>
                    </a:ext>
                  </a:extLst>
                </a:gridCol>
              </a:tblGrid>
              <a:tr h="228600">
                <a:tc gridSpan="3">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1" i="0" u="none" strike="noStrike" cap="none" baseline="0" dirty="0">
                          <a:ln>
                            <a:noFill/>
                          </a:ln>
                          <a:solidFill>
                            <a:srgbClr val="FFFFFF"/>
                          </a:solidFill>
                          <a:effectLst/>
                          <a:latin typeface="Gill Sans" charset="0"/>
                        </a:rPr>
                        <a:t>SOCIAL INTEGRATION OF GROUPS AT RISK OF EXCLUSION</a:t>
                      </a:r>
                    </a:p>
                  </a:txBody>
                  <a:tcPr marL="91443" marR="91443" marT="45646" marB="4564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230188">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Adapted golf tournament</a:t>
                      </a:r>
                    </a:p>
                  </a:txBody>
                  <a:tcPr marL="91443" marR="91443" marT="45646" marB="4564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Federación de Golf Adaptado</a:t>
                      </a:r>
                    </a:p>
                  </a:txBody>
                  <a:tcPr marL="91443" marR="91443" marT="45646" marB="4564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dirty="0">
                          <a:ln>
                            <a:noFill/>
                          </a:ln>
                          <a:solidFill>
                            <a:srgbClr val="000000"/>
                          </a:solidFill>
                          <a:effectLst/>
                          <a:latin typeface="Gill Sans" charset="0"/>
                        </a:rPr>
                        <a:t>8</a:t>
                      </a:r>
                    </a:p>
                  </a:txBody>
                  <a:tcPr marL="91443" marR="91443" marT="45646" marB="4564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extLst>
                  <a:ext uri="{0D108BD9-81ED-4DB2-BD59-A6C34878D82A}">
                    <a16:rowId xmlns="" xmlns:a16="http://schemas.microsoft.com/office/drawing/2014/main" val="10001"/>
                  </a:ext>
                </a:extLst>
              </a:tr>
            </a:tbl>
          </a:graphicData>
        </a:graphic>
      </p:graphicFrame>
      <p:graphicFrame>
        <p:nvGraphicFramePr>
          <p:cNvPr id="41119" name="Group 159">
            <a:extLst>
              <a:ext uri="{FF2B5EF4-FFF2-40B4-BE49-F238E27FC236}">
                <a16:creationId xmlns="" xmlns:a16="http://schemas.microsoft.com/office/drawing/2014/main" id="{39369F0C-ECEB-423B-91FB-A230EC36A9C0}"/>
              </a:ext>
            </a:extLst>
          </p:cNvPr>
          <p:cNvGraphicFramePr>
            <a:graphicFrameLocks noGrp="1"/>
          </p:cNvGraphicFramePr>
          <p:nvPr/>
        </p:nvGraphicFramePr>
        <p:xfrm>
          <a:off x="3473450" y="3427413"/>
          <a:ext cx="5381625" cy="563900"/>
        </p:xfrm>
        <a:graphic>
          <a:graphicData uri="http://schemas.openxmlformats.org/drawingml/2006/table">
            <a:tbl>
              <a:tblPr/>
              <a:tblGrid>
                <a:gridCol w="1746250">
                  <a:extLst>
                    <a:ext uri="{9D8B030D-6E8A-4147-A177-3AD203B41FA5}">
                      <a16:colId xmlns="" xmlns:a16="http://schemas.microsoft.com/office/drawing/2014/main" val="20000"/>
                    </a:ext>
                  </a:extLst>
                </a:gridCol>
                <a:gridCol w="2665413">
                  <a:extLst>
                    <a:ext uri="{9D8B030D-6E8A-4147-A177-3AD203B41FA5}">
                      <a16:colId xmlns="" xmlns:a16="http://schemas.microsoft.com/office/drawing/2014/main" val="20001"/>
                    </a:ext>
                  </a:extLst>
                </a:gridCol>
                <a:gridCol w="969962">
                  <a:extLst>
                    <a:ext uri="{9D8B030D-6E8A-4147-A177-3AD203B41FA5}">
                      <a16:colId xmlns="" xmlns:a16="http://schemas.microsoft.com/office/drawing/2014/main" val="20002"/>
                    </a:ext>
                  </a:extLst>
                </a:gridCol>
              </a:tblGrid>
              <a:tr h="228600">
                <a:tc gridSpan="3">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1" i="0" u="none" strike="noStrike" cap="none" baseline="0">
                          <a:ln>
                            <a:noFill/>
                          </a:ln>
                          <a:solidFill>
                            <a:srgbClr val="FFFFFF"/>
                          </a:solidFill>
                          <a:effectLst/>
                          <a:latin typeface="Gill Sans" charset="0"/>
                        </a:rPr>
                        <a:t>FIGHT AGAINST GENDER-BASED VIOLENCE</a:t>
                      </a:r>
                    </a:p>
                  </a:txBody>
                  <a:tcPr marL="91460" marR="91460" marT="45730" marB="4573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241300">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Race against gender-based violence</a:t>
                      </a:r>
                    </a:p>
                  </a:txBody>
                  <a:tcPr marL="91460" marR="91460" marT="45730" marB="4573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Ministry of Health, Social Services and Equality</a:t>
                      </a:r>
                    </a:p>
                  </a:txBody>
                  <a:tcPr marL="91460" marR="91460" marT="45730" marB="4573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12</a:t>
                      </a:r>
                    </a:p>
                  </a:txBody>
                  <a:tcPr marL="91460" marR="91460" marT="45730" marB="4573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extLst>
                  <a:ext uri="{0D108BD9-81ED-4DB2-BD59-A6C34878D82A}">
                    <a16:rowId xmlns="" xmlns:a16="http://schemas.microsoft.com/office/drawing/2014/main" val="10001"/>
                  </a:ext>
                </a:extLst>
              </a:tr>
            </a:tbl>
          </a:graphicData>
        </a:graphic>
      </p:graphicFrame>
      <p:graphicFrame>
        <p:nvGraphicFramePr>
          <p:cNvPr id="41128" name="Group 168">
            <a:extLst>
              <a:ext uri="{FF2B5EF4-FFF2-40B4-BE49-F238E27FC236}">
                <a16:creationId xmlns="" xmlns:a16="http://schemas.microsoft.com/office/drawing/2014/main" id="{50E87F33-B55F-4BDA-A0F6-4E2A8A6E7768}"/>
              </a:ext>
            </a:extLst>
          </p:cNvPr>
          <p:cNvGraphicFramePr>
            <a:graphicFrameLocks noGrp="1"/>
          </p:cNvGraphicFramePr>
          <p:nvPr/>
        </p:nvGraphicFramePr>
        <p:xfrm>
          <a:off x="3473450" y="3933825"/>
          <a:ext cx="5381625" cy="1098552"/>
        </p:xfrm>
        <a:graphic>
          <a:graphicData uri="http://schemas.openxmlformats.org/drawingml/2006/table">
            <a:tbl>
              <a:tblPr/>
              <a:tblGrid>
                <a:gridCol w="1746250">
                  <a:extLst>
                    <a:ext uri="{9D8B030D-6E8A-4147-A177-3AD203B41FA5}">
                      <a16:colId xmlns="" xmlns:a16="http://schemas.microsoft.com/office/drawing/2014/main" val="20000"/>
                    </a:ext>
                  </a:extLst>
                </a:gridCol>
                <a:gridCol w="2665413">
                  <a:extLst>
                    <a:ext uri="{9D8B030D-6E8A-4147-A177-3AD203B41FA5}">
                      <a16:colId xmlns="" xmlns:a16="http://schemas.microsoft.com/office/drawing/2014/main" val="20001"/>
                    </a:ext>
                  </a:extLst>
                </a:gridCol>
                <a:gridCol w="969962">
                  <a:extLst>
                    <a:ext uri="{9D8B030D-6E8A-4147-A177-3AD203B41FA5}">
                      <a16:colId xmlns="" xmlns:a16="http://schemas.microsoft.com/office/drawing/2014/main" val="20002"/>
                    </a:ext>
                  </a:extLst>
                </a:gridCol>
              </a:tblGrid>
              <a:tr h="213348">
                <a:tc gridSpan="3">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1" i="0" u="none" strike="noStrike" cap="none" baseline="0">
                          <a:ln>
                            <a:noFill/>
                          </a:ln>
                          <a:solidFill>
                            <a:srgbClr val="FFFFFF"/>
                          </a:solidFill>
                          <a:effectLst/>
                          <a:latin typeface="Gill Sans" charset="0"/>
                        </a:rPr>
                        <a:t>SUPPORT IN THE FIGHT AGAINST RARE OR LONG-TERM ILLNESSES</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228460">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Music workshops (2 workshops)</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Fundación Leucemia y Linfoma</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1</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extLst>
                  <a:ext uri="{0D108BD9-81ED-4DB2-BD59-A6C34878D82A}">
                    <a16:rowId xmlns="" xmlns:a16="http://schemas.microsoft.com/office/drawing/2014/main" val="10001"/>
                  </a:ext>
                </a:extLst>
              </a:tr>
              <a:tr h="213348">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Basketball tournament</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Fundación Leucemia y Linfoma</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17</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extLst>
                  <a:ext uri="{0D108BD9-81ED-4DB2-BD59-A6C34878D82A}">
                    <a16:rowId xmlns="" xmlns:a16="http://schemas.microsoft.com/office/drawing/2014/main" val="10002"/>
                  </a:ext>
                </a:extLst>
              </a:tr>
              <a:tr h="213348">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Stop Sanfilippo Race</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Fundación Stop Sanfilippo</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14</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extLst>
                  <a:ext uri="{0D108BD9-81ED-4DB2-BD59-A6C34878D82A}">
                    <a16:rowId xmlns="" xmlns:a16="http://schemas.microsoft.com/office/drawing/2014/main" val="10003"/>
                  </a:ext>
                </a:extLst>
              </a:tr>
              <a:tr h="230048">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Run for multiple sclerosis</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Federación Esclerosis Múltiple Madrid</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20</a:t>
                      </a:r>
                    </a:p>
                  </a:txBody>
                  <a:tcPr marL="91460" marR="91460" marT="45714" marB="45714"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extLst>
                  <a:ext uri="{0D108BD9-81ED-4DB2-BD59-A6C34878D82A}">
                    <a16:rowId xmlns="" xmlns:a16="http://schemas.microsoft.com/office/drawing/2014/main" val="10004"/>
                  </a:ext>
                </a:extLst>
              </a:tr>
            </a:tbl>
          </a:graphicData>
        </a:graphic>
      </p:graphicFrame>
      <p:graphicFrame>
        <p:nvGraphicFramePr>
          <p:cNvPr id="41130" name="Group 170">
            <a:extLst>
              <a:ext uri="{FF2B5EF4-FFF2-40B4-BE49-F238E27FC236}">
                <a16:creationId xmlns="" xmlns:a16="http://schemas.microsoft.com/office/drawing/2014/main" id="{565585E5-85E2-4364-B3C3-355CAA661D40}"/>
              </a:ext>
            </a:extLst>
          </p:cNvPr>
          <p:cNvGraphicFramePr>
            <a:graphicFrameLocks noGrp="1"/>
          </p:cNvGraphicFramePr>
          <p:nvPr/>
        </p:nvGraphicFramePr>
        <p:xfrm>
          <a:off x="3473450" y="5049838"/>
          <a:ext cx="5381625" cy="457200"/>
        </p:xfrm>
        <a:graphic>
          <a:graphicData uri="http://schemas.openxmlformats.org/drawingml/2006/table">
            <a:tbl>
              <a:tblPr/>
              <a:tblGrid>
                <a:gridCol w="1746250">
                  <a:extLst>
                    <a:ext uri="{9D8B030D-6E8A-4147-A177-3AD203B41FA5}">
                      <a16:colId xmlns="" xmlns:a16="http://schemas.microsoft.com/office/drawing/2014/main" val="20000"/>
                    </a:ext>
                  </a:extLst>
                </a:gridCol>
                <a:gridCol w="2665413">
                  <a:extLst>
                    <a:ext uri="{9D8B030D-6E8A-4147-A177-3AD203B41FA5}">
                      <a16:colId xmlns="" xmlns:a16="http://schemas.microsoft.com/office/drawing/2014/main" val="20001"/>
                    </a:ext>
                  </a:extLst>
                </a:gridCol>
                <a:gridCol w="969962">
                  <a:extLst>
                    <a:ext uri="{9D8B030D-6E8A-4147-A177-3AD203B41FA5}">
                      <a16:colId xmlns="" xmlns:a16="http://schemas.microsoft.com/office/drawing/2014/main" val="20002"/>
                    </a:ext>
                  </a:extLst>
                </a:gridCol>
              </a:tblGrid>
              <a:tr h="228600">
                <a:tc gridSpan="3">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1" i="0" u="none" strike="noStrike" cap="none" baseline="0">
                          <a:ln>
                            <a:noFill/>
                          </a:ln>
                          <a:solidFill>
                            <a:srgbClr val="FFFFFF"/>
                          </a:solidFill>
                          <a:effectLst/>
                          <a:latin typeface="Gill Sans" charset="0"/>
                        </a:rPr>
                        <a:t>PROTECTION OF THE ENVIRONMENT</a:t>
                      </a:r>
                    </a:p>
                  </a:txBody>
                  <a:tcPr marL="91460" marR="9146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228600">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Environmental activity</a:t>
                      </a:r>
                    </a:p>
                  </a:txBody>
                  <a:tcPr marL="91460" marR="9146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Cooperación Internacional</a:t>
                      </a:r>
                    </a:p>
                  </a:txBody>
                  <a:tcPr marL="91460" marR="9146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15</a:t>
                      </a:r>
                    </a:p>
                  </a:txBody>
                  <a:tcPr marL="91460" marR="9146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extLst>
                  <a:ext uri="{0D108BD9-81ED-4DB2-BD59-A6C34878D82A}">
                    <a16:rowId xmlns="" xmlns:a16="http://schemas.microsoft.com/office/drawing/2014/main" val="10001"/>
                  </a:ext>
                </a:extLst>
              </a:tr>
            </a:tbl>
          </a:graphicData>
        </a:graphic>
      </p:graphicFrame>
      <p:graphicFrame>
        <p:nvGraphicFramePr>
          <p:cNvPr id="41137" name="Group 177">
            <a:extLst>
              <a:ext uri="{FF2B5EF4-FFF2-40B4-BE49-F238E27FC236}">
                <a16:creationId xmlns="" xmlns:a16="http://schemas.microsoft.com/office/drawing/2014/main" id="{2728AA46-0B18-4ADA-9086-D8B49CE6AEA0}"/>
              </a:ext>
            </a:extLst>
          </p:cNvPr>
          <p:cNvGraphicFramePr>
            <a:graphicFrameLocks noGrp="1"/>
          </p:cNvGraphicFramePr>
          <p:nvPr/>
        </p:nvGraphicFramePr>
        <p:xfrm>
          <a:off x="3455988" y="5564188"/>
          <a:ext cx="5400675" cy="852496"/>
        </p:xfrm>
        <a:graphic>
          <a:graphicData uri="http://schemas.openxmlformats.org/drawingml/2006/table">
            <a:tbl>
              <a:tblPr/>
              <a:tblGrid>
                <a:gridCol w="1763712">
                  <a:extLst>
                    <a:ext uri="{9D8B030D-6E8A-4147-A177-3AD203B41FA5}">
                      <a16:colId xmlns="" xmlns:a16="http://schemas.microsoft.com/office/drawing/2014/main" val="20000"/>
                    </a:ext>
                  </a:extLst>
                </a:gridCol>
                <a:gridCol w="2665413">
                  <a:extLst>
                    <a:ext uri="{9D8B030D-6E8A-4147-A177-3AD203B41FA5}">
                      <a16:colId xmlns="" xmlns:a16="http://schemas.microsoft.com/office/drawing/2014/main" val="20001"/>
                    </a:ext>
                  </a:extLst>
                </a:gridCol>
                <a:gridCol w="971550">
                  <a:extLst>
                    <a:ext uri="{9D8B030D-6E8A-4147-A177-3AD203B41FA5}">
                      <a16:colId xmlns="" xmlns:a16="http://schemas.microsoft.com/office/drawing/2014/main" val="20002"/>
                    </a:ext>
                  </a:extLst>
                </a:gridCol>
              </a:tblGrid>
              <a:tr h="213122">
                <a:tc gridSpan="3">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1" i="0" u="none" strike="noStrike" cap="none" baseline="0">
                          <a:ln>
                            <a:noFill/>
                          </a:ln>
                          <a:solidFill>
                            <a:srgbClr val="FFFFFF"/>
                          </a:solidFill>
                          <a:effectLst/>
                          <a:latin typeface="Gill Sans" charset="0"/>
                        </a:rPr>
                        <a:t>OTHER ACTIONS</a:t>
                      </a: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2"/>
                    </a:solidFill>
                  </a:tcPr>
                </a:tc>
                <a:tc hMerge="1">
                  <a:txBody>
                    <a:bodyPr/>
                    <a:lstStyle/>
                    <a:p>
                      <a:endParaRPr lang="es-ES"/>
                    </a:p>
                  </a:txBody>
                  <a:tcPr/>
                </a:tc>
                <a:tc hMerge="1">
                  <a:txBody>
                    <a:bodyPr/>
                    <a:lstStyle/>
                    <a:p>
                      <a:endParaRPr lang="es-ES"/>
                    </a:p>
                  </a:txBody>
                  <a:tcPr/>
                </a:tc>
                <a:extLst>
                  <a:ext uri="{0D108BD9-81ED-4DB2-BD59-A6C34878D82A}">
                    <a16:rowId xmlns="" xmlns:a16="http://schemas.microsoft.com/office/drawing/2014/main" val="10000"/>
                  </a:ext>
                </a:extLst>
              </a:tr>
              <a:tr h="21312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Decoration of hospitals</a:t>
                      </a: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Fundación Theodora</a:t>
                      </a: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15</a:t>
                      </a: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extLst>
                  <a:ext uri="{0D108BD9-81ED-4DB2-BD59-A6C34878D82A}">
                    <a16:rowId xmlns="" xmlns:a16="http://schemas.microsoft.com/office/drawing/2014/main" val="10001"/>
                  </a:ext>
                </a:extLst>
              </a:tr>
              <a:tr h="21312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A smile for Christmas</a:t>
                      </a:r>
                      <a:endParaRPr kumimoji="0" lang="en-GB" altLang="es-ES" sz="800" b="1" i="0" u="none" strike="noStrike" cap="none" normalizeH="0" baseline="0">
                        <a:ln>
                          <a:noFill/>
                        </a:ln>
                        <a:solidFill>
                          <a:srgbClr val="000000"/>
                        </a:solidFill>
                        <a:effectLst/>
                        <a:latin typeface="Gill Sans" charset="0"/>
                        <a:cs typeface="Arial" pitchFamily="34" charset="0"/>
                      </a:endParaRP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Cooperación Internacional</a:t>
                      </a: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102 gifts</a:t>
                      </a: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4E9E9"/>
                    </a:solidFill>
                  </a:tcPr>
                </a:tc>
                <a:extLst>
                  <a:ext uri="{0D108BD9-81ED-4DB2-BD59-A6C34878D82A}">
                    <a16:rowId xmlns="" xmlns:a16="http://schemas.microsoft.com/office/drawing/2014/main" val="10002"/>
                  </a:ext>
                </a:extLst>
              </a:tr>
              <a:tr h="21312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Collection of foodstuffs</a:t>
                      </a: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Banco de Alimentos</a:t>
                      </a: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0" i="0" u="none" strike="noStrike" cap="none" baseline="0">
                          <a:ln>
                            <a:noFill/>
                          </a:ln>
                          <a:solidFill>
                            <a:srgbClr val="000000"/>
                          </a:solidFill>
                          <a:effectLst/>
                          <a:latin typeface="Gill Sans" charset="0"/>
                        </a:rPr>
                        <a:t>40</a:t>
                      </a:r>
                    </a:p>
                  </a:txBody>
                  <a:tcPr marL="91441" marR="91441" marT="45602" marB="45602"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D0D0"/>
                    </a:solidFill>
                  </a:tcPr>
                </a:tc>
                <a:extLst>
                  <a:ext uri="{0D108BD9-81ED-4DB2-BD59-A6C34878D82A}">
                    <a16:rowId xmlns="" xmlns:a16="http://schemas.microsoft.com/office/drawing/2014/main" val="10003"/>
                  </a:ext>
                </a:extLst>
              </a:tr>
            </a:tbl>
          </a:graphicData>
        </a:graphic>
      </p:graphicFrame>
      <p:graphicFrame>
        <p:nvGraphicFramePr>
          <p:cNvPr id="41120" name="Group 160">
            <a:extLst>
              <a:ext uri="{FF2B5EF4-FFF2-40B4-BE49-F238E27FC236}">
                <a16:creationId xmlns="" xmlns:a16="http://schemas.microsoft.com/office/drawing/2014/main" id="{E0F63647-F2C6-4776-AFB4-ED433522F1C2}"/>
              </a:ext>
            </a:extLst>
          </p:cNvPr>
          <p:cNvGraphicFramePr>
            <a:graphicFrameLocks noGrp="1"/>
          </p:cNvGraphicFramePr>
          <p:nvPr/>
        </p:nvGraphicFramePr>
        <p:xfrm>
          <a:off x="3455988" y="2205038"/>
          <a:ext cx="5380037" cy="334962"/>
        </p:xfrm>
        <a:graphic>
          <a:graphicData uri="http://schemas.openxmlformats.org/drawingml/2006/table">
            <a:tbl>
              <a:tblPr/>
              <a:tblGrid>
                <a:gridCol w="1763712">
                  <a:extLst>
                    <a:ext uri="{9D8B030D-6E8A-4147-A177-3AD203B41FA5}">
                      <a16:colId xmlns="" xmlns:a16="http://schemas.microsoft.com/office/drawing/2014/main" val="20000"/>
                    </a:ext>
                  </a:extLst>
                </a:gridCol>
                <a:gridCol w="2628900">
                  <a:extLst>
                    <a:ext uri="{9D8B030D-6E8A-4147-A177-3AD203B41FA5}">
                      <a16:colId xmlns="" xmlns:a16="http://schemas.microsoft.com/office/drawing/2014/main" val="20001"/>
                    </a:ext>
                  </a:extLst>
                </a:gridCol>
                <a:gridCol w="987425">
                  <a:extLst>
                    <a:ext uri="{9D8B030D-6E8A-4147-A177-3AD203B41FA5}">
                      <a16:colId xmlns="" xmlns:a16="http://schemas.microsoft.com/office/drawing/2014/main" val="20002"/>
                    </a:ext>
                  </a:extLst>
                </a:gridCol>
              </a:tblGrid>
              <a:tr h="33496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1" i="0" u="none" strike="noStrike" cap="none" baseline="0">
                          <a:ln>
                            <a:noFill/>
                          </a:ln>
                          <a:solidFill>
                            <a:schemeClr val="bg1"/>
                          </a:solidFill>
                          <a:effectLst/>
                          <a:latin typeface="Gill Sans" charset="0"/>
                        </a:rPr>
                        <a:t>ACTION</a:t>
                      </a:r>
                    </a:p>
                  </a:txBody>
                  <a:tcPr marL="91433" marR="91433" marT="45460" marB="4546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D9969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1" i="0" u="none" strike="noStrike" cap="none" baseline="0">
                          <a:ln>
                            <a:noFill/>
                          </a:ln>
                          <a:solidFill>
                            <a:schemeClr val="bg1"/>
                          </a:solidFill>
                          <a:effectLst/>
                          <a:latin typeface="Gill Sans" charset="0"/>
                        </a:rPr>
                        <a:t>FOUNDATION/ASSOCIATION</a:t>
                      </a:r>
                    </a:p>
                  </a:txBody>
                  <a:tcPr marL="91433" marR="91433" marT="45460" marB="4546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D9969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es-ES" sz="800" b="1" i="0" u="none" strike="noStrike" cap="none" baseline="0">
                          <a:ln>
                            <a:noFill/>
                          </a:ln>
                          <a:solidFill>
                            <a:schemeClr val="bg1"/>
                          </a:solidFill>
                          <a:effectLst/>
                          <a:latin typeface="Gill Sans" charset="0"/>
                        </a:rPr>
                        <a:t>No. VOLUNTEERS</a:t>
                      </a:r>
                    </a:p>
                  </a:txBody>
                  <a:tcPr marL="91433" marR="91433" marT="45460" marB="4546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D99694"/>
                    </a:solidFill>
                  </a:tcPr>
                </a:tc>
                <a:extLst>
                  <a:ext uri="{0D108BD9-81ED-4DB2-BD59-A6C34878D82A}">
                    <a16:rowId xmlns="" xmlns:a16="http://schemas.microsoft.com/office/drawing/2014/main" val="10000"/>
                  </a:ext>
                </a:extLst>
              </a:tr>
            </a:tbl>
          </a:graphicData>
        </a:graphic>
      </p:graphicFrame>
      <p:sp>
        <p:nvSpPr>
          <p:cNvPr id="31" name="9 Rectángulo">
            <a:extLst>
              <a:ext uri="{FF2B5EF4-FFF2-40B4-BE49-F238E27FC236}">
                <a16:creationId xmlns="" xmlns:a16="http://schemas.microsoft.com/office/drawing/2014/main" id="{AC36A872-0F65-44E6-A5FA-65AC49643BA6}"/>
              </a:ext>
            </a:extLst>
          </p:cNvPr>
          <p:cNvSpPr/>
          <p:nvPr/>
        </p:nvSpPr>
        <p:spPr>
          <a:xfrm>
            <a:off x="1800225" y="968375"/>
            <a:ext cx="4679950"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rgbClr val="9E1B34"/>
                </a:solidFill>
                <a:latin typeface="Gill Sans"/>
              </a:rPr>
              <a:t>CORPORATE VOLUNTEERING PLAN. 2016 Actions</a:t>
            </a:r>
          </a:p>
        </p:txBody>
      </p:sp>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9"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5" name="34 Grupo"/>
          <p:cNvGrpSpPr/>
          <p:nvPr/>
        </p:nvGrpSpPr>
        <p:grpSpPr>
          <a:xfrm>
            <a:off x="93663" y="5481228"/>
            <a:ext cx="1320800" cy="684622"/>
            <a:chOff x="93663" y="5481228"/>
            <a:chExt cx="1320800" cy="684622"/>
          </a:xfrm>
        </p:grpSpPr>
        <p:sp>
          <p:nvSpPr>
            <p:cNvPr id="36"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7"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656045058"/>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0ACEF73-047D-406D-A722-A819C401AF4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36E1D5AD-8709-47B6-B83B-913E691B1F36}"/>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0E248489-B32A-4340-8BC3-8929C7860C19}"/>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9AB19B39-8C13-463C-AEC6-08A1ABDC834E}" type="slidenum">
              <a:rPr lang="es-ES" altLang="es-ES" sz="1600" b="1">
                <a:solidFill>
                  <a:srgbClr val="FFC000"/>
                </a:solidFill>
              </a:rPr>
              <a:pPr algn="r" eaLnBrk="1" hangingPunct="1">
                <a:spcBef>
                  <a:spcPct val="0"/>
                </a:spcBef>
                <a:buFontTx/>
                <a:buNone/>
              </a:pPr>
              <a:t>124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BC72CAC9-8A27-41AD-9A3B-B0A5C3E4EEA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128006" name="Picture 2">
            <a:extLst>
              <a:ext uri="{FF2B5EF4-FFF2-40B4-BE49-F238E27FC236}">
                <a16:creationId xmlns="" xmlns:a16="http://schemas.microsoft.com/office/drawing/2014/main" id="{6AFE63D4-F9D5-4D3D-A4F2-E11B968A10F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8007" name="AutoShape 6" descr="Resultado de imagen de imagen de calendario 2016">
            <a:extLst>
              <a:ext uri="{FF2B5EF4-FFF2-40B4-BE49-F238E27FC236}">
                <a16:creationId xmlns="" xmlns:a16="http://schemas.microsoft.com/office/drawing/2014/main" id="{FA6EB0BC-86F0-4E74-96AE-876E7C60305D}"/>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28008" name="AutoShape 8" descr="Resultado de imagen de imagen de calendario 2016">
            <a:extLst>
              <a:ext uri="{FF2B5EF4-FFF2-40B4-BE49-F238E27FC236}">
                <a16:creationId xmlns="" xmlns:a16="http://schemas.microsoft.com/office/drawing/2014/main" id="{79726CE0-C96A-4D15-A3D8-361FDA74110B}"/>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28009" name="AutoShape 12" descr="Resultado de imagen de imagen de verificacion">
            <a:extLst>
              <a:ext uri="{FF2B5EF4-FFF2-40B4-BE49-F238E27FC236}">
                <a16:creationId xmlns="" xmlns:a16="http://schemas.microsoft.com/office/drawing/2014/main" id="{3FA21C6F-18BC-4432-9D30-230CE9805338}"/>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28010" name="AutoShape 14" descr="Resultado de imagen de imagen de verificacion">
            <a:extLst>
              <a:ext uri="{FF2B5EF4-FFF2-40B4-BE49-F238E27FC236}">
                <a16:creationId xmlns="" xmlns:a16="http://schemas.microsoft.com/office/drawing/2014/main" id="{8193A958-6C75-4DA4-9E15-8013D317A5EE}"/>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28011" name="8 Rectángulo">
            <a:extLst>
              <a:ext uri="{FF2B5EF4-FFF2-40B4-BE49-F238E27FC236}">
                <a16:creationId xmlns="" xmlns:a16="http://schemas.microsoft.com/office/drawing/2014/main" id="{3FB7660A-9E9E-4964-B17A-9C9DCC9C7F09}"/>
              </a:ext>
            </a:extLst>
          </p:cNvPr>
          <p:cNvSpPr>
            <a:spLocks noChangeArrowheads="1"/>
          </p:cNvSpPr>
          <p:nvPr/>
        </p:nvSpPr>
        <p:spPr bwMode="auto">
          <a:xfrm>
            <a:off x="2627313" y="4486275"/>
            <a:ext cx="5905500" cy="52387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a:solidFill>
                  <a:srgbClr val="9E1B34"/>
                </a:solidFill>
                <a:latin typeface="Gill Sans"/>
              </a:rPr>
              <a:t>Annex 1. Table of contents</a:t>
            </a:r>
          </a:p>
        </p:txBody>
      </p:sp>
    </p:spTree>
    <p:extLst>
      <p:ext uri="{BB962C8B-B14F-4D97-AF65-F5344CB8AC3E}">
        <p14:creationId xmlns:p14="http://schemas.microsoft.com/office/powerpoint/2010/main" val="3279834137"/>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3" name="1 Marcador de número de diapositiva">
            <a:extLst>
              <a:ext uri="{FF2B5EF4-FFF2-40B4-BE49-F238E27FC236}">
                <a16:creationId xmlns="" xmlns:a16="http://schemas.microsoft.com/office/drawing/2014/main" id="{92DD6F88-E6BA-46C8-9D04-C486D38996A5}"/>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BD760E2D-8820-4032-8BF8-2EC039F134BE}" type="slidenum">
              <a:rPr lang="es-ES" altLang="es-ES" sz="1600" b="1">
                <a:solidFill>
                  <a:srgbClr val="FFC000"/>
                </a:solidFill>
              </a:rPr>
              <a:pPr eaLnBrk="1" hangingPunct="1">
                <a:spcBef>
                  <a:spcPct val="0"/>
                </a:spcBef>
                <a:buFontTx/>
                <a:buNone/>
              </a:pPr>
              <a:t>125</a:t>
            </a:fld>
            <a:endParaRPr lang="en-GB" altLang="es-ES" sz="1600" b="1">
              <a:solidFill>
                <a:srgbClr val="FFC000"/>
              </a:solidFill>
            </a:endParaRPr>
          </a:p>
        </p:txBody>
      </p:sp>
      <p:graphicFrame>
        <p:nvGraphicFramePr>
          <p:cNvPr id="2" name="1 Tabla">
            <a:extLst>
              <a:ext uri="{FF2B5EF4-FFF2-40B4-BE49-F238E27FC236}">
                <a16:creationId xmlns="" xmlns:a16="http://schemas.microsoft.com/office/drawing/2014/main" id="{EB971A3C-AF61-42EA-86D5-CDEB6F682DAA}"/>
              </a:ext>
            </a:extLst>
          </p:cNvPr>
          <p:cNvGraphicFramePr>
            <a:graphicFrameLocks noGrp="1"/>
          </p:cNvGraphicFramePr>
          <p:nvPr>
            <p:extLst/>
          </p:nvPr>
        </p:nvGraphicFramePr>
        <p:xfrm>
          <a:off x="1619250" y="1525588"/>
          <a:ext cx="7200900" cy="4389094"/>
        </p:xfrm>
        <a:graphic>
          <a:graphicData uri="http://schemas.openxmlformats.org/drawingml/2006/table">
            <a:tbl>
              <a:tblPr firstRow="1" bandRow="1">
                <a:tableStyleId>{21E4AEA4-8DFA-4A89-87EB-49C32662AFE0}</a:tableStyleId>
              </a:tblPr>
              <a:tblGrid>
                <a:gridCol w="774290">
                  <a:extLst>
                    <a:ext uri="{9D8B030D-6E8A-4147-A177-3AD203B41FA5}">
                      <a16:colId xmlns="" xmlns:a16="http://schemas.microsoft.com/office/drawing/2014/main" val="20000"/>
                    </a:ext>
                  </a:extLst>
                </a:gridCol>
                <a:gridCol w="1316294">
                  <a:extLst>
                    <a:ext uri="{9D8B030D-6E8A-4147-A177-3AD203B41FA5}">
                      <a16:colId xmlns="" xmlns:a16="http://schemas.microsoft.com/office/drawing/2014/main" val="20001"/>
                    </a:ext>
                  </a:extLst>
                </a:gridCol>
                <a:gridCol w="2914264">
                  <a:extLst>
                    <a:ext uri="{9D8B030D-6E8A-4147-A177-3AD203B41FA5}">
                      <a16:colId xmlns="" xmlns:a16="http://schemas.microsoft.com/office/drawing/2014/main" val="20002"/>
                    </a:ext>
                  </a:extLst>
                </a:gridCol>
                <a:gridCol w="2196052">
                  <a:extLst>
                    <a:ext uri="{9D8B030D-6E8A-4147-A177-3AD203B41FA5}">
                      <a16:colId xmlns="" xmlns:a16="http://schemas.microsoft.com/office/drawing/2014/main" val="20003"/>
                    </a:ext>
                  </a:extLst>
                </a:gridCol>
              </a:tblGrid>
              <a:tr h="685819">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36" marR="91436" marT="45731" marB="4573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36" marR="91436" marT="45731" marB="4573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36" marR="91436" marT="45731" marB="4573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36" marR="91436" marT="45731" marB="4573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83399">
                <a:tc>
                  <a:txBody>
                    <a:bodyPr/>
                    <a:lstStyle/>
                    <a:p>
                      <a:pPr algn="ctr"/>
                      <a:r>
                        <a:rPr lang="en-GB" sz="700" dirty="0">
                          <a:solidFill>
                            <a:schemeClr val="accent2">
                              <a:lumMod val="75000"/>
                            </a:schemeClr>
                          </a:solidFill>
                          <a:latin typeface="Gill Sans"/>
                        </a:rPr>
                        <a:t>G4-1</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Renewal of commitment</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Statement by the mandated executive officer</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“Letter from the Chairman”. Pages 4 and 5  </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66941">
                <a:tc>
                  <a:txBody>
                    <a:bodyPr/>
                    <a:lstStyle/>
                    <a:p>
                      <a:pPr algn="ctr"/>
                      <a:r>
                        <a:rPr lang="en-GB" sz="700" dirty="0">
                          <a:solidFill>
                            <a:schemeClr val="accent2">
                              <a:lumMod val="75000"/>
                            </a:schemeClr>
                          </a:solidFill>
                          <a:latin typeface="Gill Sans"/>
                        </a:rPr>
                        <a:t>G4-2</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700" dirty="0">
                        <a:solidFill>
                          <a:schemeClr val="accent2">
                            <a:lumMod val="75000"/>
                          </a:schemeClr>
                        </a:solidFill>
                        <a:latin typeface="Gill Sans"/>
                      </a:endParaRP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the principal effects, risks and opportunities</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“Risks and opportunities”. Pages 36 to 39</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318747">
                <a:tc>
                  <a:txBody>
                    <a:bodyPr/>
                    <a:lstStyle/>
                    <a:p>
                      <a:pPr algn="ctr"/>
                      <a:r>
                        <a:rPr lang="en-GB" sz="700" dirty="0">
                          <a:solidFill>
                            <a:schemeClr val="accent2">
                              <a:lumMod val="75000"/>
                            </a:schemeClr>
                          </a:solidFill>
                          <a:latin typeface="Gill Sans"/>
                        </a:rPr>
                        <a:t>G4-3</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General information</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Name of the reporting organisation</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Instituto de Crédito Oficial, Entidad Pública Empresarial (ICO)</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61368">
                <a:tc>
                  <a:txBody>
                    <a:bodyPr/>
                    <a:lstStyle/>
                    <a:p>
                      <a:pPr algn="ctr"/>
                      <a:r>
                        <a:rPr lang="en-GB" sz="700" dirty="0">
                          <a:solidFill>
                            <a:schemeClr val="accent2">
                              <a:lumMod val="75000"/>
                            </a:schemeClr>
                          </a:solidFill>
                          <a:latin typeface="Gill Sans"/>
                        </a:rPr>
                        <a:t>G4-4</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Main brands, products and services</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“Business model. Products”. Pages 24 to 28</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313546">
                <a:tc>
                  <a:txBody>
                    <a:bodyPr/>
                    <a:lstStyle/>
                    <a:p>
                      <a:pPr algn="ctr"/>
                      <a:r>
                        <a:rPr lang="en-GB" sz="700" dirty="0">
                          <a:solidFill>
                            <a:schemeClr val="accent2">
                              <a:lumMod val="75000"/>
                            </a:schemeClr>
                          </a:solidFill>
                          <a:latin typeface="Gill Sans"/>
                        </a:rPr>
                        <a:t>G4-5</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Location of the organisation's headquarters</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Paseo del Prado, 4</a:t>
                      </a:r>
                      <a:r>
                        <a:rPr sz="700" dirty="0"/>
                        <a:t> </a:t>
                      </a:r>
                    </a:p>
                    <a:p>
                      <a:pPr algn="just"/>
                      <a:r>
                        <a:rPr lang="en-GB" sz="700" baseline="0" dirty="0">
                          <a:solidFill>
                            <a:schemeClr val="accent2">
                              <a:lumMod val="75000"/>
                            </a:schemeClr>
                          </a:solidFill>
                          <a:latin typeface="Gill Sans"/>
                        </a:rPr>
                        <a:t>28014 – MADRID (SPAIN)</a:t>
                      </a:r>
                      <a:endParaRPr lang="en-GB" sz="700" dirty="0">
                        <a:solidFill>
                          <a:schemeClr val="accent2">
                            <a:lumMod val="75000"/>
                          </a:schemeClr>
                        </a:solidFill>
                        <a:latin typeface="Gill Sans"/>
                      </a:endParaRP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370918">
                <a:tc>
                  <a:txBody>
                    <a:bodyPr/>
                    <a:lstStyle/>
                    <a:p>
                      <a:pPr algn="ctr"/>
                      <a:r>
                        <a:rPr lang="en-GB" sz="700" dirty="0">
                          <a:solidFill>
                            <a:schemeClr val="accent2">
                              <a:lumMod val="75000"/>
                            </a:schemeClr>
                          </a:solidFill>
                          <a:latin typeface="Gill Sans"/>
                        </a:rPr>
                        <a:t>G4-6</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Countries in which the organisation operates Identification of countries in which significant operations take place</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only operates in Spain</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327813">
                <a:tc>
                  <a:txBody>
                    <a:bodyPr/>
                    <a:lstStyle/>
                    <a:p>
                      <a:pPr algn="ctr"/>
                      <a:r>
                        <a:rPr lang="en-GB" sz="700" dirty="0">
                          <a:solidFill>
                            <a:schemeClr val="accent2">
                              <a:lumMod val="75000"/>
                            </a:schemeClr>
                          </a:solidFill>
                          <a:latin typeface="Gill Sans"/>
                        </a:rPr>
                        <a:t>G4-7</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Nature of ownership and legal form</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“Legal Form and Applicable Regime. Mission and Vision”. Page 23</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392111">
                <a:tc>
                  <a:txBody>
                    <a:bodyPr/>
                    <a:lstStyle/>
                    <a:p>
                      <a:pPr algn="ctr"/>
                      <a:r>
                        <a:rPr lang="en-GB" sz="700" dirty="0">
                          <a:solidFill>
                            <a:schemeClr val="accent2">
                              <a:lumMod val="75000"/>
                            </a:schemeClr>
                          </a:solidFill>
                          <a:latin typeface="Gill Sans"/>
                        </a:rPr>
                        <a:t>G4-8</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Markets served</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loan transactions are granted to national or foreign companies for investments made in Spain. Distribution by sector and by region can be seen in “Economic management”. Pages 69 to 104</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304825">
                <a:tc>
                  <a:txBody>
                    <a:bodyPr/>
                    <a:lstStyle/>
                    <a:p>
                      <a:pPr algn="ctr"/>
                      <a:r>
                        <a:rPr lang="en-GB" sz="700" dirty="0">
                          <a:solidFill>
                            <a:schemeClr val="accent2">
                              <a:lumMod val="75000"/>
                            </a:schemeClr>
                          </a:solidFill>
                          <a:latin typeface="Gill Sans"/>
                        </a:rPr>
                        <a:t>G4-9</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Aspects of the reporting organisation</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“Development of the main indicators”. Pages 49 to 51</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432718">
                <a:tc>
                  <a:txBody>
                    <a:bodyPr/>
                    <a:lstStyle/>
                    <a:p>
                      <a:pPr algn="ctr"/>
                      <a:r>
                        <a:rPr lang="en-GB" sz="700" dirty="0">
                          <a:solidFill>
                            <a:schemeClr val="accent2">
                              <a:lumMod val="75000"/>
                            </a:schemeClr>
                          </a:solidFill>
                          <a:latin typeface="Gill Sans"/>
                        </a:rPr>
                        <a:t>G4-10</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6</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Total workforce broken down by employment type, employment contract, region and gender</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“Development of the main indicators”. Pages 49 to 51 “Labour relations”. Pages 109 to 113</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198151">
                <a:tc>
                  <a:txBody>
                    <a:bodyPr/>
                    <a:lstStyle/>
                    <a:p>
                      <a:pPr algn="ctr"/>
                      <a:r>
                        <a:rPr lang="en-GB" sz="700" dirty="0">
                          <a:solidFill>
                            <a:schemeClr val="accent2">
                              <a:lumMod val="75000"/>
                            </a:schemeClr>
                          </a:solidFill>
                          <a:latin typeface="Gill Sans"/>
                        </a:rPr>
                        <a:t>G4-11</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3</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Percentage of employees covered by collective bargaining agreements</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81.5 %</a:t>
                      </a:r>
                    </a:p>
                  </a:txBody>
                  <a:tcPr marL="91436" marR="91436" marT="45730" marB="4573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bl>
          </a:graphicData>
        </a:graphic>
      </p:graphicFrame>
      <p:sp>
        <p:nvSpPr>
          <p:cNvPr id="46" name="45 Rectángulo">
            <a:hlinkClick r:id="rId2" action="ppaction://hlinkfile"/>
            <a:extLst>
              <a:ext uri="{FF2B5EF4-FFF2-40B4-BE49-F238E27FC236}">
                <a16:creationId xmlns="" xmlns:a16="http://schemas.microsoft.com/office/drawing/2014/main" id="{BC76B416-F66D-4323-9212-137A75C122DF}"/>
              </a:ext>
            </a:extLst>
          </p:cNvPr>
          <p:cNvSpPr/>
          <p:nvPr/>
        </p:nvSpPr>
        <p:spPr>
          <a:xfrm>
            <a:off x="8101013" y="4991100"/>
            <a:ext cx="142875" cy="238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48" name="19 CuadroTexto">
            <a:extLst>
              <a:ext uri="{FF2B5EF4-FFF2-40B4-BE49-F238E27FC236}">
                <a16:creationId xmlns="" xmlns:a16="http://schemas.microsoft.com/office/drawing/2014/main" id="{B4115575-1407-40A5-A12F-1D9FEFE7F29E}"/>
              </a:ext>
            </a:extLst>
          </p:cNvPr>
          <p:cNvSpPr txBox="1">
            <a:spLocks noChangeArrowheads="1"/>
          </p:cNvSpPr>
          <p:nvPr/>
        </p:nvSpPr>
        <p:spPr bwMode="auto">
          <a:xfrm>
            <a:off x="1598613" y="5881507"/>
            <a:ext cx="6696075" cy="215900"/>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sp>
        <p:nvSpPr>
          <p:cNvPr id="42" name="41 Rectángulo">
            <a:extLst>
              <a:ext uri="{FF2B5EF4-FFF2-40B4-BE49-F238E27FC236}">
                <a16:creationId xmlns="" xmlns:a16="http://schemas.microsoft.com/office/drawing/2014/main" id="{BBBABEF4-B576-4F4E-A29C-F7797B348C6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dirty="0">
              <a:solidFill>
                <a:srgbClr val="9E1B34"/>
              </a:solidFill>
              <a:latin typeface="Gill Sans"/>
            </a:endParaRPr>
          </a:p>
        </p:txBody>
      </p:sp>
      <p:pic>
        <p:nvPicPr>
          <p:cNvPr id="129097" name="Picture 2">
            <a:extLst>
              <a:ext uri="{FF2B5EF4-FFF2-40B4-BE49-F238E27FC236}">
                <a16:creationId xmlns="" xmlns:a16="http://schemas.microsoft.com/office/drawing/2014/main" id="{9E5BCD6D-684E-4EC6-A5C1-D8D84FBF8F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43 Rectángulo">
            <a:extLst>
              <a:ext uri="{FF2B5EF4-FFF2-40B4-BE49-F238E27FC236}">
                <a16:creationId xmlns="" xmlns:a16="http://schemas.microsoft.com/office/drawing/2014/main" id="{E70FD756-A237-4341-9A00-DFBD76A64BC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5" name="44 Rectángulo">
            <a:extLst>
              <a:ext uri="{FF2B5EF4-FFF2-40B4-BE49-F238E27FC236}">
                <a16:creationId xmlns="" xmlns:a16="http://schemas.microsoft.com/office/drawing/2014/main" id="{8B33B528-CACA-48F5-B0D8-42603A3FA396}"/>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29100" name="1 Marcador de número de diapositiva">
            <a:extLst>
              <a:ext uri="{FF2B5EF4-FFF2-40B4-BE49-F238E27FC236}">
                <a16:creationId xmlns="" xmlns:a16="http://schemas.microsoft.com/office/drawing/2014/main" id="{40315608-59DC-4082-A391-B8ED90F89140}"/>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F916EE4-D6AA-4369-B487-934C20924581}" type="slidenum">
              <a:rPr lang="es-ES" altLang="es-ES" sz="1600" b="1">
                <a:solidFill>
                  <a:srgbClr val="FFC000"/>
                </a:solidFill>
              </a:rPr>
              <a:pPr algn="r" eaLnBrk="1" hangingPunct="1">
                <a:spcBef>
                  <a:spcPct val="0"/>
                </a:spcBef>
                <a:buFontTx/>
                <a:buNone/>
              </a:pPr>
              <a:t>125</a:t>
            </a:fld>
            <a:endParaRPr lang="en-GB" altLang="es-ES" sz="1600" b="1">
              <a:solidFill>
                <a:srgbClr val="FFC000"/>
              </a:solidFill>
            </a:endParaRPr>
          </a:p>
        </p:txBody>
      </p:sp>
      <p:sp>
        <p:nvSpPr>
          <p:cNvPr id="11" name="10 Rectángulo">
            <a:extLst>
              <a:ext uri="{FF2B5EF4-FFF2-40B4-BE49-F238E27FC236}">
                <a16:creationId xmlns="" xmlns:a16="http://schemas.microsoft.com/office/drawing/2014/main" id="{1A34D35D-76F9-45F7-8A18-0443682C7984}"/>
              </a:ext>
            </a:extLst>
          </p:cNvPr>
          <p:cNvSpPr/>
          <p:nvPr/>
        </p:nvSpPr>
        <p:spPr>
          <a:xfrm>
            <a:off x="1619250" y="1146175"/>
            <a:ext cx="2736850" cy="230188"/>
          </a:xfrm>
          <a:prstGeom prst="rect">
            <a:avLst/>
          </a:prstGeom>
          <a:solidFill>
            <a:schemeClr val="accent2">
              <a:lumMod val="20000"/>
              <a:lumOff val="80000"/>
            </a:schemeClr>
          </a:solidFill>
        </p:spPr>
        <p:txBody>
          <a:bodyPr>
            <a:spAutoFit/>
          </a:bodyPr>
          <a:lstStyle/>
          <a:p>
            <a:pPr fontAlgn="auto">
              <a:spcBef>
                <a:spcPts val="0"/>
              </a:spcBef>
              <a:spcAft>
                <a:spcPts val="0"/>
              </a:spcAft>
              <a:defRPr/>
            </a:pPr>
            <a:r>
              <a:rPr lang="en-GB" sz="900" b="1" dirty="0">
                <a:solidFill>
                  <a:schemeClr val="accent2">
                    <a:lumMod val="75000"/>
                  </a:schemeClr>
                </a:solidFill>
                <a:latin typeface="Gill Sans"/>
              </a:rPr>
              <a:t>G4. General indicators</a:t>
            </a:r>
          </a:p>
        </p:txBody>
      </p:sp>
      <p:grpSp>
        <p:nvGrpSpPr>
          <p:cNvPr id="4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1"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9"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0"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1"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2"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3"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4"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5"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6"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7"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7"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168918611"/>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6E7FF519-C30F-4C31-AAE4-EC3859AF1F56}"/>
              </a:ext>
            </a:extLst>
          </p:cNvPr>
          <p:cNvGraphicFramePr>
            <a:graphicFrameLocks noGrp="1"/>
          </p:cNvGraphicFramePr>
          <p:nvPr>
            <p:extLst/>
          </p:nvPr>
        </p:nvGraphicFramePr>
        <p:xfrm>
          <a:off x="1619250" y="908050"/>
          <a:ext cx="7200900" cy="4449755"/>
        </p:xfrm>
        <a:graphic>
          <a:graphicData uri="http://schemas.openxmlformats.org/drawingml/2006/table">
            <a:tbl>
              <a:tblPr firstRow="1" bandRow="1">
                <a:tableStyleId>{21E4AEA4-8DFA-4A89-87EB-49C32662AFE0}</a:tableStyleId>
              </a:tblPr>
              <a:tblGrid>
                <a:gridCol w="774290">
                  <a:extLst>
                    <a:ext uri="{9D8B030D-6E8A-4147-A177-3AD203B41FA5}">
                      <a16:colId xmlns="" xmlns:a16="http://schemas.microsoft.com/office/drawing/2014/main" val="20000"/>
                    </a:ext>
                  </a:extLst>
                </a:gridCol>
                <a:gridCol w="1316294">
                  <a:extLst>
                    <a:ext uri="{9D8B030D-6E8A-4147-A177-3AD203B41FA5}">
                      <a16:colId xmlns="" xmlns:a16="http://schemas.microsoft.com/office/drawing/2014/main" val="20001"/>
                    </a:ext>
                  </a:extLst>
                </a:gridCol>
                <a:gridCol w="3174590">
                  <a:extLst>
                    <a:ext uri="{9D8B030D-6E8A-4147-A177-3AD203B41FA5}">
                      <a16:colId xmlns="" xmlns:a16="http://schemas.microsoft.com/office/drawing/2014/main" val="20002"/>
                    </a:ext>
                  </a:extLst>
                </a:gridCol>
                <a:gridCol w="1935726">
                  <a:extLst>
                    <a:ext uri="{9D8B030D-6E8A-4147-A177-3AD203B41FA5}">
                      <a16:colId xmlns="" xmlns:a16="http://schemas.microsoft.com/office/drawing/2014/main" val="20003"/>
                    </a:ext>
                  </a:extLst>
                </a:gridCol>
              </a:tblGrid>
              <a:tr h="576391">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41" marR="91441" marT="48035" marB="4803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41" marR="91441" marT="48035" marB="4803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41" marR="91441" marT="48035" marB="4803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41" marR="91441" marT="48035" marB="4803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16367">
                <a:tc>
                  <a:txBody>
                    <a:bodyPr/>
                    <a:lstStyle/>
                    <a:p>
                      <a:pPr algn="ctr"/>
                      <a:r>
                        <a:rPr lang="en-GB" sz="700" dirty="0">
                          <a:solidFill>
                            <a:schemeClr val="accent2">
                              <a:lumMod val="75000"/>
                            </a:schemeClr>
                          </a:solidFill>
                          <a:latin typeface="Gill Sans"/>
                        </a:rPr>
                        <a:t>G4-12</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700" dirty="0">
                        <a:solidFill>
                          <a:schemeClr val="accent2">
                            <a:lumMod val="75000"/>
                          </a:schemeClr>
                        </a:solidFill>
                        <a:latin typeface="Gill Sans"/>
                      </a:endParaRP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the organisation's supply chain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“Stakeholders”. Pages 29 and 30. “Materiality”. Pages 31 to 35. “Suppliers”. Page 40</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180158">
                <a:tc>
                  <a:txBody>
                    <a:bodyPr/>
                    <a:lstStyle/>
                    <a:p>
                      <a:pPr algn="ctr"/>
                      <a:r>
                        <a:rPr lang="en-GB" sz="700" dirty="0">
                          <a:solidFill>
                            <a:schemeClr val="accent2">
                              <a:lumMod val="75000"/>
                            </a:schemeClr>
                          </a:solidFill>
                          <a:latin typeface="Gill Sans"/>
                        </a:rPr>
                        <a:t>G4-13</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700" dirty="0">
                        <a:solidFill>
                          <a:schemeClr val="accent2">
                            <a:lumMod val="75000"/>
                          </a:schemeClr>
                        </a:solidFill>
                        <a:latin typeface="Gill Sans"/>
                      </a:endParaRP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Significant changes in the reporting organisation and its supply chain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None</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432253">
                <a:tc>
                  <a:txBody>
                    <a:bodyPr/>
                    <a:lstStyle/>
                    <a:p>
                      <a:pPr algn="ctr"/>
                      <a:r>
                        <a:rPr lang="en-GB" sz="700" dirty="0">
                          <a:solidFill>
                            <a:schemeClr val="accent2">
                              <a:lumMod val="75000"/>
                            </a:schemeClr>
                          </a:solidFill>
                          <a:latin typeface="Gill Sans"/>
                        </a:rPr>
                        <a:t>G4-14</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700" dirty="0">
                        <a:solidFill>
                          <a:schemeClr val="accent2">
                            <a:lumMod val="75000"/>
                          </a:schemeClr>
                        </a:solidFill>
                        <a:latin typeface="Gill Sans"/>
                      </a:endParaRP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Explanation of whether and how a precautionary approach or principle has been adopted by the reporting organisation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“Ethical and responsible management”. Pages 66 to 68. “Risks and opportunities”. Pages 36 to 39</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172038">
                <a:tc>
                  <a:txBody>
                    <a:bodyPr/>
                    <a:lstStyle/>
                    <a:p>
                      <a:pPr algn="ctr"/>
                      <a:r>
                        <a:rPr lang="en-GB" sz="700" dirty="0">
                          <a:solidFill>
                            <a:schemeClr val="accent2">
                              <a:lumMod val="75000"/>
                            </a:schemeClr>
                          </a:solidFill>
                          <a:latin typeface="Gill Sans"/>
                        </a:rPr>
                        <a:t>G4-15</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1</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7</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External principles and initiatives on economic, environmental and social matters subscribed to or adopted by the reporting organisation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“Alliances” Pages 44 to 48</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178485">
                <a:tc>
                  <a:txBody>
                    <a:bodyPr/>
                    <a:lstStyle/>
                    <a:p>
                      <a:pPr algn="ctr"/>
                      <a:r>
                        <a:rPr lang="en-GB" sz="700" dirty="0">
                          <a:solidFill>
                            <a:schemeClr val="accent2">
                              <a:lumMod val="75000"/>
                            </a:schemeClr>
                          </a:solidFill>
                          <a:latin typeface="Gill Sans"/>
                        </a:rPr>
                        <a:t>G4-16</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National and international associations and organisations which the reporting organisation belongs to or supports</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“Alliances” Pages 44 to 48</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220936">
                <a:tc>
                  <a:txBody>
                    <a:bodyPr/>
                    <a:lstStyle/>
                    <a:p>
                      <a:pPr algn="ctr"/>
                      <a:r>
                        <a:rPr lang="en-GB" sz="700" dirty="0">
                          <a:solidFill>
                            <a:schemeClr val="accent2">
                              <a:lumMod val="75000"/>
                            </a:schemeClr>
                          </a:solidFill>
                          <a:latin typeface="Gill Sans"/>
                        </a:rPr>
                        <a:t>G4-17</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Business structure of the organisation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“Legal Form and Applicable Regime. Mission and Vision”. Page 23</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191379">
                <a:tc>
                  <a:txBody>
                    <a:bodyPr/>
                    <a:lstStyle/>
                    <a:p>
                      <a:pPr algn="ctr"/>
                      <a:r>
                        <a:rPr lang="en-GB" sz="700" dirty="0">
                          <a:solidFill>
                            <a:schemeClr val="accent2">
                              <a:lumMod val="75000"/>
                            </a:schemeClr>
                          </a:solidFill>
                          <a:latin typeface="Gill Sans"/>
                        </a:rPr>
                        <a:t>G4-18</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Process for defining Report</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“Materiality”. Pages 31 to 35. “About this report”. Page 7</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123216">
                <a:tc>
                  <a:txBody>
                    <a:bodyPr/>
                    <a:lstStyle/>
                    <a:p>
                      <a:pPr algn="ctr"/>
                      <a:r>
                        <a:rPr lang="en-GB" sz="700" dirty="0">
                          <a:solidFill>
                            <a:schemeClr val="accent2">
                              <a:lumMod val="75000"/>
                            </a:schemeClr>
                          </a:solidFill>
                          <a:latin typeface="Gill Sans"/>
                        </a:rPr>
                        <a:t>G4-19</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material aspects</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“Materiality”. Pages 31 to 35</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141950">
                <a:tc>
                  <a:txBody>
                    <a:bodyPr/>
                    <a:lstStyle/>
                    <a:p>
                      <a:pPr algn="ctr"/>
                      <a:r>
                        <a:rPr lang="en-GB" sz="700" dirty="0">
                          <a:solidFill>
                            <a:schemeClr val="accent2">
                              <a:lumMod val="75000"/>
                            </a:schemeClr>
                          </a:solidFill>
                          <a:latin typeface="Gill Sans"/>
                        </a:rPr>
                        <a:t>G4-20</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Coverage of material aspects within the organisation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“Materiality”. Pages 31 to 35</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127417">
                <a:tc>
                  <a:txBody>
                    <a:bodyPr/>
                    <a:lstStyle/>
                    <a:p>
                      <a:pPr algn="ctr"/>
                      <a:r>
                        <a:rPr lang="en-GB" sz="700" dirty="0">
                          <a:solidFill>
                            <a:schemeClr val="accent2">
                              <a:lumMod val="75000"/>
                            </a:schemeClr>
                          </a:solidFill>
                          <a:latin typeface="Gill Sans"/>
                        </a:rPr>
                        <a:t>G4-21</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Coverage of material aspects outside the organisation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“Materiality”. Pages 31 to 35</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406847">
                <a:tc>
                  <a:txBody>
                    <a:bodyPr/>
                    <a:lstStyle/>
                    <a:p>
                      <a:pPr algn="ctr"/>
                      <a:r>
                        <a:rPr lang="en-GB" sz="700" dirty="0">
                          <a:solidFill>
                            <a:schemeClr val="accent2">
                              <a:lumMod val="75000"/>
                            </a:schemeClr>
                          </a:solidFill>
                          <a:latin typeface="Gill Sans"/>
                        </a:rPr>
                        <a:t>G4-22</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Impact that the restatement of information in previous reports might have</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The texts used from previous reports refer to general aspects of ICO. They have been revised and corrected where they do not reflect the real situation</a:t>
                      </a:r>
                      <a:r>
                        <a:rPr sz="700" dirty="0"/>
                        <a:t> </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r h="208095">
                <a:tc>
                  <a:txBody>
                    <a:bodyPr/>
                    <a:lstStyle/>
                    <a:p>
                      <a:pPr algn="ctr"/>
                      <a:r>
                        <a:rPr lang="en-GB" sz="700" dirty="0">
                          <a:solidFill>
                            <a:schemeClr val="accent2">
                              <a:lumMod val="75000"/>
                            </a:schemeClr>
                          </a:solidFill>
                          <a:latin typeface="Gill Sans"/>
                        </a:rPr>
                        <a:t>G4-23</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Significant change in the scope compared to previous reports</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“About this report”. Page 7</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2"/>
                  </a:ext>
                </a:extLst>
              </a:tr>
              <a:tr h="245416">
                <a:tc>
                  <a:txBody>
                    <a:bodyPr/>
                    <a:lstStyle/>
                    <a:p>
                      <a:pPr algn="ctr"/>
                      <a:r>
                        <a:rPr lang="en-GB" sz="700" dirty="0">
                          <a:solidFill>
                            <a:schemeClr val="accent2">
                              <a:lumMod val="75000"/>
                            </a:schemeClr>
                          </a:solidFill>
                          <a:latin typeface="Gill Sans"/>
                        </a:rPr>
                        <a:t>G4-24</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List of stakeholders included by the organisation</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“Stakeholders”. Pages 29 and 30</a:t>
                      </a:r>
                    </a:p>
                  </a:txBody>
                  <a:tcPr marL="91441" marR="91441" marT="48034" marB="4803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3"/>
                  </a:ext>
                </a:extLst>
              </a:tr>
            </a:tbl>
          </a:graphicData>
        </a:graphic>
      </p:graphicFrame>
      <p:sp>
        <p:nvSpPr>
          <p:cNvPr id="42" name="1 Marcador de número de diapositiva">
            <a:extLst>
              <a:ext uri="{FF2B5EF4-FFF2-40B4-BE49-F238E27FC236}">
                <a16:creationId xmlns="" xmlns:a16="http://schemas.microsoft.com/office/drawing/2014/main" id="{805906B4-873F-4F09-BFF6-F8CC6A09E199}"/>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E2EEC811-D073-4D7B-826E-D00B109CF90F}" type="slidenum">
              <a:rPr lang="es-ES" altLang="es-ES" sz="1600" b="1">
                <a:solidFill>
                  <a:srgbClr val="FFC000"/>
                </a:solidFill>
              </a:rPr>
              <a:pPr eaLnBrk="1" hangingPunct="1">
                <a:spcBef>
                  <a:spcPct val="0"/>
                </a:spcBef>
                <a:buFontTx/>
                <a:buNone/>
              </a:pPr>
              <a:t>126</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F08C4A35-DE15-447E-B903-A0806BE62031}"/>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0129" name="Picture 2">
            <a:extLst>
              <a:ext uri="{FF2B5EF4-FFF2-40B4-BE49-F238E27FC236}">
                <a16:creationId xmlns="" xmlns:a16="http://schemas.microsoft.com/office/drawing/2014/main" id="{A60B6797-E830-4CEC-ADC6-D047A57BFD3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09C40BA1-2840-4F89-AF73-FC6DEB21604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9" name="48 Rectángulo">
            <a:extLst>
              <a:ext uri="{FF2B5EF4-FFF2-40B4-BE49-F238E27FC236}">
                <a16:creationId xmlns="" xmlns:a16="http://schemas.microsoft.com/office/drawing/2014/main" id="{B99B4ACC-4BC4-428C-8EEE-185ACE4F4FF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0132" name="1 Marcador de número de diapositiva">
            <a:extLst>
              <a:ext uri="{FF2B5EF4-FFF2-40B4-BE49-F238E27FC236}">
                <a16:creationId xmlns="" xmlns:a16="http://schemas.microsoft.com/office/drawing/2014/main" id="{29849A96-1F8C-4E98-A516-6EEF08E40110}"/>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817B76B5-4B02-4344-A8EF-F73927412CF8}" type="slidenum">
              <a:rPr lang="es-ES" altLang="es-ES" sz="1600" b="1">
                <a:solidFill>
                  <a:srgbClr val="FFC000"/>
                </a:solidFill>
              </a:rPr>
              <a:pPr algn="r" eaLnBrk="1" hangingPunct="1">
                <a:spcBef>
                  <a:spcPct val="0"/>
                </a:spcBef>
                <a:buFontTx/>
                <a:buNone/>
              </a:pPr>
              <a:t>126</a:t>
            </a:fld>
            <a:endParaRPr lang="en-GB" altLang="es-ES" sz="1600" b="1">
              <a:solidFill>
                <a:srgbClr val="FFC000"/>
              </a:solidFill>
            </a:endParaRPr>
          </a:p>
        </p:txBody>
      </p:sp>
      <p:sp>
        <p:nvSpPr>
          <p:cNvPr id="37" name="19 CuadroTexto">
            <a:extLst>
              <a:ext uri="{FF2B5EF4-FFF2-40B4-BE49-F238E27FC236}">
                <a16:creationId xmlns="" xmlns:a16="http://schemas.microsoft.com/office/drawing/2014/main" id="{32C1EED3-6D49-4673-9F7B-D93A5C03B4E6}"/>
              </a:ext>
            </a:extLst>
          </p:cNvPr>
          <p:cNvSpPr txBox="1">
            <a:spLocks noChangeArrowheads="1"/>
          </p:cNvSpPr>
          <p:nvPr/>
        </p:nvSpPr>
        <p:spPr bwMode="auto">
          <a:xfrm>
            <a:off x="1598613" y="5410932"/>
            <a:ext cx="6696075" cy="214312"/>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3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0"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1"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4"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992685702"/>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8D8C46AC-977F-45FE-99EC-DEE8E78442A9}"/>
              </a:ext>
            </a:extLst>
          </p:cNvPr>
          <p:cNvGraphicFramePr>
            <a:graphicFrameLocks noGrp="1"/>
          </p:cNvGraphicFramePr>
          <p:nvPr>
            <p:extLst/>
          </p:nvPr>
        </p:nvGraphicFramePr>
        <p:xfrm>
          <a:off x="1655763" y="931863"/>
          <a:ext cx="7164388" cy="5193761"/>
        </p:xfrm>
        <a:graphic>
          <a:graphicData uri="http://schemas.openxmlformats.org/drawingml/2006/table">
            <a:tbl>
              <a:tblPr firstRow="1" bandRow="1">
                <a:tableStyleId>{21E4AEA4-8DFA-4A89-87EB-49C32662AFE0}</a:tableStyleId>
              </a:tblPr>
              <a:tblGrid>
                <a:gridCol w="770364">
                  <a:extLst>
                    <a:ext uri="{9D8B030D-6E8A-4147-A177-3AD203B41FA5}">
                      <a16:colId xmlns="" xmlns:a16="http://schemas.microsoft.com/office/drawing/2014/main" val="20000"/>
                    </a:ext>
                  </a:extLst>
                </a:gridCol>
                <a:gridCol w="1309619">
                  <a:extLst>
                    <a:ext uri="{9D8B030D-6E8A-4147-A177-3AD203B41FA5}">
                      <a16:colId xmlns="" xmlns:a16="http://schemas.microsoft.com/office/drawing/2014/main" val="20001"/>
                    </a:ext>
                  </a:extLst>
                </a:gridCol>
                <a:gridCol w="3158494">
                  <a:extLst>
                    <a:ext uri="{9D8B030D-6E8A-4147-A177-3AD203B41FA5}">
                      <a16:colId xmlns="" xmlns:a16="http://schemas.microsoft.com/office/drawing/2014/main" val="20002"/>
                    </a:ext>
                  </a:extLst>
                </a:gridCol>
                <a:gridCol w="1925911">
                  <a:extLst>
                    <a:ext uri="{9D8B030D-6E8A-4147-A177-3AD203B41FA5}">
                      <a16:colId xmlns="" xmlns:a16="http://schemas.microsoft.com/office/drawing/2014/main" val="20003"/>
                    </a:ext>
                  </a:extLst>
                </a:gridCol>
              </a:tblGrid>
              <a:tr h="711090">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30" marR="91430" marT="47423" marB="4742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30" marR="91430" marT="47423" marB="4742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30" marR="91430" marT="47423" marB="4742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30" marR="91430" marT="47423" marB="4742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74183">
                <a:tc>
                  <a:txBody>
                    <a:bodyPr/>
                    <a:lstStyle/>
                    <a:p>
                      <a:pPr algn="ctr"/>
                      <a:r>
                        <a:rPr lang="en-GB" sz="700" dirty="0">
                          <a:solidFill>
                            <a:schemeClr val="accent2">
                              <a:lumMod val="75000"/>
                            </a:schemeClr>
                          </a:solidFill>
                          <a:latin typeface="Gill Sans"/>
                        </a:rPr>
                        <a:t>G4-25</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Procedure and principles for the identification and selection of stakeholders to which the reporting organisation is committed</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rowSpan="3">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“Stakeholders”. Pages 29 and 30.</a:t>
                      </a:r>
                    </a:p>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“Materiality”. Pages 31 to 35</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316083">
                <a:tc>
                  <a:txBody>
                    <a:bodyPr/>
                    <a:lstStyle/>
                    <a:p>
                      <a:pPr algn="ctr"/>
                      <a:r>
                        <a:rPr lang="en-GB" sz="700" dirty="0">
                          <a:solidFill>
                            <a:schemeClr val="accent2">
                              <a:lumMod val="75000"/>
                            </a:schemeClr>
                          </a:solidFill>
                          <a:latin typeface="Gill Sans"/>
                        </a:rPr>
                        <a:t>G4-26</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Reporting organisation approach to stakeholder participation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vMerge="1">
                  <a:txBody>
                    <a:bodyPr/>
                    <a:lstStyle/>
                    <a:p>
                      <a:pPr algn="just"/>
                      <a:endParaRPr lang="es-ES" sz="700" dirty="0">
                        <a:solidFill>
                          <a:schemeClr val="accent2">
                            <a:lumMod val="75000"/>
                          </a:schemeClr>
                        </a:solidFill>
                        <a:latin typeface="Gill Sans"/>
                      </a:endParaRPr>
                    </a:p>
                  </a:txBody>
                  <a:tcPr marL="91431" marR="91431" marT="45719" marB="45719" anchor="ctr"/>
                </a:tc>
                <a:extLst>
                  <a:ext uri="{0D108BD9-81ED-4DB2-BD59-A6C34878D82A}">
                    <a16:rowId xmlns="" xmlns:a16="http://schemas.microsoft.com/office/drawing/2014/main" val="10002"/>
                  </a:ext>
                </a:extLst>
              </a:tr>
              <a:tr h="537330">
                <a:tc>
                  <a:txBody>
                    <a:bodyPr/>
                    <a:lstStyle/>
                    <a:p>
                      <a:pPr algn="ctr"/>
                      <a:r>
                        <a:rPr lang="en-GB" sz="700" dirty="0">
                          <a:solidFill>
                            <a:schemeClr val="accent2">
                              <a:lumMod val="75000"/>
                            </a:schemeClr>
                          </a:solidFill>
                          <a:latin typeface="Gill Sans"/>
                        </a:rPr>
                        <a:t>G4-27</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Key topics and concerns that have been raised through stakeholder engagement and how the reporting organisation has responded in the preparation of the report</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vMerge="1">
                  <a:txBody>
                    <a:bodyPr/>
                    <a:lstStyle/>
                    <a:p>
                      <a:pPr algn="just"/>
                      <a:endParaRPr lang="es-ES" sz="700" dirty="0">
                        <a:solidFill>
                          <a:schemeClr val="accent2">
                            <a:lumMod val="75000"/>
                          </a:schemeClr>
                        </a:solidFill>
                        <a:latin typeface="Gill Sans"/>
                      </a:endParaRPr>
                    </a:p>
                  </a:txBody>
                  <a:tcPr marL="91431" marR="91431" marT="45719" marB="45719" anchor="ctr"/>
                </a:tc>
                <a:extLst>
                  <a:ext uri="{0D108BD9-81ED-4DB2-BD59-A6C34878D82A}">
                    <a16:rowId xmlns="" xmlns:a16="http://schemas.microsoft.com/office/drawing/2014/main" val="10003"/>
                  </a:ext>
                </a:extLst>
              </a:tr>
              <a:tr h="201518">
                <a:tc>
                  <a:txBody>
                    <a:bodyPr/>
                    <a:lstStyle/>
                    <a:p>
                      <a:pPr algn="ctr"/>
                      <a:r>
                        <a:rPr lang="en-GB" sz="700" dirty="0">
                          <a:solidFill>
                            <a:schemeClr val="accent2">
                              <a:lumMod val="75000"/>
                            </a:schemeClr>
                          </a:solidFill>
                          <a:latin typeface="Gill Sans"/>
                        </a:rPr>
                        <a:t>G4-28</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Period covered by the report</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2016 (calendar year)</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07544">
                <a:tc>
                  <a:txBody>
                    <a:bodyPr/>
                    <a:lstStyle/>
                    <a:p>
                      <a:pPr algn="ctr"/>
                      <a:r>
                        <a:rPr lang="en-GB" sz="700" dirty="0">
                          <a:solidFill>
                            <a:schemeClr val="accent2">
                              <a:lumMod val="75000"/>
                            </a:schemeClr>
                          </a:solidFill>
                          <a:latin typeface="Gill Sans"/>
                        </a:rPr>
                        <a:t>G4-29</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Date of most recent previous report</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2015 (calendar year)</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224041">
                <a:tc>
                  <a:txBody>
                    <a:bodyPr/>
                    <a:lstStyle/>
                    <a:p>
                      <a:pPr algn="ctr"/>
                      <a:r>
                        <a:rPr lang="en-GB" sz="700" dirty="0">
                          <a:solidFill>
                            <a:schemeClr val="accent2">
                              <a:lumMod val="75000"/>
                            </a:schemeClr>
                          </a:solidFill>
                          <a:latin typeface="Gill Sans"/>
                        </a:rPr>
                        <a:t>G4-30</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Reporting cycle</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Annual</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223981">
                <a:tc>
                  <a:txBody>
                    <a:bodyPr/>
                    <a:lstStyle/>
                    <a:p>
                      <a:pPr algn="ctr"/>
                      <a:r>
                        <a:rPr lang="en-GB" sz="700" dirty="0">
                          <a:solidFill>
                            <a:schemeClr val="accent2">
                              <a:lumMod val="75000"/>
                            </a:schemeClr>
                          </a:solidFill>
                          <a:latin typeface="Gill Sans"/>
                        </a:rPr>
                        <a:t>G4-31</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Contact point for questions regarding the report</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rse@ico.es</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201518">
                <a:tc>
                  <a:txBody>
                    <a:bodyPr/>
                    <a:lstStyle/>
                    <a:p>
                      <a:pPr algn="ctr"/>
                      <a:r>
                        <a:rPr lang="en-GB" sz="700" dirty="0">
                          <a:solidFill>
                            <a:schemeClr val="accent2">
                              <a:lumMod val="75000"/>
                            </a:schemeClr>
                          </a:solidFill>
                          <a:latin typeface="Gill Sans"/>
                        </a:rPr>
                        <a:t>G4-32</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Location of the basic content of the report</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“Annex 1”. Pages 125 to 139</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414878">
                <a:tc>
                  <a:txBody>
                    <a:bodyPr/>
                    <a:lstStyle/>
                    <a:p>
                      <a:pPr algn="ctr"/>
                      <a:r>
                        <a:rPr lang="en-GB" sz="700" dirty="0">
                          <a:solidFill>
                            <a:schemeClr val="accent2">
                              <a:lumMod val="75000"/>
                            </a:schemeClr>
                          </a:solidFill>
                          <a:latin typeface="Gill Sans"/>
                        </a:rPr>
                        <a:t>G4-33</a:t>
                      </a:r>
                    </a:p>
                    <a:p>
                      <a:pPr algn="ctr"/>
                      <a:r>
                        <a:rPr lang="en-GB" sz="700" dirty="0">
                          <a:solidFill>
                            <a:schemeClr val="accent2">
                              <a:lumMod val="75000"/>
                            </a:schemeClr>
                          </a:solidFill>
                          <a:latin typeface="Gill Sans"/>
                        </a:rPr>
                        <a:t>Corporate reputation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Current policies and practices regarding the external verification of the report</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“About this report”. Page 7</a:t>
                      </a:r>
                    </a:p>
                    <a:p>
                      <a:pPr algn="just"/>
                      <a:r>
                        <a:rPr lang="en-GB" sz="700" baseline="0" dirty="0">
                          <a:solidFill>
                            <a:schemeClr val="accent2">
                              <a:lumMod val="75000"/>
                            </a:schemeClr>
                          </a:solidFill>
                          <a:latin typeface="Gill Sans"/>
                        </a:rPr>
                        <a:t>“External Verification”. Pages 8 to 11</a:t>
                      </a:r>
                      <a:endParaRPr lang="en-GB" sz="700" dirty="0">
                        <a:solidFill>
                          <a:schemeClr val="accent2">
                            <a:lumMod val="75000"/>
                          </a:schemeClr>
                        </a:solidFill>
                        <a:latin typeface="Gill Sans"/>
                      </a:endParaRP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425131">
                <a:tc>
                  <a:txBody>
                    <a:bodyPr/>
                    <a:lstStyle/>
                    <a:p>
                      <a:pPr algn="ctr"/>
                      <a:r>
                        <a:rPr lang="en-GB" sz="700" dirty="0">
                          <a:solidFill>
                            <a:schemeClr val="accent2">
                              <a:lumMod val="75000"/>
                            </a:schemeClr>
                          </a:solidFill>
                          <a:latin typeface="Gill Sans"/>
                        </a:rPr>
                        <a:t>G4-34</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Governance structure of the organisation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“Legal Form and Applicable Regime. Mission and Vision”. Page 23.</a:t>
                      </a:r>
                    </a:p>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800" dirty="0">
                        <a:solidFill>
                          <a:schemeClr val="accent2">
                            <a:lumMod val="75000"/>
                          </a:schemeClr>
                        </a:solidFill>
                        <a:latin typeface="Gill Sans"/>
                      </a:endParaRP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414878">
                <a:tc>
                  <a:txBody>
                    <a:bodyPr/>
                    <a:lstStyle/>
                    <a:p>
                      <a:pPr algn="ctr"/>
                      <a:r>
                        <a:rPr lang="en-GB" sz="700" dirty="0">
                          <a:solidFill>
                            <a:schemeClr val="accent2">
                              <a:lumMod val="75000"/>
                            </a:schemeClr>
                          </a:solidFill>
                          <a:latin typeface="Gill Sans"/>
                        </a:rPr>
                        <a:t>G4-35</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Procedure for delegating powers to senior management on economic, environmental and social matters</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56 and 58</a:t>
                      </a:r>
                      <a:endParaRPr lang="en-GB" sz="800" dirty="0">
                        <a:solidFill>
                          <a:schemeClr val="accent2">
                            <a:lumMod val="75000"/>
                          </a:schemeClr>
                        </a:solidFill>
                        <a:latin typeface="Gill Sans"/>
                      </a:endParaRP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r h="426708">
                <a:tc>
                  <a:txBody>
                    <a:bodyPr/>
                    <a:lstStyle/>
                    <a:p>
                      <a:pPr algn="ctr"/>
                      <a:r>
                        <a:rPr lang="en-GB" sz="700" dirty="0">
                          <a:solidFill>
                            <a:schemeClr val="accent2">
                              <a:lumMod val="75000"/>
                            </a:schemeClr>
                          </a:solidFill>
                          <a:latin typeface="Gill Sans"/>
                        </a:rPr>
                        <a:t>G4-36</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Stating whether there are senior management at the organisation with responsibility for economic, environmental and social matters who are accountable to the highest governing body</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Chief Human Resources Officer</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2"/>
                  </a:ext>
                </a:extLst>
              </a:tr>
              <a:tr h="414878">
                <a:tc>
                  <a:txBody>
                    <a:bodyPr/>
                    <a:lstStyle/>
                    <a:p>
                      <a:pPr algn="ctr"/>
                      <a:r>
                        <a:rPr lang="en-GB" sz="700" dirty="0">
                          <a:solidFill>
                            <a:schemeClr val="accent2">
                              <a:lumMod val="75000"/>
                            </a:schemeClr>
                          </a:solidFill>
                          <a:latin typeface="Gill Sans"/>
                        </a:rPr>
                        <a:t>G4-37</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General information</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Communication mechanisms on economic, environmental and social matters between stakeholders and the highest governing body</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“Communication”. Pages 41 to 43</a:t>
                      </a:r>
                    </a:p>
                  </a:txBody>
                  <a:tcPr marL="91430" marR="91430" marT="47419" marB="4741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3"/>
                  </a:ext>
                </a:extLst>
              </a:tr>
            </a:tbl>
          </a:graphicData>
        </a:graphic>
      </p:graphicFrame>
      <p:sp>
        <p:nvSpPr>
          <p:cNvPr id="46" name="45 Rectángulo">
            <a:hlinkClick r:id="rId2" action="ppaction://hlinkfile"/>
            <a:extLst>
              <a:ext uri="{FF2B5EF4-FFF2-40B4-BE49-F238E27FC236}">
                <a16:creationId xmlns="" xmlns:a16="http://schemas.microsoft.com/office/drawing/2014/main" id="{A6817EC6-B827-4A46-A09B-524025AC1171}"/>
              </a:ext>
            </a:extLst>
          </p:cNvPr>
          <p:cNvSpPr/>
          <p:nvPr/>
        </p:nvSpPr>
        <p:spPr>
          <a:xfrm>
            <a:off x="8172450" y="5300663"/>
            <a:ext cx="144463" cy="238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42" name="1 Marcador de número de diapositiva">
            <a:extLst>
              <a:ext uri="{FF2B5EF4-FFF2-40B4-BE49-F238E27FC236}">
                <a16:creationId xmlns="" xmlns:a16="http://schemas.microsoft.com/office/drawing/2014/main" id="{3C7A8B17-8167-4E53-93AC-3D569AC3C7AB}"/>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FAB63C4D-1A93-485D-8DA2-38C06A103334}" type="slidenum">
              <a:rPr lang="es-ES" altLang="es-ES" sz="1600" b="1">
                <a:solidFill>
                  <a:srgbClr val="FFC000"/>
                </a:solidFill>
              </a:rPr>
              <a:pPr eaLnBrk="1" hangingPunct="1">
                <a:spcBef>
                  <a:spcPct val="0"/>
                </a:spcBef>
                <a:buFontTx/>
                <a:buNone/>
              </a:pPr>
              <a:t>127</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AF96F59B-B235-4F43-AA7F-5BCC10BE69B0}"/>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1152" name="Picture 2">
            <a:extLst>
              <a:ext uri="{FF2B5EF4-FFF2-40B4-BE49-F238E27FC236}">
                <a16:creationId xmlns="" xmlns:a16="http://schemas.microsoft.com/office/drawing/2014/main" id="{C002574F-EB57-4B75-9A63-8576F44544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7EC25131-5CDB-442B-9145-D2326245D5CE}"/>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50" name="49 Rectángulo">
            <a:extLst>
              <a:ext uri="{FF2B5EF4-FFF2-40B4-BE49-F238E27FC236}">
                <a16:creationId xmlns="" xmlns:a16="http://schemas.microsoft.com/office/drawing/2014/main" id="{69C1A6E7-D9B6-42DA-A727-6F8A1D900D2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1155" name="1 Marcador de número de diapositiva">
            <a:extLst>
              <a:ext uri="{FF2B5EF4-FFF2-40B4-BE49-F238E27FC236}">
                <a16:creationId xmlns="" xmlns:a16="http://schemas.microsoft.com/office/drawing/2014/main" id="{431EDE8D-215D-4FD0-B8E5-0CDD2162433F}"/>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76947910-BA52-4626-BFE3-449C22B7E3B8}" type="slidenum">
              <a:rPr lang="es-ES" altLang="es-ES" sz="1600" b="1">
                <a:solidFill>
                  <a:srgbClr val="FFC000"/>
                </a:solidFill>
              </a:rPr>
              <a:pPr algn="r" eaLnBrk="1" hangingPunct="1">
                <a:spcBef>
                  <a:spcPct val="0"/>
                </a:spcBef>
                <a:buFontTx/>
                <a:buNone/>
              </a:pPr>
              <a:t>127</a:t>
            </a:fld>
            <a:endParaRPr lang="en-GB" altLang="es-ES" sz="1600" b="1">
              <a:solidFill>
                <a:srgbClr val="FFC000"/>
              </a:solidFill>
            </a:endParaRPr>
          </a:p>
        </p:txBody>
      </p:sp>
      <p:sp>
        <p:nvSpPr>
          <p:cNvPr id="38" name="19 CuadroTexto">
            <a:extLst>
              <a:ext uri="{FF2B5EF4-FFF2-40B4-BE49-F238E27FC236}">
                <a16:creationId xmlns="" xmlns:a16="http://schemas.microsoft.com/office/drawing/2014/main" id="{DD9A9C51-517F-4D03-9B58-0FCB5DF8F5A9}"/>
              </a:ext>
            </a:extLst>
          </p:cNvPr>
          <p:cNvSpPr txBox="1">
            <a:spLocks noChangeArrowheads="1"/>
          </p:cNvSpPr>
          <p:nvPr/>
        </p:nvSpPr>
        <p:spPr bwMode="auto">
          <a:xfrm>
            <a:off x="1598613" y="6165850"/>
            <a:ext cx="6696075" cy="215900"/>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3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0"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1"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7"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8"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9"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4088777202"/>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64378F3E-B6EC-4B59-90FA-26879A2964E0}"/>
              </a:ext>
            </a:extLst>
          </p:cNvPr>
          <p:cNvGraphicFramePr>
            <a:graphicFrameLocks noGrp="1"/>
          </p:cNvGraphicFramePr>
          <p:nvPr>
            <p:extLst/>
          </p:nvPr>
        </p:nvGraphicFramePr>
        <p:xfrm>
          <a:off x="1655763" y="908050"/>
          <a:ext cx="7164387" cy="5348292"/>
        </p:xfrm>
        <a:graphic>
          <a:graphicData uri="http://schemas.openxmlformats.org/drawingml/2006/table">
            <a:tbl>
              <a:tblPr firstRow="1" bandRow="1">
                <a:tableStyleId>{21E4AEA4-8DFA-4A89-87EB-49C32662AFE0}</a:tableStyleId>
              </a:tblPr>
              <a:tblGrid>
                <a:gridCol w="770364">
                  <a:extLst>
                    <a:ext uri="{9D8B030D-6E8A-4147-A177-3AD203B41FA5}">
                      <a16:colId xmlns="" xmlns:a16="http://schemas.microsoft.com/office/drawing/2014/main" val="20000"/>
                    </a:ext>
                  </a:extLst>
                </a:gridCol>
                <a:gridCol w="1309620">
                  <a:extLst>
                    <a:ext uri="{9D8B030D-6E8A-4147-A177-3AD203B41FA5}">
                      <a16:colId xmlns="" xmlns:a16="http://schemas.microsoft.com/office/drawing/2014/main" val="20001"/>
                    </a:ext>
                  </a:extLst>
                </a:gridCol>
                <a:gridCol w="3158493">
                  <a:extLst>
                    <a:ext uri="{9D8B030D-6E8A-4147-A177-3AD203B41FA5}">
                      <a16:colId xmlns="" xmlns:a16="http://schemas.microsoft.com/office/drawing/2014/main" val="20002"/>
                    </a:ext>
                  </a:extLst>
                </a:gridCol>
                <a:gridCol w="1925910">
                  <a:extLst>
                    <a:ext uri="{9D8B030D-6E8A-4147-A177-3AD203B41FA5}">
                      <a16:colId xmlns="" xmlns:a16="http://schemas.microsoft.com/office/drawing/2014/main" val="20003"/>
                    </a:ext>
                  </a:extLst>
                </a:gridCol>
              </a:tblGrid>
              <a:tr h="576683">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30" marR="91430" marT="45721" marB="4572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30" marR="91430" marT="45721" marB="4572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30" marR="91430" marT="45721" marB="4572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30" marR="91430" marT="45721" marB="4572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11458">
                <a:tc>
                  <a:txBody>
                    <a:bodyPr/>
                    <a:lstStyle/>
                    <a:p>
                      <a:pPr algn="ctr"/>
                      <a:r>
                        <a:rPr lang="en-GB" sz="700" dirty="0">
                          <a:solidFill>
                            <a:schemeClr val="accent2">
                              <a:lumMod val="75000"/>
                            </a:schemeClr>
                          </a:solidFill>
                          <a:latin typeface="Gill Sans"/>
                        </a:rPr>
                        <a:t>G4-38</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Composition and competences of the highest governing body and its committees</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426667">
                <a:tc>
                  <a:txBody>
                    <a:bodyPr/>
                    <a:lstStyle/>
                    <a:p>
                      <a:pPr algn="ctr"/>
                      <a:r>
                        <a:rPr lang="en-GB" sz="700" dirty="0">
                          <a:solidFill>
                            <a:schemeClr val="accent2">
                              <a:lumMod val="75000"/>
                            </a:schemeClr>
                          </a:solidFill>
                          <a:latin typeface="Gill Sans"/>
                        </a:rPr>
                        <a:t>G4-39</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State whether the Chairman of the highest governing body also occupies a senior management position in the reporting organisation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Yes</a:t>
                      </a:r>
                    </a:p>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 58</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518138">
                <a:tc>
                  <a:txBody>
                    <a:bodyPr/>
                    <a:lstStyle/>
                    <a:p>
                      <a:pPr algn="ctr"/>
                      <a:r>
                        <a:rPr lang="en-GB" sz="700" dirty="0">
                          <a:solidFill>
                            <a:schemeClr val="accent2">
                              <a:lumMod val="75000"/>
                            </a:schemeClr>
                          </a:solidFill>
                          <a:latin typeface="Gill Sans"/>
                        </a:rPr>
                        <a:t>G4-40</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Procedure for determining the qualifications and expertise required of the members of the highest governing body and its committees with regard to matters related to financial, environmental and social performance</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411458">
                <a:tc>
                  <a:txBody>
                    <a:bodyPr/>
                    <a:lstStyle/>
                    <a:p>
                      <a:pPr algn="ctr"/>
                      <a:r>
                        <a:rPr lang="en-GB" sz="700" dirty="0">
                          <a:solidFill>
                            <a:schemeClr val="accent2">
                              <a:lumMod val="75000"/>
                            </a:schemeClr>
                          </a:solidFill>
                          <a:latin typeface="Gill Sans"/>
                        </a:rPr>
                        <a:t>G4-41</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Procedure for the prevention and management of conflicts of interests in the highest governing body</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 58</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411458">
                <a:tc>
                  <a:txBody>
                    <a:bodyPr/>
                    <a:lstStyle/>
                    <a:p>
                      <a:pPr algn="ctr"/>
                      <a:r>
                        <a:rPr lang="en-GB" sz="700" dirty="0">
                          <a:solidFill>
                            <a:schemeClr val="accent2">
                              <a:lumMod val="75000"/>
                            </a:schemeClr>
                          </a:solidFill>
                          <a:latin typeface="Gill Sans"/>
                        </a:rPr>
                        <a:t>G4-42</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the functions of the governing body and senior management relating to the strategy Economic, environmental and social policies and objectives of the reporting organisation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56 and 58 to 60</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411458">
                <a:tc>
                  <a:txBody>
                    <a:bodyPr/>
                    <a:lstStyle/>
                    <a:p>
                      <a:pPr algn="ctr"/>
                      <a:r>
                        <a:rPr lang="en-GB" sz="700" dirty="0">
                          <a:solidFill>
                            <a:schemeClr val="accent2">
                              <a:lumMod val="75000"/>
                            </a:schemeClr>
                          </a:solidFill>
                          <a:latin typeface="Gill Sans"/>
                        </a:rPr>
                        <a:t>G4-43</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Measures to develop and improve the knowledge</a:t>
                      </a:r>
                      <a:r>
                        <a:rPr sz="700" dirty="0"/>
                        <a:t> </a:t>
                      </a:r>
                      <a:r>
                        <a:rPr lang="en-GB" sz="700" dirty="0">
                          <a:solidFill>
                            <a:schemeClr val="accent2">
                              <a:lumMod val="75000"/>
                            </a:schemeClr>
                          </a:solidFill>
                          <a:latin typeface="Gill Sans"/>
                        </a:rPr>
                        <a:t>of the governing body regarding economic, environmental and social matters</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411458">
                <a:tc>
                  <a:txBody>
                    <a:bodyPr/>
                    <a:lstStyle/>
                    <a:p>
                      <a:pPr algn="ctr"/>
                      <a:r>
                        <a:rPr lang="en-GB" sz="700" dirty="0">
                          <a:solidFill>
                            <a:schemeClr val="accent2">
                              <a:lumMod val="75000"/>
                            </a:schemeClr>
                          </a:solidFill>
                          <a:latin typeface="Gill Sans"/>
                        </a:rPr>
                        <a:t>G4-44</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Procedures for assessing the performance of the governing body itself</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428460">
                <a:tc>
                  <a:txBody>
                    <a:bodyPr/>
                    <a:lstStyle/>
                    <a:p>
                      <a:pPr algn="ctr"/>
                      <a:r>
                        <a:rPr lang="en-GB" sz="700" dirty="0">
                          <a:solidFill>
                            <a:schemeClr val="accent2">
                              <a:lumMod val="75000"/>
                            </a:schemeClr>
                          </a:solidFill>
                          <a:latin typeface="Gill Sans"/>
                        </a:rPr>
                        <a:t>G4-45</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Duties of the governing body in relation to identifying and managing consequences, risks and opportunities related to economic, environmental and social matters and the application of due diligence procedures</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411458">
                <a:tc>
                  <a:txBody>
                    <a:bodyPr/>
                    <a:lstStyle/>
                    <a:p>
                      <a:pPr algn="ctr"/>
                      <a:r>
                        <a:rPr lang="en-GB" sz="700" dirty="0">
                          <a:solidFill>
                            <a:schemeClr val="accent2">
                              <a:lumMod val="75000"/>
                            </a:schemeClr>
                          </a:solidFill>
                          <a:latin typeface="Gill Sans"/>
                        </a:rPr>
                        <a:t>G4-46</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algn="just" defTabSz="914400" rtl="0" eaLnBrk="1" latinLnBrk="0" hangingPunct="1"/>
                      <a:r>
                        <a:rPr lang="en-GB" sz="700" dirty="0">
                          <a:solidFill>
                            <a:schemeClr val="accent2">
                              <a:lumMod val="75000"/>
                            </a:schemeClr>
                          </a:solidFill>
                          <a:latin typeface="Gill Sans"/>
                        </a:rPr>
                        <a:t>Duties of the governing body in relation to analysing the efficacy of risk management procedures at the reporting organisation as regards economic, environmental and social matters</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411458">
                <a:tc>
                  <a:txBody>
                    <a:bodyPr/>
                    <a:lstStyle/>
                    <a:p>
                      <a:pPr algn="ctr"/>
                      <a:r>
                        <a:rPr lang="en-GB" sz="700" dirty="0">
                          <a:solidFill>
                            <a:schemeClr val="accent2">
                              <a:lumMod val="75000"/>
                            </a:schemeClr>
                          </a:solidFill>
                          <a:latin typeface="Gill Sans"/>
                        </a:rPr>
                        <a:t>G4-47</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algn="just" defTabSz="914400" rtl="0" eaLnBrk="1" latinLnBrk="0" hangingPunct="1"/>
                      <a:r>
                        <a:rPr lang="en-GB" sz="700" dirty="0">
                          <a:solidFill>
                            <a:schemeClr val="accent2">
                              <a:lumMod val="75000"/>
                            </a:schemeClr>
                          </a:solidFill>
                          <a:latin typeface="Gill Sans"/>
                        </a:rPr>
                        <a:t>Frequency with which the governing body analyses economic, environmental and social consequences, risks and opportunities</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700" dirty="0">
                        <a:solidFill>
                          <a:schemeClr val="accent2">
                            <a:lumMod val="75000"/>
                          </a:schemeClr>
                        </a:solidFill>
                        <a:latin typeface="Gill Sans"/>
                      </a:endParaRP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518138">
                <a:tc>
                  <a:txBody>
                    <a:bodyPr/>
                    <a:lstStyle/>
                    <a:p>
                      <a:pPr algn="ctr"/>
                      <a:r>
                        <a:rPr lang="en-GB" sz="700" dirty="0">
                          <a:solidFill>
                            <a:schemeClr val="accent2">
                              <a:lumMod val="75000"/>
                            </a:schemeClr>
                          </a:solidFill>
                          <a:latin typeface="Gill Sans"/>
                        </a:rPr>
                        <a:t>G4-48</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General information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Identification of the highest body or executive officer responsible for reviewing and approving the report and ensuring that it covers all material aspects identified by the organisation</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Chief Human Resources Officer</a:t>
                      </a:r>
                    </a:p>
                  </a:txBody>
                  <a:tcPr marL="91430" marR="91430" marT="45709" marB="4570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bl>
          </a:graphicData>
        </a:graphic>
      </p:graphicFrame>
      <p:sp>
        <p:nvSpPr>
          <p:cNvPr id="46" name="45 Rectángulo">
            <a:hlinkClick r:id="rId2" action="ppaction://hlinkfile"/>
            <a:extLst>
              <a:ext uri="{FF2B5EF4-FFF2-40B4-BE49-F238E27FC236}">
                <a16:creationId xmlns="" xmlns:a16="http://schemas.microsoft.com/office/drawing/2014/main" id="{161C1E6A-5EF8-486C-9738-9BFFBAA80E92}"/>
              </a:ext>
            </a:extLst>
          </p:cNvPr>
          <p:cNvSpPr/>
          <p:nvPr/>
        </p:nvSpPr>
        <p:spPr>
          <a:xfrm>
            <a:off x="8172450" y="1631950"/>
            <a:ext cx="144463" cy="238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42" name="1 Marcador de número de diapositiva">
            <a:extLst>
              <a:ext uri="{FF2B5EF4-FFF2-40B4-BE49-F238E27FC236}">
                <a16:creationId xmlns="" xmlns:a16="http://schemas.microsoft.com/office/drawing/2014/main" id="{F9F6660C-795A-42E3-AEBB-627586B06535}"/>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53A75148-0FCE-42B9-B884-AC738EBD47CA}" type="slidenum">
              <a:rPr lang="es-ES" altLang="es-ES" sz="1600" b="1">
                <a:solidFill>
                  <a:srgbClr val="FFC000"/>
                </a:solidFill>
              </a:rPr>
              <a:pPr eaLnBrk="1" hangingPunct="1">
                <a:spcBef>
                  <a:spcPct val="0"/>
                </a:spcBef>
                <a:buFontTx/>
                <a:buNone/>
              </a:pPr>
              <a:t>128</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7FBD1C94-350B-44C6-89ED-2F85B6CB1340}"/>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2168" name="Picture 2">
            <a:extLst>
              <a:ext uri="{FF2B5EF4-FFF2-40B4-BE49-F238E27FC236}">
                <a16:creationId xmlns="" xmlns:a16="http://schemas.microsoft.com/office/drawing/2014/main" id="{5B12D042-7BD6-4229-9F40-6761475797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5A41E7D8-DE8D-42A2-8DF2-C5DC724A391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7" name="46 Rectángulo">
            <a:extLst>
              <a:ext uri="{FF2B5EF4-FFF2-40B4-BE49-F238E27FC236}">
                <a16:creationId xmlns="" xmlns:a16="http://schemas.microsoft.com/office/drawing/2014/main" id="{7F6AF2BA-21A8-47E4-B227-28D9362EB0D1}"/>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2171" name="1 Marcador de número de diapositiva">
            <a:extLst>
              <a:ext uri="{FF2B5EF4-FFF2-40B4-BE49-F238E27FC236}">
                <a16:creationId xmlns="" xmlns:a16="http://schemas.microsoft.com/office/drawing/2014/main" id="{21FF5584-6ADC-43D4-B932-9AB94DC2FE95}"/>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AC91352C-4E1D-4B05-89E9-E7493031DB57}" type="slidenum">
              <a:rPr lang="es-ES" altLang="es-ES" sz="1600" b="1">
                <a:solidFill>
                  <a:srgbClr val="FFC000"/>
                </a:solidFill>
              </a:rPr>
              <a:pPr algn="r" eaLnBrk="1" hangingPunct="1">
                <a:spcBef>
                  <a:spcPct val="0"/>
                </a:spcBef>
                <a:buFontTx/>
                <a:buNone/>
              </a:pPr>
              <a:t>128</a:t>
            </a:fld>
            <a:endParaRPr lang="en-GB" altLang="es-ES" sz="1600" b="1">
              <a:solidFill>
                <a:srgbClr val="FFC000"/>
              </a:solidFill>
            </a:endParaRPr>
          </a:p>
        </p:txBody>
      </p:sp>
      <p:sp>
        <p:nvSpPr>
          <p:cNvPr id="38" name="19 CuadroTexto">
            <a:extLst>
              <a:ext uri="{FF2B5EF4-FFF2-40B4-BE49-F238E27FC236}">
                <a16:creationId xmlns="" xmlns:a16="http://schemas.microsoft.com/office/drawing/2014/main" id="{D988FAF5-65B1-4AC1-B790-B9C910D973B6}"/>
              </a:ext>
            </a:extLst>
          </p:cNvPr>
          <p:cNvSpPr txBox="1">
            <a:spLocks noChangeArrowheads="1"/>
          </p:cNvSpPr>
          <p:nvPr/>
        </p:nvSpPr>
        <p:spPr bwMode="auto">
          <a:xfrm>
            <a:off x="1598613" y="6273316"/>
            <a:ext cx="6696075" cy="214312"/>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3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0"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1"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49246766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CF61D12D-AF12-4A58-980B-2A8EAB687BF4}"/>
              </a:ext>
            </a:extLst>
          </p:cNvPr>
          <p:cNvGraphicFramePr>
            <a:graphicFrameLocks noGrp="1"/>
          </p:cNvGraphicFramePr>
          <p:nvPr/>
        </p:nvGraphicFramePr>
        <p:xfrm>
          <a:off x="1655763" y="908050"/>
          <a:ext cx="7164387" cy="5383217"/>
        </p:xfrm>
        <a:graphic>
          <a:graphicData uri="http://schemas.openxmlformats.org/drawingml/2006/table">
            <a:tbl>
              <a:tblPr firstRow="1" bandRow="1">
                <a:tableStyleId>{21E4AEA4-8DFA-4A89-87EB-49C32662AFE0}</a:tableStyleId>
              </a:tblPr>
              <a:tblGrid>
                <a:gridCol w="770364">
                  <a:extLst>
                    <a:ext uri="{9D8B030D-6E8A-4147-A177-3AD203B41FA5}">
                      <a16:colId xmlns="" xmlns:a16="http://schemas.microsoft.com/office/drawing/2014/main" val="20000"/>
                    </a:ext>
                  </a:extLst>
                </a:gridCol>
                <a:gridCol w="1309619">
                  <a:extLst>
                    <a:ext uri="{9D8B030D-6E8A-4147-A177-3AD203B41FA5}">
                      <a16:colId xmlns="" xmlns:a16="http://schemas.microsoft.com/office/drawing/2014/main" val="20001"/>
                    </a:ext>
                  </a:extLst>
                </a:gridCol>
                <a:gridCol w="3158493">
                  <a:extLst>
                    <a:ext uri="{9D8B030D-6E8A-4147-A177-3AD203B41FA5}">
                      <a16:colId xmlns="" xmlns:a16="http://schemas.microsoft.com/office/drawing/2014/main" val="20002"/>
                    </a:ext>
                  </a:extLst>
                </a:gridCol>
                <a:gridCol w="1925911">
                  <a:extLst>
                    <a:ext uri="{9D8B030D-6E8A-4147-A177-3AD203B41FA5}">
                      <a16:colId xmlns="" xmlns:a16="http://schemas.microsoft.com/office/drawing/2014/main" val="20003"/>
                    </a:ext>
                  </a:extLst>
                </a:gridCol>
              </a:tblGrid>
              <a:tr h="621216">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11446">
                <a:tc>
                  <a:txBody>
                    <a:bodyPr/>
                    <a:lstStyle/>
                    <a:p>
                      <a:pPr algn="ctr"/>
                      <a:r>
                        <a:rPr lang="en-GB" sz="700" dirty="0">
                          <a:solidFill>
                            <a:schemeClr val="accent2">
                              <a:lumMod val="75000"/>
                            </a:schemeClr>
                          </a:solidFill>
                          <a:latin typeface="Gill Sans"/>
                        </a:rPr>
                        <a:t>G4-49</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General information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algn="just" defTabSz="914400" rtl="0" eaLnBrk="1" latinLnBrk="0" hangingPunct="1"/>
                      <a:r>
                        <a:rPr lang="en-GB" sz="700" dirty="0">
                          <a:solidFill>
                            <a:schemeClr val="accent2">
                              <a:lumMod val="75000"/>
                            </a:schemeClr>
                          </a:solidFill>
                          <a:latin typeface="Gill Sans"/>
                        </a:rPr>
                        <a:t>Processes and procedures for communicating important concerns to the governing body</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800" dirty="0">
                        <a:solidFill>
                          <a:schemeClr val="accent2">
                            <a:lumMod val="75000"/>
                          </a:schemeClr>
                        </a:solidFill>
                        <a:latin typeface="Gill Sans"/>
                      </a:endParaRP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518126">
                <a:tc>
                  <a:txBody>
                    <a:bodyPr/>
                    <a:lstStyle/>
                    <a:p>
                      <a:pPr algn="ctr"/>
                      <a:r>
                        <a:rPr lang="en-GB" sz="700" dirty="0">
                          <a:solidFill>
                            <a:schemeClr val="accent2">
                              <a:lumMod val="75000"/>
                            </a:schemeClr>
                          </a:solidFill>
                          <a:latin typeface="Gill Sans"/>
                        </a:rPr>
                        <a:t>G4-50</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General information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Identification and nature of important concerns communicated to the governing body during period covered by the report. Identification of the procedures and tools employed for their assessment and resolution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800" dirty="0">
                        <a:solidFill>
                          <a:schemeClr val="accent2">
                            <a:lumMod val="75000"/>
                          </a:schemeClr>
                        </a:solidFill>
                        <a:latin typeface="Gill Sans"/>
                      </a:endParaRP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411446">
                <a:tc>
                  <a:txBody>
                    <a:bodyPr/>
                    <a:lstStyle/>
                    <a:p>
                      <a:pPr algn="ctr"/>
                      <a:r>
                        <a:rPr lang="en-GB" sz="700" dirty="0">
                          <a:solidFill>
                            <a:schemeClr val="accent2">
                              <a:lumMod val="75000"/>
                            </a:schemeClr>
                          </a:solidFill>
                          <a:latin typeface="Gill Sans"/>
                        </a:rPr>
                        <a:t>G4-51</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compensation policies for the management body and senior management and their correlation with the economic, environmental and social matters for which they are responsible</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57 and 59</a:t>
                      </a:r>
                      <a:endParaRPr lang="en-GB" sz="800" dirty="0">
                        <a:solidFill>
                          <a:schemeClr val="accent2">
                            <a:lumMod val="75000"/>
                          </a:schemeClr>
                        </a:solidFill>
                        <a:latin typeface="Gill Sans"/>
                      </a:endParaRP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418935">
                <a:tc>
                  <a:txBody>
                    <a:bodyPr/>
                    <a:lstStyle/>
                    <a:p>
                      <a:pPr algn="ctr"/>
                      <a:r>
                        <a:rPr lang="en-GB" sz="700" dirty="0">
                          <a:solidFill>
                            <a:schemeClr val="accent2">
                              <a:lumMod val="75000"/>
                            </a:schemeClr>
                          </a:solidFill>
                          <a:latin typeface="Gill Sans"/>
                        </a:rPr>
                        <a:t>G4-52</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the processes to determine the compensation of members of the governing body, indicating whether external consultants are involved</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800" dirty="0">
                        <a:solidFill>
                          <a:schemeClr val="accent2">
                            <a:lumMod val="75000"/>
                          </a:schemeClr>
                        </a:solidFill>
                        <a:latin typeface="Gill Sans"/>
                      </a:endParaRP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411446">
                <a:tc>
                  <a:txBody>
                    <a:bodyPr/>
                    <a:lstStyle/>
                    <a:p>
                      <a:pPr algn="ctr"/>
                      <a:r>
                        <a:rPr lang="en-GB" sz="700" dirty="0">
                          <a:solidFill>
                            <a:schemeClr val="accent2">
                              <a:lumMod val="75000"/>
                            </a:schemeClr>
                          </a:solidFill>
                          <a:latin typeface="Gill Sans"/>
                        </a:rPr>
                        <a:t>G4-53</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the involvement of stakeholders in determining the compensation of the governing body</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“Corporate Governance”. Pages 53 to 65</a:t>
                      </a:r>
                      <a:endParaRPr lang="en-GB" sz="800" dirty="0">
                        <a:solidFill>
                          <a:schemeClr val="accent2">
                            <a:lumMod val="75000"/>
                          </a:schemeClr>
                        </a:solidFill>
                        <a:latin typeface="Gill Sans"/>
                      </a:endParaRP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624806">
                <a:tc>
                  <a:txBody>
                    <a:bodyPr/>
                    <a:lstStyle/>
                    <a:p>
                      <a:pPr algn="ctr"/>
                      <a:r>
                        <a:rPr lang="en-GB" sz="700" dirty="0">
                          <a:solidFill>
                            <a:schemeClr val="accent2">
                              <a:lumMod val="75000"/>
                            </a:schemeClr>
                          </a:solidFill>
                          <a:latin typeface="Gill Sans"/>
                        </a:rPr>
                        <a:t>G4-54</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Ratio between total yearly remuneration received by the highest paid individual in each country of the organisation in which significant operations are undertaken and average total yearly remuneration for the rest of the workforce</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The accumulated yearly remuneration of the Chairwoman and Chairman in 2016 (see page 59) and the average remuneration of the workforce (see page 112) has been considered. The ratio is 2.2 to 1</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518126">
                <a:tc>
                  <a:txBody>
                    <a:bodyPr/>
                    <a:lstStyle/>
                    <a:p>
                      <a:pPr algn="ctr"/>
                      <a:r>
                        <a:rPr lang="en-GB" sz="700" dirty="0">
                          <a:solidFill>
                            <a:schemeClr val="accent2">
                              <a:lumMod val="75000"/>
                            </a:schemeClr>
                          </a:solidFill>
                          <a:latin typeface="Gill Sans"/>
                        </a:rPr>
                        <a:t>G4-55</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Ratio between the percentage increase in total yearly remuneration received by the highest paid individual in each country of the organisation in which significant operations are undertaken and the percentage increase in average total yearly remuneration for the rest of the workforce</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In 2016, the Chairman's remuneration dropped by 4%, while the average workforce remuneration increased by 1.3%.</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624778">
                <a:tc>
                  <a:txBody>
                    <a:bodyPr/>
                    <a:lstStyle/>
                    <a:p>
                      <a:pPr algn="ctr"/>
                      <a:r>
                        <a:rPr lang="en-GB" sz="700" dirty="0">
                          <a:solidFill>
                            <a:schemeClr val="accent2">
                              <a:lumMod val="75000"/>
                            </a:schemeClr>
                          </a:solidFill>
                          <a:latin typeface="Gill Sans"/>
                        </a:rPr>
                        <a:t>G4-56</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General information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the organisation's values, principles and standards</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“Legal Form and Applicable Regime. Mission and Vision”. Page 23. “Ethical and responsible management”. Pages 66 to 68. “Corporate Governance“. Pages 53 to 65</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411446">
                <a:tc>
                  <a:txBody>
                    <a:bodyPr/>
                    <a:lstStyle/>
                    <a:p>
                      <a:pPr algn="ctr"/>
                      <a:r>
                        <a:rPr lang="en-GB" sz="700" dirty="0">
                          <a:solidFill>
                            <a:schemeClr val="accent2">
                              <a:lumMod val="75000"/>
                            </a:schemeClr>
                          </a:solidFill>
                          <a:latin typeface="Gill Sans"/>
                        </a:rPr>
                        <a:t>G4-57</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10</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the internal and external mechanisms that guarantee ethical and lawful conduct at the organisation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“Ethical and responsible management”. Pages 66 to 68. “Customer satisfaction”. Page 43</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411446">
                <a:tc>
                  <a:txBody>
                    <a:bodyPr/>
                    <a:lstStyle/>
                    <a:p>
                      <a:pPr algn="ctr"/>
                      <a:r>
                        <a:rPr lang="en-GB" sz="700" dirty="0">
                          <a:solidFill>
                            <a:schemeClr val="accent2">
                              <a:lumMod val="75000"/>
                            </a:schemeClr>
                          </a:solidFill>
                          <a:latin typeface="Gill Sans"/>
                        </a:rPr>
                        <a:t>G4-58</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Corporate reputation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 No. 10</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Description of the internal and external mechanisms for reporting unethical and unlawful conduct by the organisation</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“Ethical and responsible management”. Pages 66 to 68. “Customer satisfaction”. Page 43</a:t>
                      </a:r>
                    </a:p>
                  </a:txBody>
                  <a:tcPr marL="91430" marR="91430" marT="45703" marB="4570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bl>
          </a:graphicData>
        </a:graphic>
      </p:graphicFrame>
      <p:sp>
        <p:nvSpPr>
          <p:cNvPr id="42" name="1 Marcador de número de diapositiva">
            <a:extLst>
              <a:ext uri="{FF2B5EF4-FFF2-40B4-BE49-F238E27FC236}">
                <a16:creationId xmlns="" xmlns:a16="http://schemas.microsoft.com/office/drawing/2014/main" id="{134290B2-590F-4ACD-81FB-BE247CAF9162}"/>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52428264-81F9-4A3A-8838-65510FD04DF4}" type="slidenum">
              <a:rPr lang="es-ES" altLang="es-ES" sz="1600" b="1">
                <a:solidFill>
                  <a:srgbClr val="FFC000"/>
                </a:solidFill>
              </a:rPr>
              <a:pPr eaLnBrk="1" hangingPunct="1">
                <a:spcBef>
                  <a:spcPct val="0"/>
                </a:spcBef>
                <a:buFontTx/>
                <a:buNone/>
              </a:pPr>
              <a:t>129</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946A64B8-1AC9-4C9B-8BD3-ABF34D965C3F}"/>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3186" name="Picture 2">
            <a:extLst>
              <a:ext uri="{FF2B5EF4-FFF2-40B4-BE49-F238E27FC236}">
                <a16:creationId xmlns="" xmlns:a16="http://schemas.microsoft.com/office/drawing/2014/main" id="{8593737E-264F-4400-B1DC-9CB377584C1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77E84402-9514-4EA9-90E0-C503A90CB2D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7" name="46 Rectángulo">
            <a:extLst>
              <a:ext uri="{FF2B5EF4-FFF2-40B4-BE49-F238E27FC236}">
                <a16:creationId xmlns="" xmlns:a16="http://schemas.microsoft.com/office/drawing/2014/main" id="{3D3F4E90-0C56-4EC7-9801-0DD93B5B4FD3}"/>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3189" name="1 Marcador de número de diapositiva">
            <a:extLst>
              <a:ext uri="{FF2B5EF4-FFF2-40B4-BE49-F238E27FC236}">
                <a16:creationId xmlns="" xmlns:a16="http://schemas.microsoft.com/office/drawing/2014/main" id="{CB80F586-23B5-4CC0-8D7A-4DC10C1DB941}"/>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8E6D2AF3-AC63-47E1-A35A-87CBCABF85A5}" type="slidenum">
              <a:rPr lang="es-ES" altLang="es-ES" sz="1600" b="1">
                <a:solidFill>
                  <a:srgbClr val="FFC000"/>
                </a:solidFill>
              </a:rPr>
              <a:pPr algn="r" eaLnBrk="1" hangingPunct="1">
                <a:spcBef>
                  <a:spcPct val="0"/>
                </a:spcBef>
                <a:buFontTx/>
                <a:buNone/>
              </a:pPr>
              <a:t>129</a:t>
            </a:fld>
            <a:endParaRPr lang="en-GB" altLang="es-ES" sz="1600" b="1">
              <a:solidFill>
                <a:srgbClr val="FFC000"/>
              </a:solidFill>
            </a:endParaRPr>
          </a:p>
        </p:txBody>
      </p:sp>
      <p:sp>
        <p:nvSpPr>
          <p:cNvPr id="37" name="19 CuadroTexto">
            <a:extLst>
              <a:ext uri="{FF2B5EF4-FFF2-40B4-BE49-F238E27FC236}">
                <a16:creationId xmlns="" xmlns:a16="http://schemas.microsoft.com/office/drawing/2014/main" id="{152003A2-5A37-46F8-AA1C-9D383BA59ADE}"/>
              </a:ext>
            </a:extLst>
          </p:cNvPr>
          <p:cNvSpPr txBox="1">
            <a:spLocks noChangeArrowheads="1"/>
          </p:cNvSpPr>
          <p:nvPr/>
        </p:nvSpPr>
        <p:spPr bwMode="auto">
          <a:xfrm>
            <a:off x="1598613" y="6308725"/>
            <a:ext cx="6696075" cy="215900"/>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3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0"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1"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4"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8"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9"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80018778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3F47DB61-32CB-42F7-87C6-E737E98FAFE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C15F1013-64EB-4AC3-957D-20B9BA9F0594}"/>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71F7EFB-4E3A-4FE0-B816-B927438DB106}"/>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C6595DEE-0392-4BD7-A21C-596147052729}" type="slidenum">
              <a:rPr lang="es-ES" altLang="es-ES" sz="1600" b="1">
                <a:solidFill>
                  <a:srgbClr val="FFC000"/>
                </a:solidFill>
              </a:rPr>
              <a:pPr algn="r" eaLnBrk="1" hangingPunct="1">
                <a:spcBef>
                  <a:spcPct val="0"/>
                </a:spcBef>
                <a:buFontTx/>
                <a:buNone/>
              </a:pPr>
              <a:t>13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1373F57B-07B2-4C0E-A501-E73B501302C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NOTABLE MILESTONES IN 2016</a:t>
            </a:r>
            <a:endParaRPr lang="en-GB" dirty="0">
              <a:solidFill>
                <a:srgbClr val="9E1B34"/>
              </a:solidFill>
              <a:latin typeface="Gill Sans"/>
            </a:endParaRPr>
          </a:p>
        </p:txBody>
      </p:sp>
      <p:pic>
        <p:nvPicPr>
          <p:cNvPr id="14342" name="Picture 2">
            <a:extLst>
              <a:ext uri="{FF2B5EF4-FFF2-40B4-BE49-F238E27FC236}">
                <a16:creationId xmlns="" xmlns:a16="http://schemas.microsoft.com/office/drawing/2014/main" id="{4D4853C3-8238-4068-A241-7BD180C7446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43" name="AutoShape 6" descr="Resultado de imagen de imagen de calendario 2016">
            <a:extLst>
              <a:ext uri="{FF2B5EF4-FFF2-40B4-BE49-F238E27FC236}">
                <a16:creationId xmlns="" xmlns:a16="http://schemas.microsoft.com/office/drawing/2014/main" id="{3C62A58E-712D-4436-81B4-A234362772AB}"/>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4344" name="AutoShape 8" descr="Resultado de imagen de imagen de calendario 2016">
            <a:extLst>
              <a:ext uri="{FF2B5EF4-FFF2-40B4-BE49-F238E27FC236}">
                <a16:creationId xmlns="" xmlns:a16="http://schemas.microsoft.com/office/drawing/2014/main" id="{89F9044A-B04C-4CD5-9357-D1AA3597F8CA}"/>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4345" name="AutoShape 12" descr="Resultado de imagen de imagen de verificacion">
            <a:extLst>
              <a:ext uri="{FF2B5EF4-FFF2-40B4-BE49-F238E27FC236}">
                <a16:creationId xmlns="" xmlns:a16="http://schemas.microsoft.com/office/drawing/2014/main" id="{05848402-519E-4BE6-AD27-26725BE82A03}"/>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4346" name="AutoShape 14" descr="Resultado de imagen de imagen de verificacion">
            <a:extLst>
              <a:ext uri="{FF2B5EF4-FFF2-40B4-BE49-F238E27FC236}">
                <a16:creationId xmlns="" xmlns:a16="http://schemas.microsoft.com/office/drawing/2014/main" id="{AC538C6F-78FF-44CB-AAD4-05D31B5FD4C7}"/>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 name="1 Rectángulo">
            <a:extLst>
              <a:ext uri="{FF2B5EF4-FFF2-40B4-BE49-F238E27FC236}">
                <a16:creationId xmlns="" xmlns:a16="http://schemas.microsoft.com/office/drawing/2014/main" id="{5BA2A8B0-59B7-4AD7-B62E-CAF42B95D70C}"/>
              </a:ext>
            </a:extLst>
          </p:cNvPr>
          <p:cNvSpPr/>
          <p:nvPr/>
        </p:nvSpPr>
        <p:spPr>
          <a:xfrm>
            <a:off x="1692275" y="1270000"/>
            <a:ext cx="7200900"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defRPr/>
            </a:pPr>
            <a:r>
              <a:rPr lang="en-GB" sz="1000" b="1" u="sng" dirty="0">
                <a:solidFill>
                  <a:schemeClr val="accent2">
                    <a:lumMod val="75000"/>
                  </a:schemeClr>
                </a:solidFill>
                <a:latin typeface="Gill Sans"/>
              </a:rPr>
              <a:t>ICO played a significant role during the most acute stages of the crisis</a:t>
            </a:r>
          </a:p>
          <a:p>
            <a:pPr algn="just">
              <a:defRPr/>
            </a:pPr>
            <a:endParaRPr lang="en-GB" sz="500" b="1" u="sng" dirty="0">
              <a:solidFill>
                <a:schemeClr val="accent2">
                  <a:lumMod val="75000"/>
                </a:schemeClr>
              </a:solidFill>
              <a:latin typeface="Gill Sans"/>
              <a:cs typeface="Arial" charset="0"/>
            </a:endParaRPr>
          </a:p>
          <a:p>
            <a:pPr algn="just">
              <a:defRPr/>
            </a:pPr>
            <a:r>
              <a:rPr lang="en-GB" sz="1000" dirty="0">
                <a:solidFill>
                  <a:srgbClr val="9E1B34"/>
                </a:solidFill>
                <a:latin typeface="Gill Sans"/>
              </a:rPr>
              <a:t>Over the course of the past five years, ICO has played an important role in business financing, notably increasing its activity in order to offer companies and entrepreneurs access to financing and offsetting the credit restrictions imposed by private institutions. Between 2012 and 2016, ICO granted €61.485 billion in 898,100 financing transactions through its second-floor facilities. </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However, as the supply of credit from private financial institutions has returned to normal and companies have greater liquidity, ICO has moved from a largely credit-based model to a more intensive model based on specialisation. </a:t>
            </a:r>
          </a:p>
        </p:txBody>
      </p:sp>
      <p:sp>
        <p:nvSpPr>
          <p:cNvPr id="14348" name="8 Rectángulo">
            <a:extLst>
              <a:ext uri="{FF2B5EF4-FFF2-40B4-BE49-F238E27FC236}">
                <a16:creationId xmlns="" xmlns:a16="http://schemas.microsoft.com/office/drawing/2014/main" id="{AA629C6A-179B-4A65-BF6C-94FA83C397B4}"/>
              </a:ext>
            </a:extLst>
          </p:cNvPr>
          <p:cNvSpPr>
            <a:spLocks noChangeArrowheads="1"/>
          </p:cNvSpPr>
          <p:nvPr/>
        </p:nvSpPr>
        <p:spPr bwMode="auto">
          <a:xfrm>
            <a:off x="1692275" y="946150"/>
            <a:ext cx="6967538"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NOTABLE ECONOMIC MILESTONES</a:t>
            </a:r>
          </a:p>
        </p:txBody>
      </p:sp>
      <p:sp>
        <p:nvSpPr>
          <p:cNvPr id="14350" name="26 Rectángulo">
            <a:extLst>
              <a:ext uri="{FF2B5EF4-FFF2-40B4-BE49-F238E27FC236}">
                <a16:creationId xmlns="" xmlns:a16="http://schemas.microsoft.com/office/drawing/2014/main" id="{5DC4009B-5971-445A-882A-07E0635DF306}"/>
              </a:ext>
            </a:extLst>
          </p:cNvPr>
          <p:cNvSpPr>
            <a:spLocks noChangeArrowheads="1"/>
          </p:cNvSpPr>
          <p:nvPr/>
        </p:nvSpPr>
        <p:spPr bwMode="auto">
          <a:xfrm>
            <a:off x="1692275" y="5323545"/>
            <a:ext cx="7200900" cy="1093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In this regard, in recent years ICO has reinforced its strategy for supporting internationalisation and exports by Spanish companies, rolling out new financing mechanisms that encompass all the needs that promote the ventures of Spanish companies abroad, ranging from debt instruments to guarantees and equity participation. </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As a result, in 2016, the countercyclical nature of ICO saw demand for its funds continue on the path initiated in the previous year, to stand where it stood prior to the economic crisis, as can be seen in the table:</a:t>
            </a:r>
          </a:p>
        </p:txBody>
      </p:sp>
      <p:pic>
        <p:nvPicPr>
          <p:cNvPr id="4" name="Imagen 3"/>
          <p:cNvPicPr>
            <a:picLocks noChangeAspect="1"/>
          </p:cNvPicPr>
          <p:nvPr/>
        </p:nvPicPr>
        <p:blipFill>
          <a:blip r:embed="rId3"/>
          <a:stretch>
            <a:fillRect/>
          </a:stretch>
        </p:blipFill>
        <p:spPr>
          <a:xfrm>
            <a:off x="2915816" y="2575308"/>
            <a:ext cx="4266000" cy="2689896"/>
          </a:xfrm>
          <a:prstGeom prst="rect">
            <a:avLst/>
          </a:prstGeom>
        </p:spPr>
      </p:pic>
      <p:grpSp>
        <p:nvGrpSpPr>
          <p:cNvPr id="56"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7"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8"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9"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60"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61"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62"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63"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4"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5"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6"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7"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8"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0"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95752D4D-8EB1-418D-91B4-D150DC2BF492}"/>
              </a:ext>
            </a:extLst>
          </p:cNvPr>
          <p:cNvGraphicFramePr>
            <a:graphicFrameLocks noGrp="1"/>
          </p:cNvGraphicFramePr>
          <p:nvPr/>
        </p:nvGraphicFramePr>
        <p:xfrm>
          <a:off x="1655763" y="1270000"/>
          <a:ext cx="7164387" cy="4811715"/>
        </p:xfrm>
        <a:graphic>
          <a:graphicData uri="http://schemas.openxmlformats.org/drawingml/2006/table">
            <a:tbl>
              <a:tblPr/>
              <a:tblGrid>
                <a:gridCol w="771132">
                  <a:extLst>
                    <a:ext uri="{9D8B030D-6E8A-4147-A177-3AD203B41FA5}">
                      <a16:colId xmlns="" xmlns:a16="http://schemas.microsoft.com/office/drawing/2014/main" val="20000"/>
                    </a:ext>
                  </a:extLst>
                </a:gridCol>
                <a:gridCol w="1309565">
                  <a:extLst>
                    <a:ext uri="{9D8B030D-6E8A-4147-A177-3AD203B41FA5}">
                      <a16:colId xmlns="" xmlns:a16="http://schemas.microsoft.com/office/drawing/2014/main" val="20001"/>
                    </a:ext>
                  </a:extLst>
                </a:gridCol>
                <a:gridCol w="3157561">
                  <a:extLst>
                    <a:ext uri="{9D8B030D-6E8A-4147-A177-3AD203B41FA5}">
                      <a16:colId xmlns="" xmlns:a16="http://schemas.microsoft.com/office/drawing/2014/main" val="20002"/>
                    </a:ext>
                  </a:extLst>
                </a:gridCol>
                <a:gridCol w="1926129">
                  <a:extLst>
                    <a:ext uri="{9D8B030D-6E8A-4147-A177-3AD203B41FA5}">
                      <a16:colId xmlns="" xmlns:a16="http://schemas.microsoft.com/office/drawing/2014/main" val="20003"/>
                    </a:ext>
                  </a:extLst>
                </a:gridCol>
              </a:tblGrid>
              <a:tr h="686538">
                <a:tc>
                  <a:txBody>
                    <a:bodyPr/>
                    <a:lstStyle/>
                    <a:p>
                      <a:pPr algn="ctr"/>
                      <a:r>
                        <a:rPr lang="en-GB" sz="700" b="1" dirty="0">
                          <a:solidFill>
                            <a:schemeClr val="bg1"/>
                          </a:solidFill>
                          <a:latin typeface="Gill Sans"/>
                        </a:rPr>
                        <a:t>Ref. GRI 4</a:t>
                      </a:r>
                    </a:p>
                    <a:p>
                      <a:pPr algn="ctr"/>
                      <a:r>
                        <a:rPr lang="en-GB" sz="700" b="1" baseline="0" dirty="0">
                          <a:solidFill>
                            <a:schemeClr val="bg1"/>
                          </a:solidFill>
                          <a:latin typeface="Gill Sans"/>
                        </a:rPr>
                        <a:t>Associated material aspect (*)</a:t>
                      </a:r>
                      <a:endParaRPr lang="en-GB" sz="700" b="1" dirty="0">
                        <a:solidFill>
                          <a:schemeClr val="bg1"/>
                        </a:solidFill>
                        <a:latin typeface="Gill Sans"/>
                      </a:endParaRPr>
                    </a:p>
                  </a:txBody>
                  <a:tcPr marL="91430" marR="91430" marT="45780" marB="4578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chemeClr val="accent2"/>
                    </a:solidFill>
                  </a:tcPr>
                </a:tc>
                <a:tc>
                  <a:txBody>
                    <a:bodyPr/>
                    <a:lstStyle/>
                    <a:p>
                      <a:pPr algn="ctr"/>
                      <a:r>
                        <a:rPr lang="en-GB" sz="700" b="1" dirty="0">
                          <a:solidFill>
                            <a:schemeClr val="bg1"/>
                          </a:solidFill>
                          <a:latin typeface="Gill Sans"/>
                        </a:rPr>
                        <a:t>Ref. Report on</a:t>
                      </a:r>
                    </a:p>
                    <a:p>
                      <a:pPr algn="ctr"/>
                      <a:r>
                        <a:rPr lang="en-GB" sz="700" b="1" dirty="0">
                          <a:solidFill>
                            <a:schemeClr val="bg1"/>
                          </a:solidFill>
                          <a:latin typeface="Gill Sans"/>
                        </a:rPr>
                        <a:t>Global Compact Progress</a:t>
                      </a:r>
                    </a:p>
                  </a:txBody>
                  <a:tcPr marL="91430" marR="91430" marT="45780" marB="4578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chemeClr val="accent2"/>
                    </a:solidFill>
                  </a:tcPr>
                </a:tc>
                <a:tc>
                  <a:txBody>
                    <a:bodyPr/>
                    <a:lstStyle/>
                    <a:p>
                      <a:pPr algn="ctr"/>
                      <a:r>
                        <a:rPr lang="en-GB" sz="700" b="1" dirty="0">
                          <a:solidFill>
                            <a:schemeClr val="bg1"/>
                          </a:solidFill>
                          <a:latin typeface="Gill Sans"/>
                        </a:rPr>
                        <a:t>Description</a:t>
                      </a:r>
                    </a:p>
                  </a:txBody>
                  <a:tcPr marL="91430" marR="91430" marT="45780" marB="4578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chemeClr val="accent2"/>
                    </a:solidFill>
                  </a:tcPr>
                </a:tc>
                <a:tc>
                  <a:txBody>
                    <a:bodyPr/>
                    <a:lstStyle/>
                    <a:p>
                      <a:pPr algn="ctr"/>
                      <a:r>
                        <a:rPr lang="en-GB" sz="700" b="1" dirty="0">
                          <a:solidFill>
                            <a:schemeClr val="bg1"/>
                          </a:solidFill>
                          <a:latin typeface="Gill Sans"/>
                        </a:rPr>
                        <a:t>Page / Link</a:t>
                      </a:r>
                    </a:p>
                    <a:p>
                      <a:pPr algn="ctr"/>
                      <a:r>
                        <a:rPr lang="en-GB" sz="700" b="1" dirty="0">
                          <a:solidFill>
                            <a:schemeClr val="bg1"/>
                          </a:solidFill>
                          <a:latin typeface="Gill Sans"/>
                        </a:rPr>
                        <a:t>Omissions</a:t>
                      </a:r>
                    </a:p>
                  </a:txBody>
                  <a:tcPr marL="91430" marR="91430" marT="45780" marB="4578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chemeClr val="accent2"/>
                    </a:solidFill>
                  </a:tcPr>
                </a:tc>
                <a:extLst>
                  <a:ext uri="{0D108BD9-81ED-4DB2-BD59-A6C34878D82A}">
                    <a16:rowId xmlns="" xmlns:a16="http://schemas.microsoft.com/office/drawing/2014/main" val="10000"/>
                  </a:ext>
                </a:extLst>
              </a:tr>
              <a:tr h="62491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dirty="0">
                          <a:ln>
                            <a:noFill/>
                          </a:ln>
                          <a:solidFill>
                            <a:srgbClr val="953735"/>
                          </a:solidFill>
                          <a:effectLst/>
                          <a:latin typeface="Gill Sans" charset="0"/>
                        </a:rPr>
                        <a:t>G4-EC1</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dirty="0">
                          <a:ln>
                            <a:noFill/>
                          </a:ln>
                          <a:solidFill>
                            <a:srgbClr val="953735"/>
                          </a:solidFill>
                          <a:effectLst/>
                          <a:latin typeface="Gill Sans" charset="0"/>
                        </a:rPr>
                        <a:t>Sources of funding and the financial balance</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700" b="0" i="0" u="none" strike="noStrike" cap="none" normalizeH="0" baseline="0" dirty="0">
                        <a:ln>
                          <a:noFill/>
                        </a:ln>
                        <a:solidFill>
                          <a:srgbClr val="953735"/>
                        </a:solidFill>
                        <a:effectLst/>
                        <a:latin typeface="Gill Sans" charset="0"/>
                        <a:cs typeface="Arial" pitchFamily="34" charset="0"/>
                      </a:endParaRP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Direct economic value generated and distributed, including income, operating costs, employee remuneration, donations and other investments in the community, undistributed profits and payments to capital providers and governments</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“Economic management”. Pages 69 to 104</a:t>
                      </a:r>
                      <a:endParaRPr kumimoji="0" lang="en-GB" sz="700" b="0" i="0" u="none" strike="noStrike" cap="none" normalizeH="0" baseline="0" dirty="0">
                        <a:ln>
                          <a:noFill/>
                        </a:ln>
                        <a:solidFill>
                          <a:schemeClr val="accent2">
                            <a:lumMod val="75000"/>
                          </a:schemeClr>
                        </a:solidFill>
                        <a:effectLst/>
                        <a:latin typeface="Gill Sans" charset="0"/>
                        <a:ea typeface="Calibri" pitchFamily="34" charset="0"/>
                        <a:cs typeface="Times New Roman" pitchFamily="18" charset="0"/>
                      </a:endParaRP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57075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a:ln>
                            <a:noFill/>
                          </a:ln>
                          <a:solidFill>
                            <a:srgbClr val="953735"/>
                          </a:solidFill>
                          <a:effectLst/>
                          <a:latin typeface="Gill Sans" charset="0"/>
                        </a:rPr>
                        <a:t>G4-EC2</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700" b="0" i="0" u="none" strike="noStrike" cap="none" normalizeH="0" baseline="0" dirty="0">
                        <a:ln>
                          <a:noFill/>
                        </a:ln>
                        <a:solidFill>
                          <a:srgbClr val="953735"/>
                        </a:solidFill>
                        <a:effectLst/>
                        <a:latin typeface="Gill Sans" charset="0"/>
                        <a:cs typeface="Arial" pitchFamily="34" charset="0"/>
                      </a:endParaRP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Financial consequences and other risks and opportunities for the organisation's activities due to climate change</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“Letter from the Chairman”. Pages 4 and 5. “Important milestones in 2016”. Pages 13 to 19. “Business model. Products”. Pages 24 to 28.</a:t>
                      </a:r>
                      <a:endParaRPr kumimoji="0" lang="en-GB" sz="700" b="0" i="0" u="none" strike="noStrike" cap="none" normalizeH="0" baseline="0" dirty="0">
                        <a:ln>
                          <a:noFill/>
                        </a:ln>
                        <a:solidFill>
                          <a:schemeClr val="accent2">
                            <a:lumMod val="75000"/>
                          </a:schemeClr>
                        </a:solidFill>
                        <a:effectLst/>
                        <a:latin typeface="Gill Sans" charset="0"/>
                        <a:ea typeface="Calibri" pitchFamily="34" charset="0"/>
                        <a:cs typeface="Times New Roman" pitchFamily="18" charset="0"/>
                      </a:endParaRP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4943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a:ln>
                            <a:noFill/>
                          </a:ln>
                          <a:solidFill>
                            <a:srgbClr val="953735"/>
                          </a:solidFill>
                          <a:effectLst/>
                          <a:latin typeface="Gill Sans" charset="0"/>
                        </a:rPr>
                        <a:t>G4-EC3</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700" b="0" i="0" u="none" strike="noStrike" cap="none" normalizeH="0" baseline="0" dirty="0">
                        <a:ln>
                          <a:noFill/>
                        </a:ln>
                        <a:solidFill>
                          <a:srgbClr val="953735"/>
                        </a:solidFill>
                        <a:effectLst/>
                        <a:latin typeface="Gill Sans" charset="0"/>
                        <a:cs typeface="Arial" pitchFamily="34" charset="0"/>
                      </a:endParaRP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Coverage of the organisation's obligations due to benefit plans</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No outstanding obligations</a:t>
                      </a:r>
                      <a:endParaRPr kumimoji="0" lang="en-GB" sz="700" b="0" i="0" u="none" strike="noStrike" cap="none" normalizeH="0" baseline="0" dirty="0">
                        <a:ln>
                          <a:noFill/>
                        </a:ln>
                        <a:solidFill>
                          <a:schemeClr val="accent2">
                            <a:lumMod val="75000"/>
                          </a:schemeClr>
                        </a:solidFill>
                        <a:effectLst/>
                        <a:latin typeface="Gill Sans" charset="0"/>
                        <a:ea typeface="Calibri" pitchFamily="34" charset="0"/>
                        <a:cs typeface="Times New Roman" pitchFamily="18" charset="0"/>
                      </a:endParaRP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624912">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dirty="0">
                          <a:ln>
                            <a:noFill/>
                          </a:ln>
                          <a:solidFill>
                            <a:srgbClr val="953735"/>
                          </a:solidFill>
                          <a:effectLst/>
                          <a:latin typeface="Gill Sans" charset="0"/>
                        </a:rPr>
                        <a:t>G4-EC4</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700" b="0" i="0" u="none" strike="noStrike" cap="none" baseline="0" dirty="0">
                          <a:ln>
                            <a:noFill/>
                          </a:ln>
                          <a:solidFill>
                            <a:srgbClr val="953735"/>
                          </a:solidFill>
                          <a:effectLst/>
                          <a:latin typeface="Gill Sans" charset="0"/>
                        </a:rPr>
                        <a:t>Sources of funding and the financial balance</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700" b="0" i="0" u="none" strike="noStrike" cap="none" normalizeH="0" baseline="0">
                        <a:ln>
                          <a:noFill/>
                        </a:ln>
                        <a:solidFill>
                          <a:srgbClr val="953735"/>
                        </a:solidFill>
                        <a:effectLst/>
                        <a:latin typeface="Gill Sans" charset="0"/>
                        <a:cs typeface="Arial" pitchFamily="34" charset="0"/>
                      </a:endParaRP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Economic aid received from government</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ICO does not receive assistance from the Government</a:t>
                      </a:r>
                      <a:endParaRPr kumimoji="0" lang="en-GB" sz="700" b="0" i="0" u="none" strike="noStrike" cap="none" normalizeH="0" baseline="0" dirty="0">
                        <a:ln>
                          <a:noFill/>
                        </a:ln>
                        <a:solidFill>
                          <a:schemeClr val="accent2">
                            <a:lumMod val="75000"/>
                          </a:schemeClr>
                        </a:solidFill>
                        <a:effectLst/>
                        <a:latin typeface="Gill Sans" charset="0"/>
                        <a:ea typeface="Calibri" pitchFamily="34" charset="0"/>
                        <a:cs typeface="Times New Roman" pitchFamily="18" charset="0"/>
                      </a:endParaRP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37798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a:ln>
                            <a:noFill/>
                          </a:ln>
                          <a:solidFill>
                            <a:srgbClr val="953735"/>
                          </a:solidFill>
                          <a:effectLst/>
                          <a:latin typeface="Gill Sans" charset="0"/>
                        </a:rPr>
                        <a:t>G4-EC5</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700" b="0" i="0" u="none" strike="noStrike" cap="none" normalizeH="0" baseline="0">
                        <a:ln>
                          <a:noFill/>
                        </a:ln>
                        <a:solidFill>
                          <a:srgbClr val="953735"/>
                        </a:solidFill>
                        <a:effectLst/>
                        <a:latin typeface="Gill Sans" charset="0"/>
                        <a:cs typeface="Arial" pitchFamily="34" charset="0"/>
                      </a:endParaRP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1588" marR="0" lvl="0" indent="-1588"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Relationship between standard the starting salary and the local minimum wage at locations with significant operations</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Technical staff: 195.2%</a:t>
                      </a:r>
                      <a:endParaRPr kumimoji="0" lang="en-GB" sz="700" b="0" i="0" u="none" strike="noStrike" cap="none" normalizeH="0" baseline="0" dirty="0">
                        <a:ln>
                          <a:noFill/>
                        </a:ln>
                        <a:solidFill>
                          <a:schemeClr val="accent2">
                            <a:lumMod val="75000"/>
                          </a:schemeClr>
                        </a:solidFill>
                        <a:effectLst/>
                        <a:latin typeface="Gill Sans" charset="0"/>
                        <a:ea typeface="Calibri" pitchFamily="34" charset="0"/>
                        <a:cs typeface="Times New Roman" pitchFamily="18" charset="0"/>
                      </a:endParaRPr>
                    </a:p>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Clerical staff: 100.9%</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36455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a:ln>
                            <a:noFill/>
                          </a:ln>
                          <a:solidFill>
                            <a:srgbClr val="953735"/>
                          </a:solidFill>
                          <a:effectLst/>
                          <a:latin typeface="Gill Sans" charset="0"/>
                        </a:rPr>
                        <a:t>G4-EC6</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700" b="0" i="0" u="none" strike="noStrike" cap="none" normalizeH="0" baseline="0">
                        <a:ln>
                          <a:noFill/>
                        </a:ln>
                        <a:solidFill>
                          <a:srgbClr val="953735"/>
                        </a:solidFill>
                        <a:effectLst/>
                        <a:latin typeface="Gill Sans" charset="0"/>
                        <a:cs typeface="Arial" pitchFamily="34" charset="0"/>
                      </a:endParaRP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Percentage of senior management hired from the local community at locations with significant operations</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Activities at ICO are carried out at a single centre</a:t>
                      </a:r>
                      <a:endParaRPr kumimoji="0" lang="en-GB" sz="700" b="0" i="0" u="none" strike="noStrike" cap="none" normalizeH="0" baseline="0" dirty="0">
                        <a:ln>
                          <a:noFill/>
                        </a:ln>
                        <a:solidFill>
                          <a:schemeClr val="accent2">
                            <a:lumMod val="75000"/>
                          </a:schemeClr>
                        </a:solidFill>
                        <a:effectLst/>
                        <a:latin typeface="Gill Sans" charset="0"/>
                        <a:ea typeface="Calibri" pitchFamily="34" charset="0"/>
                        <a:cs typeface="Times New Roman" pitchFamily="18" charset="0"/>
                      </a:endParaRP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r h="4319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a:ln>
                            <a:noFill/>
                          </a:ln>
                          <a:solidFill>
                            <a:srgbClr val="953735"/>
                          </a:solidFill>
                          <a:effectLst/>
                          <a:latin typeface="Gill Sans" charset="0"/>
                        </a:rPr>
                        <a:t>G4-EC7</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700" b="0" i="0" u="none" strike="noStrike" cap="none" normalizeH="0" baseline="0">
                        <a:ln>
                          <a:noFill/>
                        </a:ln>
                        <a:solidFill>
                          <a:srgbClr val="953735"/>
                        </a:solidFill>
                        <a:effectLst/>
                        <a:latin typeface="Gill Sans" charset="0"/>
                        <a:cs typeface="Arial" pitchFamily="34" charset="0"/>
                      </a:endParaRP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Development and impact of infrastructure investments and services provided primarily for the public good through commercial, in-kind, or pro bono commitments</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“ICO and Society”. Pages 122 and 123.</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7"/>
                  </a:ext>
                </a:extLst>
              </a:tr>
              <a:tr h="323974">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a:ln>
                            <a:noFill/>
                          </a:ln>
                          <a:solidFill>
                            <a:srgbClr val="953735"/>
                          </a:solidFill>
                          <a:effectLst/>
                          <a:latin typeface="Gill Sans" charset="0"/>
                        </a:rPr>
                        <a:t>G4-EC8</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700" b="0" i="0" u="none" strike="noStrike" cap="none" normalizeH="0" baseline="0">
                        <a:ln>
                          <a:noFill/>
                        </a:ln>
                        <a:solidFill>
                          <a:srgbClr val="953735"/>
                        </a:solidFill>
                        <a:effectLst/>
                        <a:latin typeface="Gill Sans" charset="0"/>
                        <a:cs typeface="Arial" pitchFamily="34" charset="0"/>
                      </a:endParaRP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Understanding and description of significant indirect effects, including the extent of those effects</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“Economic Management”. Pages 69 to 104</a:t>
                      </a:r>
                      <a:endParaRPr kumimoji="0" lang="en-GB" sz="700" b="0" i="0" u="none" strike="noStrike" cap="none" normalizeH="0" baseline="0" dirty="0">
                        <a:ln>
                          <a:noFill/>
                        </a:ln>
                        <a:solidFill>
                          <a:schemeClr val="accent2">
                            <a:lumMod val="75000"/>
                          </a:schemeClr>
                        </a:solidFill>
                        <a:effectLst/>
                        <a:latin typeface="Gill Sans" charset="0"/>
                        <a:ea typeface="Calibri" pitchFamily="34" charset="0"/>
                        <a:cs typeface="Times New Roman" pitchFamily="18" charset="0"/>
                      </a:endParaRP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8"/>
                  </a:ext>
                </a:extLst>
              </a:tr>
              <a:tr h="45668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sz="700" b="0" i="0" u="none" strike="noStrike" cap="none" baseline="0">
                          <a:ln>
                            <a:noFill/>
                          </a:ln>
                          <a:solidFill>
                            <a:srgbClr val="953735"/>
                          </a:solidFill>
                          <a:effectLst/>
                          <a:latin typeface="Gill Sans" charset="0"/>
                        </a:rPr>
                        <a:t>G4-EC9</a:t>
                      </a: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s-ES" sz="700" b="0" i="0" u="none" strike="noStrike" cap="none" normalizeH="0" baseline="0">
                        <a:ln>
                          <a:noFill/>
                        </a:ln>
                        <a:solidFill>
                          <a:srgbClr val="953735"/>
                        </a:solidFill>
                        <a:effectLst/>
                        <a:latin typeface="Gill Sans" charset="0"/>
                        <a:cs typeface="Arial" pitchFamily="34" charset="0"/>
                      </a:endParaRPr>
                    </a:p>
                  </a:txBody>
                  <a:tcPr marL="91430" marR="91430" marT="45756" marB="45756"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1588" marR="0" lvl="0" indent="-1588"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Policy, practices and proportion of spending on local suppliers at significant locations of operation</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“Suppliers”. Page 40. “Economic Management”. Page 104.</a:t>
                      </a:r>
                    </a:p>
                    <a:p>
                      <a:pPr marL="0" marR="0" lvl="0" indent="0" algn="just" defTabSz="914400" rtl="0" eaLnBrk="1" fontAlgn="base" latinLnBrk="0" hangingPunct="1">
                        <a:lnSpc>
                          <a:spcPct val="107000"/>
                        </a:lnSpc>
                        <a:spcBef>
                          <a:spcPct val="0"/>
                        </a:spcBef>
                        <a:spcAft>
                          <a:spcPct val="0"/>
                        </a:spcAft>
                        <a:buClrTx/>
                        <a:buSzTx/>
                        <a:buFontTx/>
                        <a:buNone/>
                        <a:tabLst/>
                      </a:pPr>
                      <a:r>
                        <a:rPr kumimoji="0" lang="en-GB" sz="700" b="0" i="0" u="none" strike="noStrike" cap="none" baseline="0" dirty="0">
                          <a:ln>
                            <a:noFill/>
                          </a:ln>
                          <a:solidFill>
                            <a:schemeClr val="accent2">
                              <a:lumMod val="75000"/>
                            </a:schemeClr>
                          </a:solidFill>
                          <a:effectLst/>
                          <a:latin typeface="Gill Sans" charset="0"/>
                        </a:rPr>
                        <a:t>Supplier invoicing in 2016: €12.96 million</a:t>
                      </a:r>
                    </a:p>
                  </a:txBody>
                  <a:tcPr marL="68579" marR="68579" marT="0"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9"/>
                  </a:ext>
                </a:extLst>
              </a:tr>
            </a:tbl>
          </a:graphicData>
        </a:graphic>
      </p:graphicFrame>
      <p:sp>
        <p:nvSpPr>
          <p:cNvPr id="42" name="1 Marcador de número de diapositiva">
            <a:extLst>
              <a:ext uri="{FF2B5EF4-FFF2-40B4-BE49-F238E27FC236}">
                <a16:creationId xmlns="" xmlns:a16="http://schemas.microsoft.com/office/drawing/2014/main" id="{D15543B5-12A8-45CE-907D-9E604A68EA2A}"/>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B91ECA49-EBF0-49FE-B6EE-25B75C6B7753}" type="slidenum">
              <a:rPr lang="es-ES" altLang="es-ES" sz="1600" b="1">
                <a:solidFill>
                  <a:srgbClr val="FFC000"/>
                </a:solidFill>
              </a:rPr>
              <a:pPr eaLnBrk="1" hangingPunct="1">
                <a:spcBef>
                  <a:spcPct val="0"/>
                </a:spcBef>
                <a:buFontTx/>
                <a:buNone/>
              </a:pPr>
              <a:t>130</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28CB483D-A1D4-48AA-8C11-39DC9288E80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4205" name="Picture 2">
            <a:extLst>
              <a:ext uri="{FF2B5EF4-FFF2-40B4-BE49-F238E27FC236}">
                <a16:creationId xmlns="" xmlns:a16="http://schemas.microsoft.com/office/drawing/2014/main" id="{7C6DE5A8-2227-416F-BA9F-64A96F557EA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8FEDADA3-CBC9-4B36-B48F-176625E61DC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9" name="48 Rectángulo">
            <a:extLst>
              <a:ext uri="{FF2B5EF4-FFF2-40B4-BE49-F238E27FC236}">
                <a16:creationId xmlns="" xmlns:a16="http://schemas.microsoft.com/office/drawing/2014/main" id="{DE2EE45F-3E8D-413F-900D-23BD15C612D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4208" name="1 Marcador de número de diapositiva">
            <a:extLst>
              <a:ext uri="{FF2B5EF4-FFF2-40B4-BE49-F238E27FC236}">
                <a16:creationId xmlns="" xmlns:a16="http://schemas.microsoft.com/office/drawing/2014/main" id="{6CE81DEF-C9EB-429F-BC52-383CEBE053AB}"/>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17A5303A-75AD-436E-93DB-A3336CDDEE8B}" type="slidenum">
              <a:rPr lang="es-ES" altLang="es-ES" sz="1600" b="1">
                <a:solidFill>
                  <a:srgbClr val="FFC000"/>
                </a:solidFill>
              </a:rPr>
              <a:pPr algn="r" eaLnBrk="1" hangingPunct="1">
                <a:spcBef>
                  <a:spcPct val="0"/>
                </a:spcBef>
                <a:buFontTx/>
                <a:buNone/>
              </a:pPr>
              <a:t>130</a:t>
            </a:fld>
            <a:endParaRPr lang="en-GB" altLang="es-ES" sz="1600" b="1">
              <a:solidFill>
                <a:srgbClr val="FFC000"/>
              </a:solidFill>
            </a:endParaRPr>
          </a:p>
        </p:txBody>
      </p:sp>
      <p:sp>
        <p:nvSpPr>
          <p:cNvPr id="10" name="9 Rectángulo">
            <a:extLst>
              <a:ext uri="{FF2B5EF4-FFF2-40B4-BE49-F238E27FC236}">
                <a16:creationId xmlns="" xmlns:a16="http://schemas.microsoft.com/office/drawing/2014/main" id="{3CD74496-047F-46BA-AF37-B30275623648}"/>
              </a:ext>
            </a:extLst>
          </p:cNvPr>
          <p:cNvSpPr/>
          <p:nvPr/>
        </p:nvSpPr>
        <p:spPr>
          <a:xfrm>
            <a:off x="1655763" y="958850"/>
            <a:ext cx="1943100" cy="230188"/>
          </a:xfrm>
          <a:prstGeom prst="rect">
            <a:avLst/>
          </a:prstGeom>
          <a:solidFill>
            <a:schemeClr val="accent2">
              <a:lumMod val="20000"/>
              <a:lumOff val="80000"/>
            </a:schemeClr>
          </a:solidFill>
        </p:spPr>
        <p:txBody>
          <a:bodyPr>
            <a:spAutoFit/>
          </a:bodyPr>
          <a:lstStyle/>
          <a:p>
            <a:pPr fontAlgn="auto">
              <a:spcBef>
                <a:spcPts val="0"/>
              </a:spcBef>
              <a:spcAft>
                <a:spcPts val="0"/>
              </a:spcAft>
              <a:defRPr/>
            </a:pPr>
            <a:r>
              <a:rPr lang="en-GB" sz="900" b="1" dirty="0">
                <a:solidFill>
                  <a:schemeClr val="accent2">
                    <a:lumMod val="75000"/>
                  </a:schemeClr>
                </a:solidFill>
                <a:latin typeface="Gill Sans"/>
              </a:rPr>
              <a:t>G4. Economics</a:t>
            </a:r>
          </a:p>
        </p:txBody>
      </p:sp>
      <p:sp>
        <p:nvSpPr>
          <p:cNvPr id="39" name="19 CuadroTexto">
            <a:extLst>
              <a:ext uri="{FF2B5EF4-FFF2-40B4-BE49-F238E27FC236}">
                <a16:creationId xmlns="" xmlns:a16="http://schemas.microsoft.com/office/drawing/2014/main" id="{7EDC9896-1F66-4EF3-9622-7841B770E54F}"/>
              </a:ext>
            </a:extLst>
          </p:cNvPr>
          <p:cNvSpPr txBox="1">
            <a:spLocks noChangeArrowheads="1"/>
          </p:cNvSpPr>
          <p:nvPr/>
        </p:nvSpPr>
        <p:spPr bwMode="auto">
          <a:xfrm>
            <a:off x="1598613" y="6129338"/>
            <a:ext cx="6696075" cy="215900"/>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4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1"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6"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7"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8"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403826619"/>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A47CF529-C1A6-466F-9794-FCD3C3DE0A51}"/>
              </a:ext>
            </a:extLst>
          </p:cNvPr>
          <p:cNvGraphicFramePr>
            <a:graphicFrameLocks noGrp="1"/>
          </p:cNvGraphicFramePr>
          <p:nvPr/>
        </p:nvGraphicFramePr>
        <p:xfrm>
          <a:off x="1619250" y="944563"/>
          <a:ext cx="7200899" cy="5221287"/>
        </p:xfrm>
        <a:graphic>
          <a:graphicData uri="http://schemas.openxmlformats.org/drawingml/2006/table">
            <a:tbl>
              <a:tblPr firstRow="1" bandRow="1">
                <a:tableStyleId>{21E4AEA4-8DFA-4A89-87EB-49C32662AFE0}</a:tableStyleId>
              </a:tblPr>
              <a:tblGrid>
                <a:gridCol w="774290">
                  <a:extLst>
                    <a:ext uri="{9D8B030D-6E8A-4147-A177-3AD203B41FA5}">
                      <a16:colId xmlns="" xmlns:a16="http://schemas.microsoft.com/office/drawing/2014/main" val="20000"/>
                    </a:ext>
                  </a:extLst>
                </a:gridCol>
                <a:gridCol w="1316294">
                  <a:extLst>
                    <a:ext uri="{9D8B030D-6E8A-4147-A177-3AD203B41FA5}">
                      <a16:colId xmlns="" xmlns:a16="http://schemas.microsoft.com/office/drawing/2014/main" val="20001"/>
                    </a:ext>
                  </a:extLst>
                </a:gridCol>
                <a:gridCol w="3174590">
                  <a:extLst>
                    <a:ext uri="{9D8B030D-6E8A-4147-A177-3AD203B41FA5}">
                      <a16:colId xmlns="" xmlns:a16="http://schemas.microsoft.com/office/drawing/2014/main" val="20002"/>
                    </a:ext>
                  </a:extLst>
                </a:gridCol>
                <a:gridCol w="1935725">
                  <a:extLst>
                    <a:ext uri="{9D8B030D-6E8A-4147-A177-3AD203B41FA5}">
                      <a16:colId xmlns="" xmlns:a16="http://schemas.microsoft.com/office/drawing/2014/main" val="20003"/>
                    </a:ext>
                  </a:extLst>
                </a:gridCol>
              </a:tblGrid>
              <a:tr h="559854">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36" marR="91436" marT="46659" marB="4665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36" marR="91436" marT="46659" marB="4665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36" marR="91436" marT="46659" marB="4665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36" marR="91436" marT="46659" marB="4665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13395">
                <a:tc>
                  <a:txBody>
                    <a:bodyPr/>
                    <a:lstStyle/>
                    <a:p>
                      <a:pPr algn="ctr"/>
                      <a:r>
                        <a:rPr lang="en-GB" sz="700" dirty="0">
                          <a:solidFill>
                            <a:schemeClr val="accent2">
                              <a:lumMod val="75000"/>
                            </a:schemeClr>
                          </a:solidFill>
                          <a:latin typeface="Gill Sans"/>
                        </a:rPr>
                        <a:t>G4-EN1</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Materials used, by weight or volume</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“Environmental management”. Page 107 and “External communication channels”. Page 41</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71258">
                <a:tc>
                  <a:txBody>
                    <a:bodyPr/>
                    <a:lstStyle/>
                    <a:p>
                      <a:pPr algn="ctr"/>
                      <a:r>
                        <a:rPr lang="en-GB" sz="700" dirty="0">
                          <a:solidFill>
                            <a:schemeClr val="accent2">
                              <a:lumMod val="75000"/>
                            </a:schemeClr>
                          </a:solidFill>
                          <a:latin typeface="Gill Sans"/>
                        </a:rPr>
                        <a:t>G4-EN2</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of materials used that are recycled materials</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“Environmental management”. Page 108</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42915">
                <a:tc>
                  <a:txBody>
                    <a:bodyPr/>
                    <a:lstStyle/>
                    <a:p>
                      <a:pPr algn="ctr"/>
                      <a:r>
                        <a:rPr lang="en-GB" sz="700" dirty="0">
                          <a:solidFill>
                            <a:schemeClr val="accent2">
                              <a:lumMod val="75000"/>
                            </a:schemeClr>
                          </a:solidFill>
                          <a:latin typeface="Gill Sans"/>
                        </a:rPr>
                        <a:t>G4-EN3</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Internal energy consumption</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“Environmental management”. Page 107</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20432">
                <a:tc>
                  <a:txBody>
                    <a:bodyPr/>
                    <a:lstStyle/>
                    <a:p>
                      <a:pPr algn="ctr"/>
                      <a:r>
                        <a:rPr lang="en-GB" sz="700" dirty="0">
                          <a:solidFill>
                            <a:schemeClr val="accent2">
                              <a:lumMod val="75000"/>
                            </a:schemeClr>
                          </a:solidFill>
                          <a:latin typeface="Gill Sans"/>
                        </a:rPr>
                        <a:t>G4-EN4</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External energy consumption</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No data</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00633">
                <a:tc>
                  <a:txBody>
                    <a:bodyPr/>
                    <a:lstStyle/>
                    <a:p>
                      <a:pPr algn="ctr"/>
                      <a:r>
                        <a:rPr lang="en-GB" sz="700" dirty="0">
                          <a:solidFill>
                            <a:schemeClr val="accent2">
                              <a:lumMod val="75000"/>
                            </a:schemeClr>
                          </a:solidFill>
                          <a:latin typeface="Gill Sans"/>
                        </a:rPr>
                        <a:t>G4-EN5</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Energy intensity</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“Environmental management”. Page 107</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338346">
                <a:tc>
                  <a:txBody>
                    <a:bodyPr/>
                    <a:lstStyle/>
                    <a:p>
                      <a:pPr algn="ctr"/>
                      <a:r>
                        <a:rPr lang="en-GB" sz="700" dirty="0">
                          <a:solidFill>
                            <a:schemeClr val="accent2">
                              <a:lumMod val="75000"/>
                            </a:schemeClr>
                          </a:solidFill>
                          <a:latin typeface="Gill Sans"/>
                        </a:rPr>
                        <a:t>G4-EN6</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Energy saved due to conservation and efficiency improvements</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“Environmental management”. Page 107</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413351">
                <a:tc>
                  <a:txBody>
                    <a:bodyPr/>
                    <a:lstStyle/>
                    <a:p>
                      <a:pPr algn="ctr"/>
                      <a:r>
                        <a:rPr lang="en-GB" sz="700" dirty="0">
                          <a:solidFill>
                            <a:schemeClr val="accent2">
                              <a:lumMod val="75000"/>
                            </a:schemeClr>
                          </a:solidFill>
                          <a:latin typeface="Gill Sans"/>
                        </a:rPr>
                        <a:t>G4-EN7</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Initiatives for providing efficient products and services in energy consumption or based on renewable energy</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“Business model. Products”. Pages 24 to 28. “Annex 3”. Pages 155 and 156</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238299">
                <a:tc>
                  <a:txBody>
                    <a:bodyPr/>
                    <a:lstStyle/>
                    <a:p>
                      <a:pPr algn="ctr"/>
                      <a:r>
                        <a:rPr lang="en-GB" sz="700" dirty="0">
                          <a:solidFill>
                            <a:schemeClr val="accent2">
                              <a:lumMod val="75000"/>
                            </a:schemeClr>
                          </a:solidFill>
                          <a:latin typeface="Gill Sans"/>
                        </a:rPr>
                        <a:t>G4-EN8</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water collection by source</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“Environmental management”. Page 107</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333783">
                <a:tc>
                  <a:txBody>
                    <a:bodyPr/>
                    <a:lstStyle/>
                    <a:p>
                      <a:pPr algn="ctr"/>
                      <a:r>
                        <a:rPr lang="en-GB" sz="700" dirty="0">
                          <a:solidFill>
                            <a:schemeClr val="accent2">
                              <a:lumMod val="75000"/>
                            </a:schemeClr>
                          </a:solidFill>
                          <a:latin typeface="Gill Sans"/>
                        </a:rPr>
                        <a:t>G4-EN9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Water sources significantly affected by collection of water</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Municipal mains supply: 100%</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282887">
                <a:tc>
                  <a:txBody>
                    <a:bodyPr/>
                    <a:lstStyle/>
                    <a:p>
                      <a:pPr algn="ctr"/>
                      <a:r>
                        <a:rPr lang="en-GB" sz="700" dirty="0">
                          <a:solidFill>
                            <a:schemeClr val="accent2">
                              <a:lumMod val="75000"/>
                            </a:schemeClr>
                          </a:solidFill>
                          <a:latin typeface="Gill Sans"/>
                        </a:rPr>
                        <a:t>G4-EN10</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and total volume of water recycled and reused</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Water is neither recycled nor reused</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378406">
                <a:tc>
                  <a:txBody>
                    <a:bodyPr/>
                    <a:lstStyle/>
                    <a:p>
                      <a:pPr algn="ctr"/>
                      <a:r>
                        <a:rPr lang="en-GB" sz="700" dirty="0">
                          <a:solidFill>
                            <a:schemeClr val="accent2">
                              <a:lumMod val="75000"/>
                            </a:schemeClr>
                          </a:solidFill>
                          <a:latin typeface="Gill Sans"/>
                        </a:rPr>
                        <a:t>G4-EN11</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Location and size of land in, or adjacent to, protected areas</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Not applicable. ICO has no facilities in protected areas</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r h="356364">
                <a:tc>
                  <a:txBody>
                    <a:bodyPr/>
                    <a:lstStyle/>
                    <a:p>
                      <a:pPr algn="ctr"/>
                      <a:r>
                        <a:rPr lang="en-GB" sz="700" dirty="0">
                          <a:solidFill>
                            <a:schemeClr val="accent2">
                              <a:lumMod val="75000"/>
                            </a:schemeClr>
                          </a:solidFill>
                          <a:latin typeface="Gill Sans"/>
                        </a:rPr>
                        <a:t>G4-EN12</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Description of significant effects on biodiversity in protected areas</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Not applicable. ICO does not have any impact on biodiversity</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2"/>
                  </a:ext>
                </a:extLst>
              </a:tr>
              <a:tr h="306701">
                <a:tc>
                  <a:txBody>
                    <a:bodyPr/>
                    <a:lstStyle/>
                    <a:p>
                      <a:pPr algn="ctr"/>
                      <a:r>
                        <a:rPr lang="en-GB" sz="700" dirty="0">
                          <a:solidFill>
                            <a:schemeClr val="accent2">
                              <a:lumMod val="75000"/>
                            </a:schemeClr>
                          </a:solidFill>
                          <a:latin typeface="Gill Sans"/>
                        </a:rPr>
                        <a:t>G4-EN13</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Habitats protected or restored</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Not applicable. ICO's activity does not have any impact on protected habitats</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3"/>
                  </a:ext>
                </a:extLst>
              </a:tr>
              <a:tr h="419891">
                <a:tc>
                  <a:txBody>
                    <a:bodyPr/>
                    <a:lstStyle/>
                    <a:p>
                      <a:pPr algn="ctr"/>
                      <a:r>
                        <a:rPr lang="en-GB" sz="700" dirty="0">
                          <a:solidFill>
                            <a:schemeClr val="accent2">
                              <a:lumMod val="75000"/>
                            </a:schemeClr>
                          </a:solidFill>
                          <a:latin typeface="Gill Sans"/>
                        </a:rPr>
                        <a:t>G4-EN14</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Number of species by level of extinction risk</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Not applicable. ICO's activity does not have any impact on species at risk of extinction</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4"/>
                  </a:ext>
                </a:extLst>
              </a:tr>
              <a:tr h="244772">
                <a:tc>
                  <a:txBody>
                    <a:bodyPr/>
                    <a:lstStyle/>
                    <a:p>
                      <a:pPr algn="ctr"/>
                      <a:r>
                        <a:rPr lang="en-GB" sz="700" dirty="0">
                          <a:solidFill>
                            <a:schemeClr val="accent2">
                              <a:lumMod val="75000"/>
                            </a:schemeClr>
                          </a:solidFill>
                          <a:latin typeface="Gill Sans"/>
                        </a:rPr>
                        <a:t>G4-EN15</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Principles No. 7, 8 and 9</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Direct greenhouse gas emissions (Scope 1)</a:t>
                      </a:r>
                    </a:p>
                  </a:txBody>
                  <a:tcPr marL="68584" marR="6858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“Environmental management”. Page 108</a:t>
                      </a:r>
                    </a:p>
                  </a:txBody>
                  <a:tcPr marL="91436" marR="91436" marT="46654" marB="4665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5"/>
                  </a:ext>
                </a:extLst>
              </a:tr>
            </a:tbl>
          </a:graphicData>
        </a:graphic>
      </p:graphicFrame>
      <p:sp>
        <p:nvSpPr>
          <p:cNvPr id="42" name="1 Marcador de número de diapositiva">
            <a:extLst>
              <a:ext uri="{FF2B5EF4-FFF2-40B4-BE49-F238E27FC236}">
                <a16:creationId xmlns="" xmlns:a16="http://schemas.microsoft.com/office/drawing/2014/main" id="{CA849B0E-D033-40C5-9CB7-C9E93BD56F56}"/>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97F5876B-942F-4343-82FC-E66E6A88D9C9}" type="slidenum">
              <a:rPr lang="es-ES" altLang="es-ES" sz="1600" b="1">
                <a:solidFill>
                  <a:srgbClr val="FFC000"/>
                </a:solidFill>
              </a:rPr>
              <a:pPr eaLnBrk="1" hangingPunct="1">
                <a:spcBef>
                  <a:spcPct val="0"/>
                </a:spcBef>
                <a:buFontTx/>
                <a:buNone/>
              </a:pPr>
              <a:t>131</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50E64B02-07A2-4489-A5A6-DCCCBE061C3B}"/>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5259" name="Picture 2">
            <a:extLst>
              <a:ext uri="{FF2B5EF4-FFF2-40B4-BE49-F238E27FC236}">
                <a16:creationId xmlns="" xmlns:a16="http://schemas.microsoft.com/office/drawing/2014/main" id="{8254B459-32D5-4067-A997-1C4734885A3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D8C054B8-861B-4653-A069-50E853166A0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9" name="48 Rectángulo">
            <a:extLst>
              <a:ext uri="{FF2B5EF4-FFF2-40B4-BE49-F238E27FC236}">
                <a16:creationId xmlns="" xmlns:a16="http://schemas.microsoft.com/office/drawing/2014/main" id="{3D31B1DA-E31F-45E6-B79C-2ECF454DD0BD}"/>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5262" name="1 Marcador de número de diapositiva">
            <a:extLst>
              <a:ext uri="{FF2B5EF4-FFF2-40B4-BE49-F238E27FC236}">
                <a16:creationId xmlns="" xmlns:a16="http://schemas.microsoft.com/office/drawing/2014/main" id="{92D7A2B0-27CB-42EA-888B-99607C970E18}"/>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9FEB4033-B306-4986-9410-43E4EC4040DC}" type="slidenum">
              <a:rPr lang="es-ES" altLang="es-ES" sz="1600" b="1">
                <a:solidFill>
                  <a:srgbClr val="FFC000"/>
                </a:solidFill>
              </a:rPr>
              <a:pPr algn="r" eaLnBrk="1" hangingPunct="1">
                <a:spcBef>
                  <a:spcPct val="0"/>
                </a:spcBef>
                <a:buFontTx/>
                <a:buNone/>
              </a:pPr>
              <a:t>131</a:t>
            </a:fld>
            <a:endParaRPr lang="en-GB" altLang="es-ES" sz="1600" b="1">
              <a:solidFill>
                <a:srgbClr val="FFC000"/>
              </a:solidFill>
            </a:endParaRPr>
          </a:p>
        </p:txBody>
      </p:sp>
      <p:sp>
        <p:nvSpPr>
          <p:cNvPr id="37" name="19 CuadroTexto">
            <a:extLst>
              <a:ext uri="{FF2B5EF4-FFF2-40B4-BE49-F238E27FC236}">
                <a16:creationId xmlns="" xmlns:a16="http://schemas.microsoft.com/office/drawing/2014/main" id="{235B3FB6-D311-4A41-9836-ADF1FA8590A9}"/>
              </a:ext>
            </a:extLst>
          </p:cNvPr>
          <p:cNvSpPr txBox="1">
            <a:spLocks noChangeArrowheads="1"/>
          </p:cNvSpPr>
          <p:nvPr/>
        </p:nvSpPr>
        <p:spPr bwMode="auto">
          <a:xfrm>
            <a:off x="1598613" y="6202363"/>
            <a:ext cx="6696075" cy="214312"/>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3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0"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1"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4"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4230507280"/>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302B2647-CDAA-4B7E-9FBD-E4F8F4FBA326}"/>
              </a:ext>
            </a:extLst>
          </p:cNvPr>
          <p:cNvGraphicFramePr>
            <a:graphicFrameLocks noGrp="1"/>
          </p:cNvGraphicFramePr>
          <p:nvPr/>
        </p:nvGraphicFramePr>
        <p:xfrm>
          <a:off x="1655763" y="981075"/>
          <a:ext cx="7164387" cy="5262565"/>
        </p:xfrm>
        <a:graphic>
          <a:graphicData uri="http://schemas.openxmlformats.org/drawingml/2006/table">
            <a:tbl>
              <a:tblPr firstRow="1" bandRow="1">
                <a:tableStyleId>{21E4AEA4-8DFA-4A89-87EB-49C32662AFE0}</a:tableStyleId>
              </a:tblPr>
              <a:tblGrid>
                <a:gridCol w="770364">
                  <a:extLst>
                    <a:ext uri="{9D8B030D-6E8A-4147-A177-3AD203B41FA5}">
                      <a16:colId xmlns="" xmlns:a16="http://schemas.microsoft.com/office/drawing/2014/main" val="20000"/>
                    </a:ext>
                  </a:extLst>
                </a:gridCol>
                <a:gridCol w="1309619">
                  <a:extLst>
                    <a:ext uri="{9D8B030D-6E8A-4147-A177-3AD203B41FA5}">
                      <a16:colId xmlns="" xmlns:a16="http://schemas.microsoft.com/office/drawing/2014/main" val="20001"/>
                    </a:ext>
                  </a:extLst>
                </a:gridCol>
                <a:gridCol w="3158493">
                  <a:extLst>
                    <a:ext uri="{9D8B030D-6E8A-4147-A177-3AD203B41FA5}">
                      <a16:colId xmlns="" xmlns:a16="http://schemas.microsoft.com/office/drawing/2014/main" val="20002"/>
                    </a:ext>
                  </a:extLst>
                </a:gridCol>
                <a:gridCol w="1925911">
                  <a:extLst>
                    <a:ext uri="{9D8B030D-6E8A-4147-A177-3AD203B41FA5}">
                      <a16:colId xmlns="" xmlns:a16="http://schemas.microsoft.com/office/drawing/2014/main" val="20003"/>
                    </a:ext>
                  </a:extLst>
                </a:gridCol>
              </a:tblGrid>
              <a:tr h="555958">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30" marR="91430" marT="46335" marB="4633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30" marR="91430" marT="46335" marB="4633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30" marR="91430" marT="46335" marB="4633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30" marR="91430" marT="46335" marB="4633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46324">
                <a:tc>
                  <a:txBody>
                    <a:bodyPr/>
                    <a:lstStyle/>
                    <a:p>
                      <a:pPr algn="ctr"/>
                      <a:r>
                        <a:rPr lang="en-GB" sz="700" dirty="0">
                          <a:solidFill>
                            <a:schemeClr val="accent2">
                              <a:lumMod val="75000"/>
                            </a:schemeClr>
                          </a:solidFill>
                          <a:latin typeface="Gill Sans"/>
                        </a:rPr>
                        <a:t>G4-EN16</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Indirect greenhouse gas emissions in generating power (Scope 2)</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“Environmental management”. Page 108</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18891">
                <a:tc>
                  <a:txBody>
                    <a:bodyPr/>
                    <a:lstStyle/>
                    <a:p>
                      <a:pPr algn="ctr"/>
                      <a:r>
                        <a:rPr lang="en-GB" sz="700" dirty="0">
                          <a:solidFill>
                            <a:schemeClr val="accent2">
                              <a:lumMod val="75000"/>
                            </a:schemeClr>
                          </a:solidFill>
                          <a:latin typeface="Gill Sans"/>
                        </a:rPr>
                        <a:t>G4-EN17</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fontAlgn="base">
                        <a:lnSpc>
                          <a:spcPct val="107000"/>
                        </a:lnSpc>
                        <a:spcAft>
                          <a:spcPts val="0"/>
                        </a:spcAft>
                      </a:pPr>
                      <a:r>
                        <a:rPr lang="en-GB" sz="700" dirty="0">
                          <a:solidFill>
                            <a:schemeClr val="accent2">
                              <a:lumMod val="75000"/>
                            </a:schemeClr>
                          </a:solidFill>
                          <a:latin typeface="Gill Sans"/>
                        </a:rPr>
                        <a:t>Other indirect greenhouse gas emissions (Scope 3)</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“Environmental management”. Page 108</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626058">
                <a:tc>
                  <a:txBody>
                    <a:bodyPr/>
                    <a:lstStyle/>
                    <a:p>
                      <a:pPr algn="ctr"/>
                      <a:r>
                        <a:rPr lang="en-GB" sz="700" dirty="0">
                          <a:solidFill>
                            <a:schemeClr val="accent2">
                              <a:lumMod val="75000"/>
                            </a:schemeClr>
                          </a:solidFill>
                          <a:latin typeface="Gill Sans"/>
                        </a:rPr>
                        <a:t>G4-EN18</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Intensity of greenhouse gas emissions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2,701.5 kg CO</a:t>
                      </a:r>
                      <a:r>
                        <a:rPr lang="en-GB" sz="700" baseline="-25000" dirty="0">
                          <a:solidFill>
                            <a:schemeClr val="accent2">
                              <a:lumMod val="75000"/>
                            </a:schemeClr>
                          </a:solidFill>
                          <a:latin typeface="Gill Sans"/>
                        </a:rPr>
                        <a:t>2</a:t>
                      </a:r>
                      <a:r>
                        <a:rPr lang="en-GB" sz="700" dirty="0">
                          <a:solidFill>
                            <a:schemeClr val="accent2">
                              <a:lumMod val="75000"/>
                            </a:schemeClr>
                          </a:solidFill>
                          <a:latin typeface="Gill Sans"/>
                        </a:rPr>
                        <a:t>/employee</a:t>
                      </a:r>
                    </a:p>
                    <a:p>
                      <a:pPr algn="just"/>
                      <a:r>
                        <a:rPr lang="en-GB" sz="700" dirty="0">
                          <a:solidFill>
                            <a:schemeClr val="accent2">
                              <a:lumMod val="75000"/>
                            </a:schemeClr>
                          </a:solidFill>
                          <a:latin typeface="Gill Sans"/>
                        </a:rPr>
                        <a:t>The entire workforce at ICO, AXIS, Fundación ICO and external staff offering services to ICO are taken into consideration</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91854">
                <a:tc>
                  <a:txBody>
                    <a:bodyPr/>
                    <a:lstStyle/>
                    <a:p>
                      <a:pPr algn="ctr"/>
                      <a:r>
                        <a:rPr lang="en-GB" sz="700" dirty="0">
                          <a:solidFill>
                            <a:schemeClr val="accent2">
                              <a:lumMod val="75000"/>
                            </a:schemeClr>
                          </a:solidFill>
                          <a:latin typeface="Gill Sans"/>
                        </a:rPr>
                        <a:t>G4-EN19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Initiatives to reduce greenhouse gas emissions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Not yet started</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91854">
                <a:tc>
                  <a:txBody>
                    <a:bodyPr/>
                    <a:lstStyle/>
                    <a:p>
                      <a:pPr algn="ctr"/>
                      <a:r>
                        <a:rPr lang="en-GB" sz="700" dirty="0">
                          <a:solidFill>
                            <a:schemeClr val="accent2">
                              <a:lumMod val="75000"/>
                            </a:schemeClr>
                          </a:solidFill>
                          <a:latin typeface="Gill Sans"/>
                        </a:rPr>
                        <a:t>G4-EN20</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Emissions of ozone-depleting substances, by weight</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rowSpan="2">
                  <a:txBody>
                    <a:bodyPr/>
                    <a:lstStyle/>
                    <a:p>
                      <a:pPr algn="just"/>
                      <a:r>
                        <a:rPr lang="en-GB" sz="700" dirty="0">
                          <a:solidFill>
                            <a:schemeClr val="accent2">
                              <a:lumMod val="75000"/>
                            </a:schemeClr>
                          </a:solidFill>
                          <a:latin typeface="Gill Sans"/>
                        </a:rPr>
                        <a:t>ICO's activity does not emit any ozone-depleting substances</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218891">
                <a:tc>
                  <a:txBody>
                    <a:bodyPr/>
                    <a:lstStyle/>
                    <a:p>
                      <a:pPr algn="ctr"/>
                      <a:r>
                        <a:rPr lang="en-GB" sz="700" dirty="0">
                          <a:solidFill>
                            <a:schemeClr val="accent2">
                              <a:lumMod val="75000"/>
                            </a:schemeClr>
                          </a:solidFill>
                          <a:latin typeface="Gill Sans"/>
                        </a:rPr>
                        <a:t>G4-EN21</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NOx, SOx and other significant air emissions by type and weight</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vMerge="1">
                  <a:txBody>
                    <a:bodyPr/>
                    <a:lstStyle/>
                    <a:p>
                      <a:pPr algn="just"/>
                      <a:endParaRPr lang="es-ES" sz="700" dirty="0">
                        <a:latin typeface="Gill Sans"/>
                      </a:endParaRPr>
                    </a:p>
                  </a:txBody>
                  <a:tcPr marL="91431" marR="91431" marT="45718" marB="45718" anchor="ctr"/>
                </a:tc>
                <a:extLst>
                  <a:ext uri="{0D108BD9-81ED-4DB2-BD59-A6C34878D82A}">
                    <a16:rowId xmlns="" xmlns:a16="http://schemas.microsoft.com/office/drawing/2014/main" val="10006"/>
                  </a:ext>
                </a:extLst>
              </a:tr>
              <a:tr h="308864">
                <a:tc>
                  <a:txBody>
                    <a:bodyPr/>
                    <a:lstStyle/>
                    <a:p>
                      <a:pPr algn="ctr"/>
                      <a:r>
                        <a:rPr lang="en-GB" sz="700" dirty="0">
                          <a:solidFill>
                            <a:schemeClr val="accent2">
                              <a:lumMod val="75000"/>
                            </a:schemeClr>
                          </a:solidFill>
                          <a:latin typeface="Gill Sans"/>
                        </a:rPr>
                        <a:t>G4-EN22</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water discharge by nature and destination</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discharge waste water</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274685">
                <a:tc>
                  <a:txBody>
                    <a:bodyPr/>
                    <a:lstStyle/>
                    <a:p>
                      <a:pPr algn="ctr"/>
                      <a:r>
                        <a:rPr lang="en-GB" sz="700" dirty="0">
                          <a:solidFill>
                            <a:schemeClr val="accent2">
                              <a:lumMod val="75000"/>
                            </a:schemeClr>
                          </a:solidFill>
                          <a:latin typeface="Gill Sans"/>
                        </a:rPr>
                        <a:t>G4-EN23</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weight of waste by type and disposal method</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“Environmental management”. Page 108</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364923">
                <a:tc>
                  <a:txBody>
                    <a:bodyPr/>
                    <a:lstStyle/>
                    <a:p>
                      <a:pPr algn="ctr"/>
                      <a:r>
                        <a:rPr lang="en-GB" sz="700" dirty="0">
                          <a:solidFill>
                            <a:schemeClr val="accent2">
                              <a:lumMod val="75000"/>
                            </a:schemeClr>
                          </a:solidFill>
                          <a:latin typeface="Gill Sans"/>
                        </a:rPr>
                        <a:t>G4-EN24</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number and volume of significant spills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375760">
                <a:tc>
                  <a:txBody>
                    <a:bodyPr/>
                    <a:lstStyle/>
                    <a:p>
                      <a:pPr algn="ctr"/>
                      <a:r>
                        <a:rPr lang="en-GB" sz="700" dirty="0">
                          <a:solidFill>
                            <a:schemeClr val="accent2">
                              <a:lumMod val="75000"/>
                            </a:schemeClr>
                          </a:solidFill>
                          <a:latin typeface="Gill Sans"/>
                        </a:rPr>
                        <a:t>G4-EN25</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Weight of transported, imported, exported or treated waste deemed hazardous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Not applicable. ICO does not transport, import or export hazardous waste</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634831">
                <a:tc>
                  <a:txBody>
                    <a:bodyPr/>
                    <a:lstStyle/>
                    <a:p>
                      <a:pPr algn="ctr"/>
                      <a:r>
                        <a:rPr lang="en-GB" sz="700" dirty="0">
                          <a:solidFill>
                            <a:schemeClr val="accent2">
                              <a:lumMod val="75000"/>
                            </a:schemeClr>
                          </a:solidFill>
                          <a:latin typeface="Gill Sans"/>
                        </a:rPr>
                        <a:t>G4-EN26</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Identity, size, protected status and biodiversity value of water resources and related habitats significantly affected by the reporting organisation's discharges of water and run-off</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All water is discharged into the public sewer system, so it does not affect any water sources</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r h="353873">
                <a:tc>
                  <a:txBody>
                    <a:bodyPr/>
                    <a:lstStyle/>
                    <a:p>
                      <a:pPr algn="ctr"/>
                      <a:r>
                        <a:rPr lang="en-GB" sz="700" dirty="0">
                          <a:solidFill>
                            <a:schemeClr val="accent2">
                              <a:lumMod val="75000"/>
                            </a:schemeClr>
                          </a:solidFill>
                          <a:latin typeface="Gill Sans"/>
                        </a:rPr>
                        <a:t>G4-EN27</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 No.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Initiatives to mitigate environmental impact of products and services and the extent of that mitigation</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“Environmental management”. Page 106</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2"/>
                  </a:ext>
                </a:extLst>
              </a:tr>
              <a:tr h="499799">
                <a:tc>
                  <a:txBody>
                    <a:bodyPr/>
                    <a:lstStyle/>
                    <a:p>
                      <a:pPr algn="ctr"/>
                      <a:r>
                        <a:rPr lang="en-GB" sz="700" dirty="0">
                          <a:solidFill>
                            <a:schemeClr val="accent2">
                              <a:lumMod val="75000"/>
                            </a:schemeClr>
                          </a:solidFill>
                          <a:latin typeface="Gill Sans"/>
                        </a:rPr>
                        <a:t>G4-EN28</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of products sold and their packaging materials that are recovered at the end of their useful life, by category</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sell or package products</a:t>
                      </a:r>
                    </a:p>
                  </a:txBody>
                  <a:tcPr marL="91430" marR="91430" marT="46329" marB="4632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3"/>
                  </a:ext>
                </a:extLst>
              </a:tr>
            </a:tbl>
          </a:graphicData>
        </a:graphic>
      </p:graphicFrame>
      <p:sp>
        <p:nvSpPr>
          <p:cNvPr id="42" name="1 Marcador de número de diapositiva">
            <a:extLst>
              <a:ext uri="{FF2B5EF4-FFF2-40B4-BE49-F238E27FC236}">
                <a16:creationId xmlns="" xmlns:a16="http://schemas.microsoft.com/office/drawing/2014/main" id="{6E0354A9-41DD-478E-A77E-AC09AA427801}"/>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7B10D593-3AE1-4C0C-9605-3A3782FEDF3B}" type="slidenum">
              <a:rPr lang="es-ES" altLang="es-ES" sz="1600" b="1">
                <a:solidFill>
                  <a:srgbClr val="FFC000"/>
                </a:solidFill>
              </a:rPr>
              <a:pPr eaLnBrk="1" hangingPunct="1">
                <a:spcBef>
                  <a:spcPct val="0"/>
                </a:spcBef>
                <a:buFontTx/>
                <a:buNone/>
              </a:pPr>
              <a:t>132</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83F3AC2B-2B76-450A-946E-B1BBEDA337BF}"/>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6272" name="Picture 2">
            <a:extLst>
              <a:ext uri="{FF2B5EF4-FFF2-40B4-BE49-F238E27FC236}">
                <a16:creationId xmlns="" xmlns:a16="http://schemas.microsoft.com/office/drawing/2014/main" id="{998D07DD-F8D7-460B-A658-A9777B932B6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4337A35C-57F1-46AD-9783-59A0948EE54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9" name="48 Rectángulo">
            <a:extLst>
              <a:ext uri="{FF2B5EF4-FFF2-40B4-BE49-F238E27FC236}">
                <a16:creationId xmlns="" xmlns:a16="http://schemas.microsoft.com/office/drawing/2014/main" id="{747D3601-6030-4B9D-9595-BF2078DE9993}"/>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6275" name="1 Marcador de número de diapositiva">
            <a:extLst>
              <a:ext uri="{FF2B5EF4-FFF2-40B4-BE49-F238E27FC236}">
                <a16:creationId xmlns="" xmlns:a16="http://schemas.microsoft.com/office/drawing/2014/main" id="{38C0876C-2405-4FFF-871F-7E122179FD79}"/>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E07DB52B-4F11-4D63-9718-21B8FD235469}" type="slidenum">
              <a:rPr lang="es-ES" altLang="es-ES" sz="1600" b="1">
                <a:solidFill>
                  <a:srgbClr val="FFC000"/>
                </a:solidFill>
              </a:rPr>
              <a:pPr algn="r" eaLnBrk="1" hangingPunct="1">
                <a:spcBef>
                  <a:spcPct val="0"/>
                </a:spcBef>
                <a:buFontTx/>
                <a:buNone/>
              </a:pPr>
              <a:t>132</a:t>
            </a:fld>
            <a:endParaRPr lang="en-GB" altLang="es-ES" sz="1600" b="1">
              <a:solidFill>
                <a:srgbClr val="FFC000"/>
              </a:solidFill>
            </a:endParaRPr>
          </a:p>
        </p:txBody>
      </p:sp>
      <p:sp>
        <p:nvSpPr>
          <p:cNvPr id="37" name="19 CuadroTexto">
            <a:extLst>
              <a:ext uri="{FF2B5EF4-FFF2-40B4-BE49-F238E27FC236}">
                <a16:creationId xmlns="" xmlns:a16="http://schemas.microsoft.com/office/drawing/2014/main" id="{E139CD3C-F159-4EE0-AE62-AD13049BC019}"/>
              </a:ext>
            </a:extLst>
          </p:cNvPr>
          <p:cNvSpPr txBox="1">
            <a:spLocks noChangeArrowheads="1"/>
          </p:cNvSpPr>
          <p:nvPr/>
        </p:nvSpPr>
        <p:spPr bwMode="auto">
          <a:xfrm>
            <a:off x="1598613" y="6273800"/>
            <a:ext cx="6696075" cy="215900"/>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3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0"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1"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4"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62182416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2E4870D5-B3E2-4EF6-ABEC-7C6626439F77}"/>
              </a:ext>
            </a:extLst>
          </p:cNvPr>
          <p:cNvGraphicFramePr>
            <a:graphicFrameLocks noGrp="1"/>
          </p:cNvGraphicFramePr>
          <p:nvPr/>
        </p:nvGraphicFramePr>
        <p:xfrm>
          <a:off x="1655763" y="1636713"/>
          <a:ext cx="7164387" cy="3459162"/>
        </p:xfrm>
        <a:graphic>
          <a:graphicData uri="http://schemas.openxmlformats.org/drawingml/2006/table">
            <a:tbl>
              <a:tblPr firstRow="1" bandRow="1">
                <a:tableStyleId>{21E4AEA4-8DFA-4A89-87EB-49C32662AFE0}</a:tableStyleId>
              </a:tblPr>
              <a:tblGrid>
                <a:gridCol w="770364">
                  <a:extLst>
                    <a:ext uri="{9D8B030D-6E8A-4147-A177-3AD203B41FA5}">
                      <a16:colId xmlns="" xmlns:a16="http://schemas.microsoft.com/office/drawing/2014/main" val="20000"/>
                    </a:ext>
                  </a:extLst>
                </a:gridCol>
                <a:gridCol w="1309619">
                  <a:extLst>
                    <a:ext uri="{9D8B030D-6E8A-4147-A177-3AD203B41FA5}">
                      <a16:colId xmlns="" xmlns:a16="http://schemas.microsoft.com/office/drawing/2014/main" val="20001"/>
                    </a:ext>
                  </a:extLst>
                </a:gridCol>
                <a:gridCol w="3158493">
                  <a:extLst>
                    <a:ext uri="{9D8B030D-6E8A-4147-A177-3AD203B41FA5}">
                      <a16:colId xmlns="" xmlns:a16="http://schemas.microsoft.com/office/drawing/2014/main" val="20002"/>
                    </a:ext>
                  </a:extLst>
                </a:gridCol>
                <a:gridCol w="1925911">
                  <a:extLst>
                    <a:ext uri="{9D8B030D-6E8A-4147-A177-3AD203B41FA5}">
                      <a16:colId xmlns="" xmlns:a16="http://schemas.microsoft.com/office/drawing/2014/main" val="20003"/>
                    </a:ext>
                  </a:extLst>
                </a:gridCol>
              </a:tblGrid>
              <a:tr h="694019">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30" marR="91430" marT="46287" marB="46287"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30" marR="91430" marT="46287" marB="46287"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30" marR="91430" marT="46287" marB="46287"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30" marR="91430" marT="46287" marB="46287"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524391">
                <a:tc>
                  <a:txBody>
                    <a:bodyPr/>
                    <a:lstStyle/>
                    <a:p>
                      <a:pPr algn="ctr"/>
                      <a:r>
                        <a:rPr lang="en-GB" sz="700" dirty="0">
                          <a:solidFill>
                            <a:schemeClr val="accent2">
                              <a:lumMod val="75000"/>
                            </a:schemeClr>
                          </a:solidFill>
                          <a:latin typeface="Gill Sans"/>
                        </a:rPr>
                        <a:t>G4-EN29</a:t>
                      </a:r>
                    </a:p>
                  </a:txBody>
                  <a:tcPr marL="91430" marR="91430" marT="46281" marB="4628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281" marB="4628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Cost of significant fines and number of non-monetary sanctions for non-compliance with environmental laws and regulations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30" marR="91430" marT="46281" marB="4628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524392">
                <a:tc>
                  <a:txBody>
                    <a:bodyPr/>
                    <a:lstStyle/>
                    <a:p>
                      <a:pPr algn="ctr"/>
                      <a:r>
                        <a:rPr lang="en-GB" sz="700" dirty="0">
                          <a:solidFill>
                            <a:schemeClr val="accent2">
                              <a:lumMod val="75000"/>
                            </a:schemeClr>
                          </a:solidFill>
                          <a:latin typeface="Gill Sans"/>
                        </a:rPr>
                        <a:t>G4-EN30</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Significant environmental effects of transporting products and other goods and materials used for the organisation's operations and of transporting members of the workforce</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transport products. No group transport system is in place for employees</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416415">
                <a:tc>
                  <a:txBody>
                    <a:bodyPr/>
                    <a:lstStyle/>
                    <a:p>
                      <a:pPr algn="ctr"/>
                      <a:r>
                        <a:rPr lang="en-GB" sz="700" dirty="0">
                          <a:solidFill>
                            <a:schemeClr val="accent2">
                              <a:lumMod val="75000"/>
                            </a:schemeClr>
                          </a:solidFill>
                          <a:latin typeface="Gill Sans"/>
                        </a:rPr>
                        <a:t>G4-EN31</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Principles No. 7, 8 and 9</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environmental protection expenditure and investment by type</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has no specific income and expenditure budget for the environment</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405879">
                <a:tc>
                  <a:txBody>
                    <a:bodyPr/>
                    <a:lstStyle/>
                    <a:p>
                      <a:pPr algn="ctr"/>
                      <a:r>
                        <a:rPr lang="en-GB" sz="700" dirty="0">
                          <a:solidFill>
                            <a:schemeClr val="accent2">
                              <a:lumMod val="75000"/>
                            </a:schemeClr>
                          </a:solidFill>
                          <a:latin typeface="Gill Sans"/>
                        </a:rPr>
                        <a:t>G4-EN32</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of suppliers selected based on environmental criteria</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In 2016, 14.3% of all calls for tender included environmental requirements</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375054">
                <a:tc>
                  <a:txBody>
                    <a:bodyPr/>
                    <a:lstStyle/>
                    <a:p>
                      <a:pPr algn="ctr"/>
                      <a:r>
                        <a:rPr lang="en-GB" sz="700" dirty="0">
                          <a:solidFill>
                            <a:schemeClr val="accent2">
                              <a:lumMod val="75000"/>
                            </a:schemeClr>
                          </a:solidFill>
                          <a:latin typeface="Gill Sans"/>
                        </a:rPr>
                        <a:t>G4-EN33</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fontAlgn="base">
                        <a:lnSpc>
                          <a:spcPct val="107000"/>
                        </a:lnSpc>
                        <a:spcAft>
                          <a:spcPts val="0"/>
                        </a:spcAft>
                      </a:pPr>
                      <a:r>
                        <a:rPr lang="en-GB" sz="700" dirty="0">
                          <a:solidFill>
                            <a:schemeClr val="accent2">
                              <a:lumMod val="75000"/>
                            </a:schemeClr>
                          </a:solidFill>
                          <a:latin typeface="Gill Sans"/>
                        </a:rPr>
                        <a:t>Significant, real and potential negative environmental effects in the supply chain and corrective measures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measure environmental effects in its supply chain</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519012">
                <a:tc>
                  <a:txBody>
                    <a:bodyPr/>
                    <a:lstStyle/>
                    <a:p>
                      <a:pPr algn="ctr"/>
                      <a:r>
                        <a:rPr lang="en-GB" sz="700" dirty="0">
                          <a:solidFill>
                            <a:schemeClr val="accent2">
                              <a:lumMod val="75000"/>
                            </a:schemeClr>
                          </a:solidFill>
                          <a:latin typeface="Gill Sans"/>
                        </a:rPr>
                        <a:t>G4-EN34</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fontAlgn="base">
                        <a:lnSpc>
                          <a:spcPct val="107000"/>
                        </a:lnSpc>
                        <a:spcAft>
                          <a:spcPts val="0"/>
                        </a:spcAft>
                      </a:pPr>
                      <a:r>
                        <a:rPr lang="en-GB" sz="700" dirty="0">
                          <a:solidFill>
                            <a:schemeClr val="accent2">
                              <a:lumMod val="75000"/>
                            </a:schemeClr>
                          </a:solidFill>
                          <a:latin typeface="Gill Sans"/>
                        </a:rPr>
                        <a:t>Number of environmental claims made, addressed and resolved by means of formal complaint mechanisms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30" marR="91430" marT="46242" marB="4624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bl>
          </a:graphicData>
        </a:graphic>
      </p:graphicFrame>
      <p:sp>
        <p:nvSpPr>
          <p:cNvPr id="42" name="1 Marcador de número de diapositiva">
            <a:extLst>
              <a:ext uri="{FF2B5EF4-FFF2-40B4-BE49-F238E27FC236}">
                <a16:creationId xmlns="" xmlns:a16="http://schemas.microsoft.com/office/drawing/2014/main" id="{A6DB38EF-557A-4A05-976A-980B03C588CD}"/>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02F7D897-0BE2-4779-AA8F-7B3A14329769}" type="slidenum">
              <a:rPr lang="es-ES" altLang="es-ES" sz="1600" b="1">
                <a:solidFill>
                  <a:srgbClr val="FFC000"/>
                </a:solidFill>
              </a:rPr>
              <a:pPr eaLnBrk="1" hangingPunct="1">
                <a:spcBef>
                  <a:spcPct val="0"/>
                </a:spcBef>
                <a:buFontTx/>
                <a:buNone/>
              </a:pPr>
              <a:t>133</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30CDA26C-431E-46D1-857F-9C1F4B43C00F}"/>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7262" name="Picture 2">
            <a:extLst>
              <a:ext uri="{FF2B5EF4-FFF2-40B4-BE49-F238E27FC236}">
                <a16:creationId xmlns="" xmlns:a16="http://schemas.microsoft.com/office/drawing/2014/main" id="{95243018-7C9C-4FBC-9BD9-603F602CBB7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975720E3-F155-41FE-8225-CE5DAACF55D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9" name="48 Rectángulo">
            <a:extLst>
              <a:ext uri="{FF2B5EF4-FFF2-40B4-BE49-F238E27FC236}">
                <a16:creationId xmlns="" xmlns:a16="http://schemas.microsoft.com/office/drawing/2014/main" id="{20AD0A87-A9D5-4846-8B0C-897F35A9279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7265" name="1 Marcador de número de diapositiva">
            <a:extLst>
              <a:ext uri="{FF2B5EF4-FFF2-40B4-BE49-F238E27FC236}">
                <a16:creationId xmlns="" xmlns:a16="http://schemas.microsoft.com/office/drawing/2014/main" id="{C9C3AFD0-579F-4B56-A58A-02735FB05DA0}"/>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B30E34C6-04BF-49A7-9E2D-B6E08C3636EC}" type="slidenum">
              <a:rPr lang="es-ES" altLang="es-ES" sz="1600" b="1">
                <a:solidFill>
                  <a:srgbClr val="FFC000"/>
                </a:solidFill>
              </a:rPr>
              <a:pPr algn="r" eaLnBrk="1" hangingPunct="1">
                <a:spcBef>
                  <a:spcPct val="0"/>
                </a:spcBef>
                <a:buFontTx/>
                <a:buNone/>
              </a:pPr>
              <a:t>133</a:t>
            </a:fld>
            <a:endParaRPr lang="en-GB" altLang="es-ES" sz="1600" b="1">
              <a:solidFill>
                <a:srgbClr val="FFC000"/>
              </a:solidFill>
            </a:endParaRPr>
          </a:p>
        </p:txBody>
      </p:sp>
      <p:sp>
        <p:nvSpPr>
          <p:cNvPr id="37" name="19 CuadroTexto">
            <a:extLst>
              <a:ext uri="{FF2B5EF4-FFF2-40B4-BE49-F238E27FC236}">
                <a16:creationId xmlns="" xmlns:a16="http://schemas.microsoft.com/office/drawing/2014/main" id="{EDF0FE53-AACD-465C-9223-08934C1BFD39}"/>
              </a:ext>
            </a:extLst>
          </p:cNvPr>
          <p:cNvSpPr txBox="1">
            <a:spLocks noChangeArrowheads="1"/>
          </p:cNvSpPr>
          <p:nvPr/>
        </p:nvSpPr>
        <p:spPr bwMode="auto">
          <a:xfrm>
            <a:off x="1598613" y="5121275"/>
            <a:ext cx="6696075" cy="215900"/>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3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0"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1"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4"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86856079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D5403AAC-3CD9-4D87-935D-1F0703338219}"/>
              </a:ext>
            </a:extLst>
          </p:cNvPr>
          <p:cNvGraphicFramePr>
            <a:graphicFrameLocks noGrp="1"/>
          </p:cNvGraphicFramePr>
          <p:nvPr>
            <p:extLst/>
          </p:nvPr>
        </p:nvGraphicFramePr>
        <p:xfrm>
          <a:off x="1727200" y="1268413"/>
          <a:ext cx="7092950" cy="4798641"/>
        </p:xfrm>
        <a:graphic>
          <a:graphicData uri="http://schemas.openxmlformats.org/drawingml/2006/table">
            <a:tbl>
              <a:tblPr firstRow="1" bandRow="1">
                <a:tableStyleId>{21E4AEA4-8DFA-4A89-87EB-49C32662AFE0}</a:tableStyleId>
              </a:tblPr>
              <a:tblGrid>
                <a:gridCol w="762683">
                  <a:extLst>
                    <a:ext uri="{9D8B030D-6E8A-4147-A177-3AD203B41FA5}">
                      <a16:colId xmlns="" xmlns:a16="http://schemas.microsoft.com/office/drawing/2014/main" val="20000"/>
                    </a:ext>
                  </a:extLst>
                </a:gridCol>
                <a:gridCol w="1296561">
                  <a:extLst>
                    <a:ext uri="{9D8B030D-6E8A-4147-A177-3AD203B41FA5}">
                      <a16:colId xmlns="" xmlns:a16="http://schemas.microsoft.com/office/drawing/2014/main" val="20001"/>
                    </a:ext>
                  </a:extLst>
                </a:gridCol>
                <a:gridCol w="3126999">
                  <a:extLst>
                    <a:ext uri="{9D8B030D-6E8A-4147-A177-3AD203B41FA5}">
                      <a16:colId xmlns="" xmlns:a16="http://schemas.microsoft.com/office/drawing/2014/main" val="20002"/>
                    </a:ext>
                  </a:extLst>
                </a:gridCol>
                <a:gridCol w="1906707">
                  <a:extLst>
                    <a:ext uri="{9D8B030D-6E8A-4147-A177-3AD203B41FA5}">
                      <a16:colId xmlns="" xmlns:a16="http://schemas.microsoft.com/office/drawing/2014/main" val="20003"/>
                    </a:ext>
                  </a:extLst>
                </a:gridCol>
              </a:tblGrid>
              <a:tr h="548579">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37" marR="91437" marT="45726" marB="4572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37" marR="91437" marT="45726" marB="4572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37" marR="91437" marT="45726" marB="4572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37" marR="91437" marT="45726" marB="4572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11481">
                <a:tc>
                  <a:txBody>
                    <a:bodyPr/>
                    <a:lstStyle/>
                    <a:p>
                      <a:pPr algn="ctr"/>
                      <a:r>
                        <a:rPr lang="en-GB" sz="700" dirty="0">
                          <a:solidFill>
                            <a:schemeClr val="accent2">
                              <a:lumMod val="75000"/>
                            </a:schemeClr>
                          </a:solidFill>
                          <a:latin typeface="Gill Sans"/>
                        </a:rPr>
                        <a:t>G4-LA1</a:t>
                      </a:r>
                    </a:p>
                    <a:p>
                      <a:pPr algn="ctr"/>
                      <a:r>
                        <a:rPr lang="en-GB" sz="700" dirty="0">
                          <a:solidFill>
                            <a:schemeClr val="accent2">
                              <a:lumMod val="75000"/>
                            </a:schemeClr>
                          </a:solidFill>
                          <a:latin typeface="Gill Sans"/>
                        </a:rPr>
                        <a:t>Human capital</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 No. 6</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number of employees and average employee turnover, by age group, gender and region</a:t>
                      </a:r>
                    </a:p>
                  </a:txBody>
                  <a:tcPr marL="68585" marR="68585"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“Labour Relations”. Pages 111 and 112</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624854">
                <a:tc>
                  <a:txBody>
                    <a:bodyPr/>
                    <a:lstStyle/>
                    <a:p>
                      <a:pPr algn="ctr"/>
                      <a:r>
                        <a:rPr lang="en-GB" sz="700" dirty="0">
                          <a:solidFill>
                            <a:schemeClr val="accent2">
                              <a:lumMod val="75000"/>
                            </a:schemeClr>
                          </a:solidFill>
                          <a:latin typeface="Gill Sans"/>
                        </a:rPr>
                        <a:t>G4-LA2</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Human capital</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 No. 6</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fontAlgn="base">
                        <a:lnSpc>
                          <a:spcPct val="107000"/>
                        </a:lnSpc>
                        <a:spcAft>
                          <a:spcPts val="0"/>
                        </a:spcAft>
                      </a:pPr>
                      <a:r>
                        <a:rPr lang="en-GB" sz="700" dirty="0">
                          <a:solidFill>
                            <a:schemeClr val="accent2">
                              <a:lumMod val="75000"/>
                            </a:schemeClr>
                          </a:solidFill>
                          <a:latin typeface="Gill Sans"/>
                        </a:rPr>
                        <a:t>Company provided to full-time employees that are not provided to temporary or part-time employees, by major operations</a:t>
                      </a:r>
                    </a:p>
                  </a:txBody>
                  <a:tcPr marL="68585" marR="68585"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All company benefits apply equally throughout the workforce, regardless of working hours, with the exception of meal allowances, which apply exclusively to employees on split shifts</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28361">
                <a:tc>
                  <a:txBody>
                    <a:bodyPr/>
                    <a:lstStyle/>
                    <a:p>
                      <a:pPr algn="ctr"/>
                      <a:r>
                        <a:rPr lang="en-GB" sz="700" dirty="0">
                          <a:solidFill>
                            <a:schemeClr val="accent2">
                              <a:lumMod val="75000"/>
                            </a:schemeClr>
                          </a:solidFill>
                          <a:latin typeface="Gill Sans"/>
                        </a:rPr>
                        <a:t>G4-LA3</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 No. 6</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Return-to-work and retention rate after maternity or paternity leave, broken down by gender</a:t>
                      </a:r>
                    </a:p>
                  </a:txBody>
                  <a:tcPr marL="68585" marR="68585"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100%</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391175">
                <a:tc>
                  <a:txBody>
                    <a:bodyPr/>
                    <a:lstStyle/>
                    <a:p>
                      <a:pPr algn="ctr"/>
                      <a:r>
                        <a:rPr lang="en-GB" sz="700" dirty="0">
                          <a:solidFill>
                            <a:schemeClr val="accent2">
                              <a:lumMod val="75000"/>
                            </a:schemeClr>
                          </a:solidFill>
                          <a:latin typeface="Gill Sans"/>
                        </a:rPr>
                        <a:t>G4-LA4</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fontAlgn="base">
                        <a:lnSpc>
                          <a:spcPct val="107000"/>
                        </a:lnSpc>
                        <a:spcAft>
                          <a:spcPts val="0"/>
                        </a:spcAft>
                      </a:pPr>
                      <a:r>
                        <a:rPr lang="en-GB" sz="700" dirty="0">
                          <a:solidFill>
                            <a:schemeClr val="accent2">
                              <a:lumMod val="75000"/>
                            </a:schemeClr>
                          </a:solidFill>
                          <a:latin typeface="Gill Sans"/>
                        </a:rPr>
                        <a:t>Minimum notice period regarding significant operational changes, including whether it is specified in collective agreements</a:t>
                      </a:r>
                    </a:p>
                  </a:txBody>
                  <a:tcPr marL="68585" marR="68585"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No notice for operational changes</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521569">
                <a:tc>
                  <a:txBody>
                    <a:bodyPr/>
                    <a:lstStyle/>
                    <a:p>
                      <a:pPr algn="ctr"/>
                      <a:r>
                        <a:rPr lang="en-GB" sz="700" dirty="0">
                          <a:solidFill>
                            <a:schemeClr val="accent2">
                              <a:lumMod val="75000"/>
                            </a:schemeClr>
                          </a:solidFill>
                          <a:latin typeface="Gill Sans"/>
                        </a:rPr>
                        <a:t>G4-LA5</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3</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fontAlgn="base">
                        <a:lnSpc>
                          <a:spcPct val="107000"/>
                        </a:lnSpc>
                        <a:spcAft>
                          <a:spcPts val="0"/>
                        </a:spcAft>
                      </a:pPr>
                      <a:r>
                        <a:rPr lang="en-GB" sz="700" dirty="0">
                          <a:solidFill>
                            <a:schemeClr val="accent2">
                              <a:lumMod val="75000"/>
                            </a:schemeClr>
                          </a:solidFill>
                          <a:latin typeface="Gill Sans"/>
                        </a:rPr>
                        <a:t>Percentage of total workforce represented in formal joint management-worker health and safety committees that help monitor and advise on occupational health and safety programmes</a:t>
                      </a:r>
                    </a:p>
                  </a:txBody>
                  <a:tcPr marL="68585" marR="68585"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100%</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731541">
                <a:tc>
                  <a:txBody>
                    <a:bodyPr/>
                    <a:lstStyle/>
                    <a:p>
                      <a:pPr algn="ctr"/>
                      <a:r>
                        <a:rPr lang="en-GB" sz="700" dirty="0">
                          <a:solidFill>
                            <a:schemeClr val="accent2">
                              <a:lumMod val="75000"/>
                            </a:schemeClr>
                          </a:solidFill>
                          <a:latin typeface="Gill Sans"/>
                        </a:rPr>
                        <a:t>G4-LA6</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Rates of absenteeism, occupational diseases, lost days and number of work-related fatalities by region and gender</a:t>
                      </a:r>
                    </a:p>
                  </a:txBody>
                  <a:tcPr marL="68585" marR="68585"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Rate of absenteeism: 6.68%</a:t>
                      </a:r>
                    </a:p>
                    <a:p>
                      <a:pPr algn="just"/>
                      <a:r>
                        <a:rPr lang="en-GB" sz="700" dirty="0">
                          <a:solidFill>
                            <a:schemeClr val="accent2">
                              <a:lumMod val="75000"/>
                            </a:schemeClr>
                          </a:solidFill>
                          <a:latin typeface="Gill Sans"/>
                        </a:rPr>
                        <a:t>Sick leave: 3,216 hours (down 13% compared to 2015)</a:t>
                      </a:r>
                    </a:p>
                    <a:p>
                      <a:pPr algn="just"/>
                      <a:r>
                        <a:rPr lang="en-GB" sz="700" baseline="0" dirty="0">
                          <a:solidFill>
                            <a:schemeClr val="accent2">
                              <a:lumMod val="75000"/>
                            </a:schemeClr>
                          </a:solidFill>
                          <a:latin typeface="Gill Sans"/>
                        </a:rPr>
                        <a:t>Minor accidents: 7 (minor)</a:t>
                      </a:r>
                    </a:p>
                    <a:p>
                      <a:pPr algn="just"/>
                      <a:r>
                        <a:rPr lang="en-GB" sz="700" baseline="0" dirty="0">
                          <a:solidFill>
                            <a:schemeClr val="accent2">
                              <a:lumMod val="75000"/>
                            </a:schemeClr>
                          </a:solidFill>
                          <a:latin typeface="Gill Sans"/>
                        </a:rPr>
                        <a:t>Deaths resulting from occupational accidents: 0</a:t>
                      </a:r>
                      <a:endParaRPr lang="en-GB" sz="700" dirty="0">
                        <a:solidFill>
                          <a:schemeClr val="accent2">
                            <a:lumMod val="75000"/>
                          </a:schemeClr>
                        </a:solidFill>
                        <a:latin typeface="Gill Sans"/>
                      </a:endParaRP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304794">
                <a:tc>
                  <a:txBody>
                    <a:bodyPr/>
                    <a:lstStyle/>
                    <a:p>
                      <a:pPr algn="ctr"/>
                      <a:r>
                        <a:rPr lang="en-GB" sz="700" dirty="0">
                          <a:solidFill>
                            <a:schemeClr val="accent2">
                              <a:lumMod val="75000"/>
                            </a:schemeClr>
                          </a:solidFill>
                          <a:latin typeface="Gill Sans"/>
                        </a:rPr>
                        <a:t>G4-LA7</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Workers at high risk of contracting occupational diseases:</a:t>
                      </a:r>
                    </a:p>
                  </a:txBody>
                  <a:tcPr marL="68585" marR="68585"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 ICO does not perform any activities that entail a high risk of contracting occupational diseases</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451807">
                <a:tc>
                  <a:txBody>
                    <a:bodyPr/>
                    <a:lstStyle/>
                    <a:p>
                      <a:pPr algn="ctr"/>
                      <a:r>
                        <a:rPr lang="en-GB" sz="700" dirty="0">
                          <a:solidFill>
                            <a:schemeClr val="accent2">
                              <a:lumMod val="75000"/>
                            </a:schemeClr>
                          </a:solidFill>
                          <a:latin typeface="Gill Sans"/>
                        </a:rPr>
                        <a:t>G4-LA8</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Health and safety topics covered in formal agreements with trade unions</a:t>
                      </a:r>
                    </a:p>
                  </a:txBody>
                  <a:tcPr marL="68585" marR="68585"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assesses its occupational risks and plans preventive action. The Health and Safety Committee comprises company and workforce representatives</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411481">
                <a:tc>
                  <a:txBody>
                    <a:bodyPr/>
                    <a:lstStyle/>
                    <a:p>
                      <a:pPr algn="ctr"/>
                      <a:r>
                        <a:rPr lang="en-GB" sz="700" dirty="0">
                          <a:solidFill>
                            <a:schemeClr val="accent2">
                              <a:lumMod val="75000"/>
                            </a:schemeClr>
                          </a:solidFill>
                          <a:latin typeface="Gill Sans"/>
                        </a:rPr>
                        <a:t>G4-LA9</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Human capital</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 No. 6</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Average hours of training per year per employee by gender and employee category</a:t>
                      </a:r>
                    </a:p>
                  </a:txBody>
                  <a:tcPr marL="68585" marR="68585"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57 hours per trained employee. 49.2 hours per employee. “Labour relations”. Pages 114 to 116</a:t>
                      </a:r>
                    </a:p>
                  </a:txBody>
                  <a:tcPr marL="91437" marR="91437" marT="45710" marB="4571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bl>
          </a:graphicData>
        </a:graphic>
      </p:graphicFrame>
      <p:sp>
        <p:nvSpPr>
          <p:cNvPr id="12" name="11 Rectángulo">
            <a:extLst>
              <a:ext uri="{FF2B5EF4-FFF2-40B4-BE49-F238E27FC236}">
                <a16:creationId xmlns="" xmlns:a16="http://schemas.microsoft.com/office/drawing/2014/main" id="{AFE8C361-4B89-4EC8-A729-7AAEC1B2A28A}"/>
              </a:ext>
            </a:extLst>
          </p:cNvPr>
          <p:cNvSpPr/>
          <p:nvPr/>
        </p:nvSpPr>
        <p:spPr>
          <a:xfrm>
            <a:off x="1727200" y="950913"/>
            <a:ext cx="2916808" cy="230187"/>
          </a:xfrm>
          <a:prstGeom prst="rect">
            <a:avLst/>
          </a:prstGeom>
          <a:solidFill>
            <a:schemeClr val="accent2">
              <a:lumMod val="20000"/>
              <a:lumOff val="80000"/>
            </a:schemeClr>
          </a:solidFill>
        </p:spPr>
        <p:txBody>
          <a:bodyPr wrap="square">
            <a:spAutoFit/>
          </a:bodyPr>
          <a:lstStyle/>
          <a:p>
            <a:pPr fontAlgn="auto">
              <a:spcBef>
                <a:spcPts val="0"/>
              </a:spcBef>
              <a:spcAft>
                <a:spcPts val="0"/>
              </a:spcAft>
              <a:defRPr/>
            </a:pPr>
            <a:r>
              <a:rPr lang="en-GB" sz="900" b="1" dirty="0">
                <a:solidFill>
                  <a:schemeClr val="accent2">
                    <a:lumMod val="75000"/>
                  </a:schemeClr>
                </a:solidFill>
                <a:latin typeface="Gill Sans"/>
              </a:rPr>
              <a:t>G4. Labour relations and ethics in the workplace</a:t>
            </a:r>
          </a:p>
        </p:txBody>
      </p:sp>
      <p:sp>
        <p:nvSpPr>
          <p:cNvPr id="42" name="1 Marcador de número de diapositiva">
            <a:extLst>
              <a:ext uri="{FF2B5EF4-FFF2-40B4-BE49-F238E27FC236}">
                <a16:creationId xmlns="" xmlns:a16="http://schemas.microsoft.com/office/drawing/2014/main" id="{BD971CF1-19CF-47B4-A3B8-82CBA2A688FA}"/>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C9B23DBE-AE53-4A2D-8788-3D5512B6CC2D}" type="slidenum">
              <a:rPr lang="es-ES" altLang="es-ES" sz="1600" b="1">
                <a:solidFill>
                  <a:srgbClr val="FFC000"/>
                </a:solidFill>
              </a:rPr>
              <a:pPr eaLnBrk="1" hangingPunct="1">
                <a:spcBef>
                  <a:spcPct val="0"/>
                </a:spcBef>
                <a:buFontTx/>
                <a:buNone/>
              </a:pPr>
              <a:t>134</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C92EE3D9-9EAB-4BC9-9463-03188972C1D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8302" name="Picture 2">
            <a:extLst>
              <a:ext uri="{FF2B5EF4-FFF2-40B4-BE49-F238E27FC236}">
                <a16:creationId xmlns="" xmlns:a16="http://schemas.microsoft.com/office/drawing/2014/main" id="{066FF121-AEBA-481B-8EFD-196B600C8CC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24424216-6F1E-4F07-8E42-D0A1B23DA3ED}"/>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F8523EF6-E2AC-4131-9E21-B799F6829DF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8305" name="1 Marcador de número de diapositiva">
            <a:extLst>
              <a:ext uri="{FF2B5EF4-FFF2-40B4-BE49-F238E27FC236}">
                <a16:creationId xmlns="" xmlns:a16="http://schemas.microsoft.com/office/drawing/2014/main" id="{4A6AD219-3F33-451E-BADF-46F11D4DCE68}"/>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C1B40351-460F-41C7-8580-B9121EF9D126}" type="slidenum">
              <a:rPr lang="es-ES" altLang="es-ES" sz="1600" b="1">
                <a:solidFill>
                  <a:srgbClr val="FFC000"/>
                </a:solidFill>
              </a:rPr>
              <a:pPr algn="r" eaLnBrk="1" hangingPunct="1">
                <a:spcBef>
                  <a:spcPct val="0"/>
                </a:spcBef>
                <a:buFontTx/>
                <a:buNone/>
              </a:pPr>
              <a:t>134</a:t>
            </a:fld>
            <a:endParaRPr lang="en-GB" altLang="es-ES" sz="1600" b="1">
              <a:solidFill>
                <a:srgbClr val="FFC000"/>
              </a:solidFill>
            </a:endParaRPr>
          </a:p>
        </p:txBody>
      </p:sp>
      <p:sp>
        <p:nvSpPr>
          <p:cNvPr id="39" name="19 CuadroTexto">
            <a:extLst>
              <a:ext uri="{FF2B5EF4-FFF2-40B4-BE49-F238E27FC236}">
                <a16:creationId xmlns="" xmlns:a16="http://schemas.microsoft.com/office/drawing/2014/main" id="{5F3889B8-1861-470F-BEB0-57959FA6479A}"/>
              </a:ext>
            </a:extLst>
          </p:cNvPr>
          <p:cNvSpPr txBox="1">
            <a:spLocks noChangeArrowheads="1"/>
          </p:cNvSpPr>
          <p:nvPr/>
        </p:nvSpPr>
        <p:spPr bwMode="auto">
          <a:xfrm>
            <a:off x="1655763" y="6129300"/>
            <a:ext cx="6696075" cy="214312"/>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4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1"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378218384"/>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79266853-BDD3-4DBC-9DED-8341EDA0D305}"/>
              </a:ext>
            </a:extLst>
          </p:cNvPr>
          <p:cNvGraphicFramePr>
            <a:graphicFrameLocks noGrp="1"/>
          </p:cNvGraphicFramePr>
          <p:nvPr/>
        </p:nvGraphicFramePr>
        <p:xfrm>
          <a:off x="1692275" y="1355725"/>
          <a:ext cx="7127875" cy="3981451"/>
        </p:xfrm>
        <a:graphic>
          <a:graphicData uri="http://schemas.openxmlformats.org/drawingml/2006/table">
            <a:tbl>
              <a:tblPr firstRow="1" bandRow="1">
                <a:tableStyleId>{21E4AEA4-8DFA-4A89-87EB-49C32662AFE0}</a:tableStyleId>
              </a:tblPr>
              <a:tblGrid>
                <a:gridCol w="766438">
                  <a:extLst>
                    <a:ext uri="{9D8B030D-6E8A-4147-A177-3AD203B41FA5}">
                      <a16:colId xmlns="" xmlns:a16="http://schemas.microsoft.com/office/drawing/2014/main" val="20000"/>
                    </a:ext>
                  </a:extLst>
                </a:gridCol>
                <a:gridCol w="1302945">
                  <a:extLst>
                    <a:ext uri="{9D8B030D-6E8A-4147-A177-3AD203B41FA5}">
                      <a16:colId xmlns="" xmlns:a16="http://schemas.microsoft.com/office/drawing/2014/main" val="20001"/>
                    </a:ext>
                  </a:extLst>
                </a:gridCol>
                <a:gridCol w="3142397">
                  <a:extLst>
                    <a:ext uri="{9D8B030D-6E8A-4147-A177-3AD203B41FA5}">
                      <a16:colId xmlns="" xmlns:a16="http://schemas.microsoft.com/office/drawing/2014/main" val="20002"/>
                    </a:ext>
                  </a:extLst>
                </a:gridCol>
                <a:gridCol w="1916095">
                  <a:extLst>
                    <a:ext uri="{9D8B030D-6E8A-4147-A177-3AD203B41FA5}">
                      <a16:colId xmlns="" xmlns:a16="http://schemas.microsoft.com/office/drawing/2014/main" val="20003"/>
                    </a:ext>
                  </a:extLst>
                </a:gridCol>
              </a:tblGrid>
              <a:tr h="685672">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23" marR="91423" marT="45722" marB="4572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23" marR="91423" marT="45722" marB="4572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23" marR="91423" marT="45722" marB="4572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23" marR="91423" marT="45722" marB="4572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57130">
                <a:tc>
                  <a:txBody>
                    <a:bodyPr/>
                    <a:lstStyle/>
                    <a:p>
                      <a:pPr algn="ctr"/>
                      <a:r>
                        <a:rPr lang="en-GB" sz="700" dirty="0">
                          <a:solidFill>
                            <a:schemeClr val="accent2">
                              <a:lumMod val="75000"/>
                            </a:schemeClr>
                          </a:solidFill>
                          <a:latin typeface="Gill Sans"/>
                        </a:rPr>
                        <a:t>G4-LA10</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Human capital</a:t>
                      </a:r>
                    </a:p>
                  </a:txBody>
                  <a:tcPr marL="91423" marR="91423" marT="45718" marB="457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 No. 6</a:t>
                      </a:r>
                    </a:p>
                  </a:txBody>
                  <a:tcPr marL="91423" marR="91423" marT="45718" marB="457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Programmes for skills management and continuing professional development that support the employability of workers and assist them in managing the end of their careers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“Labour relations”. Pages 114 to 116</a:t>
                      </a:r>
                    </a:p>
                  </a:txBody>
                  <a:tcPr marL="91423" marR="91423" marT="45718" marB="457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518181">
                <a:tc>
                  <a:txBody>
                    <a:bodyPr/>
                    <a:lstStyle/>
                    <a:p>
                      <a:pPr algn="ctr"/>
                      <a:r>
                        <a:rPr lang="en-GB" sz="700" dirty="0">
                          <a:solidFill>
                            <a:schemeClr val="accent2">
                              <a:lumMod val="75000"/>
                            </a:schemeClr>
                          </a:solidFill>
                          <a:latin typeface="Gill Sans"/>
                        </a:rPr>
                        <a:t>G4-LA11</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Human capital</a:t>
                      </a:r>
                    </a:p>
                  </a:txBody>
                  <a:tcPr marL="91423" marR="91423" marT="45718" marB="457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 No. 6</a:t>
                      </a:r>
                    </a:p>
                  </a:txBody>
                  <a:tcPr marL="91423" marR="91423" marT="45718" marB="457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of employees receiving regular performance and career development reviews by gender and employee category</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ICO has an established professional development system which is applied to 100% of the workforce. “Labour relations”. Page 118</a:t>
                      </a:r>
                    </a:p>
                  </a:txBody>
                  <a:tcPr marL="91423" marR="91423" marT="45718" marB="457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477072">
                <a:tc>
                  <a:txBody>
                    <a:bodyPr/>
                    <a:lstStyle/>
                    <a:p>
                      <a:pPr algn="ctr"/>
                      <a:r>
                        <a:rPr lang="en-GB" sz="700" dirty="0">
                          <a:solidFill>
                            <a:schemeClr val="accent2">
                              <a:lumMod val="75000"/>
                            </a:schemeClr>
                          </a:solidFill>
                          <a:latin typeface="Gill Sans"/>
                        </a:rPr>
                        <a:t>G4-LA12</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Human capital</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6</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Composition of governing bodies and breakdown of employees by gender, age group, minority group membership and other indicators of diversity</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“Labour relations”. Pages 111 and 112</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411488">
                <a:tc>
                  <a:txBody>
                    <a:bodyPr/>
                    <a:lstStyle/>
                    <a:p>
                      <a:pPr algn="ctr"/>
                      <a:r>
                        <a:rPr lang="en-GB" sz="700" dirty="0">
                          <a:solidFill>
                            <a:schemeClr val="accent2">
                              <a:lumMod val="75000"/>
                            </a:schemeClr>
                          </a:solidFill>
                          <a:latin typeface="Gill Sans"/>
                        </a:rPr>
                        <a:t>G4-LA13</a:t>
                      </a:r>
                    </a:p>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Human capital</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Principle No. 6</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Ratio of basic salary of men to women by significant employee category and activities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There is total equality in the salaries paid to men and women.</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518175">
                <a:tc>
                  <a:txBody>
                    <a:bodyPr/>
                    <a:lstStyle/>
                    <a:p>
                      <a:pPr algn="ctr"/>
                      <a:r>
                        <a:rPr lang="en-GB" sz="700" dirty="0">
                          <a:solidFill>
                            <a:schemeClr val="accent2">
                              <a:lumMod val="75000"/>
                            </a:schemeClr>
                          </a:solidFill>
                          <a:latin typeface="Gill Sans"/>
                        </a:rPr>
                        <a:t>G4-LA14</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700" dirty="0">
                        <a:solidFill>
                          <a:schemeClr val="accent2">
                            <a:lumMod val="75000"/>
                          </a:schemeClr>
                        </a:solidFill>
                        <a:latin typeface="Gill Sans"/>
                      </a:endParaRP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of suppliers selected according to employment practices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57.1% of calls for tender in 2016 included social clauses relating to employees</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370788">
                <a:tc>
                  <a:txBody>
                    <a:bodyPr/>
                    <a:lstStyle/>
                    <a:p>
                      <a:pPr algn="ctr"/>
                      <a:r>
                        <a:rPr lang="en-GB" sz="700" dirty="0">
                          <a:solidFill>
                            <a:schemeClr val="accent2">
                              <a:lumMod val="75000"/>
                            </a:schemeClr>
                          </a:solidFill>
                          <a:latin typeface="Gill Sans"/>
                        </a:rPr>
                        <a:t>G4-LA15</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Significant, real and potential negative effects on the workforce in the supply chain and corrective measures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measure social impact in its supply chain</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542945">
                <a:tc>
                  <a:txBody>
                    <a:bodyPr/>
                    <a:lstStyle/>
                    <a:p>
                      <a:pPr algn="ctr"/>
                      <a:r>
                        <a:rPr lang="en-GB" sz="700" dirty="0">
                          <a:solidFill>
                            <a:schemeClr val="accent2">
                              <a:lumMod val="75000"/>
                            </a:schemeClr>
                          </a:solidFill>
                          <a:latin typeface="Gill Sans"/>
                        </a:rPr>
                        <a:t>G4-LA16</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Number of complaints about employment practices made, addressed and resolved by means of formal complaint mechanisms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“Professional Development System”. Page 118</a:t>
                      </a:r>
                    </a:p>
                  </a:txBody>
                  <a:tcPr marL="91423" marR="91423" marT="45715" marB="4571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bl>
          </a:graphicData>
        </a:graphic>
      </p:graphicFrame>
      <p:sp>
        <p:nvSpPr>
          <p:cNvPr id="12" name="11 Rectángulo">
            <a:extLst>
              <a:ext uri="{FF2B5EF4-FFF2-40B4-BE49-F238E27FC236}">
                <a16:creationId xmlns="" xmlns:a16="http://schemas.microsoft.com/office/drawing/2014/main" id="{788E45AE-5616-4A75-9F0A-91C846306E10}"/>
              </a:ext>
            </a:extLst>
          </p:cNvPr>
          <p:cNvSpPr/>
          <p:nvPr/>
        </p:nvSpPr>
        <p:spPr>
          <a:xfrm>
            <a:off x="1725613" y="981075"/>
            <a:ext cx="2843212" cy="230188"/>
          </a:xfrm>
          <a:prstGeom prst="rect">
            <a:avLst/>
          </a:prstGeom>
          <a:solidFill>
            <a:schemeClr val="accent2">
              <a:lumMod val="20000"/>
              <a:lumOff val="80000"/>
            </a:schemeClr>
          </a:solidFill>
        </p:spPr>
        <p:txBody>
          <a:bodyPr>
            <a:spAutoFit/>
          </a:bodyPr>
          <a:lstStyle/>
          <a:p>
            <a:pPr fontAlgn="auto">
              <a:spcBef>
                <a:spcPts val="0"/>
              </a:spcBef>
              <a:spcAft>
                <a:spcPts val="0"/>
              </a:spcAft>
              <a:defRPr/>
            </a:pPr>
            <a:r>
              <a:rPr lang="en-GB" sz="900" b="1" dirty="0">
                <a:solidFill>
                  <a:schemeClr val="accent2">
                    <a:lumMod val="75000"/>
                  </a:schemeClr>
                </a:solidFill>
                <a:latin typeface="Gill Sans"/>
              </a:rPr>
              <a:t>G4. Labour relations and ethics in the workplace</a:t>
            </a:r>
            <a:endParaRPr lang="en-GB" sz="900" b="1" dirty="0">
              <a:solidFill>
                <a:schemeClr val="tx1">
                  <a:lumMod val="50000"/>
                  <a:lumOff val="50000"/>
                </a:schemeClr>
              </a:solidFill>
              <a:latin typeface="Gill Sans"/>
              <a:cs typeface="+mn-cs"/>
            </a:endParaRPr>
          </a:p>
        </p:txBody>
      </p:sp>
      <p:sp>
        <p:nvSpPr>
          <p:cNvPr id="42" name="1 Marcador de número de diapositiva">
            <a:extLst>
              <a:ext uri="{FF2B5EF4-FFF2-40B4-BE49-F238E27FC236}">
                <a16:creationId xmlns="" xmlns:a16="http://schemas.microsoft.com/office/drawing/2014/main" id="{E9124729-A98B-47EC-9FD2-996570D59F7F}"/>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EB4221D3-3370-4BFA-9013-B8D09D05DEAD}" type="slidenum">
              <a:rPr lang="es-ES" altLang="es-ES" sz="1600" b="1">
                <a:solidFill>
                  <a:srgbClr val="FFC000"/>
                </a:solidFill>
              </a:rPr>
              <a:pPr eaLnBrk="1" hangingPunct="1">
                <a:spcBef>
                  <a:spcPct val="0"/>
                </a:spcBef>
                <a:buFontTx/>
                <a:buNone/>
              </a:pPr>
              <a:t>135</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A7E03EE9-3017-4716-A7F2-5577913B8D9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39316" name="Picture 2">
            <a:extLst>
              <a:ext uri="{FF2B5EF4-FFF2-40B4-BE49-F238E27FC236}">
                <a16:creationId xmlns="" xmlns:a16="http://schemas.microsoft.com/office/drawing/2014/main" id="{A58A8A04-791B-4028-94B6-693E5064563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1A57374C-7B8A-444A-96F8-4DF915CF9E1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2BBFC79B-1206-4F28-A14B-92AC596C102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39319" name="1 Marcador de número de diapositiva">
            <a:extLst>
              <a:ext uri="{FF2B5EF4-FFF2-40B4-BE49-F238E27FC236}">
                <a16:creationId xmlns="" xmlns:a16="http://schemas.microsoft.com/office/drawing/2014/main" id="{DD7AD867-883F-4247-83F5-DD205A77842A}"/>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3B6DF728-53EE-4B6F-871E-C1CE806C4C80}" type="slidenum">
              <a:rPr lang="es-ES" altLang="es-ES" sz="1600" b="1">
                <a:solidFill>
                  <a:srgbClr val="FFC000"/>
                </a:solidFill>
              </a:rPr>
              <a:pPr algn="r" eaLnBrk="1" hangingPunct="1">
                <a:spcBef>
                  <a:spcPct val="0"/>
                </a:spcBef>
                <a:buFontTx/>
                <a:buNone/>
              </a:pPr>
              <a:t>135</a:t>
            </a:fld>
            <a:endParaRPr lang="en-GB" altLang="es-ES" sz="1600" b="1">
              <a:solidFill>
                <a:srgbClr val="FFC000"/>
              </a:solidFill>
            </a:endParaRPr>
          </a:p>
        </p:txBody>
      </p:sp>
      <p:sp>
        <p:nvSpPr>
          <p:cNvPr id="39" name="19 CuadroTexto">
            <a:extLst>
              <a:ext uri="{FF2B5EF4-FFF2-40B4-BE49-F238E27FC236}">
                <a16:creationId xmlns="" xmlns:a16="http://schemas.microsoft.com/office/drawing/2014/main" id="{9737688D-C8DD-4FA6-81C9-ED1CBC789B06}"/>
              </a:ext>
            </a:extLst>
          </p:cNvPr>
          <p:cNvSpPr txBox="1">
            <a:spLocks noChangeArrowheads="1"/>
          </p:cNvSpPr>
          <p:nvPr/>
        </p:nvSpPr>
        <p:spPr bwMode="auto">
          <a:xfrm>
            <a:off x="1620838" y="5373688"/>
            <a:ext cx="6696075" cy="214312"/>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4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1"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139511163"/>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B4E72C82-C5E4-4864-B8CA-6BF6176EA126}"/>
              </a:ext>
            </a:extLst>
          </p:cNvPr>
          <p:cNvGraphicFramePr>
            <a:graphicFrameLocks noGrp="1"/>
          </p:cNvGraphicFramePr>
          <p:nvPr/>
        </p:nvGraphicFramePr>
        <p:xfrm>
          <a:off x="1655763" y="1203325"/>
          <a:ext cx="7164387" cy="5105404"/>
        </p:xfrm>
        <a:graphic>
          <a:graphicData uri="http://schemas.openxmlformats.org/drawingml/2006/table">
            <a:tbl>
              <a:tblPr firstRow="1" bandRow="1">
                <a:tableStyleId>{21E4AEA4-8DFA-4A89-87EB-49C32662AFE0}</a:tableStyleId>
              </a:tblPr>
              <a:tblGrid>
                <a:gridCol w="770364">
                  <a:extLst>
                    <a:ext uri="{9D8B030D-6E8A-4147-A177-3AD203B41FA5}">
                      <a16:colId xmlns="" xmlns:a16="http://schemas.microsoft.com/office/drawing/2014/main" val="20000"/>
                    </a:ext>
                  </a:extLst>
                </a:gridCol>
                <a:gridCol w="1309619">
                  <a:extLst>
                    <a:ext uri="{9D8B030D-6E8A-4147-A177-3AD203B41FA5}">
                      <a16:colId xmlns="" xmlns:a16="http://schemas.microsoft.com/office/drawing/2014/main" val="20001"/>
                    </a:ext>
                  </a:extLst>
                </a:gridCol>
                <a:gridCol w="3158493">
                  <a:extLst>
                    <a:ext uri="{9D8B030D-6E8A-4147-A177-3AD203B41FA5}">
                      <a16:colId xmlns="" xmlns:a16="http://schemas.microsoft.com/office/drawing/2014/main" val="20002"/>
                    </a:ext>
                  </a:extLst>
                </a:gridCol>
                <a:gridCol w="1925911">
                  <a:extLst>
                    <a:ext uri="{9D8B030D-6E8A-4147-A177-3AD203B41FA5}">
                      <a16:colId xmlns="" xmlns:a16="http://schemas.microsoft.com/office/drawing/2014/main" val="20003"/>
                    </a:ext>
                  </a:extLst>
                </a:gridCol>
              </a:tblGrid>
              <a:tr h="631550">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30" marR="91430" marT="46218" marB="462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30" marR="91430" marT="46218" marB="462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30" marR="91430" marT="46218" marB="462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30" marR="91430" marT="46218" marB="462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16026">
                <a:tc>
                  <a:txBody>
                    <a:bodyPr/>
                    <a:lstStyle/>
                    <a:p>
                      <a:pPr algn="ctr"/>
                      <a:r>
                        <a:rPr lang="en-GB" sz="700" dirty="0">
                          <a:solidFill>
                            <a:schemeClr val="accent2">
                              <a:lumMod val="75000"/>
                            </a:schemeClr>
                          </a:solidFill>
                          <a:latin typeface="Gill Sans"/>
                        </a:rPr>
                        <a:t>G4-HR1</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and total number of significant investment agreements that include human rights clauses or that have been analysed in relation to human rights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502481">
                <a:tc>
                  <a:txBody>
                    <a:bodyPr/>
                    <a:lstStyle/>
                    <a:p>
                      <a:pPr algn="ctr"/>
                      <a:r>
                        <a:rPr lang="en-GB" sz="700" dirty="0">
                          <a:solidFill>
                            <a:schemeClr val="accent2">
                              <a:lumMod val="75000"/>
                            </a:schemeClr>
                          </a:solidFill>
                          <a:latin typeface="Gill Sans"/>
                        </a:rPr>
                        <a:t>G4-HR2</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2</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hours of employee training on policies and procedures concerning aspects of human rights that are relevant to operations, including the percentage of employees trained</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 The Training Plan does not include specific training initiatives on human rights</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87133">
                <a:tc>
                  <a:txBody>
                    <a:bodyPr/>
                    <a:lstStyle/>
                    <a:p>
                      <a:pPr algn="ctr"/>
                      <a:r>
                        <a:rPr lang="en-GB" sz="700" dirty="0">
                          <a:solidFill>
                            <a:schemeClr val="accent2">
                              <a:lumMod val="75000"/>
                            </a:schemeClr>
                          </a:solidFill>
                          <a:latin typeface="Gill Sans"/>
                        </a:rPr>
                        <a:t>G4-HR3</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number of incidents of discrimination and corrective actions taken</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502481">
                <a:tc>
                  <a:txBody>
                    <a:bodyPr/>
                    <a:lstStyle/>
                    <a:p>
                      <a:pPr algn="ctr"/>
                      <a:r>
                        <a:rPr lang="en-GB" sz="700" dirty="0">
                          <a:solidFill>
                            <a:schemeClr val="accent2">
                              <a:lumMod val="75000"/>
                            </a:schemeClr>
                          </a:solidFill>
                          <a:latin typeface="Gill Sans"/>
                        </a:rPr>
                        <a:t>G4-HR4</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3</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Identification of centres and significant suppliers where the right to freedom of association and collective bargaining may be at significant risk and actions taken to support those rights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No data</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358915">
                <a:tc>
                  <a:txBody>
                    <a:bodyPr/>
                    <a:lstStyle/>
                    <a:p>
                      <a:pPr algn="ctr"/>
                      <a:r>
                        <a:rPr lang="en-GB" sz="700" dirty="0">
                          <a:solidFill>
                            <a:schemeClr val="accent2">
                              <a:lumMod val="75000"/>
                            </a:schemeClr>
                          </a:solidFill>
                          <a:latin typeface="Gill Sans"/>
                        </a:rPr>
                        <a:t>G4-HR5</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5</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Identification of centres and significant suppliers that involve a potential risk of incidents of child exploitation and measures taken to combat that risk</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operate in areas in which child exploitation is a risk</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358791">
                <a:tc>
                  <a:txBody>
                    <a:bodyPr/>
                    <a:lstStyle/>
                    <a:p>
                      <a:pPr algn="ctr"/>
                      <a:r>
                        <a:rPr lang="en-GB" sz="700" dirty="0">
                          <a:solidFill>
                            <a:schemeClr val="accent2">
                              <a:lumMod val="75000"/>
                            </a:schemeClr>
                          </a:solidFill>
                          <a:latin typeface="Gill Sans"/>
                        </a:rPr>
                        <a:t>G4-HR6</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4</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Identification of centres and significant suppliers where there is a potential risk of episodes of forced labour and measures taken to combat that risk</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operate in areas in which forced labour is a risk</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374177">
                <a:tc>
                  <a:txBody>
                    <a:bodyPr/>
                    <a:lstStyle/>
                    <a:p>
                      <a:pPr algn="ctr"/>
                      <a:r>
                        <a:rPr lang="en-GB" sz="700" dirty="0">
                          <a:solidFill>
                            <a:schemeClr val="accent2">
                              <a:lumMod val="75000"/>
                            </a:schemeClr>
                          </a:solidFill>
                          <a:latin typeface="Gill Sans"/>
                        </a:rPr>
                        <a:t>G4-HR7</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 </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of security personnel trained in the organisation's policies or procedures concerning aspects of human rights that are relevant to operations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The Training Plan does not include training initiatives on this matter</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308078">
                <a:tc>
                  <a:txBody>
                    <a:bodyPr/>
                    <a:lstStyle/>
                    <a:p>
                      <a:pPr algn="ctr"/>
                      <a:r>
                        <a:rPr lang="en-GB" sz="700" dirty="0">
                          <a:solidFill>
                            <a:schemeClr val="accent2">
                              <a:lumMod val="75000"/>
                            </a:schemeClr>
                          </a:solidFill>
                          <a:latin typeface="Gill Sans"/>
                        </a:rPr>
                        <a:t>G4-HR8</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number of incidents of violations involving rights of indigenous people and actions taken</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operate in areas inhabited by indigenous people</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270408">
                <a:tc>
                  <a:txBody>
                    <a:bodyPr/>
                    <a:lstStyle/>
                    <a:p>
                      <a:pPr algn="ctr"/>
                      <a:r>
                        <a:rPr lang="en-GB" sz="700" dirty="0">
                          <a:solidFill>
                            <a:schemeClr val="accent2">
                              <a:lumMod val="75000"/>
                            </a:schemeClr>
                          </a:solidFill>
                          <a:latin typeface="Gill Sans"/>
                        </a:rPr>
                        <a:t>G4-HR9</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Number and percentage of centres assessed on human rights issues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270408">
                <a:tc>
                  <a:txBody>
                    <a:bodyPr/>
                    <a:lstStyle/>
                    <a:p>
                      <a:pPr algn="ctr"/>
                      <a:r>
                        <a:rPr lang="en-GB" sz="700" dirty="0">
                          <a:solidFill>
                            <a:schemeClr val="accent2">
                              <a:lumMod val="75000"/>
                            </a:schemeClr>
                          </a:solidFill>
                          <a:latin typeface="Gill Sans"/>
                        </a:rPr>
                        <a:t>G4-HR10</a:t>
                      </a:r>
                    </a:p>
                  </a:txBody>
                  <a:tcPr marL="91430" marR="91430" marT="46218" marB="462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of suppliers selected according to human rights criteria</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412480">
                <a:tc>
                  <a:txBody>
                    <a:bodyPr/>
                    <a:lstStyle/>
                    <a:p>
                      <a:pPr algn="ctr"/>
                      <a:r>
                        <a:rPr lang="en-GB" sz="700" dirty="0">
                          <a:solidFill>
                            <a:schemeClr val="accent2">
                              <a:lumMod val="75000"/>
                            </a:schemeClr>
                          </a:solidFill>
                          <a:latin typeface="Gill Sans"/>
                        </a:rPr>
                        <a:t>G4-HR11</a:t>
                      </a:r>
                    </a:p>
                  </a:txBody>
                  <a:tcPr marL="91430" marR="91430" marT="46218" marB="462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2</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Significant, real and potential negative effects as regards human rights in the supply chain and corrective measures</a:t>
                      </a:r>
                    </a:p>
                  </a:txBody>
                  <a:tcPr marL="68579" marR="68579"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measure human rights-related risks in its supply chain</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r h="41247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G4-HR12</a:t>
                      </a:r>
                    </a:p>
                  </a:txBody>
                  <a:tcPr marL="91430" marR="91430" marT="46218" marB="462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chemeClr val="accent2">
                              <a:lumMod val="75000"/>
                            </a:schemeClr>
                          </a:solidFill>
                          <a:latin typeface="Gill Sans"/>
                        </a:rPr>
                        <a:t>Principle No. 1</a:t>
                      </a:r>
                    </a:p>
                  </a:txBody>
                  <a:tcPr marL="91430" marR="91430" marT="46218" marB="462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Number of complaints concerning human rights made, addressed and resolved by means of formal complaint mechanisms</a:t>
                      </a:r>
                    </a:p>
                  </a:txBody>
                  <a:tcPr marL="91430" marR="91430" marT="46218" marB="4621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30" marR="91430" marT="46220" marB="4622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2"/>
                  </a:ext>
                </a:extLst>
              </a:tr>
            </a:tbl>
          </a:graphicData>
        </a:graphic>
      </p:graphicFrame>
      <p:sp>
        <p:nvSpPr>
          <p:cNvPr id="12" name="11 Rectángulo">
            <a:extLst>
              <a:ext uri="{FF2B5EF4-FFF2-40B4-BE49-F238E27FC236}">
                <a16:creationId xmlns="" xmlns:a16="http://schemas.microsoft.com/office/drawing/2014/main" id="{897296A6-ED14-425B-A089-83B0712EAD81}"/>
              </a:ext>
            </a:extLst>
          </p:cNvPr>
          <p:cNvSpPr/>
          <p:nvPr/>
        </p:nvSpPr>
        <p:spPr>
          <a:xfrm>
            <a:off x="1655763" y="930275"/>
            <a:ext cx="1835150" cy="230188"/>
          </a:xfrm>
          <a:prstGeom prst="rect">
            <a:avLst/>
          </a:prstGeom>
          <a:solidFill>
            <a:schemeClr val="accent2">
              <a:lumMod val="20000"/>
              <a:lumOff val="80000"/>
            </a:schemeClr>
          </a:solidFill>
        </p:spPr>
        <p:txBody>
          <a:bodyPr>
            <a:spAutoFit/>
          </a:bodyPr>
          <a:lstStyle/>
          <a:p>
            <a:pPr fontAlgn="auto">
              <a:spcBef>
                <a:spcPts val="0"/>
              </a:spcBef>
              <a:spcAft>
                <a:spcPts val="0"/>
              </a:spcAft>
              <a:defRPr/>
            </a:pPr>
            <a:r>
              <a:rPr lang="en-GB" sz="900" b="1" dirty="0">
                <a:solidFill>
                  <a:schemeClr val="accent2">
                    <a:lumMod val="75000"/>
                  </a:schemeClr>
                </a:solidFill>
                <a:latin typeface="Gill Sans"/>
              </a:rPr>
              <a:t>G4. Human rights</a:t>
            </a:r>
          </a:p>
        </p:txBody>
      </p:sp>
      <p:sp>
        <p:nvSpPr>
          <p:cNvPr id="42" name="1 Marcador de número de diapositiva">
            <a:extLst>
              <a:ext uri="{FF2B5EF4-FFF2-40B4-BE49-F238E27FC236}">
                <a16:creationId xmlns="" xmlns:a16="http://schemas.microsoft.com/office/drawing/2014/main" id="{3589A989-0150-412E-82AB-E9347CAB07AA}"/>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D69B6099-2E39-4BA7-A9E4-A05CA82A33A9}" type="slidenum">
              <a:rPr lang="es-ES" altLang="es-ES" sz="1600" b="1">
                <a:solidFill>
                  <a:srgbClr val="FFC000"/>
                </a:solidFill>
              </a:rPr>
              <a:pPr eaLnBrk="1" hangingPunct="1">
                <a:spcBef>
                  <a:spcPct val="0"/>
                </a:spcBef>
                <a:buFontTx/>
                <a:buNone/>
              </a:pPr>
              <a:t>136</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B4DEEE86-FFCF-4C42-99DD-C0BEF4CAABE6}"/>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40365" name="Picture 2">
            <a:extLst>
              <a:ext uri="{FF2B5EF4-FFF2-40B4-BE49-F238E27FC236}">
                <a16:creationId xmlns="" xmlns:a16="http://schemas.microsoft.com/office/drawing/2014/main" id="{CDCC6F49-74CF-479C-BFB8-9B17E175E91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BFFC3D91-490B-4F06-8DEA-0D9AF0589AA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BDEC35D7-9ECE-4542-A8B6-A479E465FE38}"/>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40368" name="1 Marcador de número de diapositiva">
            <a:extLst>
              <a:ext uri="{FF2B5EF4-FFF2-40B4-BE49-F238E27FC236}">
                <a16:creationId xmlns="" xmlns:a16="http://schemas.microsoft.com/office/drawing/2014/main" id="{DCD3DBF2-7E18-47AA-B910-9F7F8EC477C1}"/>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317A29D-E823-4D04-9FC7-637CAD0F64B7}" type="slidenum">
              <a:rPr lang="es-ES" altLang="es-ES" sz="1600" b="1">
                <a:solidFill>
                  <a:srgbClr val="FFC000"/>
                </a:solidFill>
              </a:rPr>
              <a:pPr algn="r" eaLnBrk="1" hangingPunct="1">
                <a:spcBef>
                  <a:spcPct val="0"/>
                </a:spcBef>
                <a:buFontTx/>
                <a:buNone/>
              </a:pPr>
              <a:t>136</a:t>
            </a:fld>
            <a:endParaRPr lang="en-GB" altLang="es-ES" sz="1600" b="1">
              <a:solidFill>
                <a:srgbClr val="FFC000"/>
              </a:solidFill>
            </a:endParaRPr>
          </a:p>
        </p:txBody>
      </p:sp>
      <p:sp>
        <p:nvSpPr>
          <p:cNvPr id="39" name="19 CuadroTexto">
            <a:extLst>
              <a:ext uri="{FF2B5EF4-FFF2-40B4-BE49-F238E27FC236}">
                <a16:creationId xmlns="" xmlns:a16="http://schemas.microsoft.com/office/drawing/2014/main" id="{1BD126BE-EF77-4F25-9E30-1ABE105F63EA}"/>
              </a:ext>
            </a:extLst>
          </p:cNvPr>
          <p:cNvSpPr txBox="1">
            <a:spLocks noChangeArrowheads="1"/>
          </p:cNvSpPr>
          <p:nvPr/>
        </p:nvSpPr>
        <p:spPr bwMode="auto">
          <a:xfrm>
            <a:off x="1598613" y="6310313"/>
            <a:ext cx="6696075" cy="214312"/>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4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1"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19188651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8815AC04-94FE-4A26-B3F8-FF2EE6AD4B5F}"/>
              </a:ext>
            </a:extLst>
          </p:cNvPr>
          <p:cNvGraphicFramePr>
            <a:graphicFrameLocks noGrp="1"/>
          </p:cNvGraphicFramePr>
          <p:nvPr/>
        </p:nvGraphicFramePr>
        <p:xfrm>
          <a:off x="1692275" y="1355725"/>
          <a:ext cx="7127875" cy="4792663"/>
        </p:xfrm>
        <a:graphic>
          <a:graphicData uri="http://schemas.openxmlformats.org/drawingml/2006/table">
            <a:tbl>
              <a:tblPr firstRow="1" bandRow="1">
                <a:tableStyleId>{21E4AEA4-8DFA-4A89-87EB-49C32662AFE0}</a:tableStyleId>
              </a:tblPr>
              <a:tblGrid>
                <a:gridCol w="766438">
                  <a:extLst>
                    <a:ext uri="{9D8B030D-6E8A-4147-A177-3AD203B41FA5}">
                      <a16:colId xmlns="" xmlns:a16="http://schemas.microsoft.com/office/drawing/2014/main" val="20000"/>
                    </a:ext>
                  </a:extLst>
                </a:gridCol>
                <a:gridCol w="1302945">
                  <a:extLst>
                    <a:ext uri="{9D8B030D-6E8A-4147-A177-3AD203B41FA5}">
                      <a16:colId xmlns="" xmlns:a16="http://schemas.microsoft.com/office/drawing/2014/main" val="20001"/>
                    </a:ext>
                  </a:extLst>
                </a:gridCol>
                <a:gridCol w="3142397">
                  <a:extLst>
                    <a:ext uri="{9D8B030D-6E8A-4147-A177-3AD203B41FA5}">
                      <a16:colId xmlns="" xmlns:a16="http://schemas.microsoft.com/office/drawing/2014/main" val="20002"/>
                    </a:ext>
                  </a:extLst>
                </a:gridCol>
                <a:gridCol w="1916095">
                  <a:extLst>
                    <a:ext uri="{9D8B030D-6E8A-4147-A177-3AD203B41FA5}">
                      <a16:colId xmlns="" xmlns:a16="http://schemas.microsoft.com/office/drawing/2014/main" val="20003"/>
                    </a:ext>
                  </a:extLst>
                </a:gridCol>
              </a:tblGrid>
              <a:tr h="685719">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23" marR="91423" marT="45728" marB="4572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23" marR="91423" marT="45728" marB="4572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23" marR="91423" marT="45728" marB="4572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23" marR="91423" marT="45728" marB="4572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50653">
                <a:tc>
                  <a:txBody>
                    <a:bodyPr/>
                    <a:lstStyle/>
                    <a:p>
                      <a:pPr algn="ctr"/>
                      <a:r>
                        <a:rPr lang="en-GB" sz="700" dirty="0">
                          <a:solidFill>
                            <a:schemeClr val="accent2">
                              <a:lumMod val="75000"/>
                            </a:schemeClr>
                          </a:solidFill>
                          <a:latin typeface="Gill Sans"/>
                        </a:rPr>
                        <a:t>G4-SO1</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 </a:t>
                      </a:r>
                    </a:p>
                  </a:txBody>
                  <a:tcPr marL="68574" marR="68574" marT="0" marB="0">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of centres in which development, impact assessment and participation programmes have been implemented in the local community</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89011">
                <a:tc>
                  <a:txBody>
                    <a:bodyPr/>
                    <a:lstStyle/>
                    <a:p>
                      <a:pPr algn="ctr"/>
                      <a:r>
                        <a:rPr lang="en-GB" sz="700" dirty="0">
                          <a:solidFill>
                            <a:schemeClr val="accent2">
                              <a:lumMod val="75000"/>
                            </a:schemeClr>
                          </a:solidFill>
                          <a:latin typeface="Gill Sans"/>
                        </a:rPr>
                        <a:t>G4-SO2</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 </a:t>
                      </a:r>
                    </a:p>
                  </a:txBody>
                  <a:tcPr marL="68574" marR="68574" marT="0" marB="0">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Centres with significant negative effects, whether real or potential, on the local community</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None</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624893">
                <a:tc>
                  <a:txBody>
                    <a:bodyPr/>
                    <a:lstStyle/>
                    <a:p>
                      <a:pPr algn="ctr"/>
                      <a:r>
                        <a:rPr lang="en-GB" sz="700" dirty="0">
                          <a:solidFill>
                            <a:schemeClr val="accent2">
                              <a:lumMod val="75000"/>
                            </a:schemeClr>
                          </a:solidFill>
                          <a:latin typeface="Gill Sans"/>
                        </a:rPr>
                        <a:t>G4-SO3</a:t>
                      </a:r>
                    </a:p>
                    <a:p>
                      <a:pPr algn="ctr"/>
                      <a:r>
                        <a:rPr lang="en-GB" sz="700" dirty="0">
                          <a:solidFill>
                            <a:schemeClr val="accent2">
                              <a:lumMod val="75000"/>
                            </a:schemeClr>
                          </a:solidFill>
                          <a:latin typeface="Gill Sans"/>
                        </a:rPr>
                        <a:t>Corporate reputation</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10</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Number of centres at which an assessment has been carried out regarding risks relating to corruption and significant risks detected</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has established procedures to prevent situations of corruption and money laundering at its head office and only work centre</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411506">
                <a:tc>
                  <a:txBody>
                    <a:bodyPr/>
                    <a:lstStyle/>
                    <a:p>
                      <a:pPr algn="ctr"/>
                      <a:r>
                        <a:rPr lang="en-GB" sz="700" dirty="0">
                          <a:solidFill>
                            <a:schemeClr val="accent2">
                              <a:lumMod val="75000"/>
                            </a:schemeClr>
                          </a:solidFill>
                          <a:latin typeface="Gill Sans"/>
                        </a:rPr>
                        <a:t>G4-SO4</a:t>
                      </a:r>
                    </a:p>
                    <a:p>
                      <a:pPr algn="ctr"/>
                      <a:r>
                        <a:rPr lang="en-GB" sz="700" dirty="0">
                          <a:solidFill>
                            <a:schemeClr val="accent2">
                              <a:lumMod val="75000"/>
                            </a:schemeClr>
                          </a:solidFill>
                          <a:latin typeface="Gill Sans"/>
                        </a:rPr>
                        <a:t>Corporate reputation</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10</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Anti-corruption communication and awareness raising policies and procedures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“Ethical and responsible management”. Pages 66 to 68</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411506">
                <a:tc>
                  <a:txBody>
                    <a:bodyPr/>
                    <a:lstStyle/>
                    <a:p>
                      <a:pPr algn="ctr"/>
                      <a:r>
                        <a:rPr lang="en-GB" sz="700" dirty="0">
                          <a:solidFill>
                            <a:schemeClr val="accent2">
                              <a:lumMod val="75000"/>
                            </a:schemeClr>
                          </a:solidFill>
                          <a:latin typeface="Gill Sans"/>
                        </a:rPr>
                        <a:t>G4-SO5</a:t>
                      </a:r>
                    </a:p>
                    <a:p>
                      <a:pPr algn="ctr"/>
                      <a:r>
                        <a:rPr lang="en-GB" sz="700" dirty="0">
                          <a:solidFill>
                            <a:schemeClr val="accent2">
                              <a:lumMod val="75000"/>
                            </a:schemeClr>
                          </a:solidFill>
                          <a:latin typeface="Gill Sans"/>
                        </a:rPr>
                        <a:t>Corporate reputation</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10</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Confirmed corruption incidents and measures taken</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352523">
                <a:tc>
                  <a:txBody>
                    <a:bodyPr/>
                    <a:lstStyle/>
                    <a:p>
                      <a:pPr algn="ctr"/>
                      <a:r>
                        <a:rPr lang="en-GB" sz="700" dirty="0">
                          <a:solidFill>
                            <a:schemeClr val="accent2">
                              <a:lumMod val="75000"/>
                            </a:schemeClr>
                          </a:solidFill>
                          <a:latin typeface="Gill Sans"/>
                        </a:rPr>
                        <a:t>G4-SO6</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10</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value of financial and in-kind contributions to political parties, broken down by country and recipient</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336910">
                <a:tc>
                  <a:txBody>
                    <a:bodyPr/>
                    <a:lstStyle/>
                    <a:p>
                      <a:pPr algn="ctr"/>
                      <a:r>
                        <a:rPr lang="en-GB" sz="700" dirty="0">
                          <a:solidFill>
                            <a:schemeClr val="accent2">
                              <a:lumMod val="75000"/>
                            </a:schemeClr>
                          </a:solidFill>
                          <a:latin typeface="Gill Sans"/>
                        </a:rPr>
                        <a:t>G4-SO7</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base">
                        <a:lnSpc>
                          <a:spcPct val="107000"/>
                        </a:lnSpc>
                        <a:spcAft>
                          <a:spcPts val="0"/>
                        </a:spcAft>
                      </a:pPr>
                      <a:r>
                        <a:rPr lang="en-GB" sz="700" dirty="0">
                          <a:solidFill>
                            <a:schemeClr val="accent2">
                              <a:lumMod val="75000"/>
                            </a:schemeClr>
                          </a:solidFill>
                          <a:latin typeface="Gill Sans"/>
                        </a:rPr>
                        <a:t>Principle No. 10</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Number of complaints regarding unfair competition, monopolistic practices and anti-competitive behaviour and their outcomes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288019">
                <a:tc>
                  <a:txBody>
                    <a:bodyPr/>
                    <a:lstStyle/>
                    <a:p>
                      <a:pPr algn="ctr"/>
                      <a:r>
                        <a:rPr lang="en-GB" sz="700" dirty="0">
                          <a:solidFill>
                            <a:schemeClr val="accent2">
                              <a:lumMod val="75000"/>
                            </a:schemeClr>
                          </a:solidFill>
                          <a:latin typeface="Gill Sans"/>
                        </a:rPr>
                        <a:t>G4-SO8</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 </a:t>
                      </a:r>
                    </a:p>
                  </a:txBody>
                  <a:tcPr marL="68574" marR="68574" marT="0" marB="0">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Cost of significant fines arising from non-compliance with laws and regulations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288019">
                <a:tc>
                  <a:txBody>
                    <a:bodyPr/>
                    <a:lstStyle/>
                    <a:p>
                      <a:pPr algn="ctr"/>
                      <a:r>
                        <a:rPr lang="en-GB" sz="700" dirty="0">
                          <a:solidFill>
                            <a:schemeClr val="accent2">
                              <a:lumMod val="75000"/>
                            </a:schemeClr>
                          </a:solidFill>
                          <a:latin typeface="Gill Sans"/>
                        </a:rPr>
                        <a:t>G4-SO9</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 </a:t>
                      </a:r>
                    </a:p>
                  </a:txBody>
                  <a:tcPr marL="68574" marR="68574" marT="0" marB="0">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Percentage of suppliers selected based on social impact criteria</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311342">
                <a:tc>
                  <a:txBody>
                    <a:bodyPr/>
                    <a:lstStyle/>
                    <a:p>
                      <a:pPr algn="ctr"/>
                      <a:r>
                        <a:rPr lang="en-GB" sz="700" dirty="0">
                          <a:solidFill>
                            <a:schemeClr val="accent2">
                              <a:lumMod val="75000"/>
                            </a:schemeClr>
                          </a:solidFill>
                          <a:latin typeface="Gill Sans"/>
                        </a:rPr>
                        <a:t>G4-SO10</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kern="1200" dirty="0">
                        <a:solidFill>
                          <a:schemeClr val="accent2">
                            <a:lumMod val="75000"/>
                          </a:schemeClr>
                        </a:solidFill>
                        <a:latin typeface="Gill Sans"/>
                        <a:ea typeface="+mn-ea"/>
                        <a:cs typeface="+mn-cs"/>
                      </a:endParaRP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Significant, real and potential negative social effects in the supply chain, and corrective measures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measure social effects in its supply chain</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342562">
                <a:tc>
                  <a:txBody>
                    <a:bodyPr/>
                    <a:lstStyle/>
                    <a:p>
                      <a:pPr algn="ctr"/>
                      <a:r>
                        <a:rPr lang="en-GB" sz="700" dirty="0">
                          <a:solidFill>
                            <a:schemeClr val="accent2">
                              <a:lumMod val="75000"/>
                            </a:schemeClr>
                          </a:solidFill>
                          <a:latin typeface="Gill Sans"/>
                        </a:rPr>
                        <a:t>G4-SO11</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kern="1200" dirty="0">
                        <a:solidFill>
                          <a:schemeClr val="accent2">
                            <a:lumMod val="75000"/>
                          </a:schemeClr>
                        </a:solidFill>
                        <a:latin typeface="Gill Sans"/>
                        <a:ea typeface="+mn-ea"/>
                        <a:cs typeface="+mn-cs"/>
                      </a:endParaRP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Number of complaints regarding social effects made, addressed and resolved by means of formal complaints mechanisms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5713" marB="4571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bl>
          </a:graphicData>
        </a:graphic>
      </p:graphicFrame>
      <p:sp>
        <p:nvSpPr>
          <p:cNvPr id="12" name="11 Rectángulo">
            <a:extLst>
              <a:ext uri="{FF2B5EF4-FFF2-40B4-BE49-F238E27FC236}">
                <a16:creationId xmlns="" xmlns:a16="http://schemas.microsoft.com/office/drawing/2014/main" id="{C0444285-DAF8-45A3-8548-DA0A40F34A53}"/>
              </a:ext>
            </a:extLst>
          </p:cNvPr>
          <p:cNvSpPr/>
          <p:nvPr/>
        </p:nvSpPr>
        <p:spPr>
          <a:xfrm>
            <a:off x="1692275" y="1009650"/>
            <a:ext cx="1079500" cy="230188"/>
          </a:xfrm>
          <a:prstGeom prst="rect">
            <a:avLst/>
          </a:prstGeom>
          <a:solidFill>
            <a:schemeClr val="accent2">
              <a:lumMod val="20000"/>
              <a:lumOff val="80000"/>
            </a:schemeClr>
          </a:solidFill>
        </p:spPr>
        <p:txBody>
          <a:bodyPr>
            <a:spAutoFit/>
          </a:bodyPr>
          <a:lstStyle/>
          <a:p>
            <a:pPr fontAlgn="auto">
              <a:spcBef>
                <a:spcPts val="0"/>
              </a:spcBef>
              <a:spcAft>
                <a:spcPts val="0"/>
              </a:spcAft>
              <a:defRPr/>
            </a:pPr>
            <a:r>
              <a:rPr lang="en-GB" sz="900" b="1" dirty="0">
                <a:solidFill>
                  <a:schemeClr val="accent2">
                    <a:lumMod val="75000"/>
                  </a:schemeClr>
                </a:solidFill>
                <a:latin typeface="Gill Sans"/>
              </a:rPr>
              <a:t>G4. Society</a:t>
            </a:r>
          </a:p>
        </p:txBody>
      </p:sp>
      <p:sp>
        <p:nvSpPr>
          <p:cNvPr id="42" name="1 Marcador de número de diapositiva">
            <a:extLst>
              <a:ext uri="{FF2B5EF4-FFF2-40B4-BE49-F238E27FC236}">
                <a16:creationId xmlns="" xmlns:a16="http://schemas.microsoft.com/office/drawing/2014/main" id="{33630720-BA9E-49CE-B0DF-D7E362DD6DC6}"/>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6F160EE3-5197-4D50-90D2-F015CBB55FC1}" type="slidenum">
              <a:rPr lang="es-ES" altLang="es-ES" sz="1600" b="1">
                <a:solidFill>
                  <a:srgbClr val="FFC000"/>
                </a:solidFill>
              </a:rPr>
              <a:pPr eaLnBrk="1" hangingPunct="1">
                <a:spcBef>
                  <a:spcPct val="0"/>
                </a:spcBef>
                <a:buFontTx/>
                <a:buNone/>
              </a:pPr>
              <a:t>137</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5B5BAC65-B66A-4892-AD95-C8EC061D3517}"/>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41384" name="Picture 2">
            <a:extLst>
              <a:ext uri="{FF2B5EF4-FFF2-40B4-BE49-F238E27FC236}">
                <a16:creationId xmlns="" xmlns:a16="http://schemas.microsoft.com/office/drawing/2014/main" id="{4B54118C-63D8-4F9E-8122-DCC5A9C8481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80C2773E-0F24-4540-A741-62C44701E6F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BFB60EC4-74D8-431D-AF2E-16E12D936F5E}"/>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41387" name="1 Marcador de número de diapositiva">
            <a:extLst>
              <a:ext uri="{FF2B5EF4-FFF2-40B4-BE49-F238E27FC236}">
                <a16:creationId xmlns="" xmlns:a16="http://schemas.microsoft.com/office/drawing/2014/main" id="{34847098-6497-403C-B636-09A03549CA65}"/>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A0A0BACC-ABA1-44CB-A26D-9252CE313A5C}" type="slidenum">
              <a:rPr lang="es-ES" altLang="es-ES" sz="1600" b="1">
                <a:solidFill>
                  <a:srgbClr val="FFC000"/>
                </a:solidFill>
              </a:rPr>
              <a:pPr algn="r" eaLnBrk="1" hangingPunct="1">
                <a:spcBef>
                  <a:spcPct val="0"/>
                </a:spcBef>
                <a:buFontTx/>
                <a:buNone/>
              </a:pPr>
              <a:t>137</a:t>
            </a:fld>
            <a:endParaRPr lang="en-GB" altLang="es-ES" sz="1600" b="1">
              <a:solidFill>
                <a:srgbClr val="FFC000"/>
              </a:solidFill>
            </a:endParaRPr>
          </a:p>
        </p:txBody>
      </p:sp>
      <p:sp>
        <p:nvSpPr>
          <p:cNvPr id="39" name="19 CuadroTexto">
            <a:extLst>
              <a:ext uri="{FF2B5EF4-FFF2-40B4-BE49-F238E27FC236}">
                <a16:creationId xmlns="" xmlns:a16="http://schemas.microsoft.com/office/drawing/2014/main" id="{66FF9B81-1188-4C07-AFDC-2879F24F835A}"/>
              </a:ext>
            </a:extLst>
          </p:cNvPr>
          <p:cNvSpPr txBox="1">
            <a:spLocks noChangeArrowheads="1"/>
          </p:cNvSpPr>
          <p:nvPr/>
        </p:nvSpPr>
        <p:spPr bwMode="auto">
          <a:xfrm>
            <a:off x="1598613" y="6165850"/>
            <a:ext cx="6696075" cy="215900"/>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4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1"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67612165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F0C72F9E-B21B-4B24-A756-976608E8192D}"/>
              </a:ext>
            </a:extLst>
          </p:cNvPr>
          <p:cNvGraphicFramePr>
            <a:graphicFrameLocks noGrp="1"/>
          </p:cNvGraphicFramePr>
          <p:nvPr/>
        </p:nvGraphicFramePr>
        <p:xfrm>
          <a:off x="1692275" y="1266825"/>
          <a:ext cx="7127875" cy="4900613"/>
        </p:xfrm>
        <a:graphic>
          <a:graphicData uri="http://schemas.openxmlformats.org/drawingml/2006/table">
            <a:tbl>
              <a:tblPr firstRow="1" bandRow="1">
                <a:tableStyleId>{21E4AEA4-8DFA-4A89-87EB-49C32662AFE0}</a:tableStyleId>
              </a:tblPr>
              <a:tblGrid>
                <a:gridCol w="766438">
                  <a:extLst>
                    <a:ext uri="{9D8B030D-6E8A-4147-A177-3AD203B41FA5}">
                      <a16:colId xmlns="" xmlns:a16="http://schemas.microsoft.com/office/drawing/2014/main" val="20000"/>
                    </a:ext>
                  </a:extLst>
                </a:gridCol>
                <a:gridCol w="1302945">
                  <a:extLst>
                    <a:ext uri="{9D8B030D-6E8A-4147-A177-3AD203B41FA5}">
                      <a16:colId xmlns="" xmlns:a16="http://schemas.microsoft.com/office/drawing/2014/main" val="20001"/>
                    </a:ext>
                  </a:extLst>
                </a:gridCol>
                <a:gridCol w="3142397">
                  <a:extLst>
                    <a:ext uri="{9D8B030D-6E8A-4147-A177-3AD203B41FA5}">
                      <a16:colId xmlns="" xmlns:a16="http://schemas.microsoft.com/office/drawing/2014/main" val="20002"/>
                    </a:ext>
                  </a:extLst>
                </a:gridCol>
                <a:gridCol w="1916095">
                  <a:extLst>
                    <a:ext uri="{9D8B030D-6E8A-4147-A177-3AD203B41FA5}">
                      <a16:colId xmlns="" xmlns:a16="http://schemas.microsoft.com/office/drawing/2014/main" val="20003"/>
                    </a:ext>
                  </a:extLst>
                </a:gridCol>
              </a:tblGrid>
              <a:tr h="560570">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23" marR="91423" marT="46723" marB="4672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23" marR="91423" marT="46723" marB="4672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23" marR="91423" marT="46723" marB="4672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23" marR="91423" marT="46723" marB="4672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527680">
                <a:tc>
                  <a:txBody>
                    <a:bodyPr/>
                    <a:lstStyle/>
                    <a:p>
                      <a:pPr algn="ctr"/>
                      <a:r>
                        <a:rPr lang="en-GB" sz="700" dirty="0">
                          <a:solidFill>
                            <a:schemeClr val="accent2">
                              <a:lumMod val="75000"/>
                            </a:schemeClr>
                          </a:solidFill>
                          <a:latin typeface="Gill Sans"/>
                        </a:rPr>
                        <a:t>G4-PR1</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700"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Life cycle stages of products and services in which their impact on client health and safety is assessed, to improve them where necessary</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manufacture goods or services with an impact on the health and safety of its stakeholders</a:t>
                      </a:r>
                      <a:endParaRPr lang="en-GB" sz="700" i="1"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514955">
                <a:tc>
                  <a:txBody>
                    <a:bodyPr/>
                    <a:lstStyle/>
                    <a:p>
                      <a:pPr algn="ctr"/>
                      <a:r>
                        <a:rPr lang="en-GB" sz="700" dirty="0">
                          <a:solidFill>
                            <a:schemeClr val="accent2">
                              <a:lumMod val="75000"/>
                            </a:schemeClr>
                          </a:solidFill>
                          <a:latin typeface="Gill Sans"/>
                        </a:rPr>
                        <a:t>G4-PR2</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700"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number of incidents of non-compliance with regulations and voluntary codes relating to the health and safety impact of products and services during their life cycle</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ICO does not manufacture goods or services with an impact on the health and safety of its stakeholders</a:t>
                      </a:r>
                      <a:endParaRPr lang="en-GB" sz="700" i="1"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514955">
                <a:tc>
                  <a:txBody>
                    <a:bodyPr/>
                    <a:lstStyle/>
                    <a:p>
                      <a:pPr algn="ctr"/>
                      <a:r>
                        <a:rPr lang="en-GB" sz="700" dirty="0">
                          <a:solidFill>
                            <a:schemeClr val="accent2">
                              <a:lumMod val="75000"/>
                            </a:schemeClr>
                          </a:solidFill>
                          <a:latin typeface="Gill Sans"/>
                        </a:rPr>
                        <a:t>G4-PR3</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700"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Type of product and service information required by current procedures and regulations and the percentage of products and services subject to such information requirements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manufacture goods or services with an impact on the health and safety of its stakeholders</a:t>
                      </a:r>
                      <a:endParaRPr lang="en-GB" sz="700" i="1"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480240">
                <a:tc>
                  <a:txBody>
                    <a:bodyPr/>
                    <a:lstStyle/>
                    <a:p>
                      <a:pPr algn="ctr"/>
                      <a:r>
                        <a:rPr lang="en-GB" sz="700" dirty="0">
                          <a:solidFill>
                            <a:schemeClr val="accent2">
                              <a:lumMod val="75000"/>
                            </a:schemeClr>
                          </a:solidFill>
                          <a:latin typeface="Gill Sans"/>
                        </a:rPr>
                        <a:t>G4-PR4</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number of incidents of non-compliance with regulations and voluntary codes concerning product and service information and labelling</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manufacture goods or services with an impact on the health and safety of its stakeholders</a:t>
                      </a:r>
                      <a:endParaRPr lang="en-GB" sz="700" i="1"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638407">
                <a:tc>
                  <a:txBody>
                    <a:bodyPr/>
                    <a:lstStyle/>
                    <a:p>
                      <a:pPr algn="ctr"/>
                      <a:r>
                        <a:rPr lang="en-GB" sz="700" dirty="0">
                          <a:solidFill>
                            <a:schemeClr val="accent2">
                              <a:lumMod val="75000"/>
                            </a:schemeClr>
                          </a:solidFill>
                          <a:latin typeface="Gill Sans"/>
                        </a:rPr>
                        <a:t>G4-PR5</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Practices related to customer satisfaction, including results of surveys measuring customer satisfaction</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carry out customer satisfaction surveys. However, there is a channel for making complaints (“Client satisfaction”. Page 34)</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342538">
                <a:tc>
                  <a:txBody>
                    <a:bodyPr/>
                    <a:lstStyle/>
                    <a:p>
                      <a:pPr algn="ctr"/>
                      <a:r>
                        <a:rPr lang="en-GB" sz="700" dirty="0">
                          <a:solidFill>
                            <a:schemeClr val="accent2">
                              <a:lumMod val="75000"/>
                            </a:schemeClr>
                          </a:solidFill>
                          <a:latin typeface="Gill Sans"/>
                        </a:rPr>
                        <a:t>G4-PR6</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Sale of banned or disputed products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does not sell banned or disputed products</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382430">
                <a:tc>
                  <a:txBody>
                    <a:bodyPr/>
                    <a:lstStyle/>
                    <a:p>
                      <a:pPr algn="ctr"/>
                      <a:r>
                        <a:rPr lang="en-GB" sz="700" dirty="0">
                          <a:solidFill>
                            <a:schemeClr val="accent2">
                              <a:lumMod val="75000"/>
                            </a:schemeClr>
                          </a:solidFill>
                          <a:latin typeface="Gill Sans"/>
                        </a:rPr>
                        <a:t>G4-PR7</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number of incidents of non-compliance with regulations and voluntary codes concerning marketing communications, including advertising, promotion and sponsorship</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441391">
                <a:tc>
                  <a:txBody>
                    <a:bodyPr/>
                    <a:lstStyle/>
                    <a:p>
                      <a:pPr algn="ctr"/>
                      <a:r>
                        <a:rPr lang="en-GB" sz="700" dirty="0">
                          <a:solidFill>
                            <a:schemeClr val="accent2">
                              <a:lumMod val="75000"/>
                            </a:schemeClr>
                          </a:solidFill>
                          <a:latin typeface="Gill Sans"/>
                        </a:rPr>
                        <a:t>G4-PR8</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Total number of well-founded complaints regarding client privacy and leaked personal data</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497447">
                <a:tc>
                  <a:txBody>
                    <a:bodyPr/>
                    <a:lstStyle/>
                    <a:p>
                      <a:pPr algn="ctr"/>
                      <a:r>
                        <a:rPr lang="en-GB" sz="700" dirty="0">
                          <a:solidFill>
                            <a:schemeClr val="accent2">
                              <a:lumMod val="75000"/>
                            </a:schemeClr>
                          </a:solidFill>
                          <a:latin typeface="Gill Sans"/>
                        </a:rPr>
                        <a:t>G4-PR9</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ase">
                        <a:lnSpc>
                          <a:spcPct val="107000"/>
                        </a:lnSpc>
                        <a:spcAft>
                          <a:spcPts val="0"/>
                        </a:spcAft>
                      </a:pPr>
                      <a:r>
                        <a:rPr lang="en-GB" sz="700" dirty="0">
                          <a:solidFill>
                            <a:schemeClr val="accent2">
                              <a:lumMod val="75000"/>
                            </a:schemeClr>
                          </a:solidFill>
                          <a:latin typeface="Gill Sans"/>
                        </a:rPr>
                        <a:t>Cost of significant fines for non-compliance with regulations relating to the organisation's supply and use of products and services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6711" marB="46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bl>
          </a:graphicData>
        </a:graphic>
      </p:graphicFrame>
      <p:sp>
        <p:nvSpPr>
          <p:cNvPr id="12" name="11 Rectángulo">
            <a:extLst>
              <a:ext uri="{FF2B5EF4-FFF2-40B4-BE49-F238E27FC236}">
                <a16:creationId xmlns="" xmlns:a16="http://schemas.microsoft.com/office/drawing/2014/main" id="{03C8ABDC-F44C-47B1-AE42-9DF0FB6A868C}"/>
              </a:ext>
            </a:extLst>
          </p:cNvPr>
          <p:cNvSpPr/>
          <p:nvPr/>
        </p:nvSpPr>
        <p:spPr>
          <a:xfrm>
            <a:off x="1692275" y="915988"/>
            <a:ext cx="2808288" cy="230187"/>
          </a:xfrm>
          <a:prstGeom prst="rect">
            <a:avLst/>
          </a:prstGeom>
          <a:solidFill>
            <a:schemeClr val="accent2">
              <a:lumMod val="20000"/>
              <a:lumOff val="80000"/>
            </a:schemeClr>
          </a:solidFill>
        </p:spPr>
        <p:txBody>
          <a:bodyPr>
            <a:spAutoFit/>
          </a:bodyPr>
          <a:lstStyle/>
          <a:p>
            <a:pPr fontAlgn="auto">
              <a:spcBef>
                <a:spcPts val="0"/>
              </a:spcBef>
              <a:spcAft>
                <a:spcPts val="0"/>
              </a:spcAft>
              <a:defRPr/>
            </a:pPr>
            <a:r>
              <a:rPr lang="en-GB" sz="900" b="1" dirty="0">
                <a:solidFill>
                  <a:schemeClr val="accent2">
                    <a:lumMod val="75000"/>
                  </a:schemeClr>
                </a:solidFill>
                <a:latin typeface="Gill Sans"/>
              </a:rPr>
              <a:t>G4. Product responsibility</a:t>
            </a:r>
          </a:p>
        </p:txBody>
      </p:sp>
      <p:sp>
        <p:nvSpPr>
          <p:cNvPr id="42" name="1 Marcador de número de diapositiva">
            <a:extLst>
              <a:ext uri="{FF2B5EF4-FFF2-40B4-BE49-F238E27FC236}">
                <a16:creationId xmlns="" xmlns:a16="http://schemas.microsoft.com/office/drawing/2014/main" id="{E737525D-26FB-44EB-9AF0-12E4C4D8A161}"/>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BE31AE5D-E91D-4357-8CE6-5DD1312654B2}" type="slidenum">
              <a:rPr lang="es-ES" altLang="es-ES" sz="1600" b="1">
                <a:solidFill>
                  <a:srgbClr val="FFC000"/>
                </a:solidFill>
              </a:rPr>
              <a:pPr eaLnBrk="1" hangingPunct="1">
                <a:spcBef>
                  <a:spcPct val="0"/>
                </a:spcBef>
                <a:buFontTx/>
                <a:buNone/>
              </a:pPr>
              <a:t>138</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2F8FECFE-5646-4886-8B9D-41A500BF7587}"/>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42398" name="Picture 2">
            <a:extLst>
              <a:ext uri="{FF2B5EF4-FFF2-40B4-BE49-F238E27FC236}">
                <a16:creationId xmlns="" xmlns:a16="http://schemas.microsoft.com/office/drawing/2014/main" id="{86421E21-6018-41EF-8E69-15D8FFA0322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7F7FD004-7649-4D65-AF9F-0A05EB8DA1E0}"/>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1AA946E4-96A6-4BB5-BD22-25C63C4E364E}"/>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42401" name="1 Marcador de número de diapositiva">
            <a:extLst>
              <a:ext uri="{FF2B5EF4-FFF2-40B4-BE49-F238E27FC236}">
                <a16:creationId xmlns="" xmlns:a16="http://schemas.microsoft.com/office/drawing/2014/main" id="{1140AD96-0389-4550-A6C5-52A271ACCB07}"/>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13746659-D67A-480D-A402-B6FE515B8B67}" type="slidenum">
              <a:rPr lang="es-ES" altLang="es-ES" sz="1600" b="1">
                <a:solidFill>
                  <a:srgbClr val="FFC000"/>
                </a:solidFill>
              </a:rPr>
              <a:pPr algn="r" eaLnBrk="1" hangingPunct="1">
                <a:spcBef>
                  <a:spcPct val="0"/>
                </a:spcBef>
                <a:buFontTx/>
                <a:buNone/>
              </a:pPr>
              <a:t>138</a:t>
            </a:fld>
            <a:endParaRPr lang="en-GB" altLang="es-ES" sz="1600" b="1">
              <a:solidFill>
                <a:srgbClr val="FFC000"/>
              </a:solidFill>
            </a:endParaRPr>
          </a:p>
        </p:txBody>
      </p:sp>
      <p:sp>
        <p:nvSpPr>
          <p:cNvPr id="39" name="19 CuadroTexto">
            <a:extLst>
              <a:ext uri="{FF2B5EF4-FFF2-40B4-BE49-F238E27FC236}">
                <a16:creationId xmlns="" xmlns:a16="http://schemas.microsoft.com/office/drawing/2014/main" id="{63DE62BE-46C9-4B38-9916-D97813B70713}"/>
              </a:ext>
            </a:extLst>
          </p:cNvPr>
          <p:cNvSpPr txBox="1">
            <a:spLocks noChangeArrowheads="1"/>
          </p:cNvSpPr>
          <p:nvPr/>
        </p:nvSpPr>
        <p:spPr bwMode="auto">
          <a:xfrm>
            <a:off x="1598613" y="6202363"/>
            <a:ext cx="6696075" cy="214312"/>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4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1"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203897313"/>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1 Tabla">
            <a:extLst>
              <a:ext uri="{FF2B5EF4-FFF2-40B4-BE49-F238E27FC236}">
                <a16:creationId xmlns="" xmlns:a16="http://schemas.microsoft.com/office/drawing/2014/main" id="{95F7EC99-6F98-4E2B-9F6D-A848522EAE85}"/>
              </a:ext>
            </a:extLst>
          </p:cNvPr>
          <p:cNvGraphicFramePr>
            <a:graphicFrameLocks noGrp="1"/>
          </p:cNvGraphicFramePr>
          <p:nvPr/>
        </p:nvGraphicFramePr>
        <p:xfrm>
          <a:off x="1692275" y="1355725"/>
          <a:ext cx="7127875" cy="1965326"/>
        </p:xfrm>
        <a:graphic>
          <a:graphicData uri="http://schemas.openxmlformats.org/drawingml/2006/table">
            <a:tbl>
              <a:tblPr firstRow="1" bandRow="1">
                <a:tableStyleId>{21E4AEA4-8DFA-4A89-87EB-49C32662AFE0}</a:tableStyleId>
              </a:tblPr>
              <a:tblGrid>
                <a:gridCol w="766438">
                  <a:extLst>
                    <a:ext uri="{9D8B030D-6E8A-4147-A177-3AD203B41FA5}">
                      <a16:colId xmlns="" xmlns:a16="http://schemas.microsoft.com/office/drawing/2014/main" val="20000"/>
                    </a:ext>
                  </a:extLst>
                </a:gridCol>
                <a:gridCol w="1302945">
                  <a:extLst>
                    <a:ext uri="{9D8B030D-6E8A-4147-A177-3AD203B41FA5}">
                      <a16:colId xmlns="" xmlns:a16="http://schemas.microsoft.com/office/drawing/2014/main" val="20001"/>
                    </a:ext>
                  </a:extLst>
                </a:gridCol>
                <a:gridCol w="3142397">
                  <a:extLst>
                    <a:ext uri="{9D8B030D-6E8A-4147-A177-3AD203B41FA5}">
                      <a16:colId xmlns="" xmlns:a16="http://schemas.microsoft.com/office/drawing/2014/main" val="20002"/>
                    </a:ext>
                  </a:extLst>
                </a:gridCol>
                <a:gridCol w="1916095">
                  <a:extLst>
                    <a:ext uri="{9D8B030D-6E8A-4147-A177-3AD203B41FA5}">
                      <a16:colId xmlns="" xmlns:a16="http://schemas.microsoft.com/office/drawing/2014/main" val="20003"/>
                    </a:ext>
                  </a:extLst>
                </a:gridCol>
              </a:tblGrid>
              <a:tr h="685479">
                <a:tc>
                  <a:txBody>
                    <a:bodyPr/>
                    <a:lstStyle/>
                    <a:p>
                      <a:pPr algn="ctr"/>
                      <a:r>
                        <a:rPr lang="en-GB" sz="700" dirty="0">
                          <a:latin typeface="Gill Sans"/>
                        </a:rPr>
                        <a:t>Ref. GRI 4</a:t>
                      </a:r>
                    </a:p>
                    <a:p>
                      <a:pPr algn="ctr"/>
                      <a:r>
                        <a:rPr lang="en-GB" sz="700" baseline="0" dirty="0">
                          <a:latin typeface="Gill Sans"/>
                        </a:rPr>
                        <a:t>Associated material aspect (*)</a:t>
                      </a:r>
                      <a:endParaRPr lang="en-GB" sz="700" dirty="0">
                        <a:latin typeface="Gill Sans"/>
                      </a:endParaRPr>
                    </a:p>
                  </a:txBody>
                  <a:tcPr marL="91423" marR="91423" marT="45711" marB="45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23" marR="91423" marT="45711" marB="45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23" marR="91423" marT="45711" marB="45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23" marR="91423" marT="45711" marB="4571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56971">
                <a:tc>
                  <a:txBody>
                    <a:bodyPr/>
                    <a:lstStyle/>
                    <a:p>
                      <a:pPr algn="ctr"/>
                      <a:r>
                        <a:rPr lang="en-GB" sz="700" dirty="0">
                          <a:solidFill>
                            <a:schemeClr val="accent2">
                              <a:lumMod val="75000"/>
                            </a:schemeClr>
                          </a:solidFill>
                          <a:latin typeface="Gill Sans"/>
                        </a:rPr>
                        <a:t>G4-FS6</a:t>
                      </a: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endParaRPr lang="es-ES" sz="700" dirty="0">
                        <a:solidFill>
                          <a:schemeClr val="accent2">
                            <a:lumMod val="75000"/>
                          </a:schemeClr>
                        </a:solidFill>
                        <a:latin typeface="Gill Sans"/>
                      </a:endParaRP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r>
                        <a:rPr lang="en-GB" sz="700" dirty="0">
                          <a:solidFill>
                            <a:schemeClr val="accent2">
                              <a:lumMod val="75000"/>
                            </a:schemeClr>
                          </a:solidFill>
                          <a:latin typeface="Gill Sans"/>
                        </a:rPr>
                        <a:t>Percentage of the portfolio for business lines by specific region, size (e.g. micro-enterprises/SME/large) and by sector</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“Economic management”. Pages 69 to 104</a:t>
                      </a: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411438">
                <a:tc>
                  <a:txBody>
                    <a:bodyPr/>
                    <a:lstStyle/>
                    <a:p>
                      <a:pPr algn="ctr"/>
                      <a:r>
                        <a:rPr lang="en-GB" sz="700" dirty="0">
                          <a:solidFill>
                            <a:schemeClr val="accent2">
                              <a:lumMod val="75000"/>
                            </a:schemeClr>
                          </a:solidFill>
                          <a:latin typeface="Gill Sans"/>
                        </a:rPr>
                        <a:t>G4-FS13</a:t>
                      </a: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Accessibility in areas with a low population density or disadvantaged locations</a:t>
                      </a: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ICO has no work centres in areas with a low population density or disadvantaged locations</a:t>
                      </a: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411438">
                <a:tc>
                  <a:txBody>
                    <a:bodyPr/>
                    <a:lstStyle/>
                    <a:p>
                      <a:pPr algn="ctr"/>
                      <a:r>
                        <a:rPr lang="en-GB" sz="700" dirty="0">
                          <a:solidFill>
                            <a:schemeClr val="accent2">
                              <a:lumMod val="75000"/>
                            </a:schemeClr>
                          </a:solidFill>
                          <a:latin typeface="Gill Sans"/>
                        </a:rPr>
                        <a:t>G4-FS16</a:t>
                      </a: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Initiatives to expand the financial culture broken down by lines of beneficiaries</a:t>
                      </a: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0</a:t>
                      </a:r>
                    </a:p>
                  </a:txBody>
                  <a:tcPr marL="91423" marR="91423" marT="45699" marB="45699"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sp>
        <p:nvSpPr>
          <p:cNvPr id="12" name="11 Rectángulo">
            <a:extLst>
              <a:ext uri="{FF2B5EF4-FFF2-40B4-BE49-F238E27FC236}">
                <a16:creationId xmlns="" xmlns:a16="http://schemas.microsoft.com/office/drawing/2014/main" id="{C6C95EAF-1F74-46FC-99C8-A6EA3CE15900}"/>
              </a:ext>
            </a:extLst>
          </p:cNvPr>
          <p:cNvSpPr/>
          <p:nvPr/>
        </p:nvSpPr>
        <p:spPr>
          <a:xfrm>
            <a:off x="1692275" y="990600"/>
            <a:ext cx="2303463" cy="230188"/>
          </a:xfrm>
          <a:prstGeom prst="rect">
            <a:avLst/>
          </a:prstGeom>
          <a:solidFill>
            <a:schemeClr val="accent2">
              <a:lumMod val="20000"/>
              <a:lumOff val="80000"/>
            </a:schemeClr>
          </a:solidFill>
        </p:spPr>
        <p:txBody>
          <a:bodyPr>
            <a:spAutoFit/>
          </a:bodyPr>
          <a:lstStyle/>
          <a:p>
            <a:pPr fontAlgn="auto">
              <a:spcBef>
                <a:spcPts val="0"/>
              </a:spcBef>
              <a:spcAft>
                <a:spcPts val="0"/>
              </a:spcAft>
              <a:defRPr/>
            </a:pPr>
            <a:r>
              <a:rPr lang="en-GB" sz="900" b="1" dirty="0">
                <a:solidFill>
                  <a:schemeClr val="accent2">
                    <a:lumMod val="75000"/>
                  </a:schemeClr>
                </a:solidFill>
                <a:latin typeface="Gill Sans"/>
              </a:rPr>
              <a:t>G4. Sector indicators</a:t>
            </a:r>
          </a:p>
        </p:txBody>
      </p:sp>
      <p:sp>
        <p:nvSpPr>
          <p:cNvPr id="42" name="1 Marcador de número de diapositiva">
            <a:extLst>
              <a:ext uri="{FF2B5EF4-FFF2-40B4-BE49-F238E27FC236}">
                <a16:creationId xmlns="" xmlns:a16="http://schemas.microsoft.com/office/drawing/2014/main" id="{57032DDF-CCD6-4046-A753-357A7D159F24}"/>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B582F51-EE28-47B9-8010-0A4EF3E1688D}" type="slidenum">
              <a:rPr lang="es-ES" altLang="es-ES" sz="1600" b="1">
                <a:solidFill>
                  <a:srgbClr val="FFC000"/>
                </a:solidFill>
              </a:rPr>
              <a:pPr eaLnBrk="1" hangingPunct="1">
                <a:spcBef>
                  <a:spcPct val="0"/>
                </a:spcBef>
                <a:buFontTx/>
                <a:buNone/>
              </a:pPr>
              <a:t>139</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7FCCE999-293A-43C6-BEDA-A4D58D7DA7C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ANNEX 1. TABLE OF CONTENTS</a:t>
            </a:r>
            <a:endParaRPr lang="en-GB" sz="1600" dirty="0">
              <a:solidFill>
                <a:srgbClr val="9E1B34"/>
              </a:solidFill>
              <a:latin typeface="Gill Sans"/>
            </a:endParaRPr>
          </a:p>
        </p:txBody>
      </p:sp>
      <p:pic>
        <p:nvPicPr>
          <p:cNvPr id="143392" name="Picture 2">
            <a:extLst>
              <a:ext uri="{FF2B5EF4-FFF2-40B4-BE49-F238E27FC236}">
                <a16:creationId xmlns="" xmlns:a16="http://schemas.microsoft.com/office/drawing/2014/main" id="{E8E4682E-2EB3-4241-A74A-20BE817432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64DCC4ED-01BE-4401-9B74-2F014DBFAF4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31DBABAD-F0AD-4B1A-A2C6-0AC754CE8D6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43395" name="1 Marcador de número de diapositiva">
            <a:extLst>
              <a:ext uri="{FF2B5EF4-FFF2-40B4-BE49-F238E27FC236}">
                <a16:creationId xmlns="" xmlns:a16="http://schemas.microsoft.com/office/drawing/2014/main" id="{862838A1-2F4F-433C-88CC-68A67DD1994E}"/>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0904AE32-B1C9-4D47-813C-284B745244EA}" type="slidenum">
              <a:rPr lang="es-ES" altLang="es-ES" sz="1600" b="1">
                <a:solidFill>
                  <a:srgbClr val="FFC000"/>
                </a:solidFill>
              </a:rPr>
              <a:pPr algn="r" eaLnBrk="1" hangingPunct="1">
                <a:spcBef>
                  <a:spcPct val="0"/>
                </a:spcBef>
                <a:buFontTx/>
                <a:buNone/>
              </a:pPr>
              <a:t>139</a:t>
            </a:fld>
            <a:endParaRPr lang="en-GB" altLang="es-ES" sz="1600" b="1">
              <a:solidFill>
                <a:srgbClr val="FFC000"/>
              </a:solidFill>
            </a:endParaRPr>
          </a:p>
        </p:txBody>
      </p:sp>
      <p:graphicFrame>
        <p:nvGraphicFramePr>
          <p:cNvPr id="11" name="10 Tabla">
            <a:extLst>
              <a:ext uri="{FF2B5EF4-FFF2-40B4-BE49-F238E27FC236}">
                <a16:creationId xmlns="" xmlns:a16="http://schemas.microsoft.com/office/drawing/2014/main" id="{41F15384-EDAB-4B9F-A516-BC9D57CAE485}"/>
              </a:ext>
            </a:extLst>
          </p:cNvPr>
          <p:cNvGraphicFramePr>
            <a:graphicFrameLocks noGrp="1"/>
          </p:cNvGraphicFramePr>
          <p:nvPr/>
        </p:nvGraphicFramePr>
        <p:xfrm>
          <a:off x="1692275" y="3924300"/>
          <a:ext cx="7127875" cy="1828332"/>
        </p:xfrm>
        <a:graphic>
          <a:graphicData uri="http://schemas.openxmlformats.org/drawingml/2006/table">
            <a:tbl>
              <a:tblPr firstRow="1" bandRow="1">
                <a:tableStyleId>{21E4AEA4-8DFA-4A89-87EB-49C32662AFE0}</a:tableStyleId>
              </a:tblPr>
              <a:tblGrid>
                <a:gridCol w="766438">
                  <a:extLst>
                    <a:ext uri="{9D8B030D-6E8A-4147-A177-3AD203B41FA5}">
                      <a16:colId xmlns="" xmlns:a16="http://schemas.microsoft.com/office/drawing/2014/main" val="20000"/>
                    </a:ext>
                  </a:extLst>
                </a:gridCol>
                <a:gridCol w="1302945">
                  <a:extLst>
                    <a:ext uri="{9D8B030D-6E8A-4147-A177-3AD203B41FA5}">
                      <a16:colId xmlns="" xmlns:a16="http://schemas.microsoft.com/office/drawing/2014/main" val="20001"/>
                    </a:ext>
                  </a:extLst>
                </a:gridCol>
                <a:gridCol w="3142397">
                  <a:extLst>
                    <a:ext uri="{9D8B030D-6E8A-4147-A177-3AD203B41FA5}">
                      <a16:colId xmlns="" xmlns:a16="http://schemas.microsoft.com/office/drawing/2014/main" val="20002"/>
                    </a:ext>
                  </a:extLst>
                </a:gridCol>
                <a:gridCol w="1916095">
                  <a:extLst>
                    <a:ext uri="{9D8B030D-6E8A-4147-A177-3AD203B41FA5}">
                      <a16:colId xmlns="" xmlns:a16="http://schemas.microsoft.com/office/drawing/2014/main" val="20003"/>
                    </a:ext>
                  </a:extLst>
                </a:gridCol>
              </a:tblGrid>
              <a:tr h="684542">
                <a:tc>
                  <a:txBody>
                    <a:bodyPr/>
                    <a:lstStyle/>
                    <a:p>
                      <a:pPr algn="ctr"/>
                      <a:r>
                        <a:rPr lang="en-GB" sz="700" dirty="0">
                          <a:latin typeface="Gill Sans"/>
                        </a:rPr>
                        <a:t>Ref.</a:t>
                      </a:r>
                      <a:r>
                        <a:t> </a:t>
                      </a:r>
                    </a:p>
                    <a:p>
                      <a:pPr algn="ctr"/>
                      <a:r>
                        <a:rPr lang="en-GB" sz="700" baseline="0" dirty="0">
                          <a:latin typeface="Gill Sans"/>
                        </a:rPr>
                        <a:t>Associated material aspect (*)</a:t>
                      </a:r>
                      <a:endParaRPr lang="en-GB" sz="700" dirty="0">
                        <a:latin typeface="Gill Sans"/>
                      </a:endParaRPr>
                    </a:p>
                  </a:txBody>
                  <a:tcPr marL="91423" marR="91423" marT="45650" marB="4565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Ref. Report on</a:t>
                      </a:r>
                    </a:p>
                    <a:p>
                      <a:pPr algn="ctr"/>
                      <a:r>
                        <a:rPr lang="en-GB" sz="700" dirty="0">
                          <a:latin typeface="Gill Sans"/>
                        </a:rPr>
                        <a:t>Global Compact Progress</a:t>
                      </a:r>
                    </a:p>
                  </a:txBody>
                  <a:tcPr marL="91423" marR="91423" marT="45650" marB="4565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Description</a:t>
                      </a:r>
                    </a:p>
                  </a:txBody>
                  <a:tcPr marL="91423" marR="91423" marT="45650" marB="4565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700" dirty="0">
                          <a:latin typeface="Gill Sans"/>
                        </a:rPr>
                        <a:t>Page / Link</a:t>
                      </a:r>
                    </a:p>
                    <a:p>
                      <a:pPr algn="ctr"/>
                      <a:r>
                        <a:rPr lang="en-GB" sz="700" dirty="0">
                          <a:latin typeface="Gill Sans"/>
                        </a:rPr>
                        <a:t>Omissions</a:t>
                      </a:r>
                    </a:p>
                  </a:txBody>
                  <a:tcPr marL="91423" marR="91423" marT="45650" marB="4565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731356">
                <a:tc>
                  <a:txBody>
                    <a:bodyPr/>
                    <a:lstStyle/>
                    <a:p>
                      <a:pPr algn="ctr"/>
                      <a:r>
                        <a:rPr lang="en-GB" sz="700" dirty="0">
                          <a:solidFill>
                            <a:schemeClr val="accent2">
                              <a:lumMod val="75000"/>
                            </a:schemeClr>
                          </a:solidFill>
                          <a:latin typeface="Gill Sans"/>
                        </a:rPr>
                        <a:t>AM5-1</a:t>
                      </a:r>
                    </a:p>
                    <a:p>
                      <a:pPr algn="ctr"/>
                      <a:r>
                        <a:rPr lang="en-GB" sz="700" dirty="0">
                          <a:solidFill>
                            <a:schemeClr val="accent2">
                              <a:lumMod val="75000"/>
                            </a:schemeClr>
                          </a:solidFill>
                          <a:latin typeface="Gill Sans"/>
                        </a:rPr>
                        <a:t>Alliances</a:t>
                      </a:r>
                    </a:p>
                  </a:txBody>
                  <a:tcPr marL="91423" marR="91423" marT="45638" marB="4563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endParaRPr lang="es-ES" sz="700" dirty="0">
                        <a:solidFill>
                          <a:schemeClr val="accent2">
                            <a:lumMod val="75000"/>
                          </a:schemeClr>
                        </a:solidFill>
                        <a:latin typeface="Gill Sans"/>
                      </a:endParaRP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Number of financial transactions carried out by ICO connected to collaboration agreements and alliances with other international organisations and institutions.</a:t>
                      </a:r>
                    </a:p>
                  </a:txBody>
                  <a:tcPr marL="68574" marR="68574"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In 2016, 9 transactions were carried out with international organisations with which ICO has a collaboration agreement in place, of which 1 specifically focuses on the internationalisation of Spanish companies</a:t>
                      </a:r>
                    </a:p>
                  </a:txBody>
                  <a:tcPr marL="91423" marR="91423" marT="45638" marB="4563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411316">
                <a:tc>
                  <a:txBody>
                    <a:bodyPr/>
                    <a:lstStyle/>
                    <a:p>
                      <a:pPr algn="ctr"/>
                      <a:r>
                        <a:rPr lang="en-GB" sz="700" dirty="0">
                          <a:solidFill>
                            <a:schemeClr val="accent2">
                              <a:lumMod val="75000"/>
                            </a:schemeClr>
                          </a:solidFill>
                          <a:latin typeface="Gill Sans"/>
                        </a:rPr>
                        <a:t>AM5-2</a:t>
                      </a:r>
                    </a:p>
                    <a:p>
                      <a:pPr algn="ctr"/>
                      <a:r>
                        <a:rPr lang="en-GB" sz="700" dirty="0">
                          <a:solidFill>
                            <a:schemeClr val="accent2">
                              <a:lumMod val="75000"/>
                            </a:schemeClr>
                          </a:solidFill>
                          <a:latin typeface="Gill Sans"/>
                        </a:rPr>
                        <a:t>Alliances</a:t>
                      </a:r>
                    </a:p>
                  </a:txBody>
                  <a:tcPr marL="91423" marR="91423" marT="45638" marB="4563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700" dirty="0">
                        <a:solidFill>
                          <a:schemeClr val="accent2">
                            <a:lumMod val="75000"/>
                          </a:schemeClr>
                        </a:solidFill>
                        <a:latin typeface="Gill Sans"/>
                      </a:endParaRPr>
                    </a:p>
                  </a:txBody>
                  <a:tcPr marL="91423" marR="91423" marT="45638" marB="4563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a:r>
                        <a:rPr lang="en-GB" sz="700" dirty="0">
                          <a:solidFill>
                            <a:schemeClr val="accent2">
                              <a:lumMod val="75000"/>
                            </a:schemeClr>
                          </a:solidFill>
                          <a:latin typeface="Gill Sans"/>
                        </a:rPr>
                        <a:t>Number of ICO employees and employees at other international organisations and institutions that form part of staff exchange schemes within the scope of collaboration agreements and alliances</a:t>
                      </a:r>
                    </a:p>
                  </a:txBody>
                  <a:tcPr marL="91423" marR="91423" marT="45638" marB="4563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just"/>
                      <a:r>
                        <a:rPr lang="en-GB" sz="700" dirty="0">
                          <a:solidFill>
                            <a:schemeClr val="accent2">
                              <a:lumMod val="75000"/>
                            </a:schemeClr>
                          </a:solidFill>
                          <a:latin typeface="Gill Sans"/>
                        </a:rPr>
                        <a:t>“Labour Relations. Training”. Page 116</a:t>
                      </a:r>
                    </a:p>
                  </a:txBody>
                  <a:tcPr marL="91423" marR="91423" marT="45638" marB="45638"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13" name="12 Rectángulo">
            <a:extLst>
              <a:ext uri="{FF2B5EF4-FFF2-40B4-BE49-F238E27FC236}">
                <a16:creationId xmlns="" xmlns:a16="http://schemas.microsoft.com/office/drawing/2014/main" id="{77765836-689C-45DC-8BFF-02FD76138A64}"/>
              </a:ext>
            </a:extLst>
          </p:cNvPr>
          <p:cNvSpPr/>
          <p:nvPr/>
        </p:nvSpPr>
        <p:spPr>
          <a:xfrm>
            <a:off x="1692275" y="3606800"/>
            <a:ext cx="2303463" cy="230188"/>
          </a:xfrm>
          <a:prstGeom prst="rect">
            <a:avLst/>
          </a:prstGeom>
          <a:solidFill>
            <a:schemeClr val="accent2">
              <a:lumMod val="20000"/>
              <a:lumOff val="80000"/>
            </a:schemeClr>
          </a:solidFill>
        </p:spPr>
        <p:txBody>
          <a:bodyPr>
            <a:spAutoFit/>
          </a:bodyPr>
          <a:lstStyle/>
          <a:p>
            <a:pPr fontAlgn="auto">
              <a:spcBef>
                <a:spcPts val="0"/>
              </a:spcBef>
              <a:spcAft>
                <a:spcPts val="0"/>
              </a:spcAft>
              <a:defRPr/>
            </a:pPr>
            <a:r>
              <a:rPr lang="en-GB" sz="900" b="1" dirty="0">
                <a:solidFill>
                  <a:schemeClr val="accent2">
                    <a:lumMod val="75000"/>
                  </a:schemeClr>
                </a:solidFill>
                <a:latin typeface="Gill Sans"/>
              </a:rPr>
              <a:t>Other indicators (not G4)</a:t>
            </a:r>
          </a:p>
        </p:txBody>
      </p:sp>
      <p:sp>
        <p:nvSpPr>
          <p:cNvPr id="27" name="19 CuadroTexto">
            <a:extLst>
              <a:ext uri="{FF2B5EF4-FFF2-40B4-BE49-F238E27FC236}">
                <a16:creationId xmlns="" xmlns:a16="http://schemas.microsoft.com/office/drawing/2014/main" id="{B7570BCF-B712-48A3-A2C4-E8B9F7F5EF27}"/>
              </a:ext>
            </a:extLst>
          </p:cNvPr>
          <p:cNvSpPr txBox="1">
            <a:spLocks noChangeArrowheads="1"/>
          </p:cNvSpPr>
          <p:nvPr/>
        </p:nvSpPr>
        <p:spPr bwMode="auto">
          <a:xfrm>
            <a:off x="1620838" y="5805488"/>
            <a:ext cx="6696075" cy="215900"/>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sz="750" dirty="0">
                <a:solidFill>
                  <a:schemeClr val="accent2">
                    <a:lumMod val="75000"/>
                  </a:schemeClr>
                </a:solidFill>
                <a:latin typeface="Gill Sans" charset="0"/>
              </a:rPr>
              <a:t>(*) The material aspects identified by ICO feature under “Materiality”, pages </a:t>
            </a:r>
            <a:r>
              <a:rPr lang="en-GB" sz="800" dirty="0">
                <a:solidFill>
                  <a:schemeClr val="accent2">
                    <a:lumMod val="75000"/>
                  </a:schemeClr>
                </a:solidFill>
                <a:latin typeface="Gill Sans"/>
              </a:rPr>
              <a:t>31 to 35</a:t>
            </a:r>
            <a:r>
              <a:rPr lang="en-GB" sz="750" dirty="0">
                <a:solidFill>
                  <a:schemeClr val="accent2">
                    <a:lumMod val="75000"/>
                  </a:schemeClr>
                </a:solidFill>
                <a:latin typeface="Gill Sans" charset="0"/>
              </a:rPr>
              <a:t>.</a:t>
            </a:r>
          </a:p>
        </p:txBody>
      </p:sp>
      <p:grpSp>
        <p:nvGrpSpPr>
          <p:cNvPr id="4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28"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9"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34902068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EAFFF798-A83F-4483-BD56-CFB57CC79BB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DF266656-C0D2-4908-AF01-07C3AAD3C36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FB83EB56-262F-4CC7-9D00-21815F9E21E7}"/>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5753A2A9-1FD0-4C8E-90EC-3799D187243C}" type="slidenum">
              <a:rPr lang="es-ES" altLang="es-ES" sz="1600" b="1">
                <a:solidFill>
                  <a:srgbClr val="FFC000"/>
                </a:solidFill>
              </a:rPr>
              <a:pPr algn="r" eaLnBrk="1" hangingPunct="1">
                <a:spcBef>
                  <a:spcPct val="0"/>
                </a:spcBef>
                <a:buFontTx/>
                <a:buNone/>
              </a:pPr>
              <a:t>14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3811E1CA-ABB5-470E-9CA7-ACDC6E4DD79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NOTABLE MILESTONES IN 2016</a:t>
            </a:r>
            <a:endParaRPr lang="en-GB" dirty="0">
              <a:solidFill>
                <a:srgbClr val="9E1B34"/>
              </a:solidFill>
              <a:latin typeface="Gill Sans"/>
            </a:endParaRPr>
          </a:p>
        </p:txBody>
      </p:sp>
      <p:pic>
        <p:nvPicPr>
          <p:cNvPr id="15366" name="Picture 2">
            <a:extLst>
              <a:ext uri="{FF2B5EF4-FFF2-40B4-BE49-F238E27FC236}">
                <a16:creationId xmlns="" xmlns:a16="http://schemas.microsoft.com/office/drawing/2014/main" id="{99E3B60C-FF94-4910-8741-46AC89D542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67" name="AutoShape 6" descr="Resultado de imagen de imagen de calendario 2016">
            <a:extLst>
              <a:ext uri="{FF2B5EF4-FFF2-40B4-BE49-F238E27FC236}">
                <a16:creationId xmlns="" xmlns:a16="http://schemas.microsoft.com/office/drawing/2014/main" id="{F5615E05-B337-4524-AE3D-B0FBDB48F437}"/>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5368" name="AutoShape 8" descr="Resultado de imagen de imagen de calendario 2016">
            <a:extLst>
              <a:ext uri="{FF2B5EF4-FFF2-40B4-BE49-F238E27FC236}">
                <a16:creationId xmlns="" xmlns:a16="http://schemas.microsoft.com/office/drawing/2014/main" id="{8C218323-7C13-412A-980E-0B023D51D587}"/>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5369" name="AutoShape 12" descr="Resultado de imagen de imagen de verificacion">
            <a:extLst>
              <a:ext uri="{FF2B5EF4-FFF2-40B4-BE49-F238E27FC236}">
                <a16:creationId xmlns="" xmlns:a16="http://schemas.microsoft.com/office/drawing/2014/main" id="{384BAED0-4932-4815-ACA0-65FF06EB23FF}"/>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5370" name="AutoShape 14" descr="Resultado de imagen de imagen de verificacion">
            <a:extLst>
              <a:ext uri="{FF2B5EF4-FFF2-40B4-BE49-F238E27FC236}">
                <a16:creationId xmlns="" xmlns:a16="http://schemas.microsoft.com/office/drawing/2014/main" id="{3C48DD69-1AC9-4A65-A93C-BDCD023E66C5}"/>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 name="1 Rectángulo">
            <a:extLst>
              <a:ext uri="{FF2B5EF4-FFF2-40B4-BE49-F238E27FC236}">
                <a16:creationId xmlns="" xmlns:a16="http://schemas.microsoft.com/office/drawing/2014/main" id="{7626AA5F-A651-4A7F-9006-5C1B013D11ED}"/>
              </a:ext>
            </a:extLst>
          </p:cNvPr>
          <p:cNvSpPr/>
          <p:nvPr/>
        </p:nvSpPr>
        <p:spPr>
          <a:xfrm>
            <a:off x="1800225" y="1481138"/>
            <a:ext cx="6859588" cy="4400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defRPr/>
            </a:pPr>
            <a:r>
              <a:rPr lang="en-GB" sz="1000" b="1" u="sng" dirty="0">
                <a:solidFill>
                  <a:schemeClr val="accent2">
                    <a:lumMod val="75000"/>
                  </a:schemeClr>
                </a:solidFill>
                <a:latin typeface="Gill Sans"/>
              </a:rPr>
              <a:t>In 2016, ICO continued its unwavering support for Spanish businesses</a:t>
            </a:r>
          </a:p>
          <a:p>
            <a:pPr algn="just">
              <a:defRPr/>
            </a:pPr>
            <a:endParaRPr lang="en-GB" sz="500" b="1" u="sng" dirty="0">
              <a:solidFill>
                <a:schemeClr val="accent2">
                  <a:lumMod val="75000"/>
                </a:schemeClr>
              </a:solidFill>
              <a:latin typeface="Gill Sans"/>
              <a:cs typeface="Arial" charset="0"/>
            </a:endParaRPr>
          </a:p>
          <a:p>
            <a:pPr algn="just">
              <a:defRPr/>
            </a:pPr>
            <a:r>
              <a:rPr lang="en-GB" sz="1000" dirty="0">
                <a:solidFill>
                  <a:srgbClr val="9E1B34"/>
                </a:solidFill>
                <a:latin typeface="Gill Sans"/>
              </a:rPr>
              <a:t>ICO continues to play a key role in the Spanish financial system in terms of support for SMEs, the self-employed and entrepreneurs in this new stage of economic recovery and the normalisation of private lending. At the end of 2016, the outstanding balance of loans granted by ICO to non-financial companies at terms of over one year represented 7% of the total balance of the Spanish credit system.</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In terms of its lending activities, ICO, in 2016, made loans amounting to €5.406 billion. Of this amount, €4.953 billion were channelled through second-floor facilities in 81,082 transactions. This financing accounted for 2.4% of the total flow of new transactions entered into under the system and for an amount of less than one million euros, involving non-financial companies. Furthermore, it is estimated that these funds have contributed to the creation or maintenance of 338,000 jobs.</a:t>
            </a: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endParaRPr lang="en-GB" sz="1000" dirty="0">
              <a:solidFill>
                <a:srgbClr val="9E1B34"/>
              </a:solidFill>
              <a:latin typeface="Gill Sans"/>
            </a:endParaRPr>
          </a:p>
          <a:p>
            <a:pPr algn="just">
              <a:defRPr/>
            </a:pPr>
            <a:r>
              <a:rPr lang="en-GB" sz="1000" dirty="0">
                <a:solidFill>
                  <a:srgbClr val="9E1B34"/>
                </a:solidFill>
                <a:latin typeface="Gill Sans"/>
              </a:rPr>
              <a:t>Also, through its direct lending activities, ICO made loans totalling €453 million. These transactions are aimed at medium-sized and large companies that undertake significant investment and infrastructure projects that have a positive carry-over effect on the Spanish economy and employment, prioritising sustainable growth and the internationalisation of Spanish companies.</a:t>
            </a:r>
          </a:p>
        </p:txBody>
      </p:sp>
      <p:sp>
        <p:nvSpPr>
          <p:cNvPr id="15372" name="8 Rectángulo">
            <a:extLst>
              <a:ext uri="{FF2B5EF4-FFF2-40B4-BE49-F238E27FC236}">
                <a16:creationId xmlns="" xmlns:a16="http://schemas.microsoft.com/office/drawing/2014/main" id="{F24440A1-3DB4-4450-B5A4-E0773DAF4184}"/>
              </a:ext>
            </a:extLst>
          </p:cNvPr>
          <p:cNvSpPr>
            <a:spLocks noChangeArrowheads="1"/>
          </p:cNvSpPr>
          <p:nvPr/>
        </p:nvSpPr>
        <p:spPr bwMode="auto">
          <a:xfrm>
            <a:off x="1800225" y="958850"/>
            <a:ext cx="6859588"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NOTABLE ECONOMIC MILESTONES</a:t>
            </a:r>
          </a:p>
        </p:txBody>
      </p:sp>
      <p:pic>
        <p:nvPicPr>
          <p:cNvPr id="3" name="Imagen 2"/>
          <p:cNvPicPr>
            <a:picLocks noChangeAspect="1"/>
          </p:cNvPicPr>
          <p:nvPr/>
        </p:nvPicPr>
        <p:blipFill>
          <a:blip r:embed="rId3"/>
          <a:stretch>
            <a:fillRect/>
          </a:stretch>
        </p:blipFill>
        <p:spPr>
          <a:xfrm>
            <a:off x="2951820" y="3520170"/>
            <a:ext cx="4345200" cy="1060958"/>
          </a:xfrm>
          <a:prstGeom prst="rect">
            <a:avLst/>
          </a:prstGeom>
        </p:spPr>
      </p:pic>
      <p:grpSp>
        <p:nvGrpSpPr>
          <p:cNvPr id="4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3"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5"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6"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7"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8"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9"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7" name="26 Grupo"/>
          <p:cNvGrpSpPr/>
          <p:nvPr/>
        </p:nvGrpSpPr>
        <p:grpSpPr>
          <a:xfrm>
            <a:off x="93663" y="5481228"/>
            <a:ext cx="1320800" cy="684622"/>
            <a:chOff x="93663" y="5481228"/>
            <a:chExt cx="1320800" cy="684622"/>
          </a:xfrm>
        </p:grpSpPr>
        <p:sp>
          <p:nvSpPr>
            <p:cNvPr id="28"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9"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5D8D760-3553-4DA1-B376-71613215D4A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3827E5B6-BCD6-4C66-A448-C516887937D3}"/>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B334B6F0-6A18-46AB-9751-D68F6B1D49AE}"/>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37AC25E5-B6B5-4250-86C3-2002AC065687}" type="slidenum">
              <a:rPr lang="es-ES" altLang="es-ES" sz="1600" b="1">
                <a:solidFill>
                  <a:srgbClr val="FFC000"/>
                </a:solidFill>
              </a:rPr>
              <a:pPr algn="r" eaLnBrk="1" hangingPunct="1">
                <a:spcBef>
                  <a:spcPct val="0"/>
                </a:spcBef>
                <a:buFontTx/>
                <a:buNone/>
              </a:pPr>
              <a:t>140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91E3C01C-DC4D-4075-AA43-317A822BBEB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144390" name="Picture 2">
            <a:extLst>
              <a:ext uri="{FF2B5EF4-FFF2-40B4-BE49-F238E27FC236}">
                <a16:creationId xmlns="" xmlns:a16="http://schemas.microsoft.com/office/drawing/2014/main" id="{25889A16-865B-488B-B311-A06672129D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91" name="AutoShape 6" descr="Resultado de imagen de imagen de calendario 2016">
            <a:extLst>
              <a:ext uri="{FF2B5EF4-FFF2-40B4-BE49-F238E27FC236}">
                <a16:creationId xmlns="" xmlns:a16="http://schemas.microsoft.com/office/drawing/2014/main" id="{C0C35FEB-85DB-4F68-BB6C-E614051A4A72}"/>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44392" name="AutoShape 8" descr="Resultado de imagen de imagen de calendario 2016">
            <a:extLst>
              <a:ext uri="{FF2B5EF4-FFF2-40B4-BE49-F238E27FC236}">
                <a16:creationId xmlns="" xmlns:a16="http://schemas.microsoft.com/office/drawing/2014/main" id="{002F5E43-BB16-43A8-B962-AA836B32937D}"/>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44393" name="AutoShape 12" descr="Resultado de imagen de imagen de verificacion">
            <a:extLst>
              <a:ext uri="{FF2B5EF4-FFF2-40B4-BE49-F238E27FC236}">
                <a16:creationId xmlns="" xmlns:a16="http://schemas.microsoft.com/office/drawing/2014/main" id="{7764EF90-6D56-4D47-BFD1-37637BDDE984}"/>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44394" name="AutoShape 14" descr="Resultado de imagen de imagen de verificacion">
            <a:extLst>
              <a:ext uri="{FF2B5EF4-FFF2-40B4-BE49-F238E27FC236}">
                <a16:creationId xmlns="" xmlns:a16="http://schemas.microsoft.com/office/drawing/2014/main" id="{105CAFE0-EABA-40B7-8914-296839E26EFB}"/>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44395" name="13 Rectángulo">
            <a:extLst>
              <a:ext uri="{FF2B5EF4-FFF2-40B4-BE49-F238E27FC236}">
                <a16:creationId xmlns="" xmlns:a16="http://schemas.microsoft.com/office/drawing/2014/main" id="{DE188B39-24E3-4CB3-876D-832B30F57E44}"/>
              </a:ext>
            </a:extLst>
          </p:cNvPr>
          <p:cNvSpPr>
            <a:spLocks noChangeArrowheads="1"/>
          </p:cNvSpPr>
          <p:nvPr/>
        </p:nvSpPr>
        <p:spPr bwMode="auto">
          <a:xfrm>
            <a:off x="2123729" y="4581525"/>
            <a:ext cx="4059237"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600" b="1">
                <a:solidFill>
                  <a:srgbClr val="953735"/>
                </a:solidFill>
                <a:latin typeface="Gill Sans"/>
              </a:rPr>
              <a:t>External regulatory framework</a:t>
            </a:r>
          </a:p>
          <a:p>
            <a:pPr eaLnBrk="1" hangingPunct="1">
              <a:spcBef>
                <a:spcPct val="0"/>
              </a:spcBef>
              <a:buFont typeface="Wingdings" panose="05000000000000000000" pitchFamily="2" charset="2"/>
              <a:buChar char="q"/>
            </a:pPr>
            <a:r>
              <a:rPr lang="en-GB" altLang="es-ES" sz="1600" b="1">
                <a:solidFill>
                  <a:srgbClr val="953735"/>
                </a:solidFill>
                <a:latin typeface="Gill Sans"/>
              </a:rPr>
              <a:t>Internal regulatory framework</a:t>
            </a:r>
          </a:p>
        </p:txBody>
      </p:sp>
      <p:sp>
        <p:nvSpPr>
          <p:cNvPr id="144396" name="8 Rectángulo">
            <a:extLst>
              <a:ext uri="{FF2B5EF4-FFF2-40B4-BE49-F238E27FC236}">
                <a16:creationId xmlns="" xmlns:a16="http://schemas.microsoft.com/office/drawing/2014/main" id="{A21CDC18-8D2B-484C-AB48-8F8A47FA1623}"/>
              </a:ext>
            </a:extLst>
          </p:cNvPr>
          <p:cNvSpPr>
            <a:spLocks noChangeArrowheads="1"/>
          </p:cNvSpPr>
          <p:nvPr/>
        </p:nvSpPr>
        <p:spPr bwMode="auto">
          <a:xfrm>
            <a:off x="2123728" y="3897313"/>
            <a:ext cx="6518946" cy="523220"/>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a:solidFill>
                  <a:srgbClr val="9E1B34"/>
                </a:solidFill>
                <a:latin typeface="Gill Sans"/>
              </a:rPr>
              <a:t>Annex 2. Basic regulatory framework</a:t>
            </a:r>
          </a:p>
        </p:txBody>
      </p:sp>
    </p:spTree>
    <p:extLst>
      <p:ext uri="{BB962C8B-B14F-4D97-AF65-F5344CB8AC3E}">
        <p14:creationId xmlns:p14="http://schemas.microsoft.com/office/powerpoint/2010/main" val="106183556"/>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Rectángulo">
            <a:extLst>
              <a:ext uri="{FF2B5EF4-FFF2-40B4-BE49-F238E27FC236}">
                <a16:creationId xmlns="" xmlns:a16="http://schemas.microsoft.com/office/drawing/2014/main" id="{E51F183D-8765-436B-B871-3C775AD913C5}"/>
              </a:ext>
            </a:extLst>
          </p:cNvPr>
          <p:cNvSpPr/>
          <p:nvPr/>
        </p:nvSpPr>
        <p:spPr>
          <a:xfrm>
            <a:off x="1584325" y="908050"/>
            <a:ext cx="7319963" cy="230188"/>
          </a:xfrm>
          <a:prstGeom prst="rect">
            <a:avLst/>
          </a:prstGeom>
          <a:solidFill>
            <a:schemeClr val="accent2">
              <a:lumMod val="20000"/>
              <a:lumOff val="80000"/>
            </a:schemeClr>
          </a:solidFill>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r>
              <a:rPr lang="en-GB" altLang="es-ES" sz="900" b="1" dirty="0">
                <a:solidFill>
                  <a:srgbClr val="953735"/>
                </a:solidFill>
                <a:latin typeface="Gill Sans" charset="0"/>
              </a:rPr>
              <a:t>EXTERNAL REGULATORY FRAMEWORK</a:t>
            </a:r>
          </a:p>
        </p:txBody>
      </p:sp>
      <p:sp>
        <p:nvSpPr>
          <p:cNvPr id="42" name="1 Marcador de número de diapositiva">
            <a:extLst>
              <a:ext uri="{FF2B5EF4-FFF2-40B4-BE49-F238E27FC236}">
                <a16:creationId xmlns="" xmlns:a16="http://schemas.microsoft.com/office/drawing/2014/main" id="{DE6FB336-C9B1-407D-B4BD-E24954F9FE63}"/>
              </a:ext>
            </a:extLst>
          </p:cNvPr>
          <p:cNvSpPr txBox="1">
            <a:spLocks noGrp="1"/>
          </p:cNvSpPr>
          <p:nvPr/>
        </p:nvSpPr>
        <p:spPr bwMode="auto">
          <a:xfrm>
            <a:off x="8316913" y="6524625"/>
            <a:ext cx="587375" cy="222250"/>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CA63EC69-BC42-4C7A-B878-BA889FA6CEA2}" type="slidenum">
              <a:rPr lang="es-ES" altLang="es-ES" sz="1600" b="1">
                <a:solidFill>
                  <a:srgbClr val="FFC000"/>
                </a:solidFill>
              </a:rPr>
              <a:pPr algn="r" eaLnBrk="1" hangingPunct="1">
                <a:spcBef>
                  <a:spcPct val="0"/>
                </a:spcBef>
                <a:buFontTx/>
                <a:buNone/>
              </a:pPr>
              <a:t>141</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6796E8D7-6180-4DA0-9507-8467BF1BC3E3}"/>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endParaRPr lang="en-GB" altLang="es-ES">
              <a:solidFill>
                <a:srgbClr val="9E1B34"/>
              </a:solidFill>
            </a:endParaRPr>
          </a:p>
          <a:p>
            <a:pPr eaLnBrk="1" hangingPunct="1">
              <a:defRPr/>
            </a:pPr>
            <a:r>
              <a:rPr lang="en-GB" altLang="es-ES" sz="1600" b="1">
                <a:solidFill>
                  <a:srgbClr val="9E1B34"/>
                </a:solidFill>
                <a:latin typeface="Gill Sans" charset="0"/>
              </a:rPr>
              <a:t>2016 INTEGRATED REPORT</a:t>
            </a:r>
          </a:p>
          <a:p>
            <a:pPr eaLnBrk="1" hangingPunct="1">
              <a:defRPr/>
            </a:pPr>
            <a:r>
              <a:rPr lang="en-GB" altLang="es-ES" sz="1600" b="1">
                <a:solidFill>
                  <a:srgbClr val="9E1B34"/>
                </a:solidFill>
                <a:latin typeface="Gill Sans" charset="0"/>
              </a:rPr>
              <a:t>ANNEX 2. BASIC REGULATORY FRAMEWORK</a:t>
            </a:r>
            <a:endParaRPr lang="en-GB" altLang="es-ES" sz="1600">
              <a:solidFill>
                <a:srgbClr val="9E1B34"/>
              </a:solidFill>
              <a:latin typeface="Gill Sans" charset="0"/>
            </a:endParaRPr>
          </a:p>
        </p:txBody>
      </p:sp>
      <p:pic>
        <p:nvPicPr>
          <p:cNvPr id="145413" name="Picture 2">
            <a:extLst>
              <a:ext uri="{FF2B5EF4-FFF2-40B4-BE49-F238E27FC236}">
                <a16:creationId xmlns="" xmlns:a16="http://schemas.microsoft.com/office/drawing/2014/main" id="{975C99C3-0235-4381-B4BC-6654BFCB6F3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91B06070-2648-4189-B740-A14F9B493715}"/>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110A58BC-CD1E-4212-8CB3-17BC594D9D56}"/>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45416" name="1 Marcador de número de diapositiva">
            <a:extLst>
              <a:ext uri="{FF2B5EF4-FFF2-40B4-BE49-F238E27FC236}">
                <a16:creationId xmlns="" xmlns:a16="http://schemas.microsoft.com/office/drawing/2014/main" id="{1A5BF7BA-E6C6-42A2-A2ED-887FCF67BFED}"/>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78B5356C-84B1-4FE6-963E-4ED2D4517FFF}" type="slidenum">
              <a:rPr lang="es-ES" altLang="es-ES" sz="1600" b="1">
                <a:solidFill>
                  <a:srgbClr val="FFC000"/>
                </a:solidFill>
              </a:rPr>
              <a:pPr algn="r" eaLnBrk="1" hangingPunct="1">
                <a:spcBef>
                  <a:spcPct val="0"/>
                </a:spcBef>
                <a:buFontTx/>
                <a:buNone/>
              </a:pPr>
              <a:t>141</a:t>
            </a:fld>
            <a:endParaRPr lang="en-GB" altLang="es-ES" sz="1600" b="1">
              <a:solidFill>
                <a:srgbClr val="FFC000"/>
              </a:solidFill>
            </a:endParaRPr>
          </a:p>
        </p:txBody>
      </p:sp>
      <p:sp>
        <p:nvSpPr>
          <p:cNvPr id="145417" name="21 Rectángulo">
            <a:extLst>
              <a:ext uri="{FF2B5EF4-FFF2-40B4-BE49-F238E27FC236}">
                <a16:creationId xmlns="" xmlns:a16="http://schemas.microsoft.com/office/drawing/2014/main" id="{4B1963AB-A13D-4F4C-AC89-7B5E8F55D985}"/>
              </a:ext>
            </a:extLst>
          </p:cNvPr>
          <p:cNvSpPr>
            <a:spLocks noChangeArrowheads="1"/>
          </p:cNvSpPr>
          <p:nvPr/>
        </p:nvSpPr>
        <p:spPr bwMode="auto">
          <a:xfrm>
            <a:off x="1584325" y="1160463"/>
            <a:ext cx="7180263"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LEGISLATION (key pieces)</a:t>
            </a:r>
          </a:p>
        </p:txBody>
      </p:sp>
      <p:graphicFrame>
        <p:nvGraphicFramePr>
          <p:cNvPr id="39" name="38 Tabla">
            <a:extLst>
              <a:ext uri="{FF2B5EF4-FFF2-40B4-BE49-F238E27FC236}">
                <a16:creationId xmlns="" xmlns:a16="http://schemas.microsoft.com/office/drawing/2014/main" id="{C46AF2DD-DE10-4D7F-BE17-932E2B02590E}"/>
              </a:ext>
            </a:extLst>
          </p:cNvPr>
          <p:cNvGraphicFramePr>
            <a:graphicFrameLocks noGrp="1"/>
          </p:cNvGraphicFramePr>
          <p:nvPr/>
        </p:nvGraphicFramePr>
        <p:xfrm>
          <a:off x="1619250" y="1419225"/>
          <a:ext cx="7273925" cy="5033968"/>
        </p:xfrm>
        <a:graphic>
          <a:graphicData uri="http://schemas.openxmlformats.org/drawingml/2006/table">
            <a:tbl>
              <a:tblPr firstRow="1" bandRow="1">
                <a:tableStyleId>{21E4AEA4-8DFA-4A89-87EB-49C32662AFE0}</a:tableStyleId>
              </a:tblPr>
              <a:tblGrid>
                <a:gridCol w="2006624">
                  <a:extLst>
                    <a:ext uri="{9D8B030D-6E8A-4147-A177-3AD203B41FA5}">
                      <a16:colId xmlns="" xmlns:a16="http://schemas.microsoft.com/office/drawing/2014/main" val="20000"/>
                    </a:ext>
                  </a:extLst>
                </a:gridCol>
                <a:gridCol w="5267301">
                  <a:extLst>
                    <a:ext uri="{9D8B030D-6E8A-4147-A177-3AD203B41FA5}">
                      <a16:colId xmlns="" xmlns:a16="http://schemas.microsoft.com/office/drawing/2014/main" val="20001"/>
                    </a:ext>
                  </a:extLst>
                </a:gridCol>
              </a:tblGrid>
              <a:tr h="232482">
                <a:tc>
                  <a:txBody>
                    <a:bodyPr/>
                    <a:lstStyle/>
                    <a:p>
                      <a:r>
                        <a:rPr lang="en-GB" sz="800" dirty="0">
                          <a:latin typeface="Gill Sans"/>
                        </a:rPr>
                        <a:t>REFERENCE</a:t>
                      </a:r>
                    </a:p>
                  </a:txBody>
                  <a:tcPr marL="91444" marR="91444" marT="45724" marB="45724" anchor="ctr" anchorCtr="1"/>
                </a:tc>
                <a:tc>
                  <a:txBody>
                    <a:bodyPr/>
                    <a:lstStyle/>
                    <a:p>
                      <a:r>
                        <a:rPr lang="en-GB" sz="800" dirty="0">
                          <a:latin typeface="Gill Sans"/>
                        </a:rPr>
                        <a:t>TITLE</a:t>
                      </a:r>
                    </a:p>
                  </a:txBody>
                  <a:tcPr marL="91444" marR="91444" marT="45724" marB="45724" anchor="ctr" anchorCtr="1"/>
                </a:tc>
                <a:extLst>
                  <a:ext uri="{0D108BD9-81ED-4DB2-BD59-A6C34878D82A}">
                    <a16:rowId xmlns="" xmlns:a16="http://schemas.microsoft.com/office/drawing/2014/main" val="10000"/>
                  </a:ext>
                </a:extLst>
              </a:tr>
              <a:tr h="335297">
                <a:tc>
                  <a:txBody>
                    <a:bodyPr/>
                    <a:lstStyle/>
                    <a:p>
                      <a:r>
                        <a:rPr lang="en-GB" sz="800" dirty="0">
                          <a:solidFill>
                            <a:schemeClr val="accent2">
                              <a:lumMod val="75000"/>
                            </a:schemeClr>
                          </a:solidFill>
                          <a:latin typeface="Gill Sans"/>
                        </a:rPr>
                        <a:t>Royal Legislative Decree 5/2015, of 30 October</a:t>
                      </a:r>
                      <a:endParaRPr lang="en-GB" sz="800" dirty="0">
                        <a:latin typeface="Gill Sans"/>
                      </a:endParaRPr>
                    </a:p>
                  </a:txBody>
                  <a:tcPr marL="91444" marR="91444" marT="45724" marB="45724"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Consolidated text of the Public Sector Workers Act (</a:t>
                      </a:r>
                      <a:r>
                        <a:rPr lang="en-GB" sz="800" i="1" dirty="0">
                          <a:solidFill>
                            <a:schemeClr val="accent2">
                              <a:lumMod val="75000"/>
                            </a:schemeClr>
                          </a:solidFill>
                          <a:latin typeface="Gill Sans"/>
                        </a:rPr>
                        <a:t>Ley del Estatuto Básico del Empleado Público</a:t>
                      </a:r>
                      <a:r>
                        <a:rPr lang="en-GB" sz="800" dirty="0">
                          <a:solidFill>
                            <a:schemeClr val="accent2">
                              <a:lumMod val="75000"/>
                            </a:schemeClr>
                          </a:solidFill>
                          <a:latin typeface="Gill Sans"/>
                        </a:rPr>
                        <a:t>) .</a:t>
                      </a:r>
                    </a:p>
                  </a:txBody>
                  <a:tcPr marL="91444" marR="91444" marT="45724" marB="45724" anchor="ctr"/>
                </a:tc>
                <a:extLst>
                  <a:ext uri="{0D108BD9-81ED-4DB2-BD59-A6C34878D82A}">
                    <a16:rowId xmlns="" xmlns:a16="http://schemas.microsoft.com/office/drawing/2014/main" val="10001"/>
                  </a:ext>
                </a:extLst>
              </a:tr>
              <a:tr h="335289">
                <a:tc>
                  <a:txBody>
                    <a:bodyPr/>
                    <a:lstStyle/>
                    <a:p>
                      <a:r>
                        <a:rPr lang="en-GB" sz="800" dirty="0">
                          <a:solidFill>
                            <a:schemeClr val="accent2">
                              <a:lumMod val="75000"/>
                            </a:schemeClr>
                          </a:solidFill>
                          <a:latin typeface="Gill Sans"/>
                        </a:rPr>
                        <a:t>Royal Legislative Decree 4/2015, of 23 October</a:t>
                      </a:r>
                      <a:endParaRPr lang="en-GB" sz="800" dirty="0">
                        <a:latin typeface="Gill Sans"/>
                      </a:endParaRPr>
                    </a:p>
                  </a:txBody>
                  <a:tcPr marL="91444" marR="91444" marT="45724" marB="45724"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Consolidated text of the Securities Market Act (</a:t>
                      </a:r>
                      <a:r>
                        <a:rPr lang="en-GB" sz="800" i="1" dirty="0">
                          <a:solidFill>
                            <a:schemeClr val="accent2">
                              <a:lumMod val="75000"/>
                            </a:schemeClr>
                          </a:solidFill>
                          <a:latin typeface="Gill Sans"/>
                        </a:rPr>
                        <a:t>Ley del Mercado de Valores</a:t>
                      </a:r>
                      <a:r>
                        <a:rPr lang="en-GB" sz="800" dirty="0">
                          <a:solidFill>
                            <a:schemeClr val="accent2">
                              <a:lumMod val="75000"/>
                            </a:schemeClr>
                          </a:solidFill>
                          <a:latin typeface="Gill Sans"/>
                        </a:rPr>
                        <a:t>).</a:t>
                      </a:r>
                    </a:p>
                  </a:txBody>
                  <a:tcPr marL="91444" marR="91444" marT="45724" marB="45724" anchor="ctr"/>
                </a:tc>
                <a:extLst>
                  <a:ext uri="{0D108BD9-81ED-4DB2-BD59-A6C34878D82A}">
                    <a16:rowId xmlns="" xmlns:a16="http://schemas.microsoft.com/office/drawing/2014/main" val="10002"/>
                  </a:ext>
                </a:extLst>
              </a:tr>
              <a:tr h="232482">
                <a:tc>
                  <a:txBody>
                    <a:bodyPr/>
                    <a:lstStyle/>
                    <a:p>
                      <a:r>
                        <a:rPr lang="en-GB" sz="800" dirty="0">
                          <a:solidFill>
                            <a:schemeClr val="accent2">
                              <a:lumMod val="75000"/>
                            </a:schemeClr>
                          </a:solidFill>
                          <a:latin typeface="Gill Sans"/>
                        </a:rPr>
                        <a:t>Law 40/2015, of 1 October</a:t>
                      </a:r>
                      <a:endParaRPr lang="en-GB" sz="800" dirty="0">
                        <a:latin typeface="Gill Sans"/>
                      </a:endParaRPr>
                    </a:p>
                  </a:txBody>
                  <a:tcPr marL="91444" marR="91444" marT="45724" marB="45724"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Legal regime applicable to the public sector.</a:t>
                      </a:r>
                    </a:p>
                  </a:txBody>
                  <a:tcPr marL="91444" marR="91444" marT="45724" marB="45724" anchor="ctr"/>
                </a:tc>
                <a:extLst>
                  <a:ext uri="{0D108BD9-81ED-4DB2-BD59-A6C34878D82A}">
                    <a16:rowId xmlns="" xmlns:a16="http://schemas.microsoft.com/office/drawing/2014/main" val="10003"/>
                  </a:ext>
                </a:extLst>
              </a:tr>
              <a:tr h="232482">
                <a:tc>
                  <a:txBody>
                    <a:bodyPr/>
                    <a:lstStyle/>
                    <a:p>
                      <a:r>
                        <a:rPr lang="en-GB" sz="800" dirty="0">
                          <a:solidFill>
                            <a:schemeClr val="accent2">
                              <a:lumMod val="75000"/>
                            </a:schemeClr>
                          </a:solidFill>
                          <a:latin typeface="Gill Sans"/>
                        </a:rPr>
                        <a:t>Law 25/2015, of 28 July</a:t>
                      </a:r>
                      <a:endParaRPr lang="en-GB" sz="800" dirty="0">
                        <a:latin typeface="Gill Sans"/>
                      </a:endParaRPr>
                    </a:p>
                  </a:txBody>
                  <a:tcPr marL="91444" marR="91444" marT="45724" marB="45724"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Second-chance mechanism, reducing the financial burden and other social measures.</a:t>
                      </a:r>
                    </a:p>
                  </a:txBody>
                  <a:tcPr marL="91444" marR="91444" marT="45724" marB="45724" anchor="ctr"/>
                </a:tc>
                <a:extLst>
                  <a:ext uri="{0D108BD9-81ED-4DB2-BD59-A6C34878D82A}">
                    <a16:rowId xmlns="" xmlns:a16="http://schemas.microsoft.com/office/drawing/2014/main" val="10004"/>
                  </a:ext>
                </a:extLst>
              </a:tr>
              <a:tr h="232482">
                <a:tc>
                  <a:txBody>
                    <a:bodyPr/>
                    <a:lstStyle/>
                    <a:p>
                      <a:r>
                        <a:rPr lang="en-GB" sz="800" dirty="0">
                          <a:solidFill>
                            <a:schemeClr val="accent2">
                              <a:lumMod val="75000"/>
                            </a:schemeClr>
                          </a:solidFill>
                          <a:latin typeface="Gill Sans"/>
                        </a:rPr>
                        <a:t>Law 22/2015, of 20 July</a:t>
                      </a:r>
                      <a:endParaRPr lang="en-GB" sz="800" dirty="0">
                        <a:latin typeface="Gill Sans"/>
                      </a:endParaRPr>
                    </a:p>
                  </a:txBody>
                  <a:tcPr marL="91444" marR="91444" marT="45724" marB="45724"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Auditing.</a:t>
                      </a:r>
                    </a:p>
                  </a:txBody>
                  <a:tcPr marL="91444" marR="91444" marT="45724" marB="45724" anchor="ctr"/>
                </a:tc>
                <a:extLst>
                  <a:ext uri="{0D108BD9-81ED-4DB2-BD59-A6C34878D82A}">
                    <a16:rowId xmlns="" xmlns:a16="http://schemas.microsoft.com/office/drawing/2014/main" val="10005"/>
                  </a:ext>
                </a:extLst>
              </a:tr>
              <a:tr h="232482">
                <a:tc>
                  <a:txBody>
                    <a:bodyPr/>
                    <a:lstStyle/>
                    <a:p>
                      <a:r>
                        <a:rPr lang="en-GB" sz="800" dirty="0">
                          <a:solidFill>
                            <a:schemeClr val="accent2">
                              <a:lumMod val="75000"/>
                            </a:schemeClr>
                          </a:solidFill>
                          <a:latin typeface="Gill Sans"/>
                        </a:rPr>
                        <a:t>Law 11/2015, of 18 June</a:t>
                      </a:r>
                      <a:endParaRPr lang="en-GB" sz="800" dirty="0">
                        <a:latin typeface="Gill Sans"/>
                      </a:endParaRPr>
                    </a:p>
                  </a:txBody>
                  <a:tcPr marL="91444" marR="91444" marT="45724" marB="45724"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Recovery and resolution of credit institutions and investment service companies.</a:t>
                      </a:r>
                    </a:p>
                  </a:txBody>
                  <a:tcPr marL="91444" marR="91444" marT="45724" marB="45724" anchor="ctr"/>
                </a:tc>
                <a:extLst>
                  <a:ext uri="{0D108BD9-81ED-4DB2-BD59-A6C34878D82A}">
                    <a16:rowId xmlns="" xmlns:a16="http://schemas.microsoft.com/office/drawing/2014/main" val="10006"/>
                  </a:ext>
                </a:extLst>
              </a:tr>
              <a:tr h="232482">
                <a:tc>
                  <a:txBody>
                    <a:bodyPr/>
                    <a:lstStyle/>
                    <a:p>
                      <a:r>
                        <a:rPr lang="en-GB" sz="800" dirty="0">
                          <a:solidFill>
                            <a:schemeClr val="accent2">
                              <a:lumMod val="75000"/>
                            </a:schemeClr>
                          </a:solidFill>
                          <a:latin typeface="Gill Sans"/>
                        </a:rPr>
                        <a:t>Law 5/2015, of 27 April</a:t>
                      </a:r>
                      <a:endParaRPr lang="en-GB" sz="800" dirty="0">
                        <a:latin typeface="Gill Sans"/>
                      </a:endParaRPr>
                    </a:p>
                  </a:txBody>
                  <a:tcPr marL="91444" marR="91444" marT="45724" marB="45724"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Promotion of business financing.</a:t>
                      </a:r>
                    </a:p>
                  </a:txBody>
                  <a:tcPr marL="91444" marR="91444" marT="45724" marB="45724" anchor="ctr"/>
                </a:tc>
                <a:extLst>
                  <a:ext uri="{0D108BD9-81ED-4DB2-BD59-A6C34878D82A}">
                    <a16:rowId xmlns="" xmlns:a16="http://schemas.microsoft.com/office/drawing/2014/main" val="10007"/>
                  </a:ext>
                </a:extLst>
              </a:tr>
              <a:tr h="232482">
                <a:tc>
                  <a:txBody>
                    <a:bodyPr/>
                    <a:lstStyle/>
                    <a:p>
                      <a:r>
                        <a:rPr lang="en-GB" sz="800" dirty="0">
                          <a:solidFill>
                            <a:schemeClr val="accent2">
                              <a:lumMod val="75000"/>
                            </a:schemeClr>
                          </a:solidFill>
                          <a:latin typeface="Gill Sans"/>
                        </a:rPr>
                        <a:t>Royal Decree 1/2015, of 27 February</a:t>
                      </a:r>
                      <a:endParaRPr lang="en-GB" sz="800" dirty="0">
                        <a:latin typeface="Gill Sans"/>
                      </a:endParaRPr>
                    </a:p>
                  </a:txBody>
                  <a:tcPr marL="91444" marR="91444" marT="45724" marB="45724" anchor="ctr"/>
                </a:tc>
                <a:tc>
                  <a:txBody>
                    <a:bodyPr/>
                    <a:lstStyle/>
                    <a:p>
                      <a:pPr marL="0" indent="0" algn="just">
                        <a:buFont typeface="Wingdings" panose="05000000000000000000" pitchFamily="2" charset="2"/>
                        <a:buNone/>
                        <a:defRPr/>
                      </a:pPr>
                      <a:r>
                        <a:rPr lang="en-GB" sz="800" dirty="0">
                          <a:solidFill>
                            <a:schemeClr val="accent2">
                              <a:lumMod val="75000"/>
                            </a:schemeClr>
                          </a:solidFill>
                          <a:latin typeface="Gill Sans"/>
                        </a:rPr>
                        <a:t>Second-chance mechanism, reducing the financial burden and other social measures.</a:t>
                      </a:r>
                    </a:p>
                  </a:txBody>
                  <a:tcPr marL="91444" marR="91444" marT="45724" marB="45724" anchor="ctr"/>
                </a:tc>
                <a:extLst>
                  <a:ext uri="{0D108BD9-81ED-4DB2-BD59-A6C34878D82A}">
                    <a16:rowId xmlns="" xmlns:a16="http://schemas.microsoft.com/office/drawing/2014/main" val="10008"/>
                  </a:ext>
                </a:extLst>
              </a:tr>
              <a:tr h="232482">
                <a:tc>
                  <a:txBody>
                    <a:bodyPr/>
                    <a:lstStyle/>
                    <a:p>
                      <a:r>
                        <a:rPr lang="en-GB" sz="800" dirty="0">
                          <a:solidFill>
                            <a:schemeClr val="accent2">
                              <a:lumMod val="75000"/>
                            </a:schemeClr>
                          </a:solidFill>
                          <a:latin typeface="Gill Sans"/>
                        </a:rPr>
                        <a:t>Royal Decree 84/2015, of 13 February</a:t>
                      </a:r>
                      <a:endParaRPr lang="en-GB" sz="800" dirty="0">
                        <a:latin typeface="Gill Sans"/>
                      </a:endParaRPr>
                    </a:p>
                  </a:txBody>
                  <a:tcPr marL="91444" marR="91444" marT="45724" marB="45724"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Implementing Law 10 2014, of 26 June, on the regulation, supervision and solvency of credit institutions.</a:t>
                      </a:r>
                    </a:p>
                  </a:txBody>
                  <a:tcPr marL="91444" marR="91444" marT="45724" marB="45724" anchor="ctr"/>
                </a:tc>
                <a:extLst>
                  <a:ext uri="{0D108BD9-81ED-4DB2-BD59-A6C34878D82A}">
                    <a16:rowId xmlns="" xmlns:a16="http://schemas.microsoft.com/office/drawing/2014/main" val="10009"/>
                  </a:ext>
                </a:extLst>
              </a:tr>
              <a:tr h="232482">
                <a:tc>
                  <a:txBody>
                    <a:bodyPr/>
                    <a:lstStyle/>
                    <a:p>
                      <a:r>
                        <a:rPr lang="en-GB" sz="800" dirty="0">
                          <a:solidFill>
                            <a:schemeClr val="accent2">
                              <a:lumMod val="75000"/>
                            </a:schemeClr>
                          </a:solidFill>
                          <a:latin typeface="Gill Sans"/>
                        </a:rPr>
                        <a:t>Law 36/2014, of 26 December</a:t>
                      </a:r>
                      <a:endParaRPr lang="en-GB" sz="800" dirty="0">
                        <a:latin typeface="Gill Sans"/>
                      </a:endParaRPr>
                    </a:p>
                  </a:txBody>
                  <a:tcPr marL="91444" marR="91444" marT="45724" marB="45724"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General state budget for 2015. </a:t>
                      </a:r>
                    </a:p>
                  </a:txBody>
                  <a:tcPr marL="91444" marR="91444" marT="45724" marB="45724" anchor="ctr"/>
                </a:tc>
                <a:extLst>
                  <a:ext uri="{0D108BD9-81ED-4DB2-BD59-A6C34878D82A}">
                    <a16:rowId xmlns="" xmlns:a16="http://schemas.microsoft.com/office/drawing/2014/main" val="10010"/>
                  </a:ext>
                </a:extLst>
              </a:tr>
              <a:tr h="232482">
                <a:tc>
                  <a:txBody>
                    <a:bodyPr/>
                    <a:lstStyle/>
                    <a:p>
                      <a:r>
                        <a:rPr lang="en-GB" sz="800" dirty="0">
                          <a:solidFill>
                            <a:schemeClr val="accent2">
                              <a:lumMod val="75000"/>
                            </a:schemeClr>
                          </a:solidFill>
                          <a:latin typeface="Gill Sans"/>
                        </a:rPr>
                        <a:t>Royal Decree-Law 8/2014, of 4 July</a:t>
                      </a:r>
                      <a:endParaRPr lang="en-GB" sz="800" dirty="0">
                        <a:latin typeface="Gill Sans"/>
                      </a:endParaRPr>
                    </a:p>
                  </a:txBody>
                  <a:tcPr marL="91444" marR="91444" marT="45724" marB="45724"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Approving urgent measures for growth, competitiveness and efficiency.</a:t>
                      </a:r>
                    </a:p>
                  </a:txBody>
                  <a:tcPr marL="91444" marR="91444" marT="45724" marB="45724" anchor="ctr"/>
                </a:tc>
                <a:extLst>
                  <a:ext uri="{0D108BD9-81ED-4DB2-BD59-A6C34878D82A}">
                    <a16:rowId xmlns="" xmlns:a16="http://schemas.microsoft.com/office/drawing/2014/main" val="10011"/>
                  </a:ext>
                </a:extLst>
              </a:tr>
              <a:tr h="232482">
                <a:tc>
                  <a:txBody>
                    <a:bodyPr/>
                    <a:lstStyle/>
                    <a:p>
                      <a:r>
                        <a:rPr lang="en-GB" sz="800" dirty="0">
                          <a:solidFill>
                            <a:schemeClr val="accent2">
                              <a:lumMod val="75000"/>
                            </a:schemeClr>
                          </a:solidFill>
                          <a:latin typeface="Gill Sans"/>
                        </a:rPr>
                        <a:t>Law 10/2014, of 26 June</a:t>
                      </a:r>
                      <a:endParaRPr lang="en-GB" sz="800" dirty="0">
                        <a:latin typeface="Gill Sans"/>
                      </a:endParaRPr>
                    </a:p>
                  </a:txBody>
                  <a:tcPr marL="91444" marR="91444" marT="45724" marB="45724" anchor="ctr"/>
                </a:tc>
                <a:tc>
                  <a:txBody>
                    <a:bodyPr/>
                    <a:lstStyle/>
                    <a:p>
                      <a:pPr marL="171450" indent="-171450" algn="just">
                        <a:buFont typeface="Wingdings" panose="05000000000000000000" pitchFamily="2" charset="2"/>
                        <a:buNone/>
                        <a:defRPr/>
                      </a:pPr>
                      <a:r>
                        <a:rPr lang="en-GB" sz="800" dirty="0">
                          <a:solidFill>
                            <a:schemeClr val="accent2">
                              <a:lumMod val="75000"/>
                            </a:schemeClr>
                          </a:solidFill>
                          <a:latin typeface="Gill Sans"/>
                        </a:rPr>
                        <a:t>Regulation, supervision and solvency of credit institutions.</a:t>
                      </a:r>
                    </a:p>
                  </a:txBody>
                  <a:tcPr marL="91444" marR="91444" marT="45724" marB="45724" anchor="ctr"/>
                </a:tc>
                <a:extLst>
                  <a:ext uri="{0D108BD9-81ED-4DB2-BD59-A6C34878D82A}">
                    <a16:rowId xmlns="" xmlns:a16="http://schemas.microsoft.com/office/drawing/2014/main" val="10012"/>
                  </a:ext>
                </a:extLst>
              </a:tr>
              <a:tr h="335279">
                <a:tc>
                  <a:txBody>
                    <a:bodyPr/>
                    <a:lstStyle/>
                    <a:p>
                      <a:r>
                        <a:rPr lang="en-GB" sz="800" dirty="0">
                          <a:solidFill>
                            <a:schemeClr val="accent2">
                              <a:lumMod val="75000"/>
                            </a:schemeClr>
                          </a:solidFill>
                          <a:latin typeface="Gill Sans"/>
                        </a:rPr>
                        <a:t>Royal Decree 304/2014, of 5 May</a:t>
                      </a:r>
                      <a:endParaRPr lang="en-GB" sz="800" dirty="0">
                        <a:latin typeface="Gill Sans"/>
                      </a:endParaRPr>
                    </a:p>
                  </a:txBody>
                  <a:tcPr marL="91444" marR="91444" marT="45715" marB="45715"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Regulations for Law 10/2010, of 28 April, on the prevention of money laundering and terrorist financing.</a:t>
                      </a:r>
                    </a:p>
                  </a:txBody>
                  <a:tcPr marL="91444" marR="91444" marT="45715" marB="45715" anchor="ctr"/>
                </a:tc>
                <a:extLst>
                  <a:ext uri="{0D108BD9-81ED-4DB2-BD59-A6C34878D82A}">
                    <a16:rowId xmlns="" xmlns:a16="http://schemas.microsoft.com/office/drawing/2014/main" val="10013"/>
                  </a:ext>
                </a:extLst>
              </a:tr>
              <a:tr h="232482">
                <a:tc>
                  <a:txBody>
                    <a:bodyPr/>
                    <a:lstStyle/>
                    <a:p>
                      <a:r>
                        <a:rPr lang="en-GB" sz="800" dirty="0">
                          <a:solidFill>
                            <a:schemeClr val="accent2">
                              <a:lumMod val="75000"/>
                            </a:schemeClr>
                          </a:solidFill>
                          <a:latin typeface="Gill Sans"/>
                        </a:rPr>
                        <a:t>Law 19/2013, of 9 December</a:t>
                      </a:r>
                      <a:endParaRPr lang="en-GB" sz="800" dirty="0">
                        <a:latin typeface="Gill Sans"/>
                      </a:endParaRPr>
                    </a:p>
                  </a:txBody>
                  <a:tcPr marL="91444" marR="91444" marT="45715" marB="4571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Transparency, access to public information and good governance</a:t>
                      </a:r>
                    </a:p>
                  </a:txBody>
                  <a:tcPr marL="91444" marR="91444" marT="45715" marB="45715" anchor="ctr"/>
                </a:tc>
                <a:extLst>
                  <a:ext uri="{0D108BD9-81ED-4DB2-BD59-A6C34878D82A}">
                    <a16:rowId xmlns="" xmlns:a16="http://schemas.microsoft.com/office/drawing/2014/main" val="10014"/>
                  </a:ext>
                </a:extLst>
              </a:tr>
              <a:tr h="232482">
                <a:tc>
                  <a:txBody>
                    <a:bodyPr/>
                    <a:lstStyle/>
                    <a:p>
                      <a:r>
                        <a:rPr lang="en-GB" sz="800" dirty="0">
                          <a:solidFill>
                            <a:schemeClr val="accent2">
                              <a:lumMod val="75000"/>
                            </a:schemeClr>
                          </a:solidFill>
                          <a:latin typeface="Gill Sans"/>
                        </a:rPr>
                        <a:t>Law 10/2010, of 28 April</a:t>
                      </a:r>
                      <a:endParaRPr lang="en-GB" sz="800" dirty="0">
                        <a:latin typeface="Gill Sans"/>
                      </a:endParaRPr>
                    </a:p>
                  </a:txBody>
                  <a:tcPr marL="91444" marR="91444" marT="45715" marB="4571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Prevention of money laundering and terrorist financing.</a:t>
                      </a:r>
                    </a:p>
                  </a:txBody>
                  <a:tcPr marL="91444" marR="91444" marT="45715" marB="45715" anchor="ctr"/>
                </a:tc>
                <a:extLst>
                  <a:ext uri="{0D108BD9-81ED-4DB2-BD59-A6C34878D82A}">
                    <a16:rowId xmlns="" xmlns:a16="http://schemas.microsoft.com/office/drawing/2014/main" val="10015"/>
                  </a:ext>
                </a:extLst>
              </a:tr>
              <a:tr h="335279">
                <a:tc>
                  <a:txBody>
                    <a:bodyPr/>
                    <a:lstStyle/>
                    <a:p>
                      <a:r>
                        <a:rPr lang="en-GB" sz="800" dirty="0">
                          <a:solidFill>
                            <a:schemeClr val="accent2">
                              <a:lumMod val="75000"/>
                            </a:schemeClr>
                          </a:solidFill>
                          <a:latin typeface="Gill Sans"/>
                        </a:rPr>
                        <a:t>Royal Decree 706/1999, of 30 April</a:t>
                      </a:r>
                      <a:endParaRPr lang="en-GB" sz="800" dirty="0">
                        <a:latin typeface="Gill Sans"/>
                      </a:endParaRPr>
                    </a:p>
                  </a:txBody>
                  <a:tcPr marL="91444" marR="91444" marT="45715" marB="4571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Adapting the Instituto de Crédito Oficial to Law 6/1997, of 14 April, on the organisation and functioning of the central state administration and approving its articles of association. </a:t>
                      </a:r>
                    </a:p>
                  </a:txBody>
                  <a:tcPr marL="91444" marR="91444" marT="45715" marB="45715" anchor="ctr"/>
                </a:tc>
                <a:extLst>
                  <a:ext uri="{0D108BD9-81ED-4DB2-BD59-A6C34878D82A}">
                    <a16:rowId xmlns="" xmlns:a16="http://schemas.microsoft.com/office/drawing/2014/main" val="10016"/>
                  </a:ext>
                </a:extLst>
              </a:tr>
              <a:tr h="335279">
                <a:tc>
                  <a:txBody>
                    <a:bodyPr/>
                    <a:lstStyle/>
                    <a:p>
                      <a:r>
                        <a:rPr lang="en-GB" sz="800" dirty="0">
                          <a:solidFill>
                            <a:schemeClr val="accent2">
                              <a:lumMod val="75000"/>
                            </a:schemeClr>
                          </a:solidFill>
                          <a:latin typeface="Gill Sans"/>
                        </a:rPr>
                        <a:t>Law 6/1997, of 14 April</a:t>
                      </a:r>
                      <a:endParaRPr lang="en-GB" sz="800" dirty="0">
                        <a:latin typeface="Gill Sans"/>
                      </a:endParaRPr>
                    </a:p>
                  </a:txBody>
                  <a:tcPr marL="91444" marR="91444" marT="45715" marB="4571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Organisation and functioning of the central state administration. (Repealed, with effect from 2 October 2016, by sole repeal provision c) of Law 40/2015, of 1 October.) </a:t>
                      </a:r>
                    </a:p>
                  </a:txBody>
                  <a:tcPr marL="91444" marR="91444" marT="45715" marB="45715" anchor="ctr"/>
                </a:tc>
                <a:extLst>
                  <a:ext uri="{0D108BD9-81ED-4DB2-BD59-A6C34878D82A}">
                    <a16:rowId xmlns="" xmlns:a16="http://schemas.microsoft.com/office/drawing/2014/main" val="10017"/>
                  </a:ext>
                </a:extLst>
              </a:tr>
              <a:tr h="335279">
                <a:tc>
                  <a:txBody>
                    <a:bodyPr/>
                    <a:lstStyle/>
                    <a:p>
                      <a:r>
                        <a:rPr lang="en-GB" sz="800" dirty="0">
                          <a:solidFill>
                            <a:schemeClr val="accent2">
                              <a:lumMod val="75000"/>
                            </a:schemeClr>
                          </a:solidFill>
                          <a:latin typeface="Gill Sans"/>
                        </a:rPr>
                        <a:t>Royal Decree-Law 12/1995, of 28 December</a:t>
                      </a:r>
                      <a:endParaRPr lang="en-GB" sz="800" dirty="0">
                        <a:latin typeface="Gill Sans"/>
                      </a:endParaRPr>
                    </a:p>
                  </a:txBody>
                  <a:tcPr marL="91444" marR="91444" marT="45715" marB="4571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Urgent measures on budget, taxation and financial matters.</a:t>
                      </a:r>
                    </a:p>
                  </a:txBody>
                  <a:tcPr marL="91444" marR="91444" marT="45715" marB="45715" anchor="ctr"/>
                </a:tc>
                <a:extLst>
                  <a:ext uri="{0D108BD9-81ED-4DB2-BD59-A6C34878D82A}">
                    <a16:rowId xmlns="" xmlns:a16="http://schemas.microsoft.com/office/drawing/2014/main" val="10018"/>
                  </a:ext>
                </a:extLst>
              </a:tr>
            </a:tbl>
          </a:graphicData>
        </a:graphic>
      </p:graphicFrame>
      <p:grpSp>
        <p:nvGrpSpPr>
          <p:cNvPr id="4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4"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7"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8"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9"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0"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1"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2"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3"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4"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5"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6"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7"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453745033"/>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Rectángulo">
            <a:extLst>
              <a:ext uri="{FF2B5EF4-FFF2-40B4-BE49-F238E27FC236}">
                <a16:creationId xmlns="" xmlns:a16="http://schemas.microsoft.com/office/drawing/2014/main" id="{578E461E-5BDB-43A1-B263-0A5A5FE1927A}"/>
              </a:ext>
            </a:extLst>
          </p:cNvPr>
          <p:cNvSpPr/>
          <p:nvPr/>
        </p:nvSpPr>
        <p:spPr>
          <a:xfrm>
            <a:off x="1727200" y="946150"/>
            <a:ext cx="6970713" cy="230188"/>
          </a:xfrm>
          <a:prstGeom prst="rect">
            <a:avLst/>
          </a:prstGeom>
          <a:solidFill>
            <a:schemeClr val="accent2">
              <a:lumMod val="20000"/>
              <a:lumOff val="80000"/>
            </a:schemeClr>
          </a:solidFill>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r>
              <a:rPr lang="en-GB" altLang="es-ES" sz="900" b="1" dirty="0">
                <a:solidFill>
                  <a:srgbClr val="953735"/>
                </a:solidFill>
                <a:latin typeface="Gill Sans" charset="0"/>
              </a:rPr>
              <a:t>EXTERNAL REGULATORY FRAMEWORK</a:t>
            </a:r>
          </a:p>
        </p:txBody>
      </p:sp>
      <p:sp>
        <p:nvSpPr>
          <p:cNvPr id="42" name="1 Marcador de número de diapositiva">
            <a:extLst>
              <a:ext uri="{FF2B5EF4-FFF2-40B4-BE49-F238E27FC236}">
                <a16:creationId xmlns="" xmlns:a16="http://schemas.microsoft.com/office/drawing/2014/main" id="{E8373BC8-A759-4702-AF26-41CAFD69092E}"/>
              </a:ext>
            </a:extLst>
          </p:cNvPr>
          <p:cNvSpPr txBox="1">
            <a:spLocks noGrp="1"/>
          </p:cNvSpPr>
          <p:nvPr/>
        </p:nvSpPr>
        <p:spPr bwMode="auto">
          <a:xfrm>
            <a:off x="8316913" y="6524625"/>
            <a:ext cx="587375" cy="222250"/>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5484182A-D0F4-4FE0-9CF5-1752315FEB44}" type="slidenum">
              <a:rPr lang="es-ES" altLang="es-ES" sz="1600" b="1">
                <a:solidFill>
                  <a:srgbClr val="FFC000"/>
                </a:solidFill>
              </a:rPr>
              <a:pPr algn="r" eaLnBrk="1" hangingPunct="1">
                <a:spcBef>
                  <a:spcPct val="0"/>
                </a:spcBef>
                <a:buFontTx/>
                <a:buNone/>
              </a:pPr>
              <a:t>142</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EA46922C-7A09-4009-A724-C3E9AB9D9F2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endParaRPr lang="en-GB" altLang="es-ES">
              <a:solidFill>
                <a:srgbClr val="9E1B34"/>
              </a:solidFill>
            </a:endParaRPr>
          </a:p>
          <a:p>
            <a:pPr eaLnBrk="1" hangingPunct="1">
              <a:defRPr/>
            </a:pPr>
            <a:r>
              <a:rPr lang="en-GB" altLang="es-ES" sz="1600" b="1">
                <a:solidFill>
                  <a:srgbClr val="9E1B34"/>
                </a:solidFill>
                <a:latin typeface="Gill Sans" charset="0"/>
              </a:rPr>
              <a:t>2016 INTEGRATED REPORT</a:t>
            </a:r>
          </a:p>
          <a:p>
            <a:pPr eaLnBrk="1" hangingPunct="1">
              <a:defRPr/>
            </a:pPr>
            <a:r>
              <a:rPr lang="en-GB" altLang="es-ES" sz="1600" b="1">
                <a:solidFill>
                  <a:srgbClr val="9E1B34"/>
                </a:solidFill>
                <a:latin typeface="Gill Sans" charset="0"/>
              </a:rPr>
              <a:t>ANNEX 2. BASIC REGULATORY FRAMEWORK</a:t>
            </a:r>
            <a:endParaRPr lang="en-GB" altLang="es-ES" sz="1600">
              <a:solidFill>
                <a:srgbClr val="9E1B34"/>
              </a:solidFill>
              <a:latin typeface="Gill Sans" charset="0"/>
            </a:endParaRPr>
          </a:p>
        </p:txBody>
      </p:sp>
      <p:pic>
        <p:nvPicPr>
          <p:cNvPr id="146437" name="Picture 2">
            <a:extLst>
              <a:ext uri="{FF2B5EF4-FFF2-40B4-BE49-F238E27FC236}">
                <a16:creationId xmlns="" xmlns:a16="http://schemas.microsoft.com/office/drawing/2014/main" id="{525D6CF0-63B8-4271-8F0F-50628F2603F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6A590E9A-EB7B-463D-9B49-E914081C621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D0DF7DA9-2360-4F31-8EE3-1208E8398B8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46440" name="1 Marcador de número de diapositiva">
            <a:extLst>
              <a:ext uri="{FF2B5EF4-FFF2-40B4-BE49-F238E27FC236}">
                <a16:creationId xmlns="" xmlns:a16="http://schemas.microsoft.com/office/drawing/2014/main" id="{8871C8EC-7045-4E43-A8F0-F8E100D5228D}"/>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34B331F4-DCE4-4146-B214-86687093EE9B}" type="slidenum">
              <a:rPr lang="es-ES" altLang="es-ES" sz="1600" b="1">
                <a:solidFill>
                  <a:srgbClr val="FFC000"/>
                </a:solidFill>
              </a:rPr>
              <a:pPr algn="r" eaLnBrk="1" hangingPunct="1">
                <a:spcBef>
                  <a:spcPct val="0"/>
                </a:spcBef>
                <a:buFontTx/>
                <a:buNone/>
              </a:pPr>
              <a:t>142</a:t>
            </a:fld>
            <a:endParaRPr lang="en-GB" altLang="es-ES" sz="1600" b="1">
              <a:solidFill>
                <a:srgbClr val="FFC000"/>
              </a:solidFill>
            </a:endParaRPr>
          </a:p>
        </p:txBody>
      </p:sp>
      <p:sp>
        <p:nvSpPr>
          <p:cNvPr id="38" name="21 Rectángulo">
            <a:extLst>
              <a:ext uri="{FF2B5EF4-FFF2-40B4-BE49-F238E27FC236}">
                <a16:creationId xmlns="" xmlns:a16="http://schemas.microsoft.com/office/drawing/2014/main" id="{72AA12AC-3D8B-400F-B167-58E5CA6252FB}"/>
              </a:ext>
            </a:extLst>
          </p:cNvPr>
          <p:cNvSpPr>
            <a:spLocks noChangeArrowheads="1"/>
          </p:cNvSpPr>
          <p:nvPr/>
        </p:nvSpPr>
        <p:spPr bwMode="auto">
          <a:xfrm>
            <a:off x="1692275" y="1201738"/>
            <a:ext cx="7072313" cy="369887"/>
          </a:xfrm>
          <a:prstGeom prst="rect">
            <a:avLst/>
          </a:prstGeom>
          <a:noFill/>
          <a:ln w="9525">
            <a:noFill/>
            <a:miter lim="800000"/>
            <a:headEnd/>
            <a:tailEnd/>
          </a:ln>
        </p:spPr>
        <p:txBody>
          <a:bodyPr>
            <a:spAutoFit/>
          </a:bodyPr>
          <a:lstStyle/>
          <a:p>
            <a:pPr marL="180975" indent="-180975" algn="just">
              <a:buFont typeface="Wingdings" pitchFamily="2" charset="2"/>
              <a:buChar char="Ø"/>
              <a:defRPr/>
            </a:pPr>
            <a:r>
              <a:rPr lang="en-GB" altLang="es-ES" sz="900" b="1" dirty="0">
                <a:solidFill>
                  <a:srgbClr val="EBAB00"/>
                </a:solidFill>
                <a:latin typeface="Gill Sans"/>
              </a:rPr>
              <a:t>REGULATORY BODIES</a:t>
            </a:r>
          </a:p>
          <a:p>
            <a:pPr marL="180975" indent="-3175" algn="just">
              <a:defRPr/>
            </a:pPr>
            <a:r>
              <a:rPr lang="en-GB" altLang="es-ES" sz="900" b="1" dirty="0">
                <a:solidFill>
                  <a:srgbClr val="EBAB00"/>
                </a:solidFill>
                <a:latin typeface="Gill Sans"/>
              </a:rPr>
              <a:t>BANCO DE ESPAÑA CIRCULARS (applicable to ICO as a credit institution)</a:t>
            </a:r>
          </a:p>
        </p:txBody>
      </p:sp>
      <p:graphicFrame>
        <p:nvGraphicFramePr>
          <p:cNvPr id="39" name="38 Tabla">
            <a:extLst>
              <a:ext uri="{FF2B5EF4-FFF2-40B4-BE49-F238E27FC236}">
                <a16:creationId xmlns="" xmlns:a16="http://schemas.microsoft.com/office/drawing/2014/main" id="{D10F0D32-48EF-43B2-A955-CBC68549869F}"/>
              </a:ext>
            </a:extLst>
          </p:cNvPr>
          <p:cNvGraphicFramePr>
            <a:graphicFrameLocks noGrp="1"/>
          </p:cNvGraphicFramePr>
          <p:nvPr/>
        </p:nvGraphicFramePr>
        <p:xfrm>
          <a:off x="1727200" y="1603375"/>
          <a:ext cx="7007225" cy="4164013"/>
        </p:xfrm>
        <a:graphic>
          <a:graphicData uri="http://schemas.openxmlformats.org/drawingml/2006/table">
            <a:tbl>
              <a:tblPr firstRow="1" bandRow="1">
                <a:tableStyleId>{21E4AEA4-8DFA-4A89-87EB-49C32662AFE0}</a:tableStyleId>
              </a:tblPr>
              <a:tblGrid>
                <a:gridCol w="1457561">
                  <a:extLst>
                    <a:ext uri="{9D8B030D-6E8A-4147-A177-3AD203B41FA5}">
                      <a16:colId xmlns="" xmlns:a16="http://schemas.microsoft.com/office/drawing/2014/main" val="20000"/>
                    </a:ext>
                  </a:extLst>
                </a:gridCol>
                <a:gridCol w="5549664">
                  <a:extLst>
                    <a:ext uri="{9D8B030D-6E8A-4147-A177-3AD203B41FA5}">
                      <a16:colId xmlns="" xmlns:a16="http://schemas.microsoft.com/office/drawing/2014/main" val="20001"/>
                    </a:ext>
                  </a:extLst>
                </a:gridCol>
              </a:tblGrid>
              <a:tr h="261970">
                <a:tc>
                  <a:txBody>
                    <a:bodyPr/>
                    <a:lstStyle/>
                    <a:p>
                      <a:r>
                        <a:rPr lang="en-GB" sz="800" dirty="0">
                          <a:latin typeface="Gill Sans"/>
                        </a:rPr>
                        <a:t>REFERENCE</a:t>
                      </a:r>
                    </a:p>
                  </a:txBody>
                  <a:tcPr marL="91445" marR="91445" marT="45725" marB="45725" anchor="ctr" anchorCtr="1"/>
                </a:tc>
                <a:tc>
                  <a:txBody>
                    <a:bodyPr/>
                    <a:lstStyle/>
                    <a:p>
                      <a:r>
                        <a:rPr lang="en-GB" sz="800" dirty="0">
                          <a:latin typeface="Gill Sans"/>
                        </a:rPr>
                        <a:t>TITLE</a:t>
                      </a:r>
                    </a:p>
                  </a:txBody>
                  <a:tcPr marL="91445" marR="91445" marT="45725" marB="45725" anchor="ctr" anchorCtr="1"/>
                </a:tc>
                <a:extLst>
                  <a:ext uri="{0D108BD9-81ED-4DB2-BD59-A6C34878D82A}">
                    <a16:rowId xmlns="" xmlns:a16="http://schemas.microsoft.com/office/drawing/2014/main" val="10000"/>
                  </a:ext>
                </a:extLst>
              </a:tr>
              <a:tr h="457270">
                <a:tc>
                  <a:txBody>
                    <a:bodyPr/>
                    <a:lstStyle/>
                    <a:p>
                      <a:r>
                        <a:rPr lang="en-GB" sz="800" dirty="0">
                          <a:solidFill>
                            <a:schemeClr val="accent2">
                              <a:lumMod val="75000"/>
                            </a:schemeClr>
                          </a:solidFill>
                          <a:latin typeface="Gill Sans"/>
                        </a:rPr>
                        <a:t>Circular 7/2016, of 29 November</a:t>
                      </a:r>
                      <a:endParaRPr lang="en-GB" sz="800" dirty="0">
                        <a:latin typeface="Gill Sans"/>
                      </a:endParaRPr>
                    </a:p>
                  </a:txBody>
                  <a:tcPr marL="91445" marR="91445" marT="45725" marB="4572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Accounting specificities which banking foundations must apply and which amend Circular 4/2004, of 22 December, to credit institutions, regarding rules on public and undisclosed financial information and on model financial statements, and Circular 1/2013, of 24 May, on the Spanish Risk Information Centre</a:t>
                      </a:r>
                    </a:p>
                  </a:txBody>
                  <a:tcPr marL="91445" marR="91445" marT="45725" marB="45725" anchor="ctr"/>
                </a:tc>
                <a:extLst>
                  <a:ext uri="{0D108BD9-81ED-4DB2-BD59-A6C34878D82A}">
                    <a16:rowId xmlns="" xmlns:a16="http://schemas.microsoft.com/office/drawing/2014/main" val="10001"/>
                  </a:ext>
                </a:extLst>
              </a:tr>
              <a:tr h="335330">
                <a:tc>
                  <a:txBody>
                    <a:bodyPr/>
                    <a:lstStyle/>
                    <a:p>
                      <a:r>
                        <a:rPr lang="en-GB" sz="800" dirty="0">
                          <a:solidFill>
                            <a:schemeClr val="accent2">
                              <a:lumMod val="75000"/>
                            </a:schemeClr>
                          </a:solidFill>
                          <a:latin typeface="Gill Sans"/>
                        </a:rPr>
                        <a:t>Circular 6/2016, of 30 June</a:t>
                      </a:r>
                      <a:endParaRPr lang="en-GB" sz="800" dirty="0">
                        <a:latin typeface="Gill Sans"/>
                      </a:endParaRPr>
                    </a:p>
                  </a:txBody>
                  <a:tcPr marL="91445" marR="91445" marT="45725" marB="4572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Content and format of the document "Financial Information-SMEs", specifying the method for rating risks provided for in Law 5/2015, of 27 April, on promoting business financing</a:t>
                      </a:r>
                    </a:p>
                  </a:txBody>
                  <a:tcPr marL="91445" marR="91445" marT="45725" marB="45725" anchor="ctr"/>
                </a:tc>
                <a:extLst>
                  <a:ext uri="{0D108BD9-81ED-4DB2-BD59-A6C34878D82A}">
                    <a16:rowId xmlns="" xmlns:a16="http://schemas.microsoft.com/office/drawing/2014/main" val="10002"/>
                  </a:ext>
                </a:extLst>
              </a:tr>
              <a:tr h="457270">
                <a:tc>
                  <a:txBody>
                    <a:bodyPr/>
                    <a:lstStyle/>
                    <a:p>
                      <a:r>
                        <a:rPr lang="en-GB" sz="800" dirty="0">
                          <a:solidFill>
                            <a:schemeClr val="accent2">
                              <a:lumMod val="75000"/>
                            </a:schemeClr>
                          </a:solidFill>
                          <a:latin typeface="Gill Sans"/>
                        </a:rPr>
                        <a:t>Circular 4/2016, of 27 April</a:t>
                      </a:r>
                      <a:endParaRPr lang="en-GB" sz="800" dirty="0">
                        <a:latin typeface="Gill Sans"/>
                      </a:endParaRPr>
                    </a:p>
                  </a:txBody>
                  <a:tcPr marL="91445" marR="91445" marT="45725" marB="4572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Amending Circular 4/2004, of 22 December, to credit institutions, regarding rules on public and undisclosed financial information and on model financial statements, and Circular 1/2013, of 24 May, on the Spanish Risk Information Centre</a:t>
                      </a:r>
                    </a:p>
                  </a:txBody>
                  <a:tcPr marL="91445" marR="91445" marT="45725" marB="45725" anchor="ctr"/>
                </a:tc>
                <a:extLst>
                  <a:ext uri="{0D108BD9-81ED-4DB2-BD59-A6C34878D82A}">
                    <a16:rowId xmlns="" xmlns:a16="http://schemas.microsoft.com/office/drawing/2014/main" val="10003"/>
                  </a:ext>
                </a:extLst>
              </a:tr>
              <a:tr h="335330">
                <a:tc>
                  <a:txBody>
                    <a:bodyPr/>
                    <a:lstStyle/>
                    <a:p>
                      <a:r>
                        <a:rPr lang="en-GB" sz="800" dirty="0">
                          <a:solidFill>
                            <a:schemeClr val="accent2">
                              <a:lumMod val="75000"/>
                            </a:schemeClr>
                          </a:solidFill>
                          <a:latin typeface="Gill Sans"/>
                        </a:rPr>
                        <a:t>Circular 2/2016, of 2 February</a:t>
                      </a:r>
                      <a:endParaRPr lang="en-GB" sz="800" dirty="0">
                        <a:latin typeface="Gill Sans"/>
                      </a:endParaRPr>
                    </a:p>
                  </a:txBody>
                  <a:tcPr marL="91445" marR="91445" marT="45725" marB="4572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Supervision and solvency, completing the adaptation of the Spanish legal system to Directive 2013/36/EU and Regulation (EU) No. 575/2013</a:t>
                      </a:r>
                    </a:p>
                  </a:txBody>
                  <a:tcPr marL="91445" marR="91445" marT="45725" marB="45725" anchor="ctr"/>
                </a:tc>
                <a:extLst>
                  <a:ext uri="{0D108BD9-81ED-4DB2-BD59-A6C34878D82A}">
                    <a16:rowId xmlns="" xmlns:a16="http://schemas.microsoft.com/office/drawing/2014/main" val="10004"/>
                  </a:ext>
                </a:extLst>
              </a:tr>
              <a:tr h="579211">
                <a:tc>
                  <a:txBody>
                    <a:bodyPr/>
                    <a:lstStyle/>
                    <a:p>
                      <a:r>
                        <a:rPr lang="en-GB" sz="800" dirty="0">
                          <a:solidFill>
                            <a:schemeClr val="accent2">
                              <a:lumMod val="75000"/>
                            </a:schemeClr>
                          </a:solidFill>
                          <a:latin typeface="Gill Sans"/>
                        </a:rPr>
                        <a:t>Circular 4/2015, of 29 July</a:t>
                      </a:r>
                      <a:endParaRPr lang="en-GB" sz="800" dirty="0">
                        <a:latin typeface="Gill Sans"/>
                      </a:endParaRPr>
                    </a:p>
                  </a:txBody>
                  <a:tcPr marL="91445" marR="91445" marT="45725" marB="4572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Amending Circular 4/2004, of 22 December, to credit institutions, regarding rules on public and undisclosed financial information and on model financial statements, Circular 1/2013, of 24 May, on the Spanish Risk Information Centre, and Circular 5/2012, of 27 June, to credit institutions and payment services providers, on the transparency of banking services and responsible lending. </a:t>
                      </a:r>
                    </a:p>
                  </a:txBody>
                  <a:tcPr marL="91445" marR="91445" marT="45725" marB="45725" anchor="ctr"/>
                </a:tc>
                <a:extLst>
                  <a:ext uri="{0D108BD9-81ED-4DB2-BD59-A6C34878D82A}">
                    <a16:rowId xmlns="" xmlns:a16="http://schemas.microsoft.com/office/drawing/2014/main" val="10005"/>
                  </a:ext>
                </a:extLst>
              </a:tr>
              <a:tr h="701151">
                <a:tc>
                  <a:txBody>
                    <a:bodyPr/>
                    <a:lstStyle/>
                    <a:p>
                      <a:r>
                        <a:rPr lang="en-GB" sz="800" dirty="0">
                          <a:solidFill>
                            <a:schemeClr val="accent2">
                              <a:lumMod val="75000"/>
                            </a:schemeClr>
                          </a:solidFill>
                          <a:latin typeface="Gill Sans"/>
                        </a:rPr>
                        <a:t>Circular 3/2015, of 29 July</a:t>
                      </a:r>
                      <a:endParaRPr lang="en-GB" sz="800" dirty="0">
                        <a:latin typeface="Gill Sans"/>
                      </a:endParaRPr>
                    </a:p>
                  </a:txBody>
                  <a:tcPr marL="91445" marR="91445" marT="45725" marB="45725"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Amending Circular 1/2013, of 24 May, on the Spanish Risk Information Centre, and Circular 5/2014, of 28 November, amending Circular 4/2004, of 22 December, regarding rules on public and undisclosed financial information and on model financial statements, Circular 1/2010, of 27 January, on the interest rate statistics applicable to deposits and loans for households and non-financial companies, and Circular 1/2013, of 24 May, on the Spanish Risk Information Centre.</a:t>
                      </a:r>
                    </a:p>
                  </a:txBody>
                  <a:tcPr marL="91445" marR="91445" marT="45725" marB="45725" anchor="ctr"/>
                </a:tc>
                <a:extLst>
                  <a:ext uri="{0D108BD9-81ED-4DB2-BD59-A6C34878D82A}">
                    <a16:rowId xmlns="" xmlns:a16="http://schemas.microsoft.com/office/drawing/2014/main" val="10006"/>
                  </a:ext>
                </a:extLst>
              </a:tr>
              <a:tr h="579211">
                <a:tc>
                  <a:txBody>
                    <a:bodyPr/>
                    <a:lstStyle/>
                    <a:p>
                      <a:r>
                        <a:rPr lang="en-GB" sz="800" dirty="0">
                          <a:solidFill>
                            <a:schemeClr val="accent2">
                              <a:lumMod val="75000"/>
                            </a:schemeClr>
                          </a:solidFill>
                          <a:latin typeface="Gill Sans"/>
                        </a:rPr>
                        <a:t>Circular 5/2014, of 28 November</a:t>
                      </a:r>
                      <a:endParaRPr lang="en-GB" sz="800" dirty="0">
                        <a:latin typeface="Gill Sans"/>
                      </a:endParaRPr>
                    </a:p>
                  </a:txBody>
                  <a:tcPr marL="91445" marR="91445" marT="45725" marB="45725" anchor="ctr"/>
                </a:tc>
                <a:tc>
                  <a:txBody>
                    <a:bodyPr/>
                    <a:lstStyle/>
                    <a:p>
                      <a:pPr marL="0" indent="0" algn="just">
                        <a:buFont typeface="Arial" panose="020B0604020202020204" pitchFamily="34" charset="0"/>
                        <a:buNone/>
                        <a:defRPr/>
                      </a:pPr>
                      <a:r>
                        <a:rPr lang="en-GB" sz="800" dirty="0">
                          <a:solidFill>
                            <a:schemeClr val="accent2">
                              <a:lumMod val="75000"/>
                            </a:schemeClr>
                          </a:solidFill>
                          <a:latin typeface="Gill Sans"/>
                        </a:rPr>
                        <a:t>Amending Circular 4/2004, of 22 December, to credit institutions, regarding rules on public and undisclosed financial information and on model financial statements, Circular 1/2010, of 27 January, to credit institutions, on the interest rate statistics applicable to deposits and loans for households and non-financial companies, and Circular 1/2013, of 24 May, on the Spanish Risk Information Centre.</a:t>
                      </a:r>
                    </a:p>
                  </a:txBody>
                  <a:tcPr marL="91445" marR="91445" marT="45725" marB="45725" anchor="ctr"/>
                </a:tc>
                <a:extLst>
                  <a:ext uri="{0D108BD9-81ED-4DB2-BD59-A6C34878D82A}">
                    <a16:rowId xmlns="" xmlns:a16="http://schemas.microsoft.com/office/drawing/2014/main" val="10007"/>
                  </a:ext>
                </a:extLst>
              </a:tr>
              <a:tr h="457270">
                <a:tc>
                  <a:txBody>
                    <a:bodyPr/>
                    <a:lstStyle/>
                    <a:p>
                      <a:r>
                        <a:rPr lang="en-GB" sz="800" dirty="0">
                          <a:solidFill>
                            <a:schemeClr val="accent2">
                              <a:lumMod val="75000"/>
                            </a:schemeClr>
                          </a:solidFill>
                          <a:latin typeface="Gill Sans"/>
                        </a:rPr>
                        <a:t>Circular 2/2014, of 31 January</a:t>
                      </a:r>
                      <a:endParaRPr lang="en-GB" sz="800" dirty="0">
                        <a:latin typeface="Gill Sans"/>
                      </a:endParaRPr>
                    </a:p>
                  </a:txBody>
                  <a:tcPr marL="91445" marR="91445" marT="45725" marB="45725" anchor="ctr"/>
                </a:tc>
                <a:tc>
                  <a:txBody>
                    <a:bodyPr/>
                    <a:lstStyle/>
                    <a:p>
                      <a:pPr marL="0" marR="0" indent="0" algn="just"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GB" sz="800" dirty="0">
                          <a:solidFill>
                            <a:schemeClr val="accent2">
                              <a:lumMod val="75000"/>
                            </a:schemeClr>
                          </a:solidFill>
                          <a:latin typeface="Gill Sans"/>
                        </a:rPr>
                        <a:t>Implements various regulatory options contained in Regulation (EU) No 575/2013 of the European Parliament and of the Council, of 26 June 2013, on prudential requirements for credit institutions and investment firms and amending Regulation (EU) No 648/2012. </a:t>
                      </a:r>
                    </a:p>
                  </a:txBody>
                  <a:tcPr marL="91445" marR="91445" marT="45725" marB="45725" anchor="ctr"/>
                </a:tc>
                <a:extLst>
                  <a:ext uri="{0D108BD9-81ED-4DB2-BD59-A6C34878D82A}">
                    <a16:rowId xmlns="" xmlns:a16="http://schemas.microsoft.com/office/drawing/2014/main" val="10008"/>
                  </a:ext>
                </a:extLst>
              </a:tr>
            </a:tbl>
          </a:graphicData>
        </a:graphic>
      </p:graphicFrame>
      <p:grpSp>
        <p:nvGrpSpPr>
          <p:cNvPr id="4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751910743"/>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Rectángulo">
            <a:extLst>
              <a:ext uri="{FF2B5EF4-FFF2-40B4-BE49-F238E27FC236}">
                <a16:creationId xmlns="" xmlns:a16="http://schemas.microsoft.com/office/drawing/2014/main" id="{3260B652-E653-4B04-B81C-BEEFFC5FE8DC}"/>
              </a:ext>
            </a:extLst>
          </p:cNvPr>
          <p:cNvSpPr/>
          <p:nvPr/>
        </p:nvSpPr>
        <p:spPr>
          <a:xfrm>
            <a:off x="1655763" y="946150"/>
            <a:ext cx="7078662" cy="230188"/>
          </a:xfrm>
          <a:prstGeom prst="rect">
            <a:avLst/>
          </a:prstGeom>
          <a:solidFill>
            <a:schemeClr val="accent2">
              <a:lumMod val="20000"/>
              <a:lumOff val="80000"/>
            </a:schemeClr>
          </a:solidFill>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r>
              <a:rPr lang="en-GB" altLang="es-ES" sz="900" b="1" dirty="0">
                <a:solidFill>
                  <a:srgbClr val="953735"/>
                </a:solidFill>
                <a:latin typeface="Gill Sans" charset="0"/>
              </a:rPr>
              <a:t>EXTERNAL REGULATORY FRAMEWORK</a:t>
            </a:r>
          </a:p>
        </p:txBody>
      </p:sp>
      <p:sp>
        <p:nvSpPr>
          <p:cNvPr id="42" name="1 Marcador de número de diapositiva">
            <a:extLst>
              <a:ext uri="{FF2B5EF4-FFF2-40B4-BE49-F238E27FC236}">
                <a16:creationId xmlns="" xmlns:a16="http://schemas.microsoft.com/office/drawing/2014/main" id="{C1EAC470-C1D4-4C9F-9132-C0C35647D97A}"/>
              </a:ext>
            </a:extLst>
          </p:cNvPr>
          <p:cNvSpPr txBox="1">
            <a:spLocks noGrp="1"/>
          </p:cNvSpPr>
          <p:nvPr/>
        </p:nvSpPr>
        <p:spPr bwMode="auto">
          <a:xfrm>
            <a:off x="8316913" y="6524625"/>
            <a:ext cx="587375" cy="222250"/>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A5D6BE2-206F-47BB-ACA4-C57B6F9954B4}" type="slidenum">
              <a:rPr lang="es-ES" altLang="es-ES" sz="1600" b="1">
                <a:solidFill>
                  <a:srgbClr val="FFC000"/>
                </a:solidFill>
              </a:rPr>
              <a:pPr algn="r" eaLnBrk="1" hangingPunct="1">
                <a:spcBef>
                  <a:spcPct val="0"/>
                </a:spcBef>
                <a:buFontTx/>
                <a:buNone/>
              </a:pPr>
              <a:t>143</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AEC8CFFC-F25E-4A6D-9966-5160E2B91E06}"/>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endParaRPr lang="en-GB" altLang="es-ES">
              <a:solidFill>
                <a:srgbClr val="9E1B34"/>
              </a:solidFill>
            </a:endParaRPr>
          </a:p>
          <a:p>
            <a:pPr eaLnBrk="1" hangingPunct="1">
              <a:defRPr/>
            </a:pPr>
            <a:r>
              <a:rPr lang="en-GB" altLang="es-ES" sz="1600" b="1">
                <a:solidFill>
                  <a:srgbClr val="9E1B34"/>
                </a:solidFill>
                <a:latin typeface="Gill Sans" charset="0"/>
              </a:rPr>
              <a:t>2016 INTEGRATED REPORT</a:t>
            </a:r>
          </a:p>
          <a:p>
            <a:pPr eaLnBrk="1" hangingPunct="1">
              <a:defRPr/>
            </a:pPr>
            <a:r>
              <a:rPr lang="en-GB" altLang="es-ES" sz="1600" b="1">
                <a:solidFill>
                  <a:srgbClr val="9E1B34"/>
                </a:solidFill>
                <a:latin typeface="Gill Sans" charset="0"/>
              </a:rPr>
              <a:t>ANNEX 2. BASIC REGULATORY FRAMEWORK</a:t>
            </a:r>
            <a:endParaRPr lang="en-GB" altLang="es-ES" sz="1600">
              <a:solidFill>
                <a:srgbClr val="9E1B34"/>
              </a:solidFill>
              <a:latin typeface="Gill Sans" charset="0"/>
            </a:endParaRPr>
          </a:p>
        </p:txBody>
      </p:sp>
      <p:pic>
        <p:nvPicPr>
          <p:cNvPr id="147461" name="Picture 2">
            <a:extLst>
              <a:ext uri="{FF2B5EF4-FFF2-40B4-BE49-F238E27FC236}">
                <a16:creationId xmlns="" xmlns:a16="http://schemas.microsoft.com/office/drawing/2014/main" id="{6E9E3361-B610-403B-A4F0-4B3679D490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B80BA066-50A4-48F3-96CB-640B2C2869E5}"/>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39D99B29-6D8C-4B1A-84D6-E683ADCE42EC}"/>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47464" name="1 Marcador de número de diapositiva">
            <a:extLst>
              <a:ext uri="{FF2B5EF4-FFF2-40B4-BE49-F238E27FC236}">
                <a16:creationId xmlns="" xmlns:a16="http://schemas.microsoft.com/office/drawing/2014/main" id="{EE4E3990-C348-46A4-854E-5CCF1D418D35}"/>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2F3FD4C7-5B33-451E-9BF9-C6FDE893D22E}" type="slidenum">
              <a:rPr lang="es-ES" altLang="es-ES" sz="1600" b="1">
                <a:solidFill>
                  <a:srgbClr val="FFC000"/>
                </a:solidFill>
              </a:rPr>
              <a:pPr algn="r" eaLnBrk="1" hangingPunct="1">
                <a:spcBef>
                  <a:spcPct val="0"/>
                </a:spcBef>
                <a:buFontTx/>
                <a:buNone/>
              </a:pPr>
              <a:t>143</a:t>
            </a:fld>
            <a:endParaRPr lang="en-GB" altLang="es-ES" sz="1600" b="1">
              <a:solidFill>
                <a:srgbClr val="FFC000"/>
              </a:solidFill>
            </a:endParaRPr>
          </a:p>
        </p:txBody>
      </p:sp>
      <p:sp>
        <p:nvSpPr>
          <p:cNvPr id="38" name="21 Rectángulo">
            <a:extLst>
              <a:ext uri="{FF2B5EF4-FFF2-40B4-BE49-F238E27FC236}">
                <a16:creationId xmlns="" xmlns:a16="http://schemas.microsoft.com/office/drawing/2014/main" id="{516F084F-BC81-40C2-A33C-234DF6A849EF}"/>
              </a:ext>
            </a:extLst>
          </p:cNvPr>
          <p:cNvSpPr>
            <a:spLocks noChangeArrowheads="1"/>
          </p:cNvSpPr>
          <p:nvPr/>
        </p:nvSpPr>
        <p:spPr bwMode="auto">
          <a:xfrm>
            <a:off x="1655763" y="1270000"/>
            <a:ext cx="7108825" cy="369888"/>
          </a:xfrm>
          <a:prstGeom prst="rect">
            <a:avLst/>
          </a:prstGeom>
          <a:noFill/>
          <a:ln w="9525">
            <a:noFill/>
            <a:miter lim="800000"/>
            <a:headEnd/>
            <a:tailEnd/>
          </a:ln>
        </p:spPr>
        <p:txBody>
          <a:bodyPr>
            <a:spAutoFit/>
          </a:bodyPr>
          <a:lstStyle/>
          <a:p>
            <a:pPr marL="180975" indent="-180975" algn="just">
              <a:buFont typeface="Wingdings" pitchFamily="2" charset="2"/>
              <a:buChar char="Ø"/>
              <a:defRPr/>
            </a:pPr>
            <a:r>
              <a:rPr lang="en-GB" altLang="es-ES" sz="900" b="1" dirty="0">
                <a:solidFill>
                  <a:srgbClr val="EBAB00"/>
                </a:solidFill>
                <a:latin typeface="Gill Sans"/>
              </a:rPr>
              <a:t>REGULATORY BODIES</a:t>
            </a:r>
          </a:p>
          <a:p>
            <a:pPr marL="180975" indent="-3175" algn="just">
              <a:defRPr/>
            </a:pPr>
            <a:r>
              <a:rPr lang="en-GB" altLang="es-ES" sz="900" b="1" dirty="0">
                <a:solidFill>
                  <a:srgbClr val="EBAB00"/>
                </a:solidFill>
                <a:latin typeface="Gill Sans"/>
              </a:rPr>
              <a:t>BANCO DE ESPAÑA CIRCULARS (applicable to ICO as a credit institution)</a:t>
            </a:r>
          </a:p>
        </p:txBody>
      </p:sp>
      <p:graphicFrame>
        <p:nvGraphicFramePr>
          <p:cNvPr id="39" name="38 Tabla">
            <a:extLst>
              <a:ext uri="{FF2B5EF4-FFF2-40B4-BE49-F238E27FC236}">
                <a16:creationId xmlns="" xmlns:a16="http://schemas.microsoft.com/office/drawing/2014/main" id="{AE375D36-A37B-47BF-98E1-7A5C26E67A35}"/>
              </a:ext>
            </a:extLst>
          </p:cNvPr>
          <p:cNvGraphicFramePr>
            <a:graphicFrameLocks noGrp="1"/>
          </p:cNvGraphicFramePr>
          <p:nvPr/>
        </p:nvGraphicFramePr>
        <p:xfrm>
          <a:off x="1655763" y="1671638"/>
          <a:ext cx="7078662" cy="3213420"/>
        </p:xfrm>
        <a:graphic>
          <a:graphicData uri="http://schemas.openxmlformats.org/drawingml/2006/table">
            <a:tbl>
              <a:tblPr firstRow="1" bandRow="1">
                <a:tableStyleId>{21E4AEA4-8DFA-4A89-87EB-49C32662AFE0}</a:tableStyleId>
              </a:tblPr>
              <a:tblGrid>
                <a:gridCol w="1952758">
                  <a:extLst>
                    <a:ext uri="{9D8B030D-6E8A-4147-A177-3AD203B41FA5}">
                      <a16:colId xmlns="" xmlns:a16="http://schemas.microsoft.com/office/drawing/2014/main" val="20000"/>
                    </a:ext>
                  </a:extLst>
                </a:gridCol>
                <a:gridCol w="5125904">
                  <a:extLst>
                    <a:ext uri="{9D8B030D-6E8A-4147-A177-3AD203B41FA5}">
                      <a16:colId xmlns="" xmlns:a16="http://schemas.microsoft.com/office/drawing/2014/main" val="20001"/>
                    </a:ext>
                  </a:extLst>
                </a:gridCol>
              </a:tblGrid>
              <a:tr h="309188">
                <a:tc>
                  <a:txBody>
                    <a:bodyPr/>
                    <a:lstStyle/>
                    <a:p>
                      <a:r>
                        <a:rPr lang="en-GB" sz="800" dirty="0">
                          <a:latin typeface="Gill Sans"/>
                        </a:rPr>
                        <a:t>REFERENCE</a:t>
                      </a:r>
                    </a:p>
                  </a:txBody>
                  <a:tcPr marL="91438" marR="91438" marT="45708" marB="45708" anchor="ctr" anchorCtr="1"/>
                </a:tc>
                <a:tc>
                  <a:txBody>
                    <a:bodyPr/>
                    <a:lstStyle/>
                    <a:p>
                      <a:r>
                        <a:rPr lang="en-GB" sz="800" dirty="0">
                          <a:latin typeface="Gill Sans"/>
                        </a:rPr>
                        <a:t>TITLE</a:t>
                      </a:r>
                    </a:p>
                  </a:txBody>
                  <a:tcPr marL="91438" marR="91438" marT="45708" marB="45708" anchor="ctr" anchorCtr="1"/>
                </a:tc>
                <a:extLst>
                  <a:ext uri="{0D108BD9-81ED-4DB2-BD59-A6C34878D82A}">
                    <a16:rowId xmlns="" xmlns:a16="http://schemas.microsoft.com/office/drawing/2014/main" val="10000"/>
                  </a:ext>
                </a:extLst>
              </a:tr>
              <a:tr h="457176">
                <a:tc>
                  <a:txBody>
                    <a:bodyPr/>
                    <a:lstStyle/>
                    <a:p>
                      <a:r>
                        <a:rPr lang="en-GB" sz="800" dirty="0">
                          <a:solidFill>
                            <a:schemeClr val="accent2">
                              <a:lumMod val="75000"/>
                            </a:schemeClr>
                          </a:solidFill>
                          <a:latin typeface="Gill Sans"/>
                        </a:rPr>
                        <a:t>Circular 5/2013, of 30 October</a:t>
                      </a:r>
                      <a:endParaRPr lang="en-GB" sz="800" dirty="0">
                        <a:latin typeface="Gill Sans"/>
                      </a:endParaRPr>
                    </a:p>
                  </a:txBody>
                  <a:tcPr marL="91438" marR="91438" marT="45708" marB="45708"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Amending Circular 4/2004, of 22 December, regarding rules on public and undisclosed financial information and on model financial statements, and Circular 1/2013, of 24 May, on the Spanish Risk Information Centre. </a:t>
                      </a:r>
                    </a:p>
                  </a:txBody>
                  <a:tcPr marL="91438" marR="91438" marT="45708" marB="45708" anchor="ctr"/>
                </a:tc>
                <a:extLst>
                  <a:ext uri="{0D108BD9-81ED-4DB2-BD59-A6C34878D82A}">
                    <a16:rowId xmlns="" xmlns:a16="http://schemas.microsoft.com/office/drawing/2014/main" val="10001"/>
                  </a:ext>
                </a:extLst>
              </a:tr>
              <a:tr h="335256">
                <a:tc>
                  <a:txBody>
                    <a:bodyPr/>
                    <a:lstStyle/>
                    <a:p>
                      <a:r>
                        <a:rPr lang="en-GB" sz="800" dirty="0">
                          <a:solidFill>
                            <a:schemeClr val="accent2">
                              <a:lumMod val="75000"/>
                            </a:schemeClr>
                          </a:solidFill>
                          <a:latin typeface="Gill Sans"/>
                        </a:rPr>
                        <a:t>Circular 4/2013, of 27 September</a:t>
                      </a:r>
                      <a:endParaRPr lang="en-GB" sz="800" dirty="0">
                        <a:latin typeface="Gill Sans"/>
                      </a:endParaRPr>
                    </a:p>
                  </a:txBody>
                  <a:tcPr marL="91438" marR="91438" marT="45708" marB="45708"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Amending Circular 3/2008, of 22 May, to credit institutions, on determining and controlling minimum own funds.</a:t>
                      </a:r>
                    </a:p>
                  </a:txBody>
                  <a:tcPr marL="91438" marR="91438" marT="45708" marB="45708" anchor="ctr"/>
                </a:tc>
                <a:extLst>
                  <a:ext uri="{0D108BD9-81ED-4DB2-BD59-A6C34878D82A}">
                    <a16:rowId xmlns="" xmlns:a16="http://schemas.microsoft.com/office/drawing/2014/main" val="10002"/>
                  </a:ext>
                </a:extLst>
              </a:tr>
              <a:tr h="335256">
                <a:tc>
                  <a:txBody>
                    <a:bodyPr/>
                    <a:lstStyle/>
                    <a:p>
                      <a:r>
                        <a:rPr lang="en-GB" sz="800" dirty="0">
                          <a:solidFill>
                            <a:schemeClr val="accent2">
                              <a:lumMod val="75000"/>
                            </a:schemeClr>
                          </a:solidFill>
                          <a:latin typeface="Gill Sans"/>
                        </a:rPr>
                        <a:t>Circular 1/2013, of 24 May</a:t>
                      </a:r>
                      <a:endParaRPr lang="en-GB" sz="800" dirty="0">
                        <a:latin typeface="Gill Sans"/>
                      </a:endParaRPr>
                    </a:p>
                  </a:txBody>
                  <a:tcPr marL="91438" marR="91438" marT="45708" marB="45708"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Amending Circular 4/2004, of 22 December, to credit institutions, regarding rules on public and undisclosed financial information and on model financial statements</a:t>
                      </a:r>
                    </a:p>
                  </a:txBody>
                  <a:tcPr marL="91438" marR="91438" marT="45708" marB="45708" anchor="ctr"/>
                </a:tc>
                <a:extLst>
                  <a:ext uri="{0D108BD9-81ED-4DB2-BD59-A6C34878D82A}">
                    <a16:rowId xmlns="" xmlns:a16="http://schemas.microsoft.com/office/drawing/2014/main" val="10003"/>
                  </a:ext>
                </a:extLst>
              </a:tr>
              <a:tr h="335256">
                <a:tc>
                  <a:txBody>
                    <a:bodyPr/>
                    <a:lstStyle/>
                    <a:p>
                      <a:r>
                        <a:rPr lang="en-GB" sz="800" dirty="0">
                          <a:solidFill>
                            <a:schemeClr val="accent2">
                              <a:lumMod val="75000"/>
                            </a:schemeClr>
                          </a:solidFill>
                          <a:latin typeface="Gill Sans"/>
                        </a:rPr>
                        <a:t>Circular 6/2012, of 28 September</a:t>
                      </a:r>
                      <a:endParaRPr lang="en-GB" sz="800" dirty="0">
                        <a:latin typeface="Gill Sans"/>
                      </a:endParaRPr>
                    </a:p>
                  </a:txBody>
                  <a:tcPr marL="91438" marR="91438" marT="45708" marB="45708"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Establishing</a:t>
                      </a:r>
                      <a:r>
                        <a:t> </a:t>
                      </a:r>
                      <a:r>
                        <a:rPr lang="en-GB" sz="800" dirty="0">
                          <a:solidFill>
                            <a:schemeClr val="accent2">
                              <a:lumMod val="75000"/>
                            </a:schemeClr>
                          </a:solidFill>
                          <a:latin typeface="Gill Sans"/>
                        </a:rPr>
                        <a:t>new information requirements concerning refinanced and restructured transactions.</a:t>
                      </a:r>
                    </a:p>
                  </a:txBody>
                  <a:tcPr marL="91438" marR="91438" marT="45708" marB="45708" anchor="ctr"/>
                </a:tc>
                <a:extLst>
                  <a:ext uri="{0D108BD9-81ED-4DB2-BD59-A6C34878D82A}">
                    <a16:rowId xmlns="" xmlns:a16="http://schemas.microsoft.com/office/drawing/2014/main" val="10004"/>
                  </a:ext>
                </a:extLst>
              </a:tr>
              <a:tr h="457176">
                <a:tc>
                  <a:txBody>
                    <a:bodyPr/>
                    <a:lstStyle/>
                    <a:p>
                      <a:r>
                        <a:rPr lang="en-GB" sz="800" dirty="0">
                          <a:solidFill>
                            <a:schemeClr val="accent2">
                              <a:lumMod val="75000"/>
                            </a:schemeClr>
                          </a:solidFill>
                          <a:latin typeface="Gill Sans"/>
                        </a:rPr>
                        <a:t>Circular 1/2012, of 29 February</a:t>
                      </a:r>
                      <a:endParaRPr lang="en-GB" sz="800" dirty="0">
                        <a:latin typeface="Gill Sans"/>
                      </a:endParaRPr>
                    </a:p>
                  </a:txBody>
                  <a:tcPr marL="91438" marR="91438" marT="45708" marB="45708"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Rules on notifying international financial transactions. Repealing Circular 15/1992, of 22 July, on reporting payments in euros to non-residents and in foreign currencies to residents and non-residents (NRP)</a:t>
                      </a:r>
                    </a:p>
                  </a:txBody>
                  <a:tcPr marL="91438" marR="91438" marT="45708" marB="45708" anchor="ctr"/>
                </a:tc>
                <a:extLst>
                  <a:ext uri="{0D108BD9-81ED-4DB2-BD59-A6C34878D82A}">
                    <a16:rowId xmlns="" xmlns:a16="http://schemas.microsoft.com/office/drawing/2014/main" val="10005"/>
                  </a:ext>
                </a:extLst>
              </a:tr>
              <a:tr h="335256">
                <a:tc>
                  <a:txBody>
                    <a:bodyPr/>
                    <a:lstStyle/>
                    <a:p>
                      <a:r>
                        <a:rPr lang="en-GB" sz="800" dirty="0">
                          <a:solidFill>
                            <a:schemeClr val="accent2">
                              <a:lumMod val="75000"/>
                            </a:schemeClr>
                          </a:solidFill>
                          <a:latin typeface="Gill Sans"/>
                        </a:rPr>
                        <a:t>Circular 1/2010, of 27 January</a:t>
                      </a:r>
                      <a:endParaRPr lang="en-GB" sz="800" dirty="0">
                        <a:latin typeface="Gill Sans"/>
                      </a:endParaRPr>
                    </a:p>
                  </a:txBody>
                  <a:tcPr marL="91438" marR="91438" marT="45708" marB="45708"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Interest rate statistics applicable to deposits and loans for households and non-financial companies.</a:t>
                      </a:r>
                    </a:p>
                  </a:txBody>
                  <a:tcPr marL="91438" marR="91438" marT="45708" marB="45708" anchor="ctr"/>
                </a:tc>
                <a:extLst>
                  <a:ext uri="{0D108BD9-81ED-4DB2-BD59-A6C34878D82A}">
                    <a16:rowId xmlns="" xmlns:a16="http://schemas.microsoft.com/office/drawing/2014/main" val="10006"/>
                  </a:ext>
                </a:extLst>
              </a:tr>
              <a:tr h="309188">
                <a:tc>
                  <a:txBody>
                    <a:bodyPr/>
                    <a:lstStyle/>
                    <a:p>
                      <a:r>
                        <a:rPr lang="en-GB" sz="800" dirty="0">
                          <a:solidFill>
                            <a:schemeClr val="accent2">
                              <a:lumMod val="75000"/>
                            </a:schemeClr>
                          </a:solidFill>
                          <a:latin typeface="Gill Sans"/>
                        </a:rPr>
                        <a:t>Circular 3/2008, of 22 May</a:t>
                      </a:r>
                      <a:endParaRPr lang="en-GB" sz="800" dirty="0">
                        <a:latin typeface="Gill Sans"/>
                      </a:endParaRPr>
                    </a:p>
                  </a:txBody>
                  <a:tcPr marL="91438" marR="91438" marT="45708" marB="45708" anchor="ctr"/>
                </a:tc>
                <a:tc>
                  <a:txBody>
                    <a:bodyPr/>
                    <a:lstStyle/>
                    <a:p>
                      <a:pPr marL="0" marR="0" indent="0" algn="just"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800" dirty="0">
                          <a:solidFill>
                            <a:schemeClr val="accent2">
                              <a:lumMod val="75000"/>
                            </a:schemeClr>
                          </a:solidFill>
                          <a:latin typeface="Gill Sans"/>
                        </a:rPr>
                        <a:t>Determining and controlling minimum own funds (amended by Circular 4/2013).</a:t>
                      </a:r>
                    </a:p>
                  </a:txBody>
                  <a:tcPr marL="91438" marR="91438" marT="45708" marB="45708" anchor="ctr"/>
                </a:tc>
                <a:extLst>
                  <a:ext uri="{0D108BD9-81ED-4DB2-BD59-A6C34878D82A}">
                    <a16:rowId xmlns="" xmlns:a16="http://schemas.microsoft.com/office/drawing/2014/main" val="10007"/>
                  </a:ext>
                </a:extLst>
              </a:tr>
              <a:tr h="309188">
                <a:tc>
                  <a:txBody>
                    <a:bodyPr/>
                    <a:lstStyle/>
                    <a:p>
                      <a:r>
                        <a:rPr lang="en-GB" sz="800" dirty="0">
                          <a:solidFill>
                            <a:schemeClr val="accent2">
                              <a:lumMod val="75000"/>
                            </a:schemeClr>
                          </a:solidFill>
                          <a:latin typeface="Gill Sans"/>
                        </a:rPr>
                        <a:t>Circular 4/2004, of 22 December</a:t>
                      </a:r>
                      <a:endParaRPr lang="en-GB" sz="800" dirty="0">
                        <a:latin typeface="Gill Sans"/>
                      </a:endParaRPr>
                    </a:p>
                  </a:txBody>
                  <a:tcPr marL="91438" marR="91438" marT="45708" marB="45708" anchor="ctr"/>
                </a:tc>
                <a:tc>
                  <a:txBody>
                    <a:bodyPr/>
                    <a:lstStyle/>
                    <a:p>
                      <a:pPr marL="0" marR="0" indent="0" algn="just" defTabSz="914400" rtl="0" eaLnBrk="1" fontAlgn="auto" latinLnBrk="0" hangingPunct="1">
                        <a:lnSpc>
                          <a:spcPct val="100000"/>
                        </a:lnSpc>
                        <a:spcBef>
                          <a:spcPts val="0"/>
                        </a:spcBef>
                        <a:spcAft>
                          <a:spcPts val="0"/>
                        </a:spcAft>
                        <a:buClrTx/>
                        <a:buSzTx/>
                        <a:buFont typeface="Wingdings" panose="05000000000000000000" pitchFamily="2" charset="2"/>
                        <a:buNone/>
                        <a:tabLst/>
                        <a:defRPr/>
                      </a:pPr>
                      <a:r>
                        <a:rPr lang="en-GB" sz="800" dirty="0">
                          <a:solidFill>
                            <a:schemeClr val="accent2">
                              <a:lumMod val="75000"/>
                            </a:schemeClr>
                          </a:solidFill>
                          <a:latin typeface="Gill Sans"/>
                        </a:rPr>
                        <a:t>Rules on public and undisclosed financial information and on model financial statements.</a:t>
                      </a:r>
                    </a:p>
                  </a:txBody>
                  <a:tcPr marL="91438" marR="91438" marT="45708" marB="45708" anchor="ctr"/>
                </a:tc>
                <a:extLst>
                  <a:ext uri="{0D108BD9-81ED-4DB2-BD59-A6C34878D82A}">
                    <a16:rowId xmlns="" xmlns:a16="http://schemas.microsoft.com/office/drawing/2014/main" val="10008"/>
                  </a:ext>
                </a:extLst>
              </a:tr>
            </a:tbl>
          </a:graphicData>
        </a:graphic>
      </p:graphicFrame>
      <p:grpSp>
        <p:nvGrpSpPr>
          <p:cNvPr id="4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11206867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Rectángulo">
            <a:extLst>
              <a:ext uri="{FF2B5EF4-FFF2-40B4-BE49-F238E27FC236}">
                <a16:creationId xmlns="" xmlns:a16="http://schemas.microsoft.com/office/drawing/2014/main" id="{E2ADE618-EFC2-492E-A508-41F6E0CD45E8}"/>
              </a:ext>
            </a:extLst>
          </p:cNvPr>
          <p:cNvSpPr/>
          <p:nvPr/>
        </p:nvSpPr>
        <p:spPr>
          <a:xfrm>
            <a:off x="1619250" y="946150"/>
            <a:ext cx="7115175" cy="230188"/>
          </a:xfrm>
          <a:prstGeom prst="rect">
            <a:avLst/>
          </a:prstGeom>
          <a:solidFill>
            <a:schemeClr val="accent2">
              <a:lumMod val="20000"/>
              <a:lumOff val="80000"/>
            </a:schemeClr>
          </a:solidFill>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r>
              <a:rPr lang="en-GB" altLang="es-ES" sz="900" b="1" dirty="0">
                <a:solidFill>
                  <a:srgbClr val="953735"/>
                </a:solidFill>
                <a:latin typeface="Gill Sans" charset="0"/>
              </a:rPr>
              <a:t>EXTERNAL REGULATORY FRAMEWORK</a:t>
            </a:r>
          </a:p>
        </p:txBody>
      </p:sp>
      <p:sp>
        <p:nvSpPr>
          <p:cNvPr id="42" name="1 Marcador de número de diapositiva">
            <a:extLst>
              <a:ext uri="{FF2B5EF4-FFF2-40B4-BE49-F238E27FC236}">
                <a16:creationId xmlns="" xmlns:a16="http://schemas.microsoft.com/office/drawing/2014/main" id="{EC28CE78-32FC-4114-AA5A-AF7EC4E32613}"/>
              </a:ext>
            </a:extLst>
          </p:cNvPr>
          <p:cNvSpPr txBox="1">
            <a:spLocks noGrp="1"/>
          </p:cNvSpPr>
          <p:nvPr/>
        </p:nvSpPr>
        <p:spPr bwMode="auto">
          <a:xfrm>
            <a:off x="8316913" y="6524625"/>
            <a:ext cx="587375" cy="222250"/>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DCB1FE89-2016-40B1-8BFC-78CF331CBE39}" type="slidenum">
              <a:rPr lang="es-ES" altLang="es-ES" sz="1600" b="1">
                <a:solidFill>
                  <a:srgbClr val="FFC000"/>
                </a:solidFill>
              </a:rPr>
              <a:pPr algn="r" eaLnBrk="1" hangingPunct="1">
                <a:spcBef>
                  <a:spcPct val="0"/>
                </a:spcBef>
                <a:buFontTx/>
                <a:buNone/>
              </a:pPr>
              <a:t>144</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B0D55812-F8B2-43C5-9BAC-F95534E710C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endParaRPr lang="en-GB" altLang="es-ES">
              <a:solidFill>
                <a:srgbClr val="9E1B34"/>
              </a:solidFill>
            </a:endParaRPr>
          </a:p>
          <a:p>
            <a:pPr eaLnBrk="1" hangingPunct="1">
              <a:defRPr/>
            </a:pPr>
            <a:r>
              <a:rPr lang="en-GB" altLang="es-ES" sz="1600" b="1">
                <a:solidFill>
                  <a:srgbClr val="9E1B34"/>
                </a:solidFill>
                <a:latin typeface="Gill Sans" charset="0"/>
              </a:rPr>
              <a:t>2016 INTEGRATED REPORT</a:t>
            </a:r>
          </a:p>
          <a:p>
            <a:pPr eaLnBrk="1" hangingPunct="1">
              <a:defRPr/>
            </a:pPr>
            <a:r>
              <a:rPr lang="en-GB" altLang="es-ES" sz="1600" b="1">
                <a:solidFill>
                  <a:srgbClr val="9E1B34"/>
                </a:solidFill>
                <a:latin typeface="Gill Sans" charset="0"/>
              </a:rPr>
              <a:t>ANNEX 2. BASIC REGULATORY FRAMEWORK</a:t>
            </a:r>
            <a:endParaRPr lang="en-GB" altLang="es-ES" sz="1600">
              <a:solidFill>
                <a:srgbClr val="9E1B34"/>
              </a:solidFill>
              <a:latin typeface="Gill Sans" charset="0"/>
            </a:endParaRPr>
          </a:p>
        </p:txBody>
      </p:sp>
      <p:pic>
        <p:nvPicPr>
          <p:cNvPr id="148485" name="Picture 2">
            <a:extLst>
              <a:ext uri="{FF2B5EF4-FFF2-40B4-BE49-F238E27FC236}">
                <a16:creationId xmlns="" xmlns:a16="http://schemas.microsoft.com/office/drawing/2014/main" id="{7EF9EF00-E9C5-4D63-B779-76B297A88AF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EA9EF938-1CED-4810-81B9-B5838CC356E7}"/>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F72B0909-C85D-4A93-B667-8313B141F7F3}"/>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48488" name="1 Marcador de número de diapositiva">
            <a:extLst>
              <a:ext uri="{FF2B5EF4-FFF2-40B4-BE49-F238E27FC236}">
                <a16:creationId xmlns="" xmlns:a16="http://schemas.microsoft.com/office/drawing/2014/main" id="{7081C829-1426-4CAA-AC69-6DA3F6CCC463}"/>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00CA1F88-B2A8-4594-B87F-33E3CA485B13}" type="slidenum">
              <a:rPr lang="es-ES" altLang="es-ES" sz="1600" b="1">
                <a:solidFill>
                  <a:srgbClr val="FFC000"/>
                </a:solidFill>
              </a:rPr>
              <a:pPr algn="r" eaLnBrk="1" hangingPunct="1">
                <a:spcBef>
                  <a:spcPct val="0"/>
                </a:spcBef>
                <a:buFontTx/>
                <a:buNone/>
              </a:pPr>
              <a:t>144</a:t>
            </a:fld>
            <a:endParaRPr lang="en-GB" altLang="es-ES" sz="1600" b="1">
              <a:solidFill>
                <a:srgbClr val="FFC000"/>
              </a:solidFill>
            </a:endParaRPr>
          </a:p>
        </p:txBody>
      </p:sp>
      <p:sp>
        <p:nvSpPr>
          <p:cNvPr id="38" name="21 Rectángulo">
            <a:extLst>
              <a:ext uri="{FF2B5EF4-FFF2-40B4-BE49-F238E27FC236}">
                <a16:creationId xmlns="" xmlns:a16="http://schemas.microsoft.com/office/drawing/2014/main" id="{8D495CEB-D3F6-4569-AA8D-4EB9B6598450}"/>
              </a:ext>
            </a:extLst>
          </p:cNvPr>
          <p:cNvSpPr>
            <a:spLocks noChangeArrowheads="1"/>
          </p:cNvSpPr>
          <p:nvPr/>
        </p:nvSpPr>
        <p:spPr bwMode="auto">
          <a:xfrm>
            <a:off x="1619250" y="1268413"/>
            <a:ext cx="7145338" cy="508000"/>
          </a:xfrm>
          <a:prstGeom prst="rect">
            <a:avLst/>
          </a:prstGeom>
          <a:noFill/>
          <a:ln w="9525">
            <a:noFill/>
            <a:miter lim="800000"/>
            <a:headEnd/>
            <a:tailEnd/>
          </a:ln>
        </p:spPr>
        <p:txBody>
          <a:bodyPr>
            <a:spAutoFit/>
          </a:bodyPr>
          <a:lstStyle/>
          <a:p>
            <a:pPr marL="180975" indent="-180975" algn="just">
              <a:buFont typeface="Wingdings" pitchFamily="2" charset="2"/>
              <a:buChar char="Ø"/>
              <a:defRPr/>
            </a:pPr>
            <a:r>
              <a:rPr lang="en-GB" altLang="es-ES" sz="900" b="1" dirty="0">
                <a:solidFill>
                  <a:srgbClr val="EBAB00"/>
                </a:solidFill>
                <a:latin typeface="Gill Sans"/>
              </a:rPr>
              <a:t>REGULATORY BODIES</a:t>
            </a:r>
          </a:p>
          <a:p>
            <a:pPr marL="180975" indent="-3175" algn="just">
              <a:defRPr/>
            </a:pPr>
            <a:r>
              <a:rPr lang="en-GB" altLang="es-ES" sz="900" b="1" dirty="0">
                <a:solidFill>
                  <a:srgbClr val="EBAB00"/>
                </a:solidFill>
                <a:latin typeface="Gill Sans"/>
              </a:rPr>
              <a:t>SPANISH NATIONAL SECURITIES MARKET COMMISSION CIRCULARS (applicable to ICO as an issuer)</a:t>
            </a:r>
          </a:p>
        </p:txBody>
      </p:sp>
      <p:graphicFrame>
        <p:nvGraphicFramePr>
          <p:cNvPr id="39" name="38 Tabla">
            <a:extLst>
              <a:ext uri="{FF2B5EF4-FFF2-40B4-BE49-F238E27FC236}">
                <a16:creationId xmlns="" xmlns:a16="http://schemas.microsoft.com/office/drawing/2014/main" id="{200B31CD-853C-4B7C-A20D-E2F87F75332C}"/>
              </a:ext>
            </a:extLst>
          </p:cNvPr>
          <p:cNvGraphicFramePr>
            <a:graphicFrameLocks noGrp="1"/>
          </p:cNvGraphicFramePr>
          <p:nvPr/>
        </p:nvGraphicFramePr>
        <p:xfrm>
          <a:off x="1619250" y="1816100"/>
          <a:ext cx="7115175" cy="2886076"/>
        </p:xfrm>
        <a:graphic>
          <a:graphicData uri="http://schemas.openxmlformats.org/drawingml/2006/table">
            <a:tbl>
              <a:tblPr firstRow="1" bandRow="1">
                <a:tableStyleId>{21E4AEA4-8DFA-4A89-87EB-49C32662AFE0}</a:tableStyleId>
              </a:tblPr>
              <a:tblGrid>
                <a:gridCol w="1962830">
                  <a:extLst>
                    <a:ext uri="{9D8B030D-6E8A-4147-A177-3AD203B41FA5}">
                      <a16:colId xmlns="" xmlns:a16="http://schemas.microsoft.com/office/drawing/2014/main" val="20000"/>
                    </a:ext>
                  </a:extLst>
                </a:gridCol>
                <a:gridCol w="5152345">
                  <a:extLst>
                    <a:ext uri="{9D8B030D-6E8A-4147-A177-3AD203B41FA5}">
                      <a16:colId xmlns="" xmlns:a16="http://schemas.microsoft.com/office/drawing/2014/main" val="20001"/>
                    </a:ext>
                  </a:extLst>
                </a:gridCol>
              </a:tblGrid>
              <a:tr h="370922">
                <a:tc>
                  <a:txBody>
                    <a:bodyPr/>
                    <a:lstStyle/>
                    <a:p>
                      <a:r>
                        <a:rPr lang="en-GB" sz="800" dirty="0">
                          <a:latin typeface="Gill Sans"/>
                        </a:rPr>
                        <a:t>REFERENCE</a:t>
                      </a:r>
                    </a:p>
                  </a:txBody>
                  <a:tcPr marL="91444" marR="91444" marT="45730" marB="45730" anchor="ctr" anchorCtr="1"/>
                </a:tc>
                <a:tc>
                  <a:txBody>
                    <a:bodyPr/>
                    <a:lstStyle/>
                    <a:p>
                      <a:r>
                        <a:rPr lang="en-GB" sz="800" dirty="0">
                          <a:latin typeface="Gill Sans"/>
                        </a:rPr>
                        <a:t>TITLE</a:t>
                      </a:r>
                    </a:p>
                  </a:txBody>
                  <a:tcPr marL="91444" marR="91444" marT="45730" marB="45730" anchor="ctr" anchorCtr="1"/>
                </a:tc>
                <a:extLst>
                  <a:ext uri="{0D108BD9-81ED-4DB2-BD59-A6C34878D82A}">
                    <a16:rowId xmlns="" xmlns:a16="http://schemas.microsoft.com/office/drawing/2014/main" val="10000"/>
                  </a:ext>
                </a:extLst>
              </a:tr>
              <a:tr h="945087">
                <a:tc>
                  <a:txBody>
                    <a:bodyPr/>
                    <a:lstStyle/>
                    <a:p>
                      <a:r>
                        <a:rPr lang="en-GB" sz="800" dirty="0">
                          <a:solidFill>
                            <a:schemeClr val="accent2">
                              <a:lumMod val="75000"/>
                            </a:schemeClr>
                          </a:solidFill>
                          <a:latin typeface="Gill Sans"/>
                        </a:rPr>
                        <a:t>Circular 5/2016, of 27 July</a:t>
                      </a:r>
                      <a:endParaRPr lang="en-GB" sz="800" dirty="0">
                        <a:latin typeface="Gill Sans"/>
                      </a:endParaRPr>
                    </a:p>
                  </a:txBody>
                  <a:tcPr marL="91444" marR="91444" marT="45730" marB="45730"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Amending Circular 9/2008, of 10 December, on accounting standards, undisclosed and public financial statements, annual accounts of companies operating official secondary markets, excluding Banco de España, of entities operating multilateral trading facilities, of the Spanish Payment Systems company, of central clearing houses, of the Spanish Stock Exchanges company, of companies whose shares are owned in full by operators of official secondary markets and multilateral trading facilities and other securities clearing and settlement systems of markets created under the provisions set out in the Spanish Securities Market Act (</a:t>
                      </a:r>
                      <a:r>
                        <a:rPr lang="en-GB" sz="800" i="1" dirty="0">
                          <a:solidFill>
                            <a:schemeClr val="accent2">
                              <a:lumMod val="75000"/>
                            </a:schemeClr>
                          </a:solidFill>
                          <a:latin typeface="Gill Sans"/>
                        </a:rPr>
                        <a:t>Ley del Mercado de Valores</a:t>
                      </a:r>
                      <a:r>
                        <a:rPr lang="en-GB" sz="800" dirty="0">
                          <a:solidFill>
                            <a:schemeClr val="accent2">
                              <a:lumMod val="75000"/>
                            </a:schemeClr>
                          </a:solidFill>
                          <a:latin typeface="Gill Sans"/>
                        </a:rPr>
                        <a:t>).</a:t>
                      </a:r>
                    </a:p>
                  </a:txBody>
                  <a:tcPr marL="91444" marR="91444" marT="45730" marB="45730" anchor="ctr"/>
                </a:tc>
                <a:extLst>
                  <a:ext uri="{0D108BD9-81ED-4DB2-BD59-A6C34878D82A}">
                    <a16:rowId xmlns="" xmlns:a16="http://schemas.microsoft.com/office/drawing/2014/main" val="10001"/>
                  </a:ext>
                </a:extLst>
              </a:tr>
              <a:tr h="370922">
                <a:tc>
                  <a:txBody>
                    <a:bodyPr/>
                    <a:lstStyle/>
                    <a:p>
                      <a:r>
                        <a:rPr lang="en-GB" sz="800" dirty="0">
                          <a:solidFill>
                            <a:schemeClr val="accent2">
                              <a:lumMod val="75000"/>
                            </a:schemeClr>
                          </a:solidFill>
                          <a:latin typeface="Gill Sans"/>
                        </a:rPr>
                        <a:t>Circular 3/2016, of 20 April</a:t>
                      </a:r>
                      <a:endParaRPr lang="en-GB" sz="800" dirty="0">
                        <a:latin typeface="Gill Sans"/>
                      </a:endParaRPr>
                    </a:p>
                  </a:txBody>
                  <a:tcPr marL="91444" marR="91444" marT="45730" marB="45730"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Amending Circular 7/2011, of 12 December, on charges information leaflets and the content of standard-form contracts.</a:t>
                      </a:r>
                    </a:p>
                  </a:txBody>
                  <a:tcPr marL="91444" marR="91444" marT="45730" marB="45730" anchor="ctr"/>
                </a:tc>
                <a:extLst>
                  <a:ext uri="{0D108BD9-81ED-4DB2-BD59-A6C34878D82A}">
                    <a16:rowId xmlns="" xmlns:a16="http://schemas.microsoft.com/office/drawing/2014/main" val="10002"/>
                  </a:ext>
                </a:extLst>
              </a:tr>
              <a:tr h="457301">
                <a:tc>
                  <a:txBody>
                    <a:bodyPr/>
                    <a:lstStyle/>
                    <a:p>
                      <a:r>
                        <a:rPr lang="en-GB" sz="800" dirty="0">
                          <a:solidFill>
                            <a:schemeClr val="accent2">
                              <a:lumMod val="75000"/>
                            </a:schemeClr>
                          </a:solidFill>
                          <a:latin typeface="Gill Sans"/>
                        </a:rPr>
                        <a:t>Circular 5/2015, of 28 October</a:t>
                      </a:r>
                      <a:endParaRPr lang="en-GB" sz="800" dirty="0">
                        <a:latin typeface="Gill Sans"/>
                      </a:endParaRPr>
                    </a:p>
                  </a:txBody>
                  <a:tcPr marL="91444" marR="91444" marT="45730" marB="45730"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Amending Circular 1/2008, of 30 January, on periodic information from issuers with securities admitted to trading on regulated markets and relating to half-yearly financial reports, interim management statements and, where applicable, quarterly financial reports.</a:t>
                      </a:r>
                    </a:p>
                  </a:txBody>
                  <a:tcPr marL="91444" marR="91444" marT="45730" marB="45730" anchor="ctr"/>
                </a:tc>
                <a:extLst>
                  <a:ext uri="{0D108BD9-81ED-4DB2-BD59-A6C34878D82A}">
                    <a16:rowId xmlns="" xmlns:a16="http://schemas.microsoft.com/office/drawing/2014/main" val="10003"/>
                  </a:ext>
                </a:extLst>
              </a:tr>
              <a:tr h="370922">
                <a:tc>
                  <a:txBody>
                    <a:bodyPr/>
                    <a:lstStyle/>
                    <a:p>
                      <a:r>
                        <a:rPr lang="en-GB" sz="800" dirty="0">
                          <a:solidFill>
                            <a:schemeClr val="accent2">
                              <a:lumMod val="75000"/>
                            </a:schemeClr>
                          </a:solidFill>
                          <a:latin typeface="Gill Sans"/>
                        </a:rPr>
                        <a:t>Circular 7/2011, of 12 December</a:t>
                      </a:r>
                      <a:endParaRPr lang="en-GB" sz="800" dirty="0">
                        <a:latin typeface="Gill Sans"/>
                      </a:endParaRPr>
                    </a:p>
                  </a:txBody>
                  <a:tcPr marL="91444" marR="91444" marT="45730" marB="45730"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Charges information leaflets and the content of standard-form contracts. </a:t>
                      </a:r>
                    </a:p>
                  </a:txBody>
                  <a:tcPr marL="91444" marR="91444" marT="45730" marB="45730" anchor="ctr"/>
                </a:tc>
                <a:extLst>
                  <a:ext uri="{0D108BD9-81ED-4DB2-BD59-A6C34878D82A}">
                    <a16:rowId xmlns="" xmlns:a16="http://schemas.microsoft.com/office/drawing/2014/main" val="10004"/>
                  </a:ext>
                </a:extLst>
              </a:tr>
              <a:tr h="370922">
                <a:tc>
                  <a:txBody>
                    <a:bodyPr/>
                    <a:lstStyle/>
                    <a:p>
                      <a:r>
                        <a:rPr lang="en-GB" sz="800" dirty="0">
                          <a:solidFill>
                            <a:schemeClr val="accent2">
                              <a:lumMod val="75000"/>
                            </a:schemeClr>
                          </a:solidFill>
                          <a:latin typeface="Gill Sans"/>
                        </a:rPr>
                        <a:t>Circular 3/1993, of 29 December</a:t>
                      </a:r>
                      <a:endParaRPr lang="en-GB" sz="800" dirty="0">
                        <a:latin typeface="Gill Sans"/>
                      </a:endParaRPr>
                    </a:p>
                  </a:txBody>
                  <a:tcPr marL="91444" marR="91444" marT="45730" marB="45730" anchor="ctr"/>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Operating records and the filing of order documentation (amended by Circular 7/1998, of 16 December, and Circular 1/1995, of 14 June)</a:t>
                      </a:r>
                    </a:p>
                  </a:txBody>
                  <a:tcPr marL="91444" marR="91444" marT="45730" marB="45730" anchor="ctr"/>
                </a:tc>
                <a:extLst>
                  <a:ext uri="{0D108BD9-81ED-4DB2-BD59-A6C34878D82A}">
                    <a16:rowId xmlns="" xmlns:a16="http://schemas.microsoft.com/office/drawing/2014/main" val="10005"/>
                  </a:ext>
                </a:extLst>
              </a:tr>
            </a:tbl>
          </a:graphicData>
        </a:graphic>
      </p:graphicFrame>
      <p:grpSp>
        <p:nvGrpSpPr>
          <p:cNvPr id="4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649040635"/>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Rectángulo">
            <a:extLst>
              <a:ext uri="{FF2B5EF4-FFF2-40B4-BE49-F238E27FC236}">
                <a16:creationId xmlns="" xmlns:a16="http://schemas.microsoft.com/office/drawing/2014/main" id="{E246869C-265C-4188-A32F-5C394C3865A5}"/>
              </a:ext>
            </a:extLst>
          </p:cNvPr>
          <p:cNvSpPr/>
          <p:nvPr/>
        </p:nvSpPr>
        <p:spPr>
          <a:xfrm>
            <a:off x="1619250" y="946150"/>
            <a:ext cx="7115175" cy="230188"/>
          </a:xfrm>
          <a:prstGeom prst="rect">
            <a:avLst/>
          </a:prstGeom>
          <a:solidFill>
            <a:schemeClr val="accent2">
              <a:lumMod val="20000"/>
              <a:lumOff val="80000"/>
            </a:schemeClr>
          </a:solidFill>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r>
              <a:rPr lang="en-GB" altLang="es-ES" sz="900" b="1" dirty="0">
                <a:solidFill>
                  <a:srgbClr val="953735"/>
                </a:solidFill>
                <a:latin typeface="Gill Sans" charset="0"/>
              </a:rPr>
              <a:t>INTERNAL REGULATORY FRAMEWORK</a:t>
            </a:r>
          </a:p>
        </p:txBody>
      </p:sp>
      <p:sp>
        <p:nvSpPr>
          <p:cNvPr id="42" name="1 Marcador de número de diapositiva">
            <a:extLst>
              <a:ext uri="{FF2B5EF4-FFF2-40B4-BE49-F238E27FC236}">
                <a16:creationId xmlns="" xmlns:a16="http://schemas.microsoft.com/office/drawing/2014/main" id="{74C5C318-E8B8-4151-BF07-ECD9703B0C86}"/>
              </a:ext>
            </a:extLst>
          </p:cNvPr>
          <p:cNvSpPr txBox="1">
            <a:spLocks noGrp="1"/>
          </p:cNvSpPr>
          <p:nvPr/>
        </p:nvSpPr>
        <p:spPr bwMode="auto">
          <a:xfrm>
            <a:off x="8316913" y="6524625"/>
            <a:ext cx="587375" cy="222250"/>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86B43C3-8540-4866-BBA3-54221A1E54A2}" type="slidenum">
              <a:rPr lang="es-ES" altLang="es-ES" sz="1600" b="1">
                <a:solidFill>
                  <a:srgbClr val="FFC000"/>
                </a:solidFill>
              </a:rPr>
              <a:pPr algn="r" eaLnBrk="1" hangingPunct="1">
                <a:spcBef>
                  <a:spcPct val="0"/>
                </a:spcBef>
                <a:buFontTx/>
                <a:buNone/>
              </a:pPr>
              <a:t>145</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24270599-C771-4BBF-ACA5-7B13E397C76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endParaRPr lang="en-GB" altLang="es-ES">
              <a:solidFill>
                <a:srgbClr val="9E1B34"/>
              </a:solidFill>
            </a:endParaRPr>
          </a:p>
          <a:p>
            <a:pPr eaLnBrk="1" hangingPunct="1">
              <a:defRPr/>
            </a:pPr>
            <a:r>
              <a:rPr lang="en-GB" altLang="es-ES" sz="1600" b="1">
                <a:solidFill>
                  <a:srgbClr val="9E1B34"/>
                </a:solidFill>
                <a:latin typeface="Gill Sans" charset="0"/>
              </a:rPr>
              <a:t>2016 INTEGRATED REPORT</a:t>
            </a:r>
          </a:p>
          <a:p>
            <a:pPr eaLnBrk="1" hangingPunct="1">
              <a:defRPr/>
            </a:pPr>
            <a:r>
              <a:rPr lang="en-GB" altLang="es-ES" sz="1600" b="1">
                <a:solidFill>
                  <a:srgbClr val="9E1B34"/>
                </a:solidFill>
                <a:latin typeface="Gill Sans" charset="0"/>
              </a:rPr>
              <a:t>ANNEX 2. BASIC REGULATORY FRAMEWORK</a:t>
            </a:r>
            <a:endParaRPr lang="en-GB" altLang="es-ES" sz="1600">
              <a:solidFill>
                <a:srgbClr val="9E1B34"/>
              </a:solidFill>
              <a:latin typeface="Gill Sans" charset="0"/>
            </a:endParaRPr>
          </a:p>
        </p:txBody>
      </p:sp>
      <p:pic>
        <p:nvPicPr>
          <p:cNvPr id="149509" name="Picture 2">
            <a:extLst>
              <a:ext uri="{FF2B5EF4-FFF2-40B4-BE49-F238E27FC236}">
                <a16:creationId xmlns="" xmlns:a16="http://schemas.microsoft.com/office/drawing/2014/main" id="{1EBE12A7-143E-4F54-9705-4789168FDFB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0C4C2A3D-9709-4F8E-A551-80376C7B5576}"/>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1BD72F6C-DFE4-4FF8-91A7-2AE2DA0E6F2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49512" name="1 Marcador de número de diapositiva">
            <a:extLst>
              <a:ext uri="{FF2B5EF4-FFF2-40B4-BE49-F238E27FC236}">
                <a16:creationId xmlns="" xmlns:a16="http://schemas.microsoft.com/office/drawing/2014/main" id="{6FC12D48-F24D-43F6-BEE5-941E0D2CCC60}"/>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0CB691F7-FF5C-4CCA-801B-415CC31D784F}" type="slidenum">
              <a:rPr lang="es-ES" altLang="es-ES" sz="1600" b="1">
                <a:solidFill>
                  <a:srgbClr val="FFC000"/>
                </a:solidFill>
              </a:rPr>
              <a:pPr algn="r" eaLnBrk="1" hangingPunct="1">
                <a:spcBef>
                  <a:spcPct val="0"/>
                </a:spcBef>
                <a:buFontTx/>
                <a:buNone/>
              </a:pPr>
              <a:t>145</a:t>
            </a:fld>
            <a:endParaRPr lang="en-GB" altLang="es-ES" sz="1600" b="1">
              <a:solidFill>
                <a:srgbClr val="FFC000"/>
              </a:solidFill>
            </a:endParaRPr>
          </a:p>
        </p:txBody>
      </p:sp>
      <p:sp>
        <p:nvSpPr>
          <p:cNvPr id="149513" name="21 Rectángulo">
            <a:extLst>
              <a:ext uri="{FF2B5EF4-FFF2-40B4-BE49-F238E27FC236}">
                <a16:creationId xmlns="" xmlns:a16="http://schemas.microsoft.com/office/drawing/2014/main" id="{9B734C38-7483-4989-98B2-A6760655230A}"/>
              </a:ext>
            </a:extLst>
          </p:cNvPr>
          <p:cNvSpPr>
            <a:spLocks noChangeArrowheads="1"/>
          </p:cNvSpPr>
          <p:nvPr/>
        </p:nvSpPr>
        <p:spPr bwMode="auto">
          <a:xfrm>
            <a:off x="1619250" y="1268413"/>
            <a:ext cx="7145338"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CIRCULARS FROM THE CHAIRMAN'S OFFICE</a:t>
            </a:r>
          </a:p>
        </p:txBody>
      </p:sp>
      <p:graphicFrame>
        <p:nvGraphicFramePr>
          <p:cNvPr id="39" name="38 Tabla">
            <a:extLst>
              <a:ext uri="{FF2B5EF4-FFF2-40B4-BE49-F238E27FC236}">
                <a16:creationId xmlns="" xmlns:a16="http://schemas.microsoft.com/office/drawing/2014/main" id="{15DE9274-AFEF-4B49-88ED-50EF4C606A5D}"/>
              </a:ext>
            </a:extLst>
          </p:cNvPr>
          <p:cNvGraphicFramePr>
            <a:graphicFrameLocks noGrp="1"/>
          </p:cNvGraphicFramePr>
          <p:nvPr/>
        </p:nvGraphicFramePr>
        <p:xfrm>
          <a:off x="1619250" y="1530350"/>
          <a:ext cx="7115175" cy="2225676"/>
        </p:xfrm>
        <a:graphic>
          <a:graphicData uri="http://schemas.openxmlformats.org/drawingml/2006/table">
            <a:tbl>
              <a:tblPr firstRow="1" bandRow="1">
                <a:tableStyleId>{21E4AEA4-8DFA-4A89-87EB-49C32662AFE0}</a:tableStyleId>
              </a:tblPr>
              <a:tblGrid>
                <a:gridCol w="1962830">
                  <a:extLst>
                    <a:ext uri="{9D8B030D-6E8A-4147-A177-3AD203B41FA5}">
                      <a16:colId xmlns="" xmlns:a16="http://schemas.microsoft.com/office/drawing/2014/main" val="20000"/>
                    </a:ext>
                  </a:extLst>
                </a:gridCol>
                <a:gridCol w="5152345">
                  <a:extLst>
                    <a:ext uri="{9D8B030D-6E8A-4147-A177-3AD203B41FA5}">
                      <a16:colId xmlns="" xmlns:a16="http://schemas.microsoft.com/office/drawing/2014/main" val="20001"/>
                    </a:ext>
                  </a:extLst>
                </a:gridCol>
              </a:tblGrid>
              <a:tr h="370946">
                <a:tc>
                  <a:txBody>
                    <a:bodyPr/>
                    <a:lstStyle/>
                    <a:p>
                      <a:r>
                        <a:rPr lang="en-GB" sz="800" dirty="0">
                          <a:latin typeface="Gill Sans"/>
                        </a:rPr>
                        <a:t>REFERENCE</a:t>
                      </a:r>
                    </a:p>
                  </a:txBody>
                  <a:tcPr marL="91444" marR="91444" marT="45733" marB="45733" anchor="ctr" anchorCtr="1"/>
                </a:tc>
                <a:tc>
                  <a:txBody>
                    <a:bodyPr/>
                    <a:lstStyle/>
                    <a:p>
                      <a:r>
                        <a:rPr lang="en-GB" sz="800" dirty="0">
                          <a:latin typeface="Gill Sans"/>
                        </a:rPr>
                        <a:t>TITLE</a:t>
                      </a:r>
                    </a:p>
                  </a:txBody>
                  <a:tcPr marL="91444" marR="91444" marT="45733" marB="45733" anchor="ctr" anchorCtr="1"/>
                </a:tc>
                <a:extLst>
                  <a:ext uri="{0D108BD9-81ED-4DB2-BD59-A6C34878D82A}">
                    <a16:rowId xmlns="" xmlns:a16="http://schemas.microsoft.com/office/drawing/2014/main" val="10000"/>
                  </a:ext>
                </a:extLst>
              </a:tr>
              <a:tr h="370946">
                <a:tc>
                  <a:txBody>
                    <a:bodyPr/>
                    <a:lstStyle/>
                    <a:p>
                      <a:pPr marL="0" marR="0" indent="0" algn="l" defTabSz="914400" rtl="0" eaLnBrk="1" fontAlgn="auto" latinLnBrk="0" hangingPunct="1">
                        <a:lnSpc>
                          <a:spcPct val="107000"/>
                        </a:lnSpc>
                        <a:spcBef>
                          <a:spcPts val="0"/>
                        </a:spcBef>
                        <a:spcAft>
                          <a:spcPts val="0"/>
                        </a:spcAft>
                        <a:buClrTx/>
                        <a:buSzTx/>
                        <a:buFontTx/>
                        <a:buNone/>
                        <a:tabLst/>
                        <a:defRPr/>
                      </a:pPr>
                      <a:r>
                        <a:rPr lang="en-GB" sz="800" dirty="0">
                          <a:solidFill>
                            <a:schemeClr val="accent2">
                              <a:lumMod val="75000"/>
                            </a:schemeClr>
                          </a:solidFill>
                          <a:latin typeface="Gill Sans"/>
                        </a:rPr>
                        <a:t>CIR-02/2015</a:t>
                      </a:r>
                    </a:p>
                  </a:txBody>
                  <a:tcPr marL="91444" marR="91444" marT="45733" marB="45733" anchor="ctr" anchorCtr="1"/>
                </a:tc>
                <a:tc>
                  <a:txBody>
                    <a:bodyPr/>
                    <a:lstStyle/>
                    <a:p>
                      <a:pPr marL="0" marR="0" indent="0" algn="just" defTabSz="914400" rtl="0" eaLnBrk="1" fontAlgn="auto" latinLnBrk="0" hangingPunct="1">
                        <a:lnSpc>
                          <a:spcPct val="100000"/>
                        </a:lnSpc>
                        <a:spcBef>
                          <a:spcPts val="0"/>
                        </a:spcBef>
                        <a:spcAft>
                          <a:spcPts val="0"/>
                        </a:spcAft>
                        <a:buClrTx/>
                        <a:buSzTx/>
                        <a:buFontTx/>
                        <a:buNone/>
                        <a:tabLst/>
                        <a:defRPr/>
                      </a:pPr>
                      <a:r>
                        <a:rPr lang="en-GB" sz="800" dirty="0">
                          <a:solidFill>
                            <a:schemeClr val="accent2">
                              <a:lumMod val="75000"/>
                            </a:schemeClr>
                          </a:solidFill>
                          <a:latin typeface="Gill Sans"/>
                        </a:rPr>
                        <a:t>Collegiate Bodies</a:t>
                      </a:r>
                    </a:p>
                  </a:txBody>
                  <a:tcPr marL="91444" marR="91444" marT="45733" marB="45733" anchor="ctr"/>
                </a:tc>
                <a:extLst>
                  <a:ext uri="{0D108BD9-81ED-4DB2-BD59-A6C34878D82A}">
                    <a16:rowId xmlns="" xmlns:a16="http://schemas.microsoft.com/office/drawing/2014/main" val="10001"/>
                  </a:ext>
                </a:extLst>
              </a:tr>
              <a:tr h="370946">
                <a:tc>
                  <a:txBody>
                    <a:bodyPr/>
                    <a:lstStyle/>
                    <a:p>
                      <a:pPr>
                        <a:lnSpc>
                          <a:spcPct val="107000"/>
                        </a:lnSpc>
                        <a:spcAft>
                          <a:spcPts val="0"/>
                        </a:spcAft>
                      </a:pPr>
                      <a:r>
                        <a:rPr lang="en-GB" sz="800" dirty="0">
                          <a:solidFill>
                            <a:schemeClr val="accent2">
                              <a:lumMod val="75000"/>
                            </a:schemeClr>
                          </a:solidFill>
                          <a:latin typeface="Gill Sans"/>
                        </a:rPr>
                        <a:t>CIR-01/2016</a:t>
                      </a:r>
                    </a:p>
                  </a:txBody>
                  <a:tcPr marL="44448" marR="44448" marT="0" marB="0" anchor="ctr" anchorCtr="1"/>
                </a:tc>
                <a:tc>
                  <a:txBody>
                    <a:bodyPr/>
                    <a:lstStyle/>
                    <a:p>
                      <a:pPr marL="0" indent="0">
                        <a:lnSpc>
                          <a:spcPct val="107000"/>
                        </a:lnSpc>
                        <a:spcAft>
                          <a:spcPts val="0"/>
                        </a:spcAft>
                      </a:pPr>
                      <a:r>
                        <a:rPr lang="en-GB" sz="800" dirty="0">
                          <a:solidFill>
                            <a:schemeClr val="accent2">
                              <a:lumMod val="75000"/>
                            </a:schemeClr>
                          </a:solidFill>
                          <a:latin typeface="Gill Sans"/>
                        </a:rPr>
                        <a:t>Internal Procurement Instructions</a:t>
                      </a:r>
                    </a:p>
                  </a:txBody>
                  <a:tcPr marL="44448" marR="44448" marT="0" marB="0" anchor="ctr"/>
                </a:tc>
                <a:extLst>
                  <a:ext uri="{0D108BD9-81ED-4DB2-BD59-A6C34878D82A}">
                    <a16:rowId xmlns="" xmlns:a16="http://schemas.microsoft.com/office/drawing/2014/main" val="10002"/>
                  </a:ext>
                </a:extLst>
              </a:tr>
              <a:tr h="370946">
                <a:tc>
                  <a:txBody>
                    <a:bodyPr/>
                    <a:lstStyle/>
                    <a:p>
                      <a:pPr>
                        <a:lnSpc>
                          <a:spcPct val="107000"/>
                        </a:lnSpc>
                        <a:spcAft>
                          <a:spcPts val="0"/>
                        </a:spcAft>
                      </a:pPr>
                      <a:r>
                        <a:rPr lang="en-GB" sz="800" dirty="0">
                          <a:solidFill>
                            <a:schemeClr val="accent2">
                              <a:lumMod val="75000"/>
                            </a:schemeClr>
                          </a:solidFill>
                          <a:latin typeface="Gill Sans"/>
                        </a:rPr>
                        <a:t>CIR-02/2016</a:t>
                      </a:r>
                    </a:p>
                  </a:txBody>
                  <a:tcPr marL="44448" marR="44448" marT="0" marB="0" anchor="ctr" anchorCtr="1"/>
                </a:tc>
                <a:tc>
                  <a:txBody>
                    <a:bodyPr/>
                    <a:lstStyle/>
                    <a:p>
                      <a:pPr>
                        <a:lnSpc>
                          <a:spcPct val="107000"/>
                        </a:lnSpc>
                        <a:spcAft>
                          <a:spcPts val="0"/>
                        </a:spcAft>
                      </a:pPr>
                      <a:r>
                        <a:rPr lang="en-GB" sz="800" dirty="0">
                          <a:solidFill>
                            <a:schemeClr val="accent2">
                              <a:lumMod val="75000"/>
                            </a:schemeClr>
                          </a:solidFill>
                          <a:latin typeface="Gill Sans"/>
                        </a:rPr>
                        <a:t>Organisational Structure</a:t>
                      </a:r>
                    </a:p>
                  </a:txBody>
                  <a:tcPr marL="44448" marR="44448" marT="0" marB="0" anchor="ctr"/>
                </a:tc>
                <a:extLst>
                  <a:ext uri="{0D108BD9-81ED-4DB2-BD59-A6C34878D82A}">
                    <a16:rowId xmlns="" xmlns:a16="http://schemas.microsoft.com/office/drawing/2014/main" val="10003"/>
                  </a:ext>
                </a:extLst>
              </a:tr>
              <a:tr h="370946">
                <a:tc>
                  <a:txBody>
                    <a:bodyPr/>
                    <a:lstStyle/>
                    <a:p>
                      <a:pPr>
                        <a:lnSpc>
                          <a:spcPct val="107000"/>
                        </a:lnSpc>
                        <a:spcAft>
                          <a:spcPts val="0"/>
                        </a:spcAft>
                      </a:pPr>
                      <a:r>
                        <a:rPr lang="en-GB" sz="800" dirty="0">
                          <a:solidFill>
                            <a:schemeClr val="accent2">
                              <a:lumMod val="75000"/>
                            </a:schemeClr>
                          </a:solidFill>
                          <a:latin typeface="Gill Sans"/>
                        </a:rPr>
                        <a:t>CIR-MM/YYYY</a:t>
                      </a:r>
                    </a:p>
                  </a:txBody>
                  <a:tcPr marL="44448" marR="44448" marT="0" marB="0" anchor="ctr" anchorCtr="1"/>
                </a:tc>
                <a:tc>
                  <a:txBody>
                    <a:bodyPr/>
                    <a:lstStyle/>
                    <a:p>
                      <a:pPr>
                        <a:lnSpc>
                          <a:spcPct val="107000"/>
                        </a:lnSpc>
                        <a:spcAft>
                          <a:spcPts val="0"/>
                        </a:spcAft>
                      </a:pPr>
                      <a:r>
                        <a:rPr lang="en-GB" sz="800" dirty="0">
                          <a:solidFill>
                            <a:schemeClr val="accent2">
                              <a:lumMod val="75000"/>
                            </a:schemeClr>
                          </a:solidFill>
                          <a:latin typeface="Gill Sans"/>
                        </a:rPr>
                        <a:t>Internal Operating Regulations for Submitting Transactions to ICO's Decision-making Bodies</a:t>
                      </a:r>
                    </a:p>
                  </a:txBody>
                  <a:tcPr marL="44448" marR="44448" marT="0" marB="0" anchor="ctr"/>
                </a:tc>
                <a:extLst>
                  <a:ext uri="{0D108BD9-81ED-4DB2-BD59-A6C34878D82A}">
                    <a16:rowId xmlns="" xmlns:a16="http://schemas.microsoft.com/office/drawing/2014/main" val="10004"/>
                  </a:ext>
                </a:extLst>
              </a:tr>
              <a:tr h="370946">
                <a:tc>
                  <a:txBody>
                    <a:bodyPr/>
                    <a:lstStyle/>
                    <a:p>
                      <a:pPr>
                        <a:lnSpc>
                          <a:spcPct val="107000"/>
                        </a:lnSpc>
                        <a:spcAft>
                          <a:spcPts val="0"/>
                        </a:spcAft>
                      </a:pPr>
                      <a:r>
                        <a:rPr lang="en-GB" sz="800" dirty="0">
                          <a:solidFill>
                            <a:schemeClr val="accent2">
                              <a:lumMod val="75000"/>
                            </a:schemeClr>
                          </a:solidFill>
                          <a:latin typeface="Gill Sans"/>
                        </a:rPr>
                        <a:t>CIR-MM/YYYY</a:t>
                      </a:r>
                    </a:p>
                  </a:txBody>
                  <a:tcPr marL="44448" marR="44448" marT="0" marB="0" anchor="ctr" anchorCtr="1"/>
                </a:tc>
                <a:tc>
                  <a:txBody>
                    <a:bodyPr/>
                    <a:lstStyle/>
                    <a:p>
                      <a:pPr>
                        <a:lnSpc>
                          <a:spcPct val="107000"/>
                        </a:lnSpc>
                        <a:spcAft>
                          <a:spcPts val="0"/>
                        </a:spcAft>
                      </a:pPr>
                      <a:r>
                        <a:rPr lang="en-GB" sz="800" dirty="0">
                          <a:solidFill>
                            <a:schemeClr val="accent2">
                              <a:lumMod val="75000"/>
                            </a:schemeClr>
                          </a:solidFill>
                          <a:latin typeface="Gill Sans"/>
                        </a:rPr>
                        <a:t>Agreement on the delegation of powers approved by the General Board on 24 April 2015</a:t>
                      </a:r>
                    </a:p>
                  </a:txBody>
                  <a:tcPr marL="44448" marR="44448" marT="0" marB="0" anchor="ctr"/>
                </a:tc>
                <a:extLst>
                  <a:ext uri="{0D108BD9-81ED-4DB2-BD59-A6C34878D82A}">
                    <a16:rowId xmlns="" xmlns:a16="http://schemas.microsoft.com/office/drawing/2014/main" val="10005"/>
                  </a:ext>
                </a:extLst>
              </a:tr>
            </a:tbl>
          </a:graphicData>
        </a:graphic>
      </p:graphicFrame>
      <p:sp>
        <p:nvSpPr>
          <p:cNvPr id="149537" name="21 Rectángulo">
            <a:extLst>
              <a:ext uri="{FF2B5EF4-FFF2-40B4-BE49-F238E27FC236}">
                <a16:creationId xmlns="" xmlns:a16="http://schemas.microsoft.com/office/drawing/2014/main" id="{D1D098C8-4512-4894-8D63-1F18DB7B1284}"/>
              </a:ext>
            </a:extLst>
          </p:cNvPr>
          <p:cNvSpPr>
            <a:spLocks noChangeArrowheads="1"/>
          </p:cNvSpPr>
          <p:nvPr/>
        </p:nvSpPr>
        <p:spPr bwMode="auto">
          <a:xfrm>
            <a:off x="1619250" y="3903663"/>
            <a:ext cx="7145338"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POLICIES</a:t>
            </a:r>
          </a:p>
        </p:txBody>
      </p:sp>
      <p:graphicFrame>
        <p:nvGraphicFramePr>
          <p:cNvPr id="37" name="36 Tabla">
            <a:extLst>
              <a:ext uri="{FF2B5EF4-FFF2-40B4-BE49-F238E27FC236}">
                <a16:creationId xmlns="" xmlns:a16="http://schemas.microsoft.com/office/drawing/2014/main" id="{71D027F7-5C13-45F1-AEA2-21EE2A134972}"/>
              </a:ext>
            </a:extLst>
          </p:cNvPr>
          <p:cNvGraphicFramePr>
            <a:graphicFrameLocks noGrp="1"/>
          </p:cNvGraphicFramePr>
          <p:nvPr/>
        </p:nvGraphicFramePr>
        <p:xfrm>
          <a:off x="1619250" y="4195763"/>
          <a:ext cx="3390900" cy="2225676"/>
        </p:xfrm>
        <a:graphic>
          <a:graphicData uri="http://schemas.openxmlformats.org/drawingml/2006/table">
            <a:tbl>
              <a:tblPr firstRow="1" bandRow="1">
                <a:tableStyleId>{21E4AEA4-8DFA-4A89-87EB-49C32662AFE0}</a:tableStyleId>
              </a:tblPr>
              <a:tblGrid>
                <a:gridCol w="904859">
                  <a:extLst>
                    <a:ext uri="{9D8B030D-6E8A-4147-A177-3AD203B41FA5}">
                      <a16:colId xmlns="" xmlns:a16="http://schemas.microsoft.com/office/drawing/2014/main" val="20000"/>
                    </a:ext>
                  </a:extLst>
                </a:gridCol>
                <a:gridCol w="2486041">
                  <a:extLst>
                    <a:ext uri="{9D8B030D-6E8A-4147-A177-3AD203B41FA5}">
                      <a16:colId xmlns="" xmlns:a16="http://schemas.microsoft.com/office/drawing/2014/main" val="20001"/>
                    </a:ext>
                  </a:extLst>
                </a:gridCol>
              </a:tblGrid>
              <a:tr h="370946">
                <a:tc>
                  <a:txBody>
                    <a:bodyPr/>
                    <a:lstStyle/>
                    <a:p>
                      <a:r>
                        <a:rPr lang="en-GB" sz="800" dirty="0">
                          <a:latin typeface="Gill Sans"/>
                        </a:rPr>
                        <a:t>REFERENCE</a:t>
                      </a:r>
                    </a:p>
                  </a:txBody>
                  <a:tcPr marL="91450" marR="91450" marT="45733" marB="45733" anchor="ctr" anchorCtr="1"/>
                </a:tc>
                <a:tc>
                  <a:txBody>
                    <a:bodyPr/>
                    <a:lstStyle/>
                    <a:p>
                      <a:r>
                        <a:rPr lang="en-GB" sz="800" dirty="0">
                          <a:latin typeface="Gill Sans"/>
                        </a:rPr>
                        <a:t>TITLE</a:t>
                      </a:r>
                    </a:p>
                  </a:txBody>
                  <a:tcPr marL="91450" marR="91450" marT="45733" marB="45733" anchor="ctr" anchorCtr="1"/>
                </a:tc>
                <a:extLst>
                  <a:ext uri="{0D108BD9-81ED-4DB2-BD59-A6C34878D82A}">
                    <a16:rowId xmlns="" xmlns:a16="http://schemas.microsoft.com/office/drawing/2014/main" val="10000"/>
                  </a:ext>
                </a:extLst>
              </a:tr>
              <a:tr h="370946">
                <a:tc>
                  <a:txBody>
                    <a:bodyPr/>
                    <a:lstStyle/>
                    <a:p>
                      <a:pPr algn="ctr">
                        <a:lnSpc>
                          <a:spcPct val="107000"/>
                        </a:lnSpc>
                        <a:spcAft>
                          <a:spcPts val="0"/>
                        </a:spcAft>
                      </a:pPr>
                      <a:r>
                        <a:rPr lang="en-GB" sz="800" dirty="0">
                          <a:solidFill>
                            <a:schemeClr val="accent2">
                              <a:lumMod val="75000"/>
                            </a:schemeClr>
                          </a:solidFill>
                          <a:latin typeface="Gill Sans"/>
                        </a:rPr>
                        <a:t>POL-01</a:t>
                      </a:r>
                    </a:p>
                  </a:txBody>
                  <a:tcPr marL="33128" marR="33128" marT="0" marB="0" anchor="ctr" anchorCtr="1"/>
                </a:tc>
                <a:tc>
                  <a:txBody>
                    <a:bodyPr/>
                    <a:lstStyle/>
                    <a:p>
                      <a:pPr>
                        <a:lnSpc>
                          <a:spcPct val="107000"/>
                        </a:lnSpc>
                        <a:spcAft>
                          <a:spcPts val="0"/>
                        </a:spcAft>
                      </a:pPr>
                      <a:r>
                        <a:rPr lang="en-GB" sz="800" dirty="0">
                          <a:solidFill>
                            <a:schemeClr val="accent2">
                              <a:lumMod val="75000"/>
                            </a:schemeClr>
                          </a:solidFill>
                          <a:latin typeface="Gill Sans"/>
                        </a:rPr>
                        <a:t>Code of Conduct</a:t>
                      </a:r>
                    </a:p>
                  </a:txBody>
                  <a:tcPr marL="33128" marR="33128" marT="0" marB="0" anchor="ctr"/>
                </a:tc>
                <a:extLst>
                  <a:ext uri="{0D108BD9-81ED-4DB2-BD59-A6C34878D82A}">
                    <a16:rowId xmlns="" xmlns:a16="http://schemas.microsoft.com/office/drawing/2014/main" val="10001"/>
                  </a:ext>
                </a:extLst>
              </a:tr>
              <a:tr h="370946">
                <a:tc>
                  <a:txBody>
                    <a:bodyPr/>
                    <a:lstStyle/>
                    <a:p>
                      <a:pPr algn="ctr">
                        <a:lnSpc>
                          <a:spcPct val="107000"/>
                        </a:lnSpc>
                        <a:spcAft>
                          <a:spcPts val="0"/>
                        </a:spcAft>
                      </a:pPr>
                      <a:r>
                        <a:rPr lang="en-GB" sz="800" dirty="0">
                          <a:solidFill>
                            <a:schemeClr val="accent2">
                              <a:lumMod val="75000"/>
                            </a:schemeClr>
                          </a:solidFill>
                          <a:latin typeface="Gill Sans"/>
                        </a:rPr>
                        <a:t>POL-02</a:t>
                      </a:r>
                    </a:p>
                  </a:txBody>
                  <a:tcPr marL="33128" marR="33128" marT="0" marB="0" anchor="ctr" anchorCtr="1"/>
                </a:tc>
                <a:tc>
                  <a:txBody>
                    <a:bodyPr/>
                    <a:lstStyle/>
                    <a:p>
                      <a:pPr>
                        <a:lnSpc>
                          <a:spcPct val="107000"/>
                        </a:lnSpc>
                        <a:spcAft>
                          <a:spcPts val="0"/>
                        </a:spcAft>
                      </a:pPr>
                      <a:r>
                        <a:rPr lang="en-GB" sz="800" dirty="0">
                          <a:solidFill>
                            <a:schemeClr val="accent2">
                              <a:lumMod val="75000"/>
                            </a:schemeClr>
                          </a:solidFill>
                          <a:latin typeface="Gill Sans"/>
                        </a:rPr>
                        <a:t>Data Protection</a:t>
                      </a:r>
                    </a:p>
                  </a:txBody>
                  <a:tcPr marL="33128" marR="33128" marT="0" marB="0" anchor="ctr"/>
                </a:tc>
                <a:extLst>
                  <a:ext uri="{0D108BD9-81ED-4DB2-BD59-A6C34878D82A}">
                    <a16:rowId xmlns="" xmlns:a16="http://schemas.microsoft.com/office/drawing/2014/main" val="10002"/>
                  </a:ext>
                </a:extLst>
              </a:tr>
              <a:tr h="370946">
                <a:tc>
                  <a:txBody>
                    <a:bodyPr/>
                    <a:lstStyle/>
                    <a:p>
                      <a:pPr algn="ctr">
                        <a:lnSpc>
                          <a:spcPct val="107000"/>
                        </a:lnSpc>
                        <a:spcAft>
                          <a:spcPts val="0"/>
                        </a:spcAft>
                      </a:pPr>
                      <a:r>
                        <a:rPr lang="en-GB" sz="800" dirty="0">
                          <a:solidFill>
                            <a:schemeClr val="accent2">
                              <a:lumMod val="75000"/>
                            </a:schemeClr>
                          </a:solidFill>
                          <a:latin typeface="Gill Sans"/>
                        </a:rPr>
                        <a:t>POL-03</a:t>
                      </a:r>
                    </a:p>
                  </a:txBody>
                  <a:tcPr marL="33128" marR="33128" marT="0" marB="0" anchor="ctr" anchorCtr="1"/>
                </a:tc>
                <a:tc>
                  <a:txBody>
                    <a:bodyPr/>
                    <a:lstStyle/>
                    <a:p>
                      <a:pPr>
                        <a:lnSpc>
                          <a:spcPct val="107000"/>
                        </a:lnSpc>
                        <a:spcAft>
                          <a:spcPts val="0"/>
                        </a:spcAft>
                      </a:pPr>
                      <a:r>
                        <a:rPr lang="en-GB" sz="800" dirty="0">
                          <a:solidFill>
                            <a:schemeClr val="accent2">
                              <a:lumMod val="75000"/>
                            </a:schemeClr>
                          </a:solidFill>
                          <a:latin typeface="Gill Sans"/>
                        </a:rPr>
                        <a:t>Risks</a:t>
                      </a:r>
                    </a:p>
                  </a:txBody>
                  <a:tcPr marL="33128" marR="33128" marT="0" marB="0" anchor="ctr"/>
                </a:tc>
                <a:extLst>
                  <a:ext uri="{0D108BD9-81ED-4DB2-BD59-A6C34878D82A}">
                    <a16:rowId xmlns="" xmlns:a16="http://schemas.microsoft.com/office/drawing/2014/main" val="10003"/>
                  </a:ext>
                </a:extLst>
              </a:tr>
              <a:tr h="370946">
                <a:tc>
                  <a:txBody>
                    <a:bodyPr/>
                    <a:lstStyle/>
                    <a:p>
                      <a:pPr algn="ctr">
                        <a:lnSpc>
                          <a:spcPct val="107000"/>
                        </a:lnSpc>
                        <a:spcAft>
                          <a:spcPts val="0"/>
                        </a:spcAft>
                      </a:pPr>
                      <a:r>
                        <a:rPr lang="en-GB" sz="800" dirty="0">
                          <a:solidFill>
                            <a:schemeClr val="accent2">
                              <a:lumMod val="75000"/>
                            </a:schemeClr>
                          </a:solidFill>
                          <a:latin typeface="Gill Sans"/>
                        </a:rPr>
                        <a:t>POL-04</a:t>
                      </a:r>
                    </a:p>
                  </a:txBody>
                  <a:tcPr marL="33128" marR="33128" marT="0" marB="0" anchor="ctr" anchorCtr="1"/>
                </a:tc>
                <a:tc>
                  <a:txBody>
                    <a:bodyPr/>
                    <a:lstStyle/>
                    <a:p>
                      <a:pPr>
                        <a:lnSpc>
                          <a:spcPct val="107000"/>
                        </a:lnSpc>
                        <a:spcAft>
                          <a:spcPts val="0"/>
                        </a:spcAft>
                      </a:pPr>
                      <a:r>
                        <a:rPr lang="en-GB" sz="800" dirty="0">
                          <a:solidFill>
                            <a:schemeClr val="accent2">
                              <a:lumMod val="75000"/>
                            </a:schemeClr>
                          </a:solidFill>
                          <a:latin typeface="Gill Sans"/>
                        </a:rPr>
                        <a:t>Direct financing</a:t>
                      </a:r>
                    </a:p>
                  </a:txBody>
                  <a:tcPr marL="33128" marR="33128" marT="0" marB="0" anchor="ctr"/>
                </a:tc>
                <a:extLst>
                  <a:ext uri="{0D108BD9-81ED-4DB2-BD59-A6C34878D82A}">
                    <a16:rowId xmlns="" xmlns:a16="http://schemas.microsoft.com/office/drawing/2014/main" val="10004"/>
                  </a:ext>
                </a:extLst>
              </a:tr>
              <a:tr h="370946">
                <a:tc>
                  <a:txBody>
                    <a:bodyPr/>
                    <a:lstStyle/>
                    <a:p>
                      <a:pPr algn="ctr">
                        <a:lnSpc>
                          <a:spcPct val="107000"/>
                        </a:lnSpc>
                        <a:spcAft>
                          <a:spcPts val="0"/>
                        </a:spcAft>
                      </a:pPr>
                      <a:r>
                        <a:rPr lang="en-GB" sz="800" dirty="0">
                          <a:solidFill>
                            <a:schemeClr val="accent2">
                              <a:lumMod val="75000"/>
                            </a:schemeClr>
                          </a:solidFill>
                          <a:latin typeface="Gill Sans"/>
                        </a:rPr>
                        <a:t>POL-05</a:t>
                      </a:r>
                    </a:p>
                  </a:txBody>
                  <a:tcPr marL="33128" marR="33128" marT="0" marB="0" anchor="ctr"/>
                </a:tc>
                <a:tc>
                  <a:txBody>
                    <a:bodyPr/>
                    <a:lstStyle/>
                    <a:p>
                      <a:pPr>
                        <a:lnSpc>
                          <a:spcPct val="107000"/>
                        </a:lnSpc>
                        <a:spcAft>
                          <a:spcPts val="0"/>
                        </a:spcAft>
                      </a:pPr>
                      <a:r>
                        <a:rPr lang="en-GB" sz="800" dirty="0">
                          <a:solidFill>
                            <a:schemeClr val="accent2">
                              <a:lumMod val="75000"/>
                            </a:schemeClr>
                          </a:solidFill>
                          <a:latin typeface="Gill Sans"/>
                        </a:rPr>
                        <a:t>Budget Policy</a:t>
                      </a:r>
                    </a:p>
                  </a:txBody>
                  <a:tcPr marL="33128" marR="33128" marT="0" marB="0" anchor="ctr"/>
                </a:tc>
                <a:extLst>
                  <a:ext uri="{0D108BD9-81ED-4DB2-BD59-A6C34878D82A}">
                    <a16:rowId xmlns="" xmlns:a16="http://schemas.microsoft.com/office/drawing/2014/main" val="10005"/>
                  </a:ext>
                </a:extLst>
              </a:tr>
            </a:tbl>
          </a:graphicData>
        </a:graphic>
      </p:graphicFrame>
      <p:graphicFrame>
        <p:nvGraphicFramePr>
          <p:cNvPr id="40" name="39 Tabla">
            <a:extLst>
              <a:ext uri="{FF2B5EF4-FFF2-40B4-BE49-F238E27FC236}">
                <a16:creationId xmlns="" xmlns:a16="http://schemas.microsoft.com/office/drawing/2014/main" id="{F248F35C-1DB1-42E3-A0A0-86B408D93E48}"/>
              </a:ext>
            </a:extLst>
          </p:cNvPr>
          <p:cNvGraphicFramePr>
            <a:graphicFrameLocks noGrp="1"/>
          </p:cNvGraphicFramePr>
          <p:nvPr/>
        </p:nvGraphicFramePr>
        <p:xfrm>
          <a:off x="5343525" y="4195763"/>
          <a:ext cx="3390900" cy="2225676"/>
        </p:xfrm>
        <a:graphic>
          <a:graphicData uri="http://schemas.openxmlformats.org/drawingml/2006/table">
            <a:tbl>
              <a:tblPr firstRow="1" bandRow="1">
                <a:tableStyleId>{21E4AEA4-8DFA-4A89-87EB-49C32662AFE0}</a:tableStyleId>
              </a:tblPr>
              <a:tblGrid>
                <a:gridCol w="904859">
                  <a:extLst>
                    <a:ext uri="{9D8B030D-6E8A-4147-A177-3AD203B41FA5}">
                      <a16:colId xmlns="" xmlns:a16="http://schemas.microsoft.com/office/drawing/2014/main" val="20000"/>
                    </a:ext>
                  </a:extLst>
                </a:gridCol>
                <a:gridCol w="2486041">
                  <a:extLst>
                    <a:ext uri="{9D8B030D-6E8A-4147-A177-3AD203B41FA5}">
                      <a16:colId xmlns="" xmlns:a16="http://schemas.microsoft.com/office/drawing/2014/main" val="20001"/>
                    </a:ext>
                  </a:extLst>
                </a:gridCol>
              </a:tblGrid>
              <a:tr h="370946">
                <a:tc>
                  <a:txBody>
                    <a:bodyPr/>
                    <a:lstStyle/>
                    <a:p>
                      <a:r>
                        <a:rPr lang="en-GB" sz="800" dirty="0">
                          <a:latin typeface="Gill Sans"/>
                        </a:rPr>
                        <a:t>REFERENCE</a:t>
                      </a:r>
                    </a:p>
                  </a:txBody>
                  <a:tcPr marL="91450" marR="91450" marT="45733" marB="45733" anchor="ctr" anchorCtr="1"/>
                </a:tc>
                <a:tc>
                  <a:txBody>
                    <a:bodyPr/>
                    <a:lstStyle/>
                    <a:p>
                      <a:r>
                        <a:rPr lang="en-GB" sz="800" dirty="0">
                          <a:latin typeface="Gill Sans"/>
                        </a:rPr>
                        <a:t>TITLE</a:t>
                      </a:r>
                    </a:p>
                  </a:txBody>
                  <a:tcPr marL="91450" marR="91450" marT="45733" marB="45733" anchor="ctr" anchorCtr="1"/>
                </a:tc>
                <a:extLst>
                  <a:ext uri="{0D108BD9-81ED-4DB2-BD59-A6C34878D82A}">
                    <a16:rowId xmlns="" xmlns:a16="http://schemas.microsoft.com/office/drawing/2014/main" val="10000"/>
                  </a:ext>
                </a:extLst>
              </a:tr>
              <a:tr h="370946">
                <a:tc>
                  <a:txBody>
                    <a:bodyPr/>
                    <a:lstStyle/>
                    <a:p>
                      <a:pPr algn="ctr">
                        <a:lnSpc>
                          <a:spcPct val="107000"/>
                        </a:lnSpc>
                        <a:spcAft>
                          <a:spcPts val="0"/>
                        </a:spcAft>
                      </a:pPr>
                      <a:r>
                        <a:rPr lang="en-GB" sz="800" dirty="0">
                          <a:solidFill>
                            <a:schemeClr val="accent2">
                              <a:lumMod val="75000"/>
                            </a:schemeClr>
                          </a:solidFill>
                          <a:latin typeface="Gill Sans"/>
                        </a:rPr>
                        <a:t>POL-07</a:t>
                      </a:r>
                    </a:p>
                  </a:txBody>
                  <a:tcPr marL="33128" marR="33128" marT="0" marB="0" anchor="ctr"/>
                </a:tc>
                <a:tc>
                  <a:txBody>
                    <a:bodyPr/>
                    <a:lstStyle/>
                    <a:p>
                      <a:pPr>
                        <a:lnSpc>
                          <a:spcPct val="107000"/>
                        </a:lnSpc>
                        <a:spcAft>
                          <a:spcPts val="0"/>
                        </a:spcAft>
                      </a:pPr>
                      <a:r>
                        <a:rPr lang="en-GB" sz="800" dirty="0">
                          <a:solidFill>
                            <a:schemeClr val="accent2">
                              <a:lumMod val="75000"/>
                            </a:schemeClr>
                          </a:solidFill>
                          <a:latin typeface="Gill Sans"/>
                        </a:rPr>
                        <a:t>Non-financial Asset Administration, Management and Disposal Policy</a:t>
                      </a:r>
                    </a:p>
                  </a:txBody>
                  <a:tcPr marL="33128" marR="33128" marT="0" marB="0" anchor="ctr"/>
                </a:tc>
                <a:extLst>
                  <a:ext uri="{0D108BD9-81ED-4DB2-BD59-A6C34878D82A}">
                    <a16:rowId xmlns="" xmlns:a16="http://schemas.microsoft.com/office/drawing/2014/main" val="10001"/>
                  </a:ext>
                </a:extLst>
              </a:tr>
              <a:tr h="370946">
                <a:tc>
                  <a:txBody>
                    <a:bodyPr/>
                    <a:lstStyle/>
                    <a:p>
                      <a:pPr algn="ctr">
                        <a:lnSpc>
                          <a:spcPct val="107000"/>
                        </a:lnSpc>
                        <a:spcAft>
                          <a:spcPts val="0"/>
                        </a:spcAft>
                      </a:pPr>
                      <a:r>
                        <a:rPr lang="en-GB" sz="800" dirty="0">
                          <a:solidFill>
                            <a:schemeClr val="accent2">
                              <a:lumMod val="75000"/>
                            </a:schemeClr>
                          </a:solidFill>
                          <a:latin typeface="Gill Sans"/>
                        </a:rPr>
                        <a:t>POL-08</a:t>
                      </a:r>
                    </a:p>
                  </a:txBody>
                  <a:tcPr marL="33128" marR="33128" marT="0" marB="0" anchor="ctr"/>
                </a:tc>
                <a:tc>
                  <a:txBody>
                    <a:bodyPr/>
                    <a:lstStyle/>
                    <a:p>
                      <a:pPr>
                        <a:lnSpc>
                          <a:spcPct val="107000"/>
                        </a:lnSpc>
                        <a:spcAft>
                          <a:spcPts val="0"/>
                        </a:spcAft>
                      </a:pPr>
                      <a:r>
                        <a:rPr lang="en-GB" sz="800" dirty="0">
                          <a:solidFill>
                            <a:schemeClr val="accent2">
                              <a:lumMod val="75000"/>
                            </a:schemeClr>
                          </a:solidFill>
                          <a:latin typeface="Gill Sans"/>
                        </a:rPr>
                        <a:t>Prevention of Money Laundering </a:t>
                      </a:r>
                    </a:p>
                  </a:txBody>
                  <a:tcPr marL="33128" marR="33128" marT="0" marB="0" anchor="ctr"/>
                </a:tc>
                <a:extLst>
                  <a:ext uri="{0D108BD9-81ED-4DB2-BD59-A6C34878D82A}">
                    <a16:rowId xmlns="" xmlns:a16="http://schemas.microsoft.com/office/drawing/2014/main" val="10002"/>
                  </a:ext>
                </a:extLst>
              </a:tr>
              <a:tr h="370946">
                <a:tc>
                  <a:txBody>
                    <a:bodyPr/>
                    <a:lstStyle/>
                    <a:p>
                      <a:pPr algn="ctr">
                        <a:lnSpc>
                          <a:spcPct val="107000"/>
                        </a:lnSpc>
                        <a:spcAft>
                          <a:spcPts val="0"/>
                        </a:spcAft>
                      </a:pPr>
                      <a:r>
                        <a:rPr lang="en-GB" sz="800" dirty="0">
                          <a:solidFill>
                            <a:schemeClr val="accent2">
                              <a:lumMod val="75000"/>
                            </a:schemeClr>
                          </a:solidFill>
                          <a:latin typeface="Gill Sans"/>
                        </a:rPr>
                        <a:t>POL-09</a:t>
                      </a:r>
                    </a:p>
                  </a:txBody>
                  <a:tcPr marL="33128" marR="33128" marT="0" marB="0" anchor="ctr"/>
                </a:tc>
                <a:tc>
                  <a:txBody>
                    <a:bodyPr/>
                    <a:lstStyle/>
                    <a:p>
                      <a:pPr>
                        <a:lnSpc>
                          <a:spcPct val="107000"/>
                        </a:lnSpc>
                        <a:spcAft>
                          <a:spcPts val="0"/>
                        </a:spcAft>
                      </a:pPr>
                      <a:r>
                        <a:rPr lang="en-GB" sz="800" dirty="0">
                          <a:solidFill>
                            <a:schemeClr val="accent2">
                              <a:lumMod val="75000"/>
                            </a:schemeClr>
                          </a:solidFill>
                          <a:latin typeface="Gill Sans"/>
                        </a:rPr>
                        <a:t>Internal Audit</a:t>
                      </a:r>
                    </a:p>
                  </a:txBody>
                  <a:tcPr marL="33128" marR="33128" marT="0" marB="0" anchor="ctr"/>
                </a:tc>
                <a:extLst>
                  <a:ext uri="{0D108BD9-81ED-4DB2-BD59-A6C34878D82A}">
                    <a16:rowId xmlns="" xmlns:a16="http://schemas.microsoft.com/office/drawing/2014/main" val="10003"/>
                  </a:ext>
                </a:extLst>
              </a:tr>
              <a:tr h="370946">
                <a:tc>
                  <a:txBody>
                    <a:bodyPr/>
                    <a:lstStyle/>
                    <a:p>
                      <a:pPr algn="ctr">
                        <a:lnSpc>
                          <a:spcPct val="107000"/>
                        </a:lnSpc>
                        <a:spcAft>
                          <a:spcPts val="0"/>
                        </a:spcAft>
                      </a:pPr>
                      <a:r>
                        <a:rPr lang="en-GB" sz="800" dirty="0">
                          <a:solidFill>
                            <a:schemeClr val="accent2">
                              <a:lumMod val="75000"/>
                            </a:schemeClr>
                          </a:solidFill>
                          <a:latin typeface="Gill Sans"/>
                        </a:rPr>
                        <a:t>POL-10</a:t>
                      </a:r>
                    </a:p>
                  </a:txBody>
                  <a:tcPr marL="33128" marR="33128" marT="0" marB="0" anchor="ctr"/>
                </a:tc>
                <a:tc>
                  <a:txBody>
                    <a:bodyPr/>
                    <a:lstStyle/>
                    <a:p>
                      <a:pPr>
                        <a:lnSpc>
                          <a:spcPct val="107000"/>
                        </a:lnSpc>
                        <a:spcAft>
                          <a:spcPts val="0"/>
                        </a:spcAft>
                      </a:pPr>
                      <a:r>
                        <a:rPr lang="en-GB" sz="800" dirty="0">
                          <a:solidFill>
                            <a:schemeClr val="accent2">
                              <a:lumMod val="75000"/>
                            </a:schemeClr>
                          </a:solidFill>
                          <a:latin typeface="Gill Sans"/>
                        </a:rPr>
                        <a:t>Insurance</a:t>
                      </a:r>
                    </a:p>
                  </a:txBody>
                  <a:tcPr marL="33128" marR="33128" marT="0" marB="0" anchor="ctr"/>
                </a:tc>
                <a:extLst>
                  <a:ext uri="{0D108BD9-81ED-4DB2-BD59-A6C34878D82A}">
                    <a16:rowId xmlns="" xmlns:a16="http://schemas.microsoft.com/office/drawing/2014/main" val="10004"/>
                  </a:ext>
                </a:extLst>
              </a:tr>
              <a:tr h="370946">
                <a:tc>
                  <a:txBody>
                    <a:bodyPr/>
                    <a:lstStyle/>
                    <a:p>
                      <a:pPr algn="ctr">
                        <a:lnSpc>
                          <a:spcPct val="107000"/>
                        </a:lnSpc>
                        <a:spcAft>
                          <a:spcPts val="0"/>
                        </a:spcAft>
                      </a:pPr>
                      <a:r>
                        <a:rPr lang="en-GB" sz="800" dirty="0">
                          <a:solidFill>
                            <a:schemeClr val="accent2">
                              <a:lumMod val="75000"/>
                            </a:schemeClr>
                          </a:solidFill>
                          <a:latin typeface="Gill Sans"/>
                        </a:rPr>
                        <a:t>POL-11</a:t>
                      </a:r>
                    </a:p>
                  </a:txBody>
                  <a:tcPr marL="33128" marR="33128" marT="0" marB="0" anchor="ctr"/>
                </a:tc>
                <a:tc>
                  <a:txBody>
                    <a:bodyPr/>
                    <a:lstStyle/>
                    <a:p>
                      <a:pPr>
                        <a:lnSpc>
                          <a:spcPct val="107000"/>
                        </a:lnSpc>
                        <a:spcAft>
                          <a:spcPts val="0"/>
                        </a:spcAft>
                      </a:pPr>
                      <a:r>
                        <a:rPr lang="en-GB" sz="800" dirty="0">
                          <a:solidFill>
                            <a:schemeClr val="accent2">
                              <a:lumMod val="75000"/>
                            </a:schemeClr>
                          </a:solidFill>
                          <a:latin typeface="Gill Sans"/>
                        </a:rPr>
                        <a:t>Quality</a:t>
                      </a:r>
                    </a:p>
                  </a:txBody>
                  <a:tcPr marL="33128" marR="33128" marT="0" marB="0" anchor="ctr"/>
                </a:tc>
                <a:extLst>
                  <a:ext uri="{0D108BD9-81ED-4DB2-BD59-A6C34878D82A}">
                    <a16:rowId xmlns="" xmlns:a16="http://schemas.microsoft.com/office/drawing/2014/main" val="10005"/>
                  </a:ext>
                </a:extLst>
              </a:tr>
            </a:tbl>
          </a:graphicData>
        </a:graphic>
      </p:graphicFrame>
      <p:grpSp>
        <p:nvGrpSpPr>
          <p:cNvPr id="4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0"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1"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2"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7" name="26 Grupo"/>
          <p:cNvGrpSpPr/>
          <p:nvPr/>
        </p:nvGrpSpPr>
        <p:grpSpPr>
          <a:xfrm>
            <a:off x="93663" y="5481228"/>
            <a:ext cx="1320800" cy="684622"/>
            <a:chOff x="93663" y="5481228"/>
            <a:chExt cx="1320800" cy="684622"/>
          </a:xfrm>
        </p:grpSpPr>
        <p:sp>
          <p:nvSpPr>
            <p:cNvPr id="28"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9"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4034775817"/>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Rectángulo">
            <a:extLst>
              <a:ext uri="{FF2B5EF4-FFF2-40B4-BE49-F238E27FC236}">
                <a16:creationId xmlns="" xmlns:a16="http://schemas.microsoft.com/office/drawing/2014/main" id="{2FD2EC28-D5F4-443F-AC1F-85E75D1BE1E7}"/>
              </a:ext>
            </a:extLst>
          </p:cNvPr>
          <p:cNvSpPr/>
          <p:nvPr/>
        </p:nvSpPr>
        <p:spPr>
          <a:xfrm>
            <a:off x="1619250" y="1079500"/>
            <a:ext cx="7115175" cy="230188"/>
          </a:xfrm>
          <a:prstGeom prst="rect">
            <a:avLst/>
          </a:prstGeom>
          <a:solidFill>
            <a:schemeClr val="accent2">
              <a:lumMod val="20000"/>
              <a:lumOff val="80000"/>
            </a:schemeClr>
          </a:solidFill>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r>
              <a:rPr lang="en-GB" altLang="es-ES" sz="900" b="1" dirty="0">
                <a:solidFill>
                  <a:srgbClr val="953735"/>
                </a:solidFill>
                <a:latin typeface="Gill Sans" charset="0"/>
              </a:rPr>
              <a:t>INTERNAL REGULATORY FRAMEWORK</a:t>
            </a:r>
          </a:p>
        </p:txBody>
      </p:sp>
      <p:sp>
        <p:nvSpPr>
          <p:cNvPr id="42" name="1 Marcador de número de diapositiva">
            <a:extLst>
              <a:ext uri="{FF2B5EF4-FFF2-40B4-BE49-F238E27FC236}">
                <a16:creationId xmlns="" xmlns:a16="http://schemas.microsoft.com/office/drawing/2014/main" id="{FEC54B6A-EE6D-44FF-B11E-21068BCDDDF7}"/>
              </a:ext>
            </a:extLst>
          </p:cNvPr>
          <p:cNvSpPr txBox="1">
            <a:spLocks noGrp="1"/>
          </p:cNvSpPr>
          <p:nvPr/>
        </p:nvSpPr>
        <p:spPr bwMode="auto">
          <a:xfrm>
            <a:off x="8316913" y="6524625"/>
            <a:ext cx="587375" cy="222250"/>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8A7849EF-5AFA-4178-8166-7C2F8935D40C}" type="slidenum">
              <a:rPr lang="es-ES" altLang="es-ES" sz="1600" b="1">
                <a:solidFill>
                  <a:srgbClr val="FFC000"/>
                </a:solidFill>
              </a:rPr>
              <a:pPr algn="r" eaLnBrk="1" hangingPunct="1">
                <a:spcBef>
                  <a:spcPct val="0"/>
                </a:spcBef>
                <a:buFontTx/>
                <a:buNone/>
              </a:pPr>
              <a:t>146</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981E35E5-E14D-405F-8E9B-6F9489522FB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endParaRPr lang="en-GB" altLang="es-ES">
              <a:solidFill>
                <a:srgbClr val="9E1B34"/>
              </a:solidFill>
            </a:endParaRPr>
          </a:p>
          <a:p>
            <a:pPr eaLnBrk="1" hangingPunct="1">
              <a:defRPr/>
            </a:pPr>
            <a:r>
              <a:rPr lang="en-GB" altLang="es-ES" sz="1600" b="1">
                <a:solidFill>
                  <a:srgbClr val="9E1B34"/>
                </a:solidFill>
                <a:latin typeface="Gill Sans" charset="0"/>
              </a:rPr>
              <a:t>2016 INTEGRATED REPORT</a:t>
            </a:r>
          </a:p>
          <a:p>
            <a:pPr eaLnBrk="1" hangingPunct="1">
              <a:defRPr/>
            </a:pPr>
            <a:r>
              <a:rPr lang="en-GB" altLang="es-ES" sz="1600" b="1">
                <a:solidFill>
                  <a:srgbClr val="9E1B34"/>
                </a:solidFill>
                <a:latin typeface="Gill Sans" charset="0"/>
              </a:rPr>
              <a:t>ANNEX 2. BASIC REGULATORY FRAMEWORK</a:t>
            </a:r>
            <a:endParaRPr lang="en-GB" altLang="es-ES" sz="1600">
              <a:solidFill>
                <a:srgbClr val="9E1B34"/>
              </a:solidFill>
              <a:latin typeface="Gill Sans" charset="0"/>
            </a:endParaRPr>
          </a:p>
        </p:txBody>
      </p:sp>
      <p:pic>
        <p:nvPicPr>
          <p:cNvPr id="150533" name="Picture 2">
            <a:extLst>
              <a:ext uri="{FF2B5EF4-FFF2-40B4-BE49-F238E27FC236}">
                <a16:creationId xmlns="" xmlns:a16="http://schemas.microsoft.com/office/drawing/2014/main" id="{0EB77332-B583-4F83-A938-2AEDC415E48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A3B269ED-D814-40BA-B67A-21317067FA4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D0913162-FB80-4A93-AE9A-CB60E94AAC3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50536" name="1 Marcador de número de diapositiva">
            <a:extLst>
              <a:ext uri="{FF2B5EF4-FFF2-40B4-BE49-F238E27FC236}">
                <a16:creationId xmlns="" xmlns:a16="http://schemas.microsoft.com/office/drawing/2014/main" id="{B2775167-B665-435F-905D-F23465A496E4}"/>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DB8101A0-7011-4782-834D-5DC624231FF0}" type="slidenum">
              <a:rPr lang="es-ES" altLang="es-ES" sz="1600" b="1">
                <a:solidFill>
                  <a:srgbClr val="FFC000"/>
                </a:solidFill>
              </a:rPr>
              <a:pPr algn="r" eaLnBrk="1" hangingPunct="1">
                <a:spcBef>
                  <a:spcPct val="0"/>
                </a:spcBef>
                <a:buFontTx/>
                <a:buNone/>
              </a:pPr>
              <a:t>146</a:t>
            </a:fld>
            <a:endParaRPr lang="en-GB" altLang="es-ES" sz="1600" b="1">
              <a:solidFill>
                <a:srgbClr val="FFC000"/>
              </a:solidFill>
            </a:endParaRPr>
          </a:p>
        </p:txBody>
      </p:sp>
      <p:sp>
        <p:nvSpPr>
          <p:cNvPr id="150537" name="21 Rectángulo">
            <a:extLst>
              <a:ext uri="{FF2B5EF4-FFF2-40B4-BE49-F238E27FC236}">
                <a16:creationId xmlns="" xmlns:a16="http://schemas.microsoft.com/office/drawing/2014/main" id="{D1C9ABDF-69F1-4F06-BF10-AC0FD5A09FFE}"/>
              </a:ext>
            </a:extLst>
          </p:cNvPr>
          <p:cNvSpPr>
            <a:spLocks noChangeArrowheads="1"/>
          </p:cNvSpPr>
          <p:nvPr/>
        </p:nvSpPr>
        <p:spPr bwMode="auto">
          <a:xfrm>
            <a:off x="1619250" y="1373188"/>
            <a:ext cx="7145338"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POLICIES</a:t>
            </a:r>
          </a:p>
        </p:txBody>
      </p:sp>
      <p:graphicFrame>
        <p:nvGraphicFramePr>
          <p:cNvPr id="37" name="36 Tabla">
            <a:extLst>
              <a:ext uri="{FF2B5EF4-FFF2-40B4-BE49-F238E27FC236}">
                <a16:creationId xmlns="" xmlns:a16="http://schemas.microsoft.com/office/drawing/2014/main" id="{6F91D713-CE53-4F6C-B330-DB65FC6C6DDB}"/>
              </a:ext>
            </a:extLst>
          </p:cNvPr>
          <p:cNvGraphicFramePr>
            <a:graphicFrameLocks noGrp="1"/>
          </p:cNvGraphicFramePr>
          <p:nvPr/>
        </p:nvGraphicFramePr>
        <p:xfrm>
          <a:off x="1625600" y="1665288"/>
          <a:ext cx="3486150" cy="3708400"/>
        </p:xfrm>
        <a:graphic>
          <a:graphicData uri="http://schemas.openxmlformats.org/drawingml/2006/table">
            <a:tbl>
              <a:tblPr firstRow="1" bandRow="1">
                <a:tableStyleId>{21E4AEA4-8DFA-4A89-87EB-49C32662AFE0}</a:tableStyleId>
              </a:tblPr>
              <a:tblGrid>
                <a:gridCol w="930276">
                  <a:extLst>
                    <a:ext uri="{9D8B030D-6E8A-4147-A177-3AD203B41FA5}">
                      <a16:colId xmlns="" xmlns:a16="http://schemas.microsoft.com/office/drawing/2014/main" val="20000"/>
                    </a:ext>
                  </a:extLst>
                </a:gridCol>
                <a:gridCol w="2555874">
                  <a:extLst>
                    <a:ext uri="{9D8B030D-6E8A-4147-A177-3AD203B41FA5}">
                      <a16:colId xmlns="" xmlns:a16="http://schemas.microsoft.com/office/drawing/2014/main" val="20001"/>
                    </a:ext>
                  </a:extLst>
                </a:gridCol>
              </a:tblGrid>
              <a:tr h="370840">
                <a:tc>
                  <a:txBody>
                    <a:bodyPr/>
                    <a:lstStyle/>
                    <a:p>
                      <a:r>
                        <a:rPr lang="en-GB" sz="800" dirty="0">
                          <a:latin typeface="Gill Sans"/>
                        </a:rPr>
                        <a:t>REFERENCE</a:t>
                      </a:r>
                    </a:p>
                  </a:txBody>
                  <a:tcPr marL="91439" marR="91439" anchor="ctr" anchorCtr="1"/>
                </a:tc>
                <a:tc>
                  <a:txBody>
                    <a:bodyPr/>
                    <a:lstStyle/>
                    <a:p>
                      <a:r>
                        <a:rPr lang="en-GB" sz="800" dirty="0">
                          <a:latin typeface="Gill Sans"/>
                        </a:rPr>
                        <a:t>TITLE</a:t>
                      </a:r>
                    </a:p>
                  </a:txBody>
                  <a:tcPr marL="91439" marR="91439" anchor="ctr" anchorCtr="1"/>
                </a:tc>
                <a:extLst>
                  <a:ext uri="{0D108BD9-81ED-4DB2-BD59-A6C34878D82A}">
                    <a16:rowId xmlns="" xmlns:a16="http://schemas.microsoft.com/office/drawing/2014/main" val="10000"/>
                  </a:ext>
                </a:extLst>
              </a:tr>
              <a:tr h="370840">
                <a:tc>
                  <a:txBody>
                    <a:bodyPr/>
                    <a:lstStyle/>
                    <a:p>
                      <a:pPr algn="ctr">
                        <a:lnSpc>
                          <a:spcPct val="107000"/>
                        </a:lnSpc>
                        <a:spcAft>
                          <a:spcPts val="0"/>
                        </a:spcAft>
                      </a:pPr>
                      <a:r>
                        <a:rPr lang="en-GB" sz="800" dirty="0">
                          <a:solidFill>
                            <a:schemeClr val="accent2">
                              <a:lumMod val="75000"/>
                            </a:schemeClr>
                          </a:solidFill>
                          <a:latin typeface="Gill Sans"/>
                        </a:rPr>
                        <a:t>POL-12</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Corporate Gifts</a:t>
                      </a:r>
                    </a:p>
                  </a:txBody>
                  <a:tcPr marL="33124" marR="33124" marT="0" marB="0" anchor="ctr"/>
                </a:tc>
                <a:extLst>
                  <a:ext uri="{0D108BD9-81ED-4DB2-BD59-A6C34878D82A}">
                    <a16:rowId xmlns="" xmlns:a16="http://schemas.microsoft.com/office/drawing/2014/main" val="10001"/>
                  </a:ext>
                </a:extLst>
              </a:tr>
              <a:tr h="370840">
                <a:tc>
                  <a:txBody>
                    <a:bodyPr/>
                    <a:lstStyle/>
                    <a:p>
                      <a:pPr algn="ctr">
                        <a:lnSpc>
                          <a:spcPct val="107000"/>
                        </a:lnSpc>
                        <a:spcAft>
                          <a:spcPts val="0"/>
                        </a:spcAft>
                      </a:pPr>
                      <a:r>
                        <a:rPr lang="en-GB" sz="800" dirty="0">
                          <a:solidFill>
                            <a:schemeClr val="accent2">
                              <a:lumMod val="75000"/>
                            </a:schemeClr>
                          </a:solidFill>
                          <a:latin typeface="Gill Sans"/>
                        </a:rPr>
                        <a:t>POL-13</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Training Policy</a:t>
                      </a:r>
                    </a:p>
                  </a:txBody>
                  <a:tcPr marL="33124" marR="33124" marT="0" marB="0" anchor="ctr"/>
                </a:tc>
                <a:extLst>
                  <a:ext uri="{0D108BD9-81ED-4DB2-BD59-A6C34878D82A}">
                    <a16:rowId xmlns="" xmlns:a16="http://schemas.microsoft.com/office/drawing/2014/main" val="10002"/>
                  </a:ext>
                </a:extLst>
              </a:tr>
              <a:tr h="370840">
                <a:tc>
                  <a:txBody>
                    <a:bodyPr/>
                    <a:lstStyle/>
                    <a:p>
                      <a:pPr algn="ctr">
                        <a:lnSpc>
                          <a:spcPct val="107000"/>
                        </a:lnSpc>
                        <a:spcAft>
                          <a:spcPts val="0"/>
                        </a:spcAft>
                      </a:pPr>
                      <a:r>
                        <a:rPr lang="en-GB" sz="800" dirty="0">
                          <a:solidFill>
                            <a:schemeClr val="accent2">
                              <a:lumMod val="75000"/>
                            </a:schemeClr>
                          </a:solidFill>
                          <a:latin typeface="Gill Sans"/>
                        </a:rPr>
                        <a:t>POL-14</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Accounting</a:t>
                      </a:r>
                    </a:p>
                  </a:txBody>
                  <a:tcPr marL="33124" marR="33124" marT="0" marB="0" anchor="ctr"/>
                </a:tc>
                <a:extLst>
                  <a:ext uri="{0D108BD9-81ED-4DB2-BD59-A6C34878D82A}">
                    <a16:rowId xmlns="" xmlns:a16="http://schemas.microsoft.com/office/drawing/2014/main" val="10003"/>
                  </a:ext>
                </a:extLst>
              </a:tr>
              <a:tr h="370840">
                <a:tc>
                  <a:txBody>
                    <a:bodyPr/>
                    <a:lstStyle/>
                    <a:p>
                      <a:pPr algn="ctr">
                        <a:lnSpc>
                          <a:spcPct val="107000"/>
                        </a:lnSpc>
                        <a:spcAft>
                          <a:spcPts val="0"/>
                        </a:spcAft>
                      </a:pPr>
                      <a:r>
                        <a:rPr lang="en-GB" sz="800" dirty="0">
                          <a:solidFill>
                            <a:schemeClr val="accent2">
                              <a:lumMod val="75000"/>
                            </a:schemeClr>
                          </a:solidFill>
                          <a:latin typeface="Gill Sans"/>
                        </a:rPr>
                        <a:t>POL-15</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Home Loan</a:t>
                      </a:r>
                    </a:p>
                  </a:txBody>
                  <a:tcPr marL="33124" marR="33124" marT="0" marB="0" anchor="ctr"/>
                </a:tc>
                <a:extLst>
                  <a:ext uri="{0D108BD9-81ED-4DB2-BD59-A6C34878D82A}">
                    <a16:rowId xmlns="" xmlns:a16="http://schemas.microsoft.com/office/drawing/2014/main" val="10004"/>
                  </a:ext>
                </a:extLst>
              </a:tr>
              <a:tr h="370840">
                <a:tc>
                  <a:txBody>
                    <a:bodyPr/>
                    <a:lstStyle/>
                    <a:p>
                      <a:pPr algn="ctr">
                        <a:lnSpc>
                          <a:spcPct val="107000"/>
                        </a:lnSpc>
                        <a:spcAft>
                          <a:spcPts val="0"/>
                        </a:spcAft>
                      </a:pPr>
                      <a:r>
                        <a:rPr lang="en-GB" sz="800" dirty="0">
                          <a:solidFill>
                            <a:schemeClr val="accent2">
                              <a:lumMod val="75000"/>
                            </a:schemeClr>
                          </a:solidFill>
                          <a:latin typeface="Gill Sans"/>
                        </a:rPr>
                        <a:t>POL-16</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Prudential Reporting</a:t>
                      </a:r>
                    </a:p>
                  </a:txBody>
                  <a:tcPr marL="33124" marR="33124" marT="0" marB="0" anchor="ctr"/>
                </a:tc>
                <a:extLst>
                  <a:ext uri="{0D108BD9-81ED-4DB2-BD59-A6C34878D82A}">
                    <a16:rowId xmlns="" xmlns:a16="http://schemas.microsoft.com/office/drawing/2014/main" val="10005"/>
                  </a:ext>
                </a:extLst>
              </a:tr>
              <a:tr h="370840">
                <a:tc>
                  <a:txBody>
                    <a:bodyPr/>
                    <a:lstStyle/>
                    <a:p>
                      <a:pPr algn="ctr">
                        <a:lnSpc>
                          <a:spcPct val="107000"/>
                        </a:lnSpc>
                        <a:spcAft>
                          <a:spcPts val="0"/>
                        </a:spcAft>
                      </a:pPr>
                      <a:r>
                        <a:rPr lang="en-GB" sz="800" dirty="0">
                          <a:solidFill>
                            <a:schemeClr val="accent2">
                              <a:lumMod val="75000"/>
                            </a:schemeClr>
                          </a:solidFill>
                          <a:latin typeface="Gill Sans"/>
                        </a:rPr>
                        <a:t>POL-17</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Business Continuity</a:t>
                      </a:r>
                    </a:p>
                  </a:txBody>
                  <a:tcPr marL="33124" marR="33124" marT="0" marB="0" anchor="ctr"/>
                </a:tc>
                <a:extLst>
                  <a:ext uri="{0D108BD9-81ED-4DB2-BD59-A6C34878D82A}">
                    <a16:rowId xmlns="" xmlns:a16="http://schemas.microsoft.com/office/drawing/2014/main" val="10006"/>
                  </a:ext>
                </a:extLst>
              </a:tr>
              <a:tr h="370840">
                <a:tc>
                  <a:txBody>
                    <a:bodyPr/>
                    <a:lstStyle/>
                    <a:p>
                      <a:pPr algn="ctr">
                        <a:lnSpc>
                          <a:spcPct val="107000"/>
                        </a:lnSpc>
                        <a:spcAft>
                          <a:spcPts val="0"/>
                        </a:spcAft>
                      </a:pPr>
                      <a:r>
                        <a:rPr lang="en-GB" sz="800" dirty="0">
                          <a:solidFill>
                            <a:schemeClr val="accent2">
                              <a:lumMod val="75000"/>
                            </a:schemeClr>
                          </a:solidFill>
                          <a:latin typeface="Gill Sans"/>
                        </a:rPr>
                        <a:t>POL-19</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Granting Consumer Loans</a:t>
                      </a:r>
                    </a:p>
                  </a:txBody>
                  <a:tcPr marL="33124" marR="33124" marT="0" marB="0" anchor="ctr"/>
                </a:tc>
                <a:extLst>
                  <a:ext uri="{0D108BD9-81ED-4DB2-BD59-A6C34878D82A}">
                    <a16:rowId xmlns="" xmlns:a16="http://schemas.microsoft.com/office/drawing/2014/main" val="10007"/>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POL-20</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Granting Exceptional Interest-free Loans</a:t>
                      </a:r>
                    </a:p>
                  </a:txBody>
                  <a:tcPr marL="33124" marR="33124" marT="0" marB="0" anchor="ctr"/>
                </a:tc>
                <a:extLst>
                  <a:ext uri="{0D108BD9-81ED-4DB2-BD59-A6C34878D82A}">
                    <a16:rowId xmlns="" xmlns:a16="http://schemas.microsoft.com/office/drawing/2014/main" val="10008"/>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POL-21</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Travel Policy</a:t>
                      </a:r>
                    </a:p>
                  </a:txBody>
                  <a:tcPr marL="33124" marR="33124" marT="0" marB="0" anchor="ctr"/>
                </a:tc>
                <a:extLst>
                  <a:ext uri="{0D108BD9-81ED-4DB2-BD59-A6C34878D82A}">
                    <a16:rowId xmlns="" xmlns:a16="http://schemas.microsoft.com/office/drawing/2014/main" val="10009"/>
                  </a:ext>
                </a:extLst>
              </a:tr>
            </a:tbl>
          </a:graphicData>
        </a:graphic>
      </p:graphicFrame>
      <p:graphicFrame>
        <p:nvGraphicFramePr>
          <p:cNvPr id="41" name="40 Tabla">
            <a:extLst>
              <a:ext uri="{FF2B5EF4-FFF2-40B4-BE49-F238E27FC236}">
                <a16:creationId xmlns="" xmlns:a16="http://schemas.microsoft.com/office/drawing/2014/main" id="{896E5974-24AE-4282-9B0D-321035B63220}"/>
              </a:ext>
            </a:extLst>
          </p:cNvPr>
          <p:cNvGraphicFramePr>
            <a:graphicFrameLocks noGrp="1"/>
          </p:cNvGraphicFramePr>
          <p:nvPr/>
        </p:nvGraphicFramePr>
        <p:xfrm>
          <a:off x="5248275" y="1663700"/>
          <a:ext cx="3486150" cy="3708400"/>
        </p:xfrm>
        <a:graphic>
          <a:graphicData uri="http://schemas.openxmlformats.org/drawingml/2006/table">
            <a:tbl>
              <a:tblPr firstRow="1" bandRow="1">
                <a:tableStyleId>{21E4AEA4-8DFA-4A89-87EB-49C32662AFE0}</a:tableStyleId>
              </a:tblPr>
              <a:tblGrid>
                <a:gridCol w="930276">
                  <a:extLst>
                    <a:ext uri="{9D8B030D-6E8A-4147-A177-3AD203B41FA5}">
                      <a16:colId xmlns="" xmlns:a16="http://schemas.microsoft.com/office/drawing/2014/main" val="20000"/>
                    </a:ext>
                  </a:extLst>
                </a:gridCol>
                <a:gridCol w="2555874">
                  <a:extLst>
                    <a:ext uri="{9D8B030D-6E8A-4147-A177-3AD203B41FA5}">
                      <a16:colId xmlns="" xmlns:a16="http://schemas.microsoft.com/office/drawing/2014/main" val="20001"/>
                    </a:ext>
                  </a:extLst>
                </a:gridCol>
              </a:tblGrid>
              <a:tr h="370840">
                <a:tc>
                  <a:txBody>
                    <a:bodyPr/>
                    <a:lstStyle/>
                    <a:p>
                      <a:r>
                        <a:rPr lang="en-GB" sz="800" dirty="0">
                          <a:latin typeface="Gill Sans"/>
                        </a:rPr>
                        <a:t>REFERENCE</a:t>
                      </a:r>
                    </a:p>
                  </a:txBody>
                  <a:tcPr marL="91439" marR="91439" anchor="ctr" anchorCtr="1"/>
                </a:tc>
                <a:tc>
                  <a:txBody>
                    <a:bodyPr/>
                    <a:lstStyle/>
                    <a:p>
                      <a:r>
                        <a:rPr lang="en-GB" sz="800" dirty="0">
                          <a:latin typeface="Gill Sans"/>
                        </a:rPr>
                        <a:t>TITLE</a:t>
                      </a:r>
                    </a:p>
                  </a:txBody>
                  <a:tcPr marL="91439" marR="91439" anchor="ctr" anchorCtr="1"/>
                </a:tc>
                <a:extLst>
                  <a:ext uri="{0D108BD9-81ED-4DB2-BD59-A6C34878D82A}">
                    <a16:rowId xmlns="" xmlns:a16="http://schemas.microsoft.com/office/drawing/2014/main" val="10000"/>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POL-22</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Information Security</a:t>
                      </a:r>
                    </a:p>
                  </a:txBody>
                  <a:tcPr marL="33124" marR="33124" marT="0" marB="0" anchor="ctr"/>
                </a:tc>
                <a:extLst>
                  <a:ext uri="{0D108BD9-81ED-4DB2-BD59-A6C34878D82A}">
                    <a16:rowId xmlns="" xmlns:a16="http://schemas.microsoft.com/office/drawing/2014/main" val="10001"/>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POL-23</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Environmental Policy</a:t>
                      </a:r>
                    </a:p>
                  </a:txBody>
                  <a:tcPr marL="33124" marR="33124" marT="0" marB="0" anchor="ctr"/>
                </a:tc>
                <a:extLst>
                  <a:ext uri="{0D108BD9-81ED-4DB2-BD59-A6C34878D82A}">
                    <a16:rowId xmlns="" xmlns:a16="http://schemas.microsoft.com/office/drawing/2014/main" val="10002"/>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POL-24</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Policy on Outsourcing Activities or Services</a:t>
                      </a:r>
                    </a:p>
                  </a:txBody>
                  <a:tcPr marL="33124" marR="33124" marT="0" marB="0" anchor="ctr"/>
                </a:tc>
                <a:extLst>
                  <a:ext uri="{0D108BD9-81ED-4DB2-BD59-A6C34878D82A}">
                    <a16:rowId xmlns="" xmlns:a16="http://schemas.microsoft.com/office/drawing/2014/main" val="10003"/>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POL-25</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Financial Markets Policy</a:t>
                      </a:r>
                    </a:p>
                  </a:txBody>
                  <a:tcPr marL="33124" marR="33124" marT="0" marB="0" anchor="ctr"/>
                </a:tc>
                <a:extLst>
                  <a:ext uri="{0D108BD9-81ED-4DB2-BD59-A6C34878D82A}">
                    <a16:rowId xmlns="" xmlns:a16="http://schemas.microsoft.com/office/drawing/2014/main" val="10004"/>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POL-26</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Risk Management Map</a:t>
                      </a:r>
                    </a:p>
                  </a:txBody>
                  <a:tcPr marL="33124" marR="33124" marT="0" marB="0" anchor="ctr"/>
                </a:tc>
                <a:extLst>
                  <a:ext uri="{0D108BD9-81ED-4DB2-BD59-A6C34878D82A}">
                    <a16:rowId xmlns="" xmlns:a16="http://schemas.microsoft.com/office/drawing/2014/main" val="10005"/>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POL-27</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Corporate Social Responsibility. CSR</a:t>
                      </a:r>
                    </a:p>
                  </a:txBody>
                  <a:tcPr marL="33124" marR="33124" marT="0" marB="0" anchor="ctr"/>
                </a:tc>
                <a:extLst>
                  <a:ext uri="{0D108BD9-81ED-4DB2-BD59-A6C34878D82A}">
                    <a16:rowId xmlns="" xmlns:a16="http://schemas.microsoft.com/office/drawing/2014/main" val="10006"/>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POL-28</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Information classification</a:t>
                      </a:r>
                    </a:p>
                  </a:txBody>
                  <a:tcPr marL="33124" marR="33124" marT="0" marB="0" anchor="ctr"/>
                </a:tc>
                <a:extLst>
                  <a:ext uri="{0D108BD9-81ED-4DB2-BD59-A6C34878D82A}">
                    <a16:rowId xmlns="" xmlns:a16="http://schemas.microsoft.com/office/drawing/2014/main" val="10007"/>
                  </a:ext>
                </a:extLst>
              </a:tr>
              <a:tr h="370840">
                <a:tc>
                  <a:txBody>
                    <a:bodyPr/>
                    <a:lstStyle/>
                    <a:p>
                      <a:pPr algn="ctr">
                        <a:lnSpc>
                          <a:spcPct val="107000"/>
                        </a:lnSpc>
                        <a:spcAft>
                          <a:spcPts val="0"/>
                        </a:spcAft>
                      </a:pPr>
                      <a:r>
                        <a:rPr lang="en-GB" sz="800" dirty="0">
                          <a:solidFill>
                            <a:schemeClr val="accent2">
                              <a:lumMod val="75000"/>
                            </a:schemeClr>
                          </a:solidFill>
                          <a:latin typeface="Gill Sans"/>
                        </a:rPr>
                        <a:t>POL-29</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Entertainment Expenses and Corporate Credit Cards</a:t>
                      </a:r>
                    </a:p>
                  </a:txBody>
                  <a:tcPr marL="33124" marR="33124" marT="0" marB="0" anchor="ctr"/>
                </a:tc>
                <a:extLst>
                  <a:ext uri="{0D108BD9-81ED-4DB2-BD59-A6C34878D82A}">
                    <a16:rowId xmlns="" xmlns:a16="http://schemas.microsoft.com/office/drawing/2014/main" val="10008"/>
                  </a:ext>
                </a:extLst>
              </a:tr>
              <a:tr h="370840">
                <a:tc>
                  <a:txBody>
                    <a:bodyPr/>
                    <a:lstStyle/>
                    <a:p>
                      <a:pPr algn="ctr">
                        <a:lnSpc>
                          <a:spcPct val="107000"/>
                        </a:lnSpc>
                        <a:spcAft>
                          <a:spcPts val="0"/>
                        </a:spcAft>
                      </a:pPr>
                      <a:r>
                        <a:rPr lang="en-GB" sz="800" dirty="0">
                          <a:solidFill>
                            <a:schemeClr val="accent2">
                              <a:lumMod val="75000"/>
                            </a:schemeClr>
                          </a:solidFill>
                          <a:latin typeface="Gill Sans"/>
                        </a:rPr>
                        <a:t>POL-XX</a:t>
                      </a:r>
                    </a:p>
                  </a:txBody>
                  <a:tcPr marL="33124" marR="33124" marT="0" marB="0" anchor="ctr"/>
                </a:tc>
                <a:tc>
                  <a:txBody>
                    <a:bodyPr/>
                    <a:lstStyle/>
                    <a:p>
                      <a:pPr>
                        <a:lnSpc>
                          <a:spcPct val="107000"/>
                        </a:lnSpc>
                        <a:spcAft>
                          <a:spcPts val="0"/>
                        </a:spcAft>
                      </a:pPr>
                      <a:r>
                        <a:rPr lang="en-GB" sz="800" dirty="0">
                          <a:solidFill>
                            <a:schemeClr val="accent2">
                              <a:lumMod val="75000"/>
                            </a:schemeClr>
                          </a:solidFill>
                          <a:latin typeface="Gill Sans"/>
                        </a:rPr>
                        <a:t>Internal Regulations on the Securities Market</a:t>
                      </a:r>
                    </a:p>
                  </a:txBody>
                  <a:tcPr marL="33124" marR="33124" marT="0" marB="0" anchor="ctr"/>
                </a:tc>
                <a:extLst>
                  <a:ext uri="{0D108BD9-81ED-4DB2-BD59-A6C34878D82A}">
                    <a16:rowId xmlns="" xmlns:a16="http://schemas.microsoft.com/office/drawing/2014/main" val="10009"/>
                  </a:ext>
                </a:extLst>
              </a:tr>
            </a:tbl>
          </a:graphicData>
        </a:graphic>
      </p:graphicFrame>
      <p:grpSp>
        <p:nvGrpSpPr>
          <p:cNvPr id="47"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8"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9"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0"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7"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512303555"/>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Rectángulo">
            <a:extLst>
              <a:ext uri="{FF2B5EF4-FFF2-40B4-BE49-F238E27FC236}">
                <a16:creationId xmlns="" xmlns:a16="http://schemas.microsoft.com/office/drawing/2014/main" id="{DA882C35-0B1B-4710-8916-36F273804ACB}"/>
              </a:ext>
            </a:extLst>
          </p:cNvPr>
          <p:cNvSpPr/>
          <p:nvPr/>
        </p:nvSpPr>
        <p:spPr>
          <a:xfrm>
            <a:off x="1584325" y="946150"/>
            <a:ext cx="7150100" cy="230188"/>
          </a:xfrm>
          <a:prstGeom prst="rect">
            <a:avLst/>
          </a:prstGeom>
          <a:solidFill>
            <a:schemeClr val="accent2">
              <a:lumMod val="20000"/>
              <a:lumOff val="80000"/>
            </a:schemeClr>
          </a:solidFill>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r>
              <a:rPr lang="en-GB" altLang="es-ES" sz="900" b="1" dirty="0">
                <a:solidFill>
                  <a:srgbClr val="953735"/>
                </a:solidFill>
                <a:latin typeface="Gill Sans" charset="0"/>
              </a:rPr>
              <a:t>INTERNAL REGULATORY FRAMEWORK</a:t>
            </a:r>
          </a:p>
        </p:txBody>
      </p:sp>
      <p:sp>
        <p:nvSpPr>
          <p:cNvPr id="42" name="1 Marcador de número de diapositiva">
            <a:extLst>
              <a:ext uri="{FF2B5EF4-FFF2-40B4-BE49-F238E27FC236}">
                <a16:creationId xmlns="" xmlns:a16="http://schemas.microsoft.com/office/drawing/2014/main" id="{E9AE9C45-1C66-4FEF-9FE1-B9D213E9DD99}"/>
              </a:ext>
            </a:extLst>
          </p:cNvPr>
          <p:cNvSpPr txBox="1">
            <a:spLocks noGrp="1"/>
          </p:cNvSpPr>
          <p:nvPr/>
        </p:nvSpPr>
        <p:spPr bwMode="auto">
          <a:xfrm>
            <a:off x="8316913" y="6524625"/>
            <a:ext cx="587375" cy="222250"/>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9337979F-B286-4A4C-913F-94F1B32EA1DD}" type="slidenum">
              <a:rPr lang="es-ES" altLang="es-ES" sz="1600" b="1">
                <a:solidFill>
                  <a:srgbClr val="FFC000"/>
                </a:solidFill>
              </a:rPr>
              <a:pPr algn="r" eaLnBrk="1" hangingPunct="1">
                <a:spcBef>
                  <a:spcPct val="0"/>
                </a:spcBef>
                <a:buFontTx/>
                <a:buNone/>
              </a:pPr>
              <a:t>147</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52E34EC0-131D-4BE7-870E-EC29DEFF5C2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endParaRPr lang="en-GB" altLang="es-ES">
              <a:solidFill>
                <a:srgbClr val="9E1B34"/>
              </a:solidFill>
            </a:endParaRPr>
          </a:p>
          <a:p>
            <a:pPr eaLnBrk="1" hangingPunct="1">
              <a:defRPr/>
            </a:pPr>
            <a:r>
              <a:rPr lang="en-GB" altLang="es-ES" sz="1600" b="1">
                <a:solidFill>
                  <a:srgbClr val="9E1B34"/>
                </a:solidFill>
                <a:latin typeface="Gill Sans" charset="0"/>
              </a:rPr>
              <a:t>2016 INTEGRATED REPORT</a:t>
            </a:r>
          </a:p>
          <a:p>
            <a:pPr eaLnBrk="1" hangingPunct="1">
              <a:defRPr/>
            </a:pPr>
            <a:r>
              <a:rPr lang="en-GB" altLang="es-ES" sz="1600" b="1">
                <a:solidFill>
                  <a:srgbClr val="9E1B34"/>
                </a:solidFill>
                <a:latin typeface="Gill Sans" charset="0"/>
              </a:rPr>
              <a:t>ANNEX 2. BASIC REGULATORY FRAMEWORK</a:t>
            </a:r>
            <a:endParaRPr lang="en-GB" altLang="es-ES" sz="1600">
              <a:solidFill>
                <a:srgbClr val="9E1B34"/>
              </a:solidFill>
              <a:latin typeface="Gill Sans" charset="0"/>
            </a:endParaRPr>
          </a:p>
        </p:txBody>
      </p:sp>
      <p:pic>
        <p:nvPicPr>
          <p:cNvPr id="151557" name="Picture 2">
            <a:extLst>
              <a:ext uri="{FF2B5EF4-FFF2-40B4-BE49-F238E27FC236}">
                <a16:creationId xmlns="" xmlns:a16="http://schemas.microsoft.com/office/drawing/2014/main" id="{FA2E89A5-F192-4258-BE92-B155279F102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8D7FBEA6-532A-4F18-9F70-42D9951D7C3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97ADFD5C-4641-441B-B3C5-71E4C4E51D0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51560" name="1 Marcador de número de diapositiva">
            <a:extLst>
              <a:ext uri="{FF2B5EF4-FFF2-40B4-BE49-F238E27FC236}">
                <a16:creationId xmlns="" xmlns:a16="http://schemas.microsoft.com/office/drawing/2014/main" id="{C6041489-08F5-4BF8-A79E-539E571E1DCB}"/>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185FD4B7-7FA0-4AB7-BA93-7C8B56F68D1A}" type="slidenum">
              <a:rPr lang="es-ES" altLang="es-ES" sz="1600" b="1">
                <a:solidFill>
                  <a:srgbClr val="FFC000"/>
                </a:solidFill>
              </a:rPr>
              <a:pPr algn="r" eaLnBrk="1" hangingPunct="1">
                <a:spcBef>
                  <a:spcPct val="0"/>
                </a:spcBef>
                <a:buFontTx/>
                <a:buNone/>
              </a:pPr>
              <a:t>147</a:t>
            </a:fld>
            <a:endParaRPr lang="en-GB" altLang="es-ES" sz="1600" b="1">
              <a:solidFill>
                <a:srgbClr val="FFC000"/>
              </a:solidFill>
            </a:endParaRPr>
          </a:p>
        </p:txBody>
      </p:sp>
      <p:sp>
        <p:nvSpPr>
          <p:cNvPr id="151561" name="21 Rectángulo">
            <a:extLst>
              <a:ext uri="{FF2B5EF4-FFF2-40B4-BE49-F238E27FC236}">
                <a16:creationId xmlns="" xmlns:a16="http://schemas.microsoft.com/office/drawing/2014/main" id="{9305BE35-4957-4D94-8DE7-67DDE1BDAC5E}"/>
              </a:ext>
            </a:extLst>
          </p:cNvPr>
          <p:cNvSpPr>
            <a:spLocks noChangeArrowheads="1"/>
          </p:cNvSpPr>
          <p:nvPr/>
        </p:nvSpPr>
        <p:spPr bwMode="auto">
          <a:xfrm>
            <a:off x="1584325" y="1239838"/>
            <a:ext cx="7180263" cy="23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PROCEDURES</a:t>
            </a:r>
          </a:p>
        </p:txBody>
      </p:sp>
      <p:graphicFrame>
        <p:nvGraphicFramePr>
          <p:cNvPr id="37" name="36 Tabla">
            <a:extLst>
              <a:ext uri="{FF2B5EF4-FFF2-40B4-BE49-F238E27FC236}">
                <a16:creationId xmlns="" xmlns:a16="http://schemas.microsoft.com/office/drawing/2014/main" id="{7448B087-B5D5-4B03-913A-E883608ABFCE}"/>
              </a:ext>
            </a:extLst>
          </p:cNvPr>
          <p:cNvGraphicFramePr>
            <a:graphicFrameLocks noGrp="1"/>
          </p:cNvGraphicFramePr>
          <p:nvPr/>
        </p:nvGraphicFramePr>
        <p:xfrm>
          <a:off x="1625600" y="1531938"/>
          <a:ext cx="3486150" cy="4854576"/>
        </p:xfrm>
        <a:graphic>
          <a:graphicData uri="http://schemas.openxmlformats.org/drawingml/2006/table">
            <a:tbl>
              <a:tblPr firstRow="1" bandRow="1">
                <a:tableStyleId>{21E4AEA4-8DFA-4A89-87EB-49C32662AFE0}</a:tableStyleId>
              </a:tblPr>
              <a:tblGrid>
                <a:gridCol w="930276">
                  <a:extLst>
                    <a:ext uri="{9D8B030D-6E8A-4147-A177-3AD203B41FA5}">
                      <a16:colId xmlns="" xmlns:a16="http://schemas.microsoft.com/office/drawing/2014/main" val="20000"/>
                    </a:ext>
                  </a:extLst>
                </a:gridCol>
                <a:gridCol w="2555874">
                  <a:extLst>
                    <a:ext uri="{9D8B030D-6E8A-4147-A177-3AD203B41FA5}">
                      <a16:colId xmlns="" xmlns:a16="http://schemas.microsoft.com/office/drawing/2014/main" val="20001"/>
                    </a:ext>
                  </a:extLst>
                </a:gridCol>
              </a:tblGrid>
              <a:tr h="303411">
                <a:tc>
                  <a:txBody>
                    <a:bodyPr/>
                    <a:lstStyle/>
                    <a:p>
                      <a:r>
                        <a:rPr lang="en-GB" sz="800" dirty="0">
                          <a:latin typeface="Gill Sans"/>
                        </a:rPr>
                        <a:t>REFERENCE</a:t>
                      </a:r>
                    </a:p>
                  </a:txBody>
                  <a:tcPr marL="91439" marR="91439" marT="45726" marB="45726" anchor="ctr" anchorCtr="1"/>
                </a:tc>
                <a:tc>
                  <a:txBody>
                    <a:bodyPr/>
                    <a:lstStyle/>
                    <a:p>
                      <a:r>
                        <a:rPr lang="en-GB" sz="800" dirty="0">
                          <a:latin typeface="Gill Sans"/>
                        </a:rPr>
                        <a:t>TITLE</a:t>
                      </a:r>
                    </a:p>
                  </a:txBody>
                  <a:tcPr marL="91439" marR="91439" marT="45726" marB="45726" anchor="ctr" anchorCtr="1"/>
                </a:tc>
                <a:extLst>
                  <a:ext uri="{0D108BD9-81ED-4DB2-BD59-A6C34878D82A}">
                    <a16:rowId xmlns="" xmlns:a16="http://schemas.microsoft.com/office/drawing/2014/main" val="10000"/>
                  </a:ext>
                </a:extLst>
              </a:tr>
              <a:tr h="303411">
                <a:tc>
                  <a:txBody>
                    <a:bodyPr/>
                    <a:lstStyle/>
                    <a:p>
                      <a:pPr algn="ctr">
                        <a:lnSpc>
                          <a:spcPct val="107000"/>
                        </a:lnSpc>
                        <a:spcAft>
                          <a:spcPts val="0"/>
                        </a:spcAft>
                      </a:pPr>
                      <a:r>
                        <a:rPr lang="en-GB" sz="800" dirty="0">
                          <a:solidFill>
                            <a:schemeClr val="accent2">
                              <a:lumMod val="75000"/>
                            </a:schemeClr>
                          </a:solidFill>
                          <a:latin typeface="Gill Sans"/>
                        </a:rPr>
                        <a:t>PE-01</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Classification of a client as dubious</a:t>
                      </a:r>
                    </a:p>
                  </a:txBody>
                  <a:tcPr marL="31063" marR="31063" marT="0" marB="0" anchor="ctr"/>
                </a:tc>
                <a:extLst>
                  <a:ext uri="{0D108BD9-81ED-4DB2-BD59-A6C34878D82A}">
                    <a16:rowId xmlns="" xmlns:a16="http://schemas.microsoft.com/office/drawing/2014/main" val="10001"/>
                  </a:ext>
                </a:extLst>
              </a:tr>
              <a:tr h="303411">
                <a:tc>
                  <a:txBody>
                    <a:bodyPr/>
                    <a:lstStyle/>
                    <a:p>
                      <a:pPr algn="ctr">
                        <a:lnSpc>
                          <a:spcPct val="107000"/>
                        </a:lnSpc>
                        <a:spcAft>
                          <a:spcPts val="0"/>
                        </a:spcAft>
                      </a:pPr>
                      <a:r>
                        <a:rPr lang="en-GB" sz="800" dirty="0">
                          <a:solidFill>
                            <a:schemeClr val="accent2">
                              <a:lumMod val="75000"/>
                            </a:schemeClr>
                          </a:solidFill>
                          <a:latin typeface="Gill Sans"/>
                        </a:rPr>
                        <a:t>PE-06</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Identification and application of due diligence measures to clients</a:t>
                      </a:r>
                    </a:p>
                  </a:txBody>
                  <a:tcPr marL="31063" marR="31063" marT="0" marB="0" anchor="ctr"/>
                </a:tc>
                <a:extLst>
                  <a:ext uri="{0D108BD9-81ED-4DB2-BD59-A6C34878D82A}">
                    <a16:rowId xmlns="" xmlns:a16="http://schemas.microsoft.com/office/drawing/2014/main" val="10002"/>
                  </a:ext>
                </a:extLst>
              </a:tr>
              <a:tr h="303411">
                <a:tc>
                  <a:txBody>
                    <a:bodyPr/>
                    <a:lstStyle/>
                    <a:p>
                      <a:pPr algn="ctr">
                        <a:lnSpc>
                          <a:spcPct val="107000"/>
                        </a:lnSpc>
                        <a:spcAft>
                          <a:spcPts val="0"/>
                        </a:spcAft>
                      </a:pPr>
                      <a:r>
                        <a:rPr lang="en-GB" sz="800" dirty="0">
                          <a:solidFill>
                            <a:schemeClr val="accent2">
                              <a:lumMod val="75000"/>
                            </a:schemeClr>
                          </a:solidFill>
                          <a:latin typeface="Gill Sans"/>
                        </a:rPr>
                        <a:t>PE-02</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Access to IT applications</a:t>
                      </a:r>
                    </a:p>
                  </a:txBody>
                  <a:tcPr marL="31063" marR="31063" marT="0" marB="0" anchor="ctr"/>
                </a:tc>
                <a:extLst>
                  <a:ext uri="{0D108BD9-81ED-4DB2-BD59-A6C34878D82A}">
                    <a16:rowId xmlns="" xmlns:a16="http://schemas.microsoft.com/office/drawing/2014/main" val="10003"/>
                  </a:ext>
                </a:extLst>
              </a:tr>
              <a:tr h="303411">
                <a:tc>
                  <a:txBody>
                    <a:bodyPr/>
                    <a:lstStyle/>
                    <a:p>
                      <a:pPr algn="ctr">
                        <a:lnSpc>
                          <a:spcPct val="107000"/>
                        </a:lnSpc>
                        <a:spcAft>
                          <a:spcPts val="0"/>
                        </a:spcAft>
                      </a:pPr>
                      <a:r>
                        <a:rPr lang="en-GB" sz="800" dirty="0">
                          <a:solidFill>
                            <a:schemeClr val="accent2">
                              <a:lumMod val="75000"/>
                            </a:schemeClr>
                          </a:solidFill>
                          <a:latin typeface="Gill Sans"/>
                        </a:rPr>
                        <a:t>PE-03</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General Archive</a:t>
                      </a:r>
                    </a:p>
                  </a:txBody>
                  <a:tcPr marL="31063" marR="31063" marT="0" marB="0" anchor="ctr"/>
                </a:tc>
                <a:extLst>
                  <a:ext uri="{0D108BD9-81ED-4DB2-BD59-A6C34878D82A}">
                    <a16:rowId xmlns="" xmlns:a16="http://schemas.microsoft.com/office/drawing/2014/main" val="10004"/>
                  </a:ext>
                </a:extLst>
              </a:tr>
              <a:tr h="303411">
                <a:tc>
                  <a:txBody>
                    <a:bodyPr/>
                    <a:lstStyle/>
                    <a:p>
                      <a:pPr algn="ctr">
                        <a:lnSpc>
                          <a:spcPct val="107000"/>
                        </a:lnSpc>
                        <a:spcAft>
                          <a:spcPts val="0"/>
                        </a:spcAft>
                      </a:pPr>
                      <a:r>
                        <a:rPr lang="en-GB" sz="800" dirty="0">
                          <a:solidFill>
                            <a:schemeClr val="accent2">
                              <a:lumMod val="75000"/>
                            </a:schemeClr>
                          </a:solidFill>
                          <a:latin typeface="Gill Sans"/>
                        </a:rPr>
                        <a:t>PE-04</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Rights of Access, Rectification, Erasure and Blocking </a:t>
                      </a:r>
                    </a:p>
                  </a:txBody>
                  <a:tcPr marL="31063" marR="31063" marT="0" marB="0" anchor="ctr"/>
                </a:tc>
                <a:extLst>
                  <a:ext uri="{0D108BD9-81ED-4DB2-BD59-A6C34878D82A}">
                    <a16:rowId xmlns="" xmlns:a16="http://schemas.microsoft.com/office/drawing/2014/main" val="10005"/>
                  </a:ext>
                </a:extLst>
              </a:tr>
              <a:tr h="303411">
                <a:tc>
                  <a:txBody>
                    <a:bodyPr/>
                    <a:lstStyle/>
                    <a:p>
                      <a:pPr algn="ctr">
                        <a:lnSpc>
                          <a:spcPct val="107000"/>
                        </a:lnSpc>
                        <a:spcAft>
                          <a:spcPts val="0"/>
                        </a:spcAft>
                      </a:pPr>
                      <a:r>
                        <a:rPr lang="en-GB" sz="800" dirty="0">
                          <a:solidFill>
                            <a:schemeClr val="accent2">
                              <a:lumMod val="75000"/>
                            </a:schemeClr>
                          </a:solidFill>
                          <a:latin typeface="Gill Sans"/>
                        </a:rPr>
                        <a:t>PE-05</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Handling complaints and suggestions</a:t>
                      </a:r>
                    </a:p>
                  </a:txBody>
                  <a:tcPr marL="31063" marR="31063" marT="0" marB="0" anchor="ctr"/>
                </a:tc>
                <a:extLst>
                  <a:ext uri="{0D108BD9-81ED-4DB2-BD59-A6C34878D82A}">
                    <a16:rowId xmlns="" xmlns:a16="http://schemas.microsoft.com/office/drawing/2014/main" val="10006"/>
                  </a:ext>
                </a:extLst>
              </a:tr>
              <a:tr h="303411">
                <a:tc>
                  <a:txBody>
                    <a:bodyPr/>
                    <a:lstStyle/>
                    <a:p>
                      <a:pPr algn="ctr">
                        <a:lnSpc>
                          <a:spcPct val="107000"/>
                        </a:lnSpc>
                        <a:spcAft>
                          <a:spcPts val="0"/>
                        </a:spcAft>
                      </a:pPr>
                      <a:r>
                        <a:rPr lang="en-GB" sz="800" dirty="0">
                          <a:solidFill>
                            <a:schemeClr val="accent2">
                              <a:lumMod val="75000"/>
                            </a:schemeClr>
                          </a:solidFill>
                          <a:latin typeface="Gill Sans"/>
                        </a:rPr>
                        <a:t>PE-08</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Income Tax. Deductions and Payments on Account</a:t>
                      </a:r>
                    </a:p>
                  </a:txBody>
                  <a:tcPr marL="31063" marR="31063" marT="0" marB="0" anchor="ctr"/>
                </a:tc>
                <a:extLst>
                  <a:ext uri="{0D108BD9-81ED-4DB2-BD59-A6C34878D82A}">
                    <a16:rowId xmlns="" xmlns:a16="http://schemas.microsoft.com/office/drawing/2014/main" val="10007"/>
                  </a:ext>
                </a:extLst>
              </a:tr>
              <a:tr h="303411">
                <a:tc>
                  <a:txBody>
                    <a:bodyPr/>
                    <a:lstStyle/>
                    <a:p>
                      <a:pPr algn="ctr">
                        <a:lnSpc>
                          <a:spcPct val="107000"/>
                        </a:lnSpc>
                        <a:spcAft>
                          <a:spcPts val="0"/>
                        </a:spcAft>
                      </a:pPr>
                      <a:r>
                        <a:rPr lang="en-GB" sz="800" dirty="0">
                          <a:solidFill>
                            <a:schemeClr val="accent2">
                              <a:lumMod val="75000"/>
                            </a:schemeClr>
                          </a:solidFill>
                          <a:latin typeface="Gill Sans"/>
                        </a:rPr>
                        <a:t>PE-09</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Capital. Deductions and Payments on Account</a:t>
                      </a:r>
                    </a:p>
                  </a:txBody>
                  <a:tcPr marL="31063" marR="31063" marT="0" marB="0" anchor="ctr"/>
                </a:tc>
                <a:extLst>
                  <a:ext uri="{0D108BD9-81ED-4DB2-BD59-A6C34878D82A}">
                    <a16:rowId xmlns="" xmlns:a16="http://schemas.microsoft.com/office/drawing/2014/main" val="10008"/>
                  </a:ext>
                </a:extLst>
              </a:tr>
              <a:tr h="303411">
                <a:tc>
                  <a:txBody>
                    <a:bodyPr/>
                    <a:lstStyle/>
                    <a:p>
                      <a:pPr algn="ctr">
                        <a:lnSpc>
                          <a:spcPct val="107000"/>
                        </a:lnSpc>
                        <a:spcAft>
                          <a:spcPts val="0"/>
                        </a:spcAft>
                      </a:pPr>
                      <a:r>
                        <a:rPr lang="en-GB" sz="800" dirty="0">
                          <a:solidFill>
                            <a:schemeClr val="accent2">
                              <a:lumMod val="75000"/>
                            </a:schemeClr>
                          </a:solidFill>
                          <a:latin typeface="Gill Sans"/>
                        </a:rPr>
                        <a:t>PE-10</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Capital. Income</a:t>
                      </a:r>
                    </a:p>
                  </a:txBody>
                  <a:tcPr marL="31063" marR="31063" marT="0" marB="0" anchor="ctr"/>
                </a:tc>
                <a:extLst>
                  <a:ext uri="{0D108BD9-81ED-4DB2-BD59-A6C34878D82A}">
                    <a16:rowId xmlns="" xmlns:a16="http://schemas.microsoft.com/office/drawing/2014/main" val="10009"/>
                  </a:ext>
                </a:extLst>
              </a:tr>
              <a:tr h="303411">
                <a:tc>
                  <a:txBody>
                    <a:bodyPr/>
                    <a:lstStyle/>
                    <a:p>
                      <a:pPr algn="ctr">
                        <a:lnSpc>
                          <a:spcPct val="107000"/>
                        </a:lnSpc>
                        <a:spcAft>
                          <a:spcPts val="0"/>
                        </a:spcAft>
                      </a:pPr>
                      <a:r>
                        <a:rPr lang="en-GB" sz="800" dirty="0">
                          <a:solidFill>
                            <a:schemeClr val="accent2">
                              <a:lumMod val="75000"/>
                            </a:schemeClr>
                          </a:solidFill>
                          <a:latin typeface="Gill Sans"/>
                        </a:rPr>
                        <a:t>PE-11</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Corporation Tax</a:t>
                      </a:r>
                    </a:p>
                  </a:txBody>
                  <a:tcPr marL="31063" marR="31063" marT="0" marB="0" anchor="ctr"/>
                </a:tc>
                <a:extLst>
                  <a:ext uri="{0D108BD9-81ED-4DB2-BD59-A6C34878D82A}">
                    <a16:rowId xmlns="" xmlns:a16="http://schemas.microsoft.com/office/drawing/2014/main" val="10010"/>
                  </a:ext>
                </a:extLst>
              </a:tr>
              <a:tr h="303411">
                <a:tc>
                  <a:txBody>
                    <a:bodyPr/>
                    <a:lstStyle/>
                    <a:p>
                      <a:pPr algn="ctr">
                        <a:lnSpc>
                          <a:spcPct val="107000"/>
                        </a:lnSpc>
                        <a:spcAft>
                          <a:spcPts val="0"/>
                        </a:spcAft>
                      </a:pPr>
                      <a:r>
                        <a:rPr lang="en-GB" sz="800" dirty="0">
                          <a:solidFill>
                            <a:schemeClr val="accent2">
                              <a:lumMod val="75000"/>
                            </a:schemeClr>
                          </a:solidFill>
                          <a:latin typeface="Gill Sans"/>
                        </a:rPr>
                        <a:t>PE-12</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Value-added Tax</a:t>
                      </a:r>
                    </a:p>
                  </a:txBody>
                  <a:tcPr marL="31063" marR="31063" marT="0" marB="0" anchor="ctr"/>
                </a:tc>
                <a:extLst>
                  <a:ext uri="{0D108BD9-81ED-4DB2-BD59-A6C34878D82A}">
                    <a16:rowId xmlns="" xmlns:a16="http://schemas.microsoft.com/office/drawing/2014/main" val="10011"/>
                  </a:ext>
                </a:extLst>
              </a:tr>
              <a:tr h="303411">
                <a:tc>
                  <a:txBody>
                    <a:bodyPr/>
                    <a:lstStyle/>
                    <a:p>
                      <a:pPr algn="ctr">
                        <a:lnSpc>
                          <a:spcPct val="107000"/>
                        </a:lnSpc>
                        <a:spcAft>
                          <a:spcPts val="0"/>
                        </a:spcAft>
                      </a:pPr>
                      <a:r>
                        <a:rPr lang="en-GB" sz="800" dirty="0">
                          <a:solidFill>
                            <a:schemeClr val="accent2">
                              <a:lumMod val="75000"/>
                            </a:schemeClr>
                          </a:solidFill>
                          <a:latin typeface="Gill Sans"/>
                        </a:rPr>
                        <a:t>PE-15</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Operations Suspected of Involving Money Laundering</a:t>
                      </a:r>
                    </a:p>
                  </a:txBody>
                  <a:tcPr marL="31063" marR="31063" marT="0" marB="0" anchor="ctr"/>
                </a:tc>
                <a:extLst>
                  <a:ext uri="{0D108BD9-81ED-4DB2-BD59-A6C34878D82A}">
                    <a16:rowId xmlns="" xmlns:a16="http://schemas.microsoft.com/office/drawing/2014/main" val="10012"/>
                  </a:ext>
                </a:extLst>
              </a:tr>
              <a:tr h="303411">
                <a:tc>
                  <a:txBody>
                    <a:bodyPr/>
                    <a:lstStyle/>
                    <a:p>
                      <a:pPr algn="ctr">
                        <a:lnSpc>
                          <a:spcPct val="107000"/>
                        </a:lnSpc>
                        <a:spcAft>
                          <a:spcPts val="0"/>
                        </a:spcAft>
                      </a:pPr>
                      <a:r>
                        <a:rPr lang="en-GB" sz="800" dirty="0">
                          <a:solidFill>
                            <a:schemeClr val="accent2">
                              <a:lumMod val="75000"/>
                            </a:schemeClr>
                          </a:solidFill>
                          <a:latin typeface="Gill Sans"/>
                        </a:rPr>
                        <a:t>PE-19</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Handling authorisations</a:t>
                      </a:r>
                    </a:p>
                  </a:txBody>
                  <a:tcPr marL="31063" marR="31063" marT="0" marB="0" anchor="ctr"/>
                </a:tc>
                <a:extLst>
                  <a:ext uri="{0D108BD9-81ED-4DB2-BD59-A6C34878D82A}">
                    <a16:rowId xmlns="" xmlns:a16="http://schemas.microsoft.com/office/drawing/2014/main" val="10013"/>
                  </a:ext>
                </a:extLst>
              </a:tr>
              <a:tr h="303411">
                <a:tc>
                  <a:txBody>
                    <a:bodyPr/>
                    <a:lstStyle/>
                    <a:p>
                      <a:pPr algn="ctr">
                        <a:lnSpc>
                          <a:spcPct val="107000"/>
                        </a:lnSpc>
                        <a:spcAft>
                          <a:spcPts val="0"/>
                        </a:spcAft>
                      </a:pPr>
                      <a:r>
                        <a:rPr lang="en-GB" sz="800" dirty="0">
                          <a:solidFill>
                            <a:schemeClr val="accent2">
                              <a:lumMod val="75000"/>
                            </a:schemeClr>
                          </a:solidFill>
                          <a:latin typeface="Gill Sans"/>
                        </a:rPr>
                        <a:t>PE-20</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Donating computer hardware</a:t>
                      </a:r>
                    </a:p>
                  </a:txBody>
                  <a:tcPr marL="31063" marR="31063" marT="0" marB="0" anchor="ctr"/>
                </a:tc>
                <a:extLst>
                  <a:ext uri="{0D108BD9-81ED-4DB2-BD59-A6C34878D82A}">
                    <a16:rowId xmlns="" xmlns:a16="http://schemas.microsoft.com/office/drawing/2014/main" val="10014"/>
                  </a:ext>
                </a:extLst>
              </a:tr>
              <a:tr h="303411">
                <a:tc>
                  <a:txBody>
                    <a:bodyPr/>
                    <a:lstStyle/>
                    <a:p>
                      <a:pPr algn="ctr">
                        <a:lnSpc>
                          <a:spcPct val="107000"/>
                        </a:lnSpc>
                        <a:spcAft>
                          <a:spcPts val="0"/>
                        </a:spcAft>
                      </a:pPr>
                      <a:r>
                        <a:rPr lang="en-GB" sz="800" dirty="0">
                          <a:solidFill>
                            <a:schemeClr val="accent2">
                              <a:lumMod val="75000"/>
                            </a:schemeClr>
                          </a:solidFill>
                          <a:latin typeface="Gill Sans"/>
                        </a:rPr>
                        <a:t>PE-23</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Travel applications, authorisation and payment</a:t>
                      </a:r>
                    </a:p>
                  </a:txBody>
                  <a:tcPr marL="31063" marR="31063" marT="0" marB="0" anchor="ctr"/>
                </a:tc>
                <a:extLst>
                  <a:ext uri="{0D108BD9-81ED-4DB2-BD59-A6C34878D82A}">
                    <a16:rowId xmlns="" xmlns:a16="http://schemas.microsoft.com/office/drawing/2014/main" val="10015"/>
                  </a:ext>
                </a:extLst>
              </a:tr>
            </a:tbl>
          </a:graphicData>
        </a:graphic>
      </p:graphicFrame>
      <p:graphicFrame>
        <p:nvGraphicFramePr>
          <p:cNvPr id="38" name="37 Tabla">
            <a:extLst>
              <a:ext uri="{FF2B5EF4-FFF2-40B4-BE49-F238E27FC236}">
                <a16:creationId xmlns="" xmlns:a16="http://schemas.microsoft.com/office/drawing/2014/main" id="{4CCBF096-F9CA-40E4-9D9E-7B47CF8ECE49}"/>
              </a:ext>
            </a:extLst>
          </p:cNvPr>
          <p:cNvGraphicFramePr>
            <a:graphicFrameLocks noGrp="1"/>
          </p:cNvGraphicFramePr>
          <p:nvPr/>
        </p:nvGraphicFramePr>
        <p:xfrm>
          <a:off x="5229225" y="1530350"/>
          <a:ext cx="3486150" cy="4551360"/>
        </p:xfrm>
        <a:graphic>
          <a:graphicData uri="http://schemas.openxmlformats.org/drawingml/2006/table">
            <a:tbl>
              <a:tblPr firstRow="1" bandRow="1">
                <a:tableStyleId>{21E4AEA4-8DFA-4A89-87EB-49C32662AFE0}</a:tableStyleId>
              </a:tblPr>
              <a:tblGrid>
                <a:gridCol w="930276">
                  <a:extLst>
                    <a:ext uri="{9D8B030D-6E8A-4147-A177-3AD203B41FA5}">
                      <a16:colId xmlns="" xmlns:a16="http://schemas.microsoft.com/office/drawing/2014/main" val="20000"/>
                    </a:ext>
                  </a:extLst>
                </a:gridCol>
                <a:gridCol w="2555874">
                  <a:extLst>
                    <a:ext uri="{9D8B030D-6E8A-4147-A177-3AD203B41FA5}">
                      <a16:colId xmlns="" xmlns:a16="http://schemas.microsoft.com/office/drawing/2014/main" val="20001"/>
                    </a:ext>
                  </a:extLst>
                </a:gridCol>
              </a:tblGrid>
              <a:tr h="303424">
                <a:tc>
                  <a:txBody>
                    <a:bodyPr/>
                    <a:lstStyle/>
                    <a:p>
                      <a:r>
                        <a:rPr lang="en-GB" sz="800" dirty="0">
                          <a:latin typeface="Gill Sans"/>
                        </a:rPr>
                        <a:t>REFERENCE</a:t>
                      </a:r>
                    </a:p>
                  </a:txBody>
                  <a:tcPr marL="91439" marR="91439" marT="45728" marB="45728" anchor="ctr" anchorCtr="1"/>
                </a:tc>
                <a:tc>
                  <a:txBody>
                    <a:bodyPr/>
                    <a:lstStyle/>
                    <a:p>
                      <a:r>
                        <a:rPr lang="en-GB" sz="800" dirty="0">
                          <a:latin typeface="Gill Sans"/>
                        </a:rPr>
                        <a:t>TITLE</a:t>
                      </a:r>
                    </a:p>
                  </a:txBody>
                  <a:tcPr marL="91439" marR="91439" marT="45728" marB="45728" anchor="ctr" anchorCtr="1"/>
                </a:tc>
                <a:extLst>
                  <a:ext uri="{0D108BD9-81ED-4DB2-BD59-A6C34878D82A}">
                    <a16:rowId xmlns="" xmlns:a16="http://schemas.microsoft.com/office/drawing/2014/main" val="10000"/>
                  </a:ext>
                </a:extLst>
              </a:tr>
              <a:tr h="303424">
                <a:tc>
                  <a:txBody>
                    <a:bodyPr/>
                    <a:lstStyle/>
                    <a:p>
                      <a:pPr algn="ctr">
                        <a:lnSpc>
                          <a:spcPct val="107000"/>
                        </a:lnSpc>
                        <a:spcAft>
                          <a:spcPts val="0"/>
                        </a:spcAft>
                      </a:pPr>
                      <a:r>
                        <a:rPr lang="en-GB" sz="800" dirty="0">
                          <a:solidFill>
                            <a:schemeClr val="accent2">
                              <a:lumMod val="75000"/>
                            </a:schemeClr>
                          </a:solidFill>
                          <a:latin typeface="Gill Sans"/>
                        </a:rPr>
                        <a:t>PE-24</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Due diligence for exchanging codes</a:t>
                      </a:r>
                    </a:p>
                  </a:txBody>
                  <a:tcPr marL="31063" marR="31063" marT="0" marB="0" anchor="ctr"/>
                </a:tc>
                <a:extLst>
                  <a:ext uri="{0D108BD9-81ED-4DB2-BD59-A6C34878D82A}">
                    <a16:rowId xmlns="" xmlns:a16="http://schemas.microsoft.com/office/drawing/2014/main" val="10001"/>
                  </a:ext>
                </a:extLst>
              </a:tr>
              <a:tr h="303424">
                <a:tc>
                  <a:txBody>
                    <a:bodyPr/>
                    <a:lstStyle/>
                    <a:p>
                      <a:pPr algn="ctr">
                        <a:lnSpc>
                          <a:spcPct val="107000"/>
                        </a:lnSpc>
                        <a:spcAft>
                          <a:spcPts val="0"/>
                        </a:spcAft>
                      </a:pPr>
                      <a:r>
                        <a:rPr lang="en-GB" sz="800" dirty="0">
                          <a:solidFill>
                            <a:schemeClr val="accent2">
                              <a:lumMod val="75000"/>
                            </a:schemeClr>
                          </a:solidFill>
                          <a:latin typeface="Gill Sans"/>
                        </a:rPr>
                        <a:t>PE-25</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Outsourcing Activities or Services</a:t>
                      </a:r>
                    </a:p>
                  </a:txBody>
                  <a:tcPr marL="31063" marR="31063" marT="0" marB="0" anchor="ctr"/>
                </a:tc>
                <a:extLst>
                  <a:ext uri="{0D108BD9-81ED-4DB2-BD59-A6C34878D82A}">
                    <a16:rowId xmlns="" xmlns:a16="http://schemas.microsoft.com/office/drawing/2014/main" val="10002"/>
                  </a:ext>
                </a:extLst>
              </a:tr>
              <a:tr h="303424">
                <a:tc>
                  <a:txBody>
                    <a:bodyPr/>
                    <a:lstStyle/>
                    <a:p>
                      <a:pPr algn="ctr">
                        <a:lnSpc>
                          <a:spcPct val="107000"/>
                        </a:lnSpc>
                        <a:spcAft>
                          <a:spcPts val="0"/>
                        </a:spcAft>
                      </a:pPr>
                      <a:r>
                        <a:rPr lang="en-GB" sz="800" dirty="0">
                          <a:solidFill>
                            <a:schemeClr val="accent2">
                              <a:lumMod val="75000"/>
                            </a:schemeClr>
                          </a:solidFill>
                          <a:latin typeface="Gill Sans"/>
                        </a:rPr>
                        <a:t>PE-26</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Secured Transactions Portfolio Management</a:t>
                      </a:r>
                    </a:p>
                  </a:txBody>
                  <a:tcPr marL="31063" marR="31063" marT="0" marB="0" anchor="ctr"/>
                </a:tc>
                <a:extLst>
                  <a:ext uri="{0D108BD9-81ED-4DB2-BD59-A6C34878D82A}">
                    <a16:rowId xmlns="" xmlns:a16="http://schemas.microsoft.com/office/drawing/2014/main" val="10003"/>
                  </a:ext>
                </a:extLst>
              </a:tr>
              <a:tr h="303424">
                <a:tc>
                  <a:txBody>
                    <a:bodyPr/>
                    <a:lstStyle/>
                    <a:p>
                      <a:pPr algn="ctr">
                        <a:lnSpc>
                          <a:spcPct val="107000"/>
                        </a:lnSpc>
                        <a:spcAft>
                          <a:spcPts val="0"/>
                        </a:spcAft>
                      </a:pPr>
                      <a:r>
                        <a:rPr lang="en-GB" sz="800" dirty="0">
                          <a:solidFill>
                            <a:schemeClr val="accent2">
                              <a:lumMod val="75000"/>
                            </a:schemeClr>
                          </a:solidFill>
                          <a:latin typeface="Gill Sans"/>
                        </a:rPr>
                        <a:t>PE-27</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Risk Management Map</a:t>
                      </a:r>
                    </a:p>
                  </a:txBody>
                  <a:tcPr marL="31063" marR="31063" marT="0" marB="0" anchor="ctr"/>
                </a:tc>
                <a:extLst>
                  <a:ext uri="{0D108BD9-81ED-4DB2-BD59-A6C34878D82A}">
                    <a16:rowId xmlns="" xmlns:a16="http://schemas.microsoft.com/office/drawing/2014/main" val="10004"/>
                  </a:ext>
                </a:extLst>
              </a:tr>
              <a:tr h="303424">
                <a:tc>
                  <a:txBody>
                    <a:bodyPr/>
                    <a:lstStyle/>
                    <a:p>
                      <a:pPr algn="ctr">
                        <a:lnSpc>
                          <a:spcPct val="107000"/>
                        </a:lnSpc>
                        <a:spcAft>
                          <a:spcPts val="0"/>
                        </a:spcAft>
                      </a:pPr>
                      <a:r>
                        <a:rPr lang="en-GB" sz="800" dirty="0">
                          <a:solidFill>
                            <a:schemeClr val="accent2">
                              <a:lumMod val="75000"/>
                            </a:schemeClr>
                          </a:solidFill>
                          <a:latin typeface="Gill Sans"/>
                        </a:rPr>
                        <a:t>PE-28</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Effectiveness of contractual compensation agreements</a:t>
                      </a:r>
                    </a:p>
                  </a:txBody>
                  <a:tcPr marL="31063" marR="31063" marT="0" marB="0" anchor="ctr"/>
                </a:tc>
                <a:extLst>
                  <a:ext uri="{0D108BD9-81ED-4DB2-BD59-A6C34878D82A}">
                    <a16:rowId xmlns="" xmlns:a16="http://schemas.microsoft.com/office/drawing/2014/main" val="10005"/>
                  </a:ext>
                </a:extLst>
              </a:tr>
              <a:tr h="303424">
                <a:tc>
                  <a:txBody>
                    <a:bodyPr/>
                    <a:lstStyle/>
                    <a:p>
                      <a:pPr algn="ctr">
                        <a:lnSpc>
                          <a:spcPct val="107000"/>
                        </a:lnSpc>
                        <a:spcAft>
                          <a:spcPts val="0"/>
                        </a:spcAft>
                      </a:pPr>
                      <a:r>
                        <a:rPr lang="en-GB" sz="800" dirty="0">
                          <a:solidFill>
                            <a:schemeClr val="accent2">
                              <a:lumMod val="75000"/>
                            </a:schemeClr>
                          </a:solidFill>
                          <a:latin typeface="Gill Sans"/>
                        </a:rPr>
                        <a:t>PE-30</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Maintaining the Database of Individuals</a:t>
                      </a:r>
                    </a:p>
                  </a:txBody>
                  <a:tcPr marL="31063" marR="31063" marT="0" marB="0" anchor="ctr"/>
                </a:tc>
                <a:extLst>
                  <a:ext uri="{0D108BD9-81ED-4DB2-BD59-A6C34878D82A}">
                    <a16:rowId xmlns="" xmlns:a16="http://schemas.microsoft.com/office/drawing/2014/main" val="10006"/>
                  </a:ext>
                </a:extLst>
              </a:tr>
              <a:tr h="303424">
                <a:tc>
                  <a:txBody>
                    <a:bodyPr/>
                    <a:lstStyle/>
                    <a:p>
                      <a:pPr algn="ctr">
                        <a:lnSpc>
                          <a:spcPct val="107000"/>
                        </a:lnSpc>
                        <a:spcAft>
                          <a:spcPts val="0"/>
                        </a:spcAft>
                      </a:pPr>
                      <a:r>
                        <a:rPr lang="en-GB" sz="800" dirty="0">
                          <a:solidFill>
                            <a:schemeClr val="accent2">
                              <a:lumMod val="75000"/>
                            </a:schemeClr>
                          </a:solidFill>
                          <a:latin typeface="Gill Sans"/>
                        </a:rPr>
                        <a:t>PE-31</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Information classification</a:t>
                      </a:r>
                    </a:p>
                  </a:txBody>
                  <a:tcPr marL="31063" marR="31063" marT="0" marB="0" anchor="ctr"/>
                </a:tc>
                <a:extLst>
                  <a:ext uri="{0D108BD9-81ED-4DB2-BD59-A6C34878D82A}">
                    <a16:rowId xmlns="" xmlns:a16="http://schemas.microsoft.com/office/drawing/2014/main" val="10007"/>
                  </a:ext>
                </a:extLst>
              </a:tr>
              <a:tr h="303424">
                <a:tc>
                  <a:txBody>
                    <a:bodyPr/>
                    <a:lstStyle/>
                    <a:p>
                      <a:pPr algn="ctr">
                        <a:lnSpc>
                          <a:spcPct val="107000"/>
                        </a:lnSpc>
                        <a:spcAft>
                          <a:spcPts val="0"/>
                        </a:spcAft>
                      </a:pPr>
                      <a:r>
                        <a:rPr lang="en-GB" sz="800" dirty="0">
                          <a:solidFill>
                            <a:schemeClr val="accent2">
                              <a:lumMod val="75000"/>
                            </a:schemeClr>
                          </a:solidFill>
                          <a:latin typeface="Gill Sans"/>
                        </a:rPr>
                        <a:t>PE-32</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FRC Standard Procedure for Managing Work-Life Balance and Equality</a:t>
                      </a:r>
                    </a:p>
                  </a:txBody>
                  <a:tcPr marL="31063" marR="31063" marT="0" marB="0" anchor="ctr"/>
                </a:tc>
                <a:extLst>
                  <a:ext uri="{0D108BD9-81ED-4DB2-BD59-A6C34878D82A}">
                    <a16:rowId xmlns="" xmlns:a16="http://schemas.microsoft.com/office/drawing/2014/main" val="10008"/>
                  </a:ext>
                </a:extLst>
              </a:tr>
              <a:tr h="303424">
                <a:tc>
                  <a:txBody>
                    <a:bodyPr/>
                    <a:lstStyle/>
                    <a:p>
                      <a:pPr algn="ctr">
                        <a:lnSpc>
                          <a:spcPct val="107000"/>
                        </a:lnSpc>
                        <a:spcAft>
                          <a:spcPts val="0"/>
                        </a:spcAft>
                      </a:pPr>
                      <a:r>
                        <a:rPr lang="en-GB" sz="800" dirty="0">
                          <a:solidFill>
                            <a:schemeClr val="accent2">
                              <a:lumMod val="75000"/>
                            </a:schemeClr>
                          </a:solidFill>
                          <a:latin typeface="Gill Sans"/>
                        </a:rPr>
                        <a:t>PE-33</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Maintenance of the transactions database</a:t>
                      </a:r>
                    </a:p>
                  </a:txBody>
                  <a:tcPr marL="31063" marR="31063" marT="0" marB="0" anchor="ctr"/>
                </a:tc>
                <a:extLst>
                  <a:ext uri="{0D108BD9-81ED-4DB2-BD59-A6C34878D82A}">
                    <a16:rowId xmlns="" xmlns:a16="http://schemas.microsoft.com/office/drawing/2014/main" val="10009"/>
                  </a:ext>
                </a:extLst>
              </a:tr>
              <a:tr h="303424">
                <a:tc>
                  <a:txBody>
                    <a:bodyPr/>
                    <a:lstStyle/>
                    <a:p>
                      <a:pPr algn="ctr">
                        <a:lnSpc>
                          <a:spcPct val="107000"/>
                        </a:lnSpc>
                        <a:spcAft>
                          <a:spcPts val="0"/>
                        </a:spcAft>
                      </a:pPr>
                      <a:r>
                        <a:rPr lang="en-GB" sz="800" dirty="0">
                          <a:solidFill>
                            <a:schemeClr val="accent2">
                              <a:lumMod val="75000"/>
                            </a:schemeClr>
                          </a:solidFill>
                          <a:latin typeface="Gill Sans"/>
                        </a:rPr>
                        <a:t>PE-34</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ICO settlements - Ministries/Bodies</a:t>
                      </a:r>
                    </a:p>
                  </a:txBody>
                  <a:tcPr marL="31063" marR="31063" marT="0" marB="0" anchor="ctr"/>
                </a:tc>
                <a:extLst>
                  <a:ext uri="{0D108BD9-81ED-4DB2-BD59-A6C34878D82A}">
                    <a16:rowId xmlns="" xmlns:a16="http://schemas.microsoft.com/office/drawing/2014/main" val="10010"/>
                  </a:ext>
                </a:extLst>
              </a:tr>
              <a:tr h="303424">
                <a:tc>
                  <a:txBody>
                    <a:bodyPr/>
                    <a:lstStyle/>
                    <a:p>
                      <a:pPr algn="ctr">
                        <a:lnSpc>
                          <a:spcPct val="107000"/>
                        </a:lnSpc>
                        <a:spcAft>
                          <a:spcPts val="0"/>
                        </a:spcAft>
                      </a:pPr>
                      <a:r>
                        <a:rPr lang="en-GB" sz="800" dirty="0">
                          <a:solidFill>
                            <a:schemeClr val="accent2">
                              <a:lumMod val="75000"/>
                            </a:schemeClr>
                          </a:solidFill>
                          <a:latin typeface="Gill Sans"/>
                        </a:rPr>
                        <a:t>PE-35</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Action on workplace harassment</a:t>
                      </a:r>
                    </a:p>
                  </a:txBody>
                  <a:tcPr marL="31063" marR="31063" marT="0" marB="0" anchor="ctr"/>
                </a:tc>
                <a:extLst>
                  <a:ext uri="{0D108BD9-81ED-4DB2-BD59-A6C34878D82A}">
                    <a16:rowId xmlns="" xmlns:a16="http://schemas.microsoft.com/office/drawing/2014/main" val="10011"/>
                  </a:ext>
                </a:extLst>
              </a:tr>
              <a:tr h="303424">
                <a:tc>
                  <a:txBody>
                    <a:bodyPr/>
                    <a:lstStyle/>
                    <a:p>
                      <a:pPr algn="ctr">
                        <a:lnSpc>
                          <a:spcPct val="107000"/>
                        </a:lnSpc>
                        <a:spcAft>
                          <a:spcPts val="0"/>
                        </a:spcAft>
                      </a:pPr>
                      <a:r>
                        <a:rPr lang="en-GB" sz="800" dirty="0">
                          <a:solidFill>
                            <a:schemeClr val="accent2">
                              <a:lumMod val="75000"/>
                            </a:schemeClr>
                          </a:solidFill>
                          <a:latin typeface="Gill Sans"/>
                        </a:rPr>
                        <a:t>PE-36</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Requesting, authorising and paying entertainment expenses not associated with international travel</a:t>
                      </a:r>
                    </a:p>
                  </a:txBody>
                  <a:tcPr marL="31063" marR="31063" marT="0" marB="0" anchor="ctr"/>
                </a:tc>
                <a:extLst>
                  <a:ext uri="{0D108BD9-81ED-4DB2-BD59-A6C34878D82A}">
                    <a16:rowId xmlns="" xmlns:a16="http://schemas.microsoft.com/office/drawing/2014/main" val="10012"/>
                  </a:ext>
                </a:extLst>
              </a:tr>
              <a:tr h="303424">
                <a:tc>
                  <a:txBody>
                    <a:bodyPr/>
                    <a:lstStyle/>
                    <a:p>
                      <a:pPr algn="ctr">
                        <a:lnSpc>
                          <a:spcPct val="107000"/>
                        </a:lnSpc>
                        <a:spcAft>
                          <a:spcPts val="0"/>
                        </a:spcAft>
                      </a:pPr>
                      <a:r>
                        <a:rPr lang="en-GB" sz="800" dirty="0">
                          <a:solidFill>
                            <a:schemeClr val="accent2">
                              <a:lumMod val="75000"/>
                            </a:schemeClr>
                          </a:solidFill>
                          <a:latin typeface="Gill Sans"/>
                        </a:rPr>
                        <a:t>PE-37</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Management of reputational risk reporting</a:t>
                      </a:r>
                      <a:endParaRPr lang="en-GB" sz="800" kern="1200" dirty="0">
                        <a:solidFill>
                          <a:schemeClr val="accent2">
                            <a:lumMod val="75000"/>
                          </a:schemeClr>
                        </a:solidFill>
                        <a:latin typeface="Gill Sans"/>
                        <a:ea typeface="+mn-ea"/>
                        <a:cs typeface="+mn-cs"/>
                      </a:endParaRPr>
                    </a:p>
                  </a:txBody>
                  <a:tcPr marL="31063" marR="31063" marT="0" marB="0" anchor="ctr"/>
                </a:tc>
                <a:extLst>
                  <a:ext uri="{0D108BD9-81ED-4DB2-BD59-A6C34878D82A}">
                    <a16:rowId xmlns="" xmlns:a16="http://schemas.microsoft.com/office/drawing/2014/main" val="10013"/>
                  </a:ext>
                </a:extLst>
              </a:tr>
              <a:tr h="303424">
                <a:tc>
                  <a:txBody>
                    <a:bodyPr/>
                    <a:lstStyle/>
                    <a:p>
                      <a:pPr algn="ctr">
                        <a:lnSpc>
                          <a:spcPct val="107000"/>
                        </a:lnSpc>
                        <a:spcAft>
                          <a:spcPts val="0"/>
                        </a:spcAft>
                      </a:pPr>
                      <a:r>
                        <a:rPr lang="en-GB" sz="800" dirty="0">
                          <a:solidFill>
                            <a:schemeClr val="accent2">
                              <a:lumMod val="75000"/>
                            </a:schemeClr>
                          </a:solidFill>
                          <a:latin typeface="Gill Sans"/>
                        </a:rPr>
                        <a:t>PE-38</a:t>
                      </a:r>
                    </a:p>
                  </a:txBody>
                  <a:tcPr marL="31063" marR="31063" marT="0" marB="0" anchor="ctr"/>
                </a:tc>
                <a:tc>
                  <a:txBody>
                    <a:bodyPr/>
                    <a:lstStyle/>
                    <a:p>
                      <a:pPr>
                        <a:lnSpc>
                          <a:spcPct val="107000"/>
                        </a:lnSpc>
                        <a:spcAft>
                          <a:spcPts val="0"/>
                        </a:spcAft>
                      </a:pPr>
                      <a:r>
                        <a:rPr lang="en-GB" sz="800" dirty="0">
                          <a:solidFill>
                            <a:schemeClr val="accent2">
                              <a:lumMod val="75000"/>
                            </a:schemeClr>
                          </a:solidFill>
                          <a:latin typeface="Gill Sans"/>
                        </a:rPr>
                        <a:t>ERDF Innovation Technology Fund Procedure Manual</a:t>
                      </a:r>
                    </a:p>
                  </a:txBody>
                  <a:tcPr marL="31063" marR="31063" marT="0" marB="0" anchor="ctr"/>
                </a:tc>
                <a:extLst>
                  <a:ext uri="{0D108BD9-81ED-4DB2-BD59-A6C34878D82A}">
                    <a16:rowId xmlns="" xmlns:a16="http://schemas.microsoft.com/office/drawing/2014/main" val="10014"/>
                  </a:ext>
                </a:extLst>
              </a:tr>
            </a:tbl>
          </a:graphicData>
        </a:graphic>
      </p:graphicFrame>
      <p:grpSp>
        <p:nvGrpSpPr>
          <p:cNvPr id="47"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8"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9"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0"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7"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415236357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Rectángulo">
            <a:extLst>
              <a:ext uri="{FF2B5EF4-FFF2-40B4-BE49-F238E27FC236}">
                <a16:creationId xmlns="" xmlns:a16="http://schemas.microsoft.com/office/drawing/2014/main" id="{44EEBCEA-25B0-44DC-9F13-49759374E851}"/>
              </a:ext>
            </a:extLst>
          </p:cNvPr>
          <p:cNvSpPr/>
          <p:nvPr/>
        </p:nvSpPr>
        <p:spPr>
          <a:xfrm>
            <a:off x="1547813" y="946150"/>
            <a:ext cx="7150100" cy="230188"/>
          </a:xfrm>
          <a:prstGeom prst="rect">
            <a:avLst/>
          </a:prstGeom>
          <a:solidFill>
            <a:schemeClr val="accent2">
              <a:lumMod val="20000"/>
              <a:lumOff val="80000"/>
            </a:schemeClr>
          </a:solidFill>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r>
              <a:rPr lang="en-GB" altLang="es-ES" sz="900" b="1" dirty="0">
                <a:solidFill>
                  <a:srgbClr val="953735"/>
                </a:solidFill>
                <a:latin typeface="Gill Sans" charset="0"/>
              </a:rPr>
              <a:t>INTERNAL REGULATORY FRAMEWORK</a:t>
            </a:r>
          </a:p>
        </p:txBody>
      </p:sp>
      <p:sp>
        <p:nvSpPr>
          <p:cNvPr id="42" name="1 Marcador de número de diapositiva">
            <a:extLst>
              <a:ext uri="{FF2B5EF4-FFF2-40B4-BE49-F238E27FC236}">
                <a16:creationId xmlns="" xmlns:a16="http://schemas.microsoft.com/office/drawing/2014/main" id="{EAF6DECF-5EE2-4C7C-8772-B9F9F3054850}"/>
              </a:ext>
            </a:extLst>
          </p:cNvPr>
          <p:cNvSpPr txBox="1">
            <a:spLocks noGrp="1"/>
          </p:cNvSpPr>
          <p:nvPr/>
        </p:nvSpPr>
        <p:spPr bwMode="auto">
          <a:xfrm>
            <a:off x="8316913" y="6524625"/>
            <a:ext cx="587375" cy="222250"/>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943DBD57-BCD4-4627-9F64-76BBE93B4ADC}" type="slidenum">
              <a:rPr lang="es-ES" altLang="es-ES" sz="1600" b="1">
                <a:solidFill>
                  <a:srgbClr val="FFC000"/>
                </a:solidFill>
              </a:rPr>
              <a:pPr algn="r" eaLnBrk="1" hangingPunct="1">
                <a:spcBef>
                  <a:spcPct val="0"/>
                </a:spcBef>
                <a:buFontTx/>
                <a:buNone/>
              </a:pPr>
              <a:t>148</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8C7A799D-C4CB-4AB0-9BBB-AF38D914057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endParaRPr lang="en-GB" altLang="es-ES">
              <a:solidFill>
                <a:srgbClr val="9E1B34"/>
              </a:solidFill>
            </a:endParaRPr>
          </a:p>
          <a:p>
            <a:pPr eaLnBrk="1" hangingPunct="1">
              <a:defRPr/>
            </a:pPr>
            <a:r>
              <a:rPr lang="en-GB" altLang="es-ES" sz="1600" b="1">
                <a:solidFill>
                  <a:srgbClr val="9E1B34"/>
                </a:solidFill>
                <a:latin typeface="Gill Sans" charset="0"/>
              </a:rPr>
              <a:t>2016 INTEGRATED REPORT</a:t>
            </a:r>
          </a:p>
          <a:p>
            <a:pPr eaLnBrk="1" hangingPunct="1">
              <a:defRPr/>
            </a:pPr>
            <a:r>
              <a:rPr lang="en-GB" altLang="es-ES" sz="1600" b="1">
                <a:solidFill>
                  <a:srgbClr val="9E1B34"/>
                </a:solidFill>
                <a:latin typeface="Gill Sans" charset="0"/>
              </a:rPr>
              <a:t>ANNEX 2. BASIC REGULATORY FRAMEWORK</a:t>
            </a:r>
            <a:endParaRPr lang="en-GB" altLang="es-ES" sz="1600">
              <a:solidFill>
                <a:srgbClr val="9E1B34"/>
              </a:solidFill>
              <a:latin typeface="Gill Sans" charset="0"/>
            </a:endParaRPr>
          </a:p>
        </p:txBody>
      </p:sp>
      <p:pic>
        <p:nvPicPr>
          <p:cNvPr id="152581" name="Picture 2">
            <a:extLst>
              <a:ext uri="{FF2B5EF4-FFF2-40B4-BE49-F238E27FC236}">
                <a16:creationId xmlns="" xmlns:a16="http://schemas.microsoft.com/office/drawing/2014/main" id="{100333C4-4DE8-4549-92EF-C4CB915B6C9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2CEF6FE7-F35F-419A-A78B-1B89E2CB7A1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30F322B0-E08B-4A2F-BA41-8E388778FACD}"/>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52584" name="1 Marcador de número de diapositiva">
            <a:extLst>
              <a:ext uri="{FF2B5EF4-FFF2-40B4-BE49-F238E27FC236}">
                <a16:creationId xmlns="" xmlns:a16="http://schemas.microsoft.com/office/drawing/2014/main" id="{2181DEBF-282E-48AB-8B48-7A89115DCEAC}"/>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BB1BC06-7169-4130-828A-D62DB0CFF301}" type="slidenum">
              <a:rPr lang="es-ES" altLang="es-ES" sz="1600" b="1">
                <a:solidFill>
                  <a:srgbClr val="FFC000"/>
                </a:solidFill>
              </a:rPr>
              <a:pPr algn="r" eaLnBrk="1" hangingPunct="1">
                <a:spcBef>
                  <a:spcPct val="0"/>
                </a:spcBef>
                <a:buFontTx/>
                <a:buNone/>
              </a:pPr>
              <a:t>148</a:t>
            </a:fld>
            <a:endParaRPr lang="en-GB" altLang="es-ES" sz="1600" b="1">
              <a:solidFill>
                <a:srgbClr val="FFC000"/>
              </a:solidFill>
            </a:endParaRPr>
          </a:p>
        </p:txBody>
      </p:sp>
      <p:sp>
        <p:nvSpPr>
          <p:cNvPr id="152585" name="21 Rectángulo">
            <a:extLst>
              <a:ext uri="{FF2B5EF4-FFF2-40B4-BE49-F238E27FC236}">
                <a16:creationId xmlns="" xmlns:a16="http://schemas.microsoft.com/office/drawing/2014/main" id="{F6154822-4D38-4594-85B6-75528DDC9564}"/>
              </a:ext>
            </a:extLst>
          </p:cNvPr>
          <p:cNvSpPr>
            <a:spLocks noChangeArrowheads="1"/>
          </p:cNvSpPr>
          <p:nvPr/>
        </p:nvSpPr>
        <p:spPr bwMode="auto">
          <a:xfrm>
            <a:off x="1619250" y="1239838"/>
            <a:ext cx="7108825"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PROCEDURES</a:t>
            </a:r>
          </a:p>
        </p:txBody>
      </p:sp>
      <p:graphicFrame>
        <p:nvGraphicFramePr>
          <p:cNvPr id="37" name="36 Tabla">
            <a:extLst>
              <a:ext uri="{FF2B5EF4-FFF2-40B4-BE49-F238E27FC236}">
                <a16:creationId xmlns="" xmlns:a16="http://schemas.microsoft.com/office/drawing/2014/main" id="{239800AE-9F2F-48B2-A344-CCE0092AEC3E}"/>
              </a:ext>
            </a:extLst>
          </p:cNvPr>
          <p:cNvGraphicFramePr>
            <a:graphicFrameLocks noGrp="1"/>
          </p:cNvGraphicFramePr>
          <p:nvPr/>
        </p:nvGraphicFramePr>
        <p:xfrm>
          <a:off x="1625600" y="1531938"/>
          <a:ext cx="3486150" cy="4551360"/>
        </p:xfrm>
        <a:graphic>
          <a:graphicData uri="http://schemas.openxmlformats.org/drawingml/2006/table">
            <a:tbl>
              <a:tblPr firstRow="1" bandRow="1">
                <a:tableStyleId>{21E4AEA4-8DFA-4A89-87EB-49C32662AFE0}</a:tableStyleId>
              </a:tblPr>
              <a:tblGrid>
                <a:gridCol w="930276">
                  <a:extLst>
                    <a:ext uri="{9D8B030D-6E8A-4147-A177-3AD203B41FA5}">
                      <a16:colId xmlns="" xmlns:a16="http://schemas.microsoft.com/office/drawing/2014/main" val="20000"/>
                    </a:ext>
                  </a:extLst>
                </a:gridCol>
                <a:gridCol w="2555874">
                  <a:extLst>
                    <a:ext uri="{9D8B030D-6E8A-4147-A177-3AD203B41FA5}">
                      <a16:colId xmlns="" xmlns:a16="http://schemas.microsoft.com/office/drawing/2014/main" val="20001"/>
                    </a:ext>
                  </a:extLst>
                </a:gridCol>
              </a:tblGrid>
              <a:tr h="303424">
                <a:tc>
                  <a:txBody>
                    <a:bodyPr/>
                    <a:lstStyle/>
                    <a:p>
                      <a:r>
                        <a:rPr lang="en-GB" sz="800" dirty="0">
                          <a:latin typeface="Gill Sans"/>
                        </a:rPr>
                        <a:t>REFERENCE</a:t>
                      </a:r>
                    </a:p>
                  </a:txBody>
                  <a:tcPr marL="91439" marR="91439" marT="45728" marB="45728" anchor="ctr" anchorCtr="1"/>
                </a:tc>
                <a:tc>
                  <a:txBody>
                    <a:bodyPr/>
                    <a:lstStyle/>
                    <a:p>
                      <a:r>
                        <a:rPr lang="en-GB" sz="800" dirty="0">
                          <a:latin typeface="Gill Sans"/>
                        </a:rPr>
                        <a:t>TITLE</a:t>
                      </a:r>
                    </a:p>
                  </a:txBody>
                  <a:tcPr marL="91439" marR="91439" marT="45728" marB="45728" anchor="ctr" anchorCtr="1"/>
                </a:tc>
                <a:extLst>
                  <a:ext uri="{0D108BD9-81ED-4DB2-BD59-A6C34878D82A}">
                    <a16:rowId xmlns="" xmlns:a16="http://schemas.microsoft.com/office/drawing/2014/main" val="10000"/>
                  </a:ext>
                </a:extLst>
              </a:tr>
              <a:tr h="303424">
                <a:tc>
                  <a:txBody>
                    <a:bodyPr/>
                    <a:lstStyle/>
                    <a:p>
                      <a:pPr algn="ctr">
                        <a:lnSpc>
                          <a:spcPct val="107000"/>
                        </a:lnSpc>
                        <a:spcAft>
                          <a:spcPts val="0"/>
                        </a:spcAft>
                      </a:pPr>
                      <a:r>
                        <a:rPr lang="en-GB" sz="800" dirty="0">
                          <a:solidFill>
                            <a:schemeClr val="accent2">
                              <a:lumMod val="75000"/>
                            </a:schemeClr>
                          </a:solidFill>
                          <a:latin typeface="Gill Sans"/>
                        </a:rPr>
                        <a:t>MP</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Process Mapping</a:t>
                      </a:r>
                    </a:p>
                  </a:txBody>
                  <a:tcPr marL="35198" marR="35198" marT="0" marB="0" anchor="ctr"/>
                </a:tc>
                <a:extLst>
                  <a:ext uri="{0D108BD9-81ED-4DB2-BD59-A6C34878D82A}">
                    <a16:rowId xmlns="" xmlns:a16="http://schemas.microsoft.com/office/drawing/2014/main" val="10001"/>
                  </a:ext>
                </a:extLst>
              </a:tr>
              <a:tr h="303424">
                <a:tc>
                  <a:txBody>
                    <a:bodyPr/>
                    <a:lstStyle/>
                    <a:p>
                      <a:pPr algn="ctr">
                        <a:lnSpc>
                          <a:spcPct val="107000"/>
                        </a:lnSpc>
                        <a:spcAft>
                          <a:spcPts val="0"/>
                        </a:spcAft>
                      </a:pPr>
                      <a:r>
                        <a:rPr lang="en-GB" sz="800" dirty="0">
                          <a:solidFill>
                            <a:schemeClr val="accent2">
                              <a:lumMod val="75000"/>
                            </a:schemeClr>
                          </a:solidFill>
                          <a:latin typeface="Gill Sans"/>
                        </a:rPr>
                        <a:t>PRE-02</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Approval of new asset products</a:t>
                      </a:r>
                    </a:p>
                  </a:txBody>
                  <a:tcPr marL="35198" marR="35198" marT="0" marB="0" anchor="ctr"/>
                </a:tc>
                <a:extLst>
                  <a:ext uri="{0D108BD9-81ED-4DB2-BD59-A6C34878D82A}">
                    <a16:rowId xmlns="" xmlns:a16="http://schemas.microsoft.com/office/drawing/2014/main" val="10002"/>
                  </a:ext>
                </a:extLst>
              </a:tr>
              <a:tr h="303424">
                <a:tc>
                  <a:txBody>
                    <a:bodyPr/>
                    <a:lstStyle/>
                    <a:p>
                      <a:pPr algn="ctr">
                        <a:lnSpc>
                          <a:spcPct val="107000"/>
                        </a:lnSpc>
                        <a:spcAft>
                          <a:spcPts val="0"/>
                        </a:spcAft>
                      </a:pPr>
                      <a:r>
                        <a:rPr lang="en-GB" sz="800" dirty="0">
                          <a:solidFill>
                            <a:schemeClr val="accent2">
                              <a:lumMod val="75000"/>
                            </a:schemeClr>
                          </a:solidFill>
                          <a:latin typeface="Gill Sans"/>
                        </a:rPr>
                        <a:t>PRE-04-01</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Drafting, issuing and updating internal regulations</a:t>
                      </a:r>
                    </a:p>
                  </a:txBody>
                  <a:tcPr marL="35198" marR="35198" marT="0" marB="0" anchor="ctr"/>
                </a:tc>
                <a:extLst>
                  <a:ext uri="{0D108BD9-81ED-4DB2-BD59-A6C34878D82A}">
                    <a16:rowId xmlns="" xmlns:a16="http://schemas.microsoft.com/office/drawing/2014/main" val="10003"/>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PRO-01</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Admission of direct transactions</a:t>
                      </a:r>
                    </a:p>
                  </a:txBody>
                  <a:tcPr marL="35198" marR="35198" marT="0" marB="0" anchor="ctr"/>
                </a:tc>
                <a:extLst>
                  <a:ext uri="{0D108BD9-81ED-4DB2-BD59-A6C34878D82A}">
                    <a16:rowId xmlns="" xmlns:a16="http://schemas.microsoft.com/office/drawing/2014/main" val="10004"/>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PRO-02</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Issues</a:t>
                      </a:r>
                    </a:p>
                  </a:txBody>
                  <a:tcPr marL="35198" marR="35198" marT="0" marB="0" anchor="ctr"/>
                </a:tc>
                <a:extLst>
                  <a:ext uri="{0D108BD9-81ED-4DB2-BD59-A6C34878D82A}">
                    <a16:rowId xmlns="" xmlns:a16="http://schemas.microsoft.com/office/drawing/2014/main" val="10005"/>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PRO-03</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Mediated Transactions</a:t>
                      </a:r>
                    </a:p>
                  </a:txBody>
                  <a:tcPr marL="35198" marR="35198" marT="0" marB="0" anchor="ctr"/>
                </a:tc>
                <a:extLst>
                  <a:ext uri="{0D108BD9-81ED-4DB2-BD59-A6C34878D82A}">
                    <a16:rowId xmlns="" xmlns:a16="http://schemas.microsoft.com/office/drawing/2014/main" val="10006"/>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PRO-04</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Contracts and Administration for Other Sources of Financing</a:t>
                      </a:r>
                    </a:p>
                  </a:txBody>
                  <a:tcPr marL="35198" marR="35198" marT="0" marB="0" anchor="ctr"/>
                </a:tc>
                <a:extLst>
                  <a:ext uri="{0D108BD9-81ED-4DB2-BD59-A6C34878D82A}">
                    <a16:rowId xmlns="" xmlns:a16="http://schemas.microsoft.com/office/drawing/2014/main" val="10007"/>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PRO-05</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Direct Transactions Monitoring</a:t>
                      </a:r>
                    </a:p>
                  </a:txBody>
                  <a:tcPr marL="35198" marR="35198" marT="0" marB="0" anchor="ctr"/>
                </a:tc>
                <a:extLst>
                  <a:ext uri="{0D108BD9-81ED-4DB2-BD59-A6C34878D82A}">
                    <a16:rowId xmlns="" xmlns:a16="http://schemas.microsoft.com/office/drawing/2014/main" val="10008"/>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PRO-05-01</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Handling disposals</a:t>
                      </a:r>
                    </a:p>
                  </a:txBody>
                  <a:tcPr marL="35198" marR="35198" marT="0" marB="0" anchor="ctr"/>
                </a:tc>
                <a:extLst>
                  <a:ext uri="{0D108BD9-81ED-4DB2-BD59-A6C34878D82A}">
                    <a16:rowId xmlns="" xmlns:a16="http://schemas.microsoft.com/office/drawing/2014/main" val="10009"/>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PRO-06</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FAD</a:t>
                      </a:r>
                    </a:p>
                  </a:txBody>
                  <a:tcPr marL="35198" marR="35198" marT="0" marB="0" anchor="ctr"/>
                </a:tc>
                <a:extLst>
                  <a:ext uri="{0D108BD9-81ED-4DB2-BD59-A6C34878D82A}">
                    <a16:rowId xmlns="" xmlns:a16="http://schemas.microsoft.com/office/drawing/2014/main" val="10010"/>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PRO-07</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CARI</a:t>
                      </a:r>
                    </a:p>
                  </a:txBody>
                  <a:tcPr marL="35198" marR="35198" marT="0" marB="0" anchor="ctr"/>
                </a:tc>
                <a:extLst>
                  <a:ext uri="{0D108BD9-81ED-4DB2-BD59-A6C34878D82A}">
                    <a16:rowId xmlns="" xmlns:a16="http://schemas.microsoft.com/office/drawing/2014/main" val="10011"/>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PRO-08</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Economic Policy Operations</a:t>
                      </a:r>
                    </a:p>
                  </a:txBody>
                  <a:tcPr marL="35198" marR="35198" marT="0" marB="0" anchor="ctr"/>
                </a:tc>
                <a:extLst>
                  <a:ext uri="{0D108BD9-81ED-4DB2-BD59-A6C34878D82A}">
                    <a16:rowId xmlns="" xmlns:a16="http://schemas.microsoft.com/office/drawing/2014/main" val="10012"/>
                  </a:ext>
                </a:extLst>
              </a:tr>
              <a:tr h="303424">
                <a:tc>
                  <a:txBody>
                    <a:bodyPr/>
                    <a:lstStyle/>
                    <a:p>
                      <a:pPr algn="ctr">
                        <a:lnSpc>
                          <a:spcPct val="107000"/>
                        </a:lnSpc>
                        <a:spcAft>
                          <a:spcPts val="0"/>
                        </a:spcAft>
                      </a:pPr>
                      <a:r>
                        <a:rPr lang="en-GB" sz="800" dirty="0">
                          <a:solidFill>
                            <a:schemeClr val="accent2">
                              <a:lumMod val="75000"/>
                            </a:schemeClr>
                          </a:solidFill>
                          <a:latin typeface="Gill Sans"/>
                        </a:rPr>
                        <a:t>PRO-09</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Mediated Transactions. Supervision</a:t>
                      </a:r>
                    </a:p>
                  </a:txBody>
                  <a:tcPr marL="35198" marR="35198" marT="0" marB="0" anchor="ctr"/>
                </a:tc>
                <a:extLst>
                  <a:ext uri="{0D108BD9-81ED-4DB2-BD59-A6C34878D82A}">
                    <a16:rowId xmlns="" xmlns:a16="http://schemas.microsoft.com/office/drawing/2014/main" val="10013"/>
                  </a:ext>
                </a:extLst>
              </a:tr>
              <a:tr h="303424">
                <a:tc>
                  <a:txBody>
                    <a:bodyPr/>
                    <a:lstStyle/>
                    <a:p>
                      <a:pPr algn="ctr">
                        <a:lnSpc>
                          <a:spcPct val="107000"/>
                        </a:lnSpc>
                        <a:spcAft>
                          <a:spcPts val="0"/>
                        </a:spcAft>
                      </a:pPr>
                      <a:r>
                        <a:rPr lang="en-GB" sz="800" dirty="0">
                          <a:solidFill>
                            <a:schemeClr val="accent2">
                              <a:lumMod val="75000"/>
                            </a:schemeClr>
                          </a:solidFill>
                          <a:latin typeface="Gill Sans"/>
                        </a:rPr>
                        <a:t>PRO-10</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Treasury</a:t>
                      </a:r>
                    </a:p>
                  </a:txBody>
                  <a:tcPr marL="35198" marR="35198" marT="0" marB="0" anchor="ctr"/>
                </a:tc>
                <a:extLst>
                  <a:ext uri="{0D108BD9-81ED-4DB2-BD59-A6C34878D82A}">
                    <a16:rowId xmlns="" xmlns:a16="http://schemas.microsoft.com/office/drawing/2014/main" val="10014"/>
                  </a:ext>
                </a:extLst>
              </a:tr>
            </a:tbl>
          </a:graphicData>
        </a:graphic>
      </p:graphicFrame>
      <p:graphicFrame>
        <p:nvGraphicFramePr>
          <p:cNvPr id="38" name="37 Tabla">
            <a:extLst>
              <a:ext uri="{FF2B5EF4-FFF2-40B4-BE49-F238E27FC236}">
                <a16:creationId xmlns="" xmlns:a16="http://schemas.microsoft.com/office/drawing/2014/main" id="{7418976D-048B-4226-BFA9-02D2932D6FB2}"/>
              </a:ext>
            </a:extLst>
          </p:cNvPr>
          <p:cNvGraphicFramePr>
            <a:graphicFrameLocks noGrp="1"/>
          </p:cNvGraphicFramePr>
          <p:nvPr/>
        </p:nvGraphicFramePr>
        <p:xfrm>
          <a:off x="5229225" y="1530350"/>
          <a:ext cx="3486150" cy="4246564"/>
        </p:xfrm>
        <a:graphic>
          <a:graphicData uri="http://schemas.openxmlformats.org/drawingml/2006/table">
            <a:tbl>
              <a:tblPr firstRow="1" bandRow="1">
                <a:tableStyleId>{21E4AEA4-8DFA-4A89-87EB-49C32662AFE0}</a:tableStyleId>
              </a:tblPr>
              <a:tblGrid>
                <a:gridCol w="930276">
                  <a:extLst>
                    <a:ext uri="{9D8B030D-6E8A-4147-A177-3AD203B41FA5}">
                      <a16:colId xmlns="" xmlns:a16="http://schemas.microsoft.com/office/drawing/2014/main" val="20000"/>
                    </a:ext>
                  </a:extLst>
                </a:gridCol>
                <a:gridCol w="2555874">
                  <a:extLst>
                    <a:ext uri="{9D8B030D-6E8A-4147-A177-3AD203B41FA5}">
                      <a16:colId xmlns="" xmlns:a16="http://schemas.microsoft.com/office/drawing/2014/main" val="20001"/>
                    </a:ext>
                  </a:extLst>
                </a:gridCol>
              </a:tblGrid>
              <a:tr h="303326">
                <a:tc>
                  <a:txBody>
                    <a:bodyPr/>
                    <a:lstStyle/>
                    <a:p>
                      <a:r>
                        <a:rPr lang="en-GB" sz="800" dirty="0">
                          <a:latin typeface="Gill Sans"/>
                        </a:rPr>
                        <a:t>REFERENCE</a:t>
                      </a:r>
                    </a:p>
                  </a:txBody>
                  <a:tcPr marL="91439" marR="91439" marT="45713" marB="45713" anchor="ctr" anchorCtr="1"/>
                </a:tc>
                <a:tc>
                  <a:txBody>
                    <a:bodyPr/>
                    <a:lstStyle/>
                    <a:p>
                      <a:r>
                        <a:rPr lang="en-GB" sz="800" dirty="0">
                          <a:latin typeface="Gill Sans"/>
                        </a:rPr>
                        <a:t>TITLE</a:t>
                      </a:r>
                    </a:p>
                  </a:txBody>
                  <a:tcPr marL="91439" marR="91439" marT="45713" marB="45713" anchor="ctr" anchorCtr="1"/>
                </a:tc>
                <a:extLst>
                  <a:ext uri="{0D108BD9-81ED-4DB2-BD59-A6C34878D82A}">
                    <a16:rowId xmlns="" xmlns:a16="http://schemas.microsoft.com/office/drawing/2014/main" val="10000"/>
                  </a:ext>
                </a:extLst>
              </a:tr>
              <a:tr h="303326">
                <a:tc>
                  <a:txBody>
                    <a:bodyPr/>
                    <a:lstStyle/>
                    <a:p>
                      <a:pPr algn="ctr">
                        <a:lnSpc>
                          <a:spcPct val="107000"/>
                        </a:lnSpc>
                        <a:spcAft>
                          <a:spcPts val="0"/>
                        </a:spcAft>
                      </a:pPr>
                      <a:r>
                        <a:rPr lang="en-GB" sz="800" dirty="0">
                          <a:solidFill>
                            <a:schemeClr val="accent2">
                              <a:lumMod val="75000"/>
                            </a:schemeClr>
                          </a:solidFill>
                          <a:latin typeface="Gill Sans"/>
                        </a:rPr>
                        <a:t>PRO-11</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Operations management and recovery</a:t>
                      </a:r>
                    </a:p>
                  </a:txBody>
                  <a:tcPr marL="35198" marR="35198" marT="0" marB="0" anchor="ctr"/>
                </a:tc>
                <a:extLst>
                  <a:ext uri="{0D108BD9-81ED-4DB2-BD59-A6C34878D82A}">
                    <a16:rowId xmlns="" xmlns:a16="http://schemas.microsoft.com/office/drawing/2014/main" val="10001"/>
                  </a:ext>
                </a:extLst>
              </a:tr>
              <a:tr h="303326">
                <a:tc>
                  <a:txBody>
                    <a:bodyPr/>
                    <a:lstStyle/>
                    <a:p>
                      <a:pPr algn="ctr">
                        <a:lnSpc>
                          <a:spcPct val="107000"/>
                        </a:lnSpc>
                        <a:spcAft>
                          <a:spcPts val="0"/>
                        </a:spcAft>
                      </a:pPr>
                      <a:r>
                        <a:rPr lang="en-GB" sz="800" dirty="0">
                          <a:solidFill>
                            <a:schemeClr val="accent2">
                              <a:lumMod val="75000"/>
                            </a:schemeClr>
                          </a:solidFill>
                          <a:latin typeface="Gill Sans"/>
                        </a:rPr>
                        <a:t>PRO-12</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Formalising and Administering International Microcredits</a:t>
                      </a:r>
                    </a:p>
                  </a:txBody>
                  <a:tcPr marL="35198" marR="35198" marT="0" marB="0" anchor="ctr"/>
                </a:tc>
                <a:extLst>
                  <a:ext uri="{0D108BD9-81ED-4DB2-BD59-A6C34878D82A}">
                    <a16:rowId xmlns="" xmlns:a16="http://schemas.microsoft.com/office/drawing/2014/main" val="10002"/>
                  </a:ext>
                </a:extLst>
              </a:tr>
              <a:tr h="303326">
                <a:tc>
                  <a:txBody>
                    <a:bodyPr/>
                    <a:lstStyle/>
                    <a:p>
                      <a:pPr algn="ctr">
                        <a:lnSpc>
                          <a:spcPct val="107000"/>
                        </a:lnSpc>
                        <a:spcAft>
                          <a:spcPts val="0"/>
                        </a:spcAft>
                      </a:pPr>
                      <a:r>
                        <a:rPr lang="en-GB" sz="800" dirty="0">
                          <a:solidFill>
                            <a:schemeClr val="accent2">
                              <a:lumMod val="75000"/>
                            </a:schemeClr>
                          </a:solidFill>
                          <a:latin typeface="Gill Sans"/>
                        </a:rPr>
                        <a:t>PRS-01</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Accounting</a:t>
                      </a:r>
                    </a:p>
                  </a:txBody>
                  <a:tcPr marL="35198" marR="35198" marT="0" marB="0" anchor="ctr"/>
                </a:tc>
                <a:extLst>
                  <a:ext uri="{0D108BD9-81ED-4DB2-BD59-A6C34878D82A}">
                    <a16:rowId xmlns="" xmlns:a16="http://schemas.microsoft.com/office/drawing/2014/main" val="10003"/>
                  </a:ext>
                </a:extLst>
              </a:tr>
              <a:tr h="303326">
                <a:tc>
                  <a:txBody>
                    <a:bodyPr/>
                    <a:lstStyle/>
                    <a:p>
                      <a:pPr algn="ctr">
                        <a:lnSpc>
                          <a:spcPct val="107000"/>
                        </a:lnSpc>
                        <a:spcAft>
                          <a:spcPts val="0"/>
                        </a:spcAft>
                      </a:pPr>
                      <a:r>
                        <a:rPr lang="en-GB" sz="800" dirty="0">
                          <a:solidFill>
                            <a:schemeClr val="accent2">
                              <a:lumMod val="75000"/>
                            </a:schemeClr>
                          </a:solidFill>
                          <a:latin typeface="Gill Sans"/>
                        </a:rPr>
                        <a:t>PRS-02</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Managing requests for technology services</a:t>
                      </a:r>
                    </a:p>
                  </a:txBody>
                  <a:tcPr marL="35198" marR="35198" marT="0" marB="0" anchor="ctr"/>
                </a:tc>
                <a:extLst>
                  <a:ext uri="{0D108BD9-81ED-4DB2-BD59-A6C34878D82A}">
                    <a16:rowId xmlns="" xmlns:a16="http://schemas.microsoft.com/office/drawing/2014/main" val="10004"/>
                  </a:ext>
                </a:extLst>
              </a:tr>
              <a:tr h="303326">
                <a:tc>
                  <a:txBody>
                    <a:bodyPr/>
                    <a:lstStyle/>
                    <a:p>
                      <a:pPr algn="ctr">
                        <a:lnSpc>
                          <a:spcPct val="107000"/>
                        </a:lnSpc>
                        <a:spcAft>
                          <a:spcPts val="0"/>
                        </a:spcAft>
                      </a:pPr>
                      <a:r>
                        <a:rPr lang="en-GB" sz="800" dirty="0">
                          <a:solidFill>
                            <a:schemeClr val="accent2">
                              <a:lumMod val="75000"/>
                            </a:schemeClr>
                          </a:solidFill>
                          <a:latin typeface="Gill Sans"/>
                        </a:rPr>
                        <a:t>PRS-04-02</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Training planning, management and monitoring</a:t>
                      </a:r>
                    </a:p>
                  </a:txBody>
                  <a:tcPr marL="35198" marR="35198" marT="0" marB="0" anchor="ctr"/>
                </a:tc>
                <a:extLst>
                  <a:ext uri="{0D108BD9-81ED-4DB2-BD59-A6C34878D82A}">
                    <a16:rowId xmlns="" xmlns:a16="http://schemas.microsoft.com/office/drawing/2014/main" val="10005"/>
                  </a:ext>
                </a:extLst>
              </a:tr>
              <a:tr h="303326">
                <a:tc>
                  <a:txBody>
                    <a:bodyPr/>
                    <a:lstStyle/>
                    <a:p>
                      <a:pPr algn="ctr">
                        <a:lnSpc>
                          <a:spcPct val="107000"/>
                        </a:lnSpc>
                        <a:spcAft>
                          <a:spcPts val="0"/>
                        </a:spcAft>
                      </a:pPr>
                      <a:r>
                        <a:rPr lang="en-GB" sz="800" dirty="0">
                          <a:solidFill>
                            <a:schemeClr val="accent2">
                              <a:lumMod val="75000"/>
                            </a:schemeClr>
                          </a:solidFill>
                          <a:latin typeface="Gill Sans"/>
                        </a:rPr>
                        <a:t>PRS-05</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Purchasing</a:t>
                      </a:r>
                    </a:p>
                  </a:txBody>
                  <a:tcPr marL="35198" marR="35198" marT="0" marB="0" anchor="ctr"/>
                </a:tc>
                <a:extLst>
                  <a:ext uri="{0D108BD9-81ED-4DB2-BD59-A6C34878D82A}">
                    <a16:rowId xmlns="" xmlns:a16="http://schemas.microsoft.com/office/drawing/2014/main" val="10006"/>
                  </a:ext>
                </a:extLst>
              </a:tr>
              <a:tr h="303326">
                <a:tc>
                  <a:txBody>
                    <a:bodyPr/>
                    <a:lstStyle/>
                    <a:p>
                      <a:pPr algn="ctr">
                        <a:lnSpc>
                          <a:spcPct val="107000"/>
                        </a:lnSpc>
                        <a:spcAft>
                          <a:spcPts val="0"/>
                        </a:spcAft>
                      </a:pPr>
                      <a:r>
                        <a:rPr lang="en-GB" sz="800" dirty="0">
                          <a:solidFill>
                            <a:schemeClr val="accent2">
                              <a:lumMod val="75000"/>
                            </a:schemeClr>
                          </a:solidFill>
                          <a:latin typeface="Gill Sans"/>
                        </a:rPr>
                        <a:t>PRS-08</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Risk definition, measurement and control</a:t>
                      </a:r>
                    </a:p>
                  </a:txBody>
                  <a:tcPr marL="35198" marR="35198" marT="0" marB="0" anchor="ctr"/>
                </a:tc>
                <a:extLst>
                  <a:ext uri="{0D108BD9-81ED-4DB2-BD59-A6C34878D82A}">
                    <a16:rowId xmlns="" xmlns:a16="http://schemas.microsoft.com/office/drawing/2014/main" val="10007"/>
                  </a:ext>
                </a:extLst>
              </a:tr>
              <a:tr h="303326">
                <a:tc>
                  <a:txBody>
                    <a:bodyPr/>
                    <a:lstStyle/>
                    <a:p>
                      <a:pPr algn="ctr">
                        <a:lnSpc>
                          <a:spcPct val="107000"/>
                        </a:lnSpc>
                        <a:spcAft>
                          <a:spcPts val="0"/>
                        </a:spcAft>
                      </a:pPr>
                      <a:r>
                        <a:rPr lang="en-GB" sz="800" dirty="0">
                          <a:solidFill>
                            <a:schemeClr val="accent2">
                              <a:lumMod val="75000"/>
                            </a:schemeClr>
                          </a:solidFill>
                          <a:latin typeface="Gill Sans"/>
                        </a:rPr>
                        <a:t>PRS-14</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Inventory</a:t>
                      </a:r>
                    </a:p>
                  </a:txBody>
                  <a:tcPr marL="35198" marR="35198" marT="0" marB="0" anchor="ctr"/>
                </a:tc>
                <a:extLst>
                  <a:ext uri="{0D108BD9-81ED-4DB2-BD59-A6C34878D82A}">
                    <a16:rowId xmlns="" xmlns:a16="http://schemas.microsoft.com/office/drawing/2014/main" val="10008"/>
                  </a:ext>
                </a:extLst>
              </a:tr>
              <a:tr h="303326">
                <a:tc>
                  <a:txBody>
                    <a:bodyPr/>
                    <a:lstStyle/>
                    <a:p>
                      <a:pPr algn="ctr">
                        <a:lnSpc>
                          <a:spcPct val="107000"/>
                        </a:lnSpc>
                        <a:spcAft>
                          <a:spcPts val="0"/>
                        </a:spcAft>
                      </a:pPr>
                      <a:r>
                        <a:rPr lang="en-GB" sz="800" dirty="0">
                          <a:solidFill>
                            <a:schemeClr val="accent2">
                              <a:lumMod val="75000"/>
                            </a:schemeClr>
                          </a:solidFill>
                          <a:latin typeface="Gill Sans"/>
                        </a:rPr>
                        <a:t>PRS-16</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Payroll management</a:t>
                      </a:r>
                    </a:p>
                  </a:txBody>
                  <a:tcPr marL="35198" marR="35198" marT="0" marB="0" anchor="ctr"/>
                </a:tc>
                <a:extLst>
                  <a:ext uri="{0D108BD9-81ED-4DB2-BD59-A6C34878D82A}">
                    <a16:rowId xmlns="" xmlns:a16="http://schemas.microsoft.com/office/drawing/2014/main" val="10009"/>
                  </a:ext>
                </a:extLst>
              </a:tr>
              <a:tr h="303326">
                <a:tc>
                  <a:txBody>
                    <a:bodyPr/>
                    <a:lstStyle/>
                    <a:p>
                      <a:pPr algn="ctr">
                        <a:lnSpc>
                          <a:spcPct val="107000"/>
                        </a:lnSpc>
                        <a:spcAft>
                          <a:spcPts val="0"/>
                        </a:spcAft>
                      </a:pPr>
                      <a:r>
                        <a:rPr lang="en-GB" sz="800" dirty="0">
                          <a:solidFill>
                            <a:schemeClr val="accent2">
                              <a:lumMod val="75000"/>
                            </a:schemeClr>
                          </a:solidFill>
                          <a:latin typeface="Gill Sans"/>
                        </a:rPr>
                        <a:t>PRS-18</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New employees/employees leaving/changing jobs</a:t>
                      </a:r>
                    </a:p>
                  </a:txBody>
                  <a:tcPr marL="35198" marR="35198" marT="0" marB="0" anchor="ctr"/>
                </a:tc>
                <a:extLst>
                  <a:ext uri="{0D108BD9-81ED-4DB2-BD59-A6C34878D82A}">
                    <a16:rowId xmlns="" xmlns:a16="http://schemas.microsoft.com/office/drawing/2014/main" val="10010"/>
                  </a:ext>
                </a:extLst>
              </a:tr>
              <a:tr h="303326">
                <a:tc>
                  <a:txBody>
                    <a:bodyPr/>
                    <a:lstStyle/>
                    <a:p>
                      <a:pPr algn="ctr">
                        <a:lnSpc>
                          <a:spcPct val="107000"/>
                        </a:lnSpc>
                        <a:spcAft>
                          <a:spcPts val="0"/>
                        </a:spcAft>
                      </a:pPr>
                      <a:r>
                        <a:rPr lang="en-GB" sz="800" dirty="0">
                          <a:solidFill>
                            <a:schemeClr val="accent2">
                              <a:lumMod val="75000"/>
                            </a:schemeClr>
                          </a:solidFill>
                          <a:latin typeface="Gill Sans"/>
                        </a:rPr>
                        <a:t>PRS-20</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Creating, Amending and Removing Personal Files</a:t>
                      </a:r>
                    </a:p>
                  </a:txBody>
                  <a:tcPr marL="35198" marR="35198" marT="0" marB="0" anchor="ctr"/>
                </a:tc>
                <a:extLst>
                  <a:ext uri="{0D108BD9-81ED-4DB2-BD59-A6C34878D82A}">
                    <a16:rowId xmlns="" xmlns:a16="http://schemas.microsoft.com/office/drawing/2014/main" val="10011"/>
                  </a:ext>
                </a:extLst>
              </a:tr>
              <a:tr h="303326">
                <a:tc>
                  <a:txBody>
                    <a:bodyPr/>
                    <a:lstStyle/>
                    <a:p>
                      <a:pPr algn="ctr">
                        <a:lnSpc>
                          <a:spcPct val="107000"/>
                        </a:lnSpc>
                        <a:spcAft>
                          <a:spcPts val="0"/>
                        </a:spcAft>
                      </a:pPr>
                      <a:r>
                        <a:rPr lang="en-GB" sz="800" dirty="0">
                          <a:solidFill>
                            <a:schemeClr val="accent2">
                              <a:lumMod val="75000"/>
                            </a:schemeClr>
                          </a:solidFill>
                          <a:latin typeface="Gill Sans"/>
                        </a:rPr>
                        <a:t>PRS-21</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Transferring/Accessing information on solvency and credit</a:t>
                      </a:r>
                    </a:p>
                  </a:txBody>
                  <a:tcPr marL="35198" marR="35198" marT="0" marB="0" anchor="ctr"/>
                </a:tc>
                <a:extLst>
                  <a:ext uri="{0D108BD9-81ED-4DB2-BD59-A6C34878D82A}">
                    <a16:rowId xmlns="" xmlns:a16="http://schemas.microsoft.com/office/drawing/2014/main" val="10012"/>
                  </a:ext>
                </a:extLst>
              </a:tr>
              <a:tr h="303326">
                <a:tc>
                  <a:txBody>
                    <a:bodyPr/>
                    <a:lstStyle/>
                    <a:p>
                      <a:pPr algn="ctr">
                        <a:lnSpc>
                          <a:spcPct val="107000"/>
                        </a:lnSpc>
                        <a:spcAft>
                          <a:spcPts val="0"/>
                        </a:spcAft>
                      </a:pPr>
                      <a:r>
                        <a:rPr lang="en-GB" sz="800" dirty="0">
                          <a:solidFill>
                            <a:schemeClr val="accent2">
                              <a:lumMod val="75000"/>
                            </a:schemeClr>
                          </a:solidFill>
                          <a:latin typeface="Gill Sans"/>
                        </a:rPr>
                        <a:t>PRS-22</a:t>
                      </a:r>
                    </a:p>
                  </a:txBody>
                  <a:tcPr marL="35198" marR="35198" marT="0" marB="0" anchor="ctr"/>
                </a:tc>
                <a:tc>
                  <a:txBody>
                    <a:bodyPr/>
                    <a:lstStyle/>
                    <a:p>
                      <a:pPr>
                        <a:lnSpc>
                          <a:spcPct val="107000"/>
                        </a:lnSpc>
                        <a:spcAft>
                          <a:spcPts val="0"/>
                        </a:spcAft>
                      </a:pPr>
                      <a:r>
                        <a:rPr lang="en-GB" sz="800" dirty="0">
                          <a:solidFill>
                            <a:schemeClr val="accent2">
                              <a:lumMod val="75000"/>
                            </a:schemeClr>
                          </a:solidFill>
                          <a:latin typeface="Gill Sans"/>
                        </a:rPr>
                        <a:t>Building access control</a:t>
                      </a:r>
                    </a:p>
                  </a:txBody>
                  <a:tcPr marL="35198" marR="35198" marT="0" marB="0" anchor="ctr"/>
                </a:tc>
                <a:extLst>
                  <a:ext uri="{0D108BD9-81ED-4DB2-BD59-A6C34878D82A}">
                    <a16:rowId xmlns="" xmlns:a16="http://schemas.microsoft.com/office/drawing/2014/main" val="10013"/>
                  </a:ext>
                </a:extLst>
              </a:tr>
            </a:tbl>
          </a:graphicData>
        </a:graphic>
      </p:graphicFrame>
      <p:grpSp>
        <p:nvGrpSpPr>
          <p:cNvPr id="47"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8"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9"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0"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7"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215029582"/>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11 Rectángulo">
            <a:extLst>
              <a:ext uri="{FF2B5EF4-FFF2-40B4-BE49-F238E27FC236}">
                <a16:creationId xmlns="" xmlns:a16="http://schemas.microsoft.com/office/drawing/2014/main" id="{121C50A1-7056-49DF-A499-0A43E4BBF8FB}"/>
              </a:ext>
            </a:extLst>
          </p:cNvPr>
          <p:cNvSpPr/>
          <p:nvPr/>
        </p:nvSpPr>
        <p:spPr>
          <a:xfrm>
            <a:off x="1584325" y="1127125"/>
            <a:ext cx="7150100" cy="230188"/>
          </a:xfrm>
          <a:prstGeom prst="rect">
            <a:avLst/>
          </a:prstGeom>
          <a:solidFill>
            <a:schemeClr val="accent2">
              <a:lumMod val="20000"/>
              <a:lumOff val="80000"/>
            </a:schemeClr>
          </a:solidFill>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r>
              <a:rPr lang="en-GB" altLang="es-ES" sz="900" b="1" dirty="0">
                <a:solidFill>
                  <a:srgbClr val="953735"/>
                </a:solidFill>
                <a:latin typeface="Gill Sans" charset="0"/>
              </a:rPr>
              <a:t>INTERNAL REGULATORY FRAMEWORK</a:t>
            </a:r>
          </a:p>
        </p:txBody>
      </p:sp>
      <p:sp>
        <p:nvSpPr>
          <p:cNvPr id="42" name="1 Marcador de número de diapositiva">
            <a:extLst>
              <a:ext uri="{FF2B5EF4-FFF2-40B4-BE49-F238E27FC236}">
                <a16:creationId xmlns="" xmlns:a16="http://schemas.microsoft.com/office/drawing/2014/main" id="{6B6B0D9C-329C-421A-A2EE-1DB53DA559C3}"/>
              </a:ext>
            </a:extLst>
          </p:cNvPr>
          <p:cNvSpPr txBox="1">
            <a:spLocks noGrp="1"/>
          </p:cNvSpPr>
          <p:nvPr/>
        </p:nvSpPr>
        <p:spPr bwMode="auto">
          <a:xfrm>
            <a:off x="8316913" y="6524625"/>
            <a:ext cx="587375" cy="222250"/>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A14D37C4-E740-49E7-87D3-F2C502A1D452}" type="slidenum">
              <a:rPr lang="es-ES" altLang="es-ES" sz="1600" b="1">
                <a:solidFill>
                  <a:srgbClr val="FFC000"/>
                </a:solidFill>
              </a:rPr>
              <a:pPr algn="r" eaLnBrk="1" hangingPunct="1">
                <a:spcBef>
                  <a:spcPct val="0"/>
                </a:spcBef>
                <a:buFontTx/>
                <a:buNone/>
              </a:pPr>
              <a:t>149</a:t>
            </a:fld>
            <a:endParaRPr lang="en-GB" altLang="es-ES" sz="1600" b="1">
              <a:solidFill>
                <a:srgbClr val="FFC000"/>
              </a:solidFill>
            </a:endParaRPr>
          </a:p>
        </p:txBody>
      </p:sp>
      <p:sp>
        <p:nvSpPr>
          <p:cNvPr id="43" name="42 Rectángulo">
            <a:extLst>
              <a:ext uri="{FF2B5EF4-FFF2-40B4-BE49-F238E27FC236}">
                <a16:creationId xmlns="" xmlns:a16="http://schemas.microsoft.com/office/drawing/2014/main" id="{5F548295-7DF2-4DE6-B7B7-1B5129F0DB2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hangingPunct="1">
              <a:defRPr/>
            </a:pPr>
            <a:endParaRPr lang="en-GB" altLang="es-ES">
              <a:solidFill>
                <a:srgbClr val="9E1B34"/>
              </a:solidFill>
            </a:endParaRPr>
          </a:p>
          <a:p>
            <a:pPr eaLnBrk="1" hangingPunct="1">
              <a:defRPr/>
            </a:pPr>
            <a:r>
              <a:rPr lang="en-GB" altLang="es-ES" sz="1600" b="1">
                <a:solidFill>
                  <a:srgbClr val="9E1B34"/>
                </a:solidFill>
                <a:latin typeface="Gill Sans" charset="0"/>
              </a:rPr>
              <a:t>2016 INTEGRATED REPORT</a:t>
            </a:r>
          </a:p>
          <a:p>
            <a:pPr eaLnBrk="1" hangingPunct="1">
              <a:defRPr/>
            </a:pPr>
            <a:r>
              <a:rPr lang="en-GB" altLang="es-ES" sz="1600" b="1">
                <a:solidFill>
                  <a:srgbClr val="9E1B34"/>
                </a:solidFill>
                <a:latin typeface="Gill Sans" charset="0"/>
              </a:rPr>
              <a:t>ANNEX 2. BASIC REGULATORY FRAMEWORK</a:t>
            </a:r>
            <a:endParaRPr lang="en-GB" altLang="es-ES" sz="1600">
              <a:solidFill>
                <a:srgbClr val="9E1B34"/>
              </a:solidFill>
              <a:latin typeface="Gill Sans" charset="0"/>
            </a:endParaRPr>
          </a:p>
        </p:txBody>
      </p:sp>
      <p:pic>
        <p:nvPicPr>
          <p:cNvPr id="153605" name="Picture 2">
            <a:extLst>
              <a:ext uri="{FF2B5EF4-FFF2-40B4-BE49-F238E27FC236}">
                <a16:creationId xmlns="" xmlns:a16="http://schemas.microsoft.com/office/drawing/2014/main" id="{45C06EC1-8928-4BBF-BDB2-C91B4E85F0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44 Rectángulo">
            <a:extLst>
              <a:ext uri="{FF2B5EF4-FFF2-40B4-BE49-F238E27FC236}">
                <a16:creationId xmlns="" xmlns:a16="http://schemas.microsoft.com/office/drawing/2014/main" id="{F1937142-F059-41A9-8569-FFDC3C19972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6" name="45 Rectángulo">
            <a:extLst>
              <a:ext uri="{FF2B5EF4-FFF2-40B4-BE49-F238E27FC236}">
                <a16:creationId xmlns="" xmlns:a16="http://schemas.microsoft.com/office/drawing/2014/main" id="{65E8B174-8495-4079-81C8-C4875C5C327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153608" name="1 Marcador de número de diapositiva">
            <a:extLst>
              <a:ext uri="{FF2B5EF4-FFF2-40B4-BE49-F238E27FC236}">
                <a16:creationId xmlns="" xmlns:a16="http://schemas.microsoft.com/office/drawing/2014/main" id="{C3CD8E67-F4EB-464E-BE2B-942753BCD679}"/>
              </a:ext>
            </a:extLst>
          </p:cNvPr>
          <p:cNvSpPr txBox="1">
            <a:spLocks/>
          </p:cNvSpPr>
          <p:nvPr/>
        </p:nvSpPr>
        <p:spPr bwMode="auto">
          <a:xfrm>
            <a:off x="8305800" y="6521450"/>
            <a:ext cx="587375" cy="220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F30078BC-194C-47DA-84CF-96910833A2D6}" type="slidenum">
              <a:rPr lang="es-ES" altLang="es-ES" sz="1600" b="1">
                <a:solidFill>
                  <a:srgbClr val="FFC000"/>
                </a:solidFill>
              </a:rPr>
              <a:pPr algn="r" eaLnBrk="1" hangingPunct="1">
                <a:spcBef>
                  <a:spcPct val="0"/>
                </a:spcBef>
                <a:buFontTx/>
                <a:buNone/>
              </a:pPr>
              <a:t>149</a:t>
            </a:fld>
            <a:endParaRPr lang="en-GB" altLang="es-ES" sz="1600" b="1">
              <a:solidFill>
                <a:srgbClr val="FFC000"/>
              </a:solidFill>
            </a:endParaRPr>
          </a:p>
        </p:txBody>
      </p:sp>
      <p:sp>
        <p:nvSpPr>
          <p:cNvPr id="153609" name="21 Rectángulo">
            <a:extLst>
              <a:ext uri="{FF2B5EF4-FFF2-40B4-BE49-F238E27FC236}">
                <a16:creationId xmlns="" xmlns:a16="http://schemas.microsoft.com/office/drawing/2014/main" id="{D18A2974-5600-489A-B8C4-5421B8738F87}"/>
              </a:ext>
            </a:extLst>
          </p:cNvPr>
          <p:cNvSpPr>
            <a:spLocks noChangeArrowheads="1"/>
          </p:cNvSpPr>
          <p:nvPr/>
        </p:nvSpPr>
        <p:spPr bwMode="auto">
          <a:xfrm>
            <a:off x="1584325" y="1420813"/>
            <a:ext cx="718026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PROCEDURES</a:t>
            </a:r>
          </a:p>
        </p:txBody>
      </p:sp>
      <p:graphicFrame>
        <p:nvGraphicFramePr>
          <p:cNvPr id="37" name="36 Tabla">
            <a:extLst>
              <a:ext uri="{FF2B5EF4-FFF2-40B4-BE49-F238E27FC236}">
                <a16:creationId xmlns="" xmlns:a16="http://schemas.microsoft.com/office/drawing/2014/main" id="{B9B81568-D720-409A-8759-2FDE3702B957}"/>
              </a:ext>
            </a:extLst>
          </p:cNvPr>
          <p:cNvGraphicFramePr>
            <a:graphicFrameLocks noGrp="1"/>
          </p:cNvGraphicFramePr>
          <p:nvPr/>
        </p:nvGraphicFramePr>
        <p:xfrm>
          <a:off x="1625600" y="1712913"/>
          <a:ext cx="3486150" cy="3336927"/>
        </p:xfrm>
        <a:graphic>
          <a:graphicData uri="http://schemas.openxmlformats.org/drawingml/2006/table">
            <a:tbl>
              <a:tblPr firstRow="1" bandRow="1">
                <a:tableStyleId>{21E4AEA4-8DFA-4A89-87EB-49C32662AFE0}</a:tableStyleId>
              </a:tblPr>
              <a:tblGrid>
                <a:gridCol w="930276">
                  <a:extLst>
                    <a:ext uri="{9D8B030D-6E8A-4147-A177-3AD203B41FA5}">
                      <a16:colId xmlns="" xmlns:a16="http://schemas.microsoft.com/office/drawing/2014/main" val="20000"/>
                    </a:ext>
                  </a:extLst>
                </a:gridCol>
                <a:gridCol w="2555874">
                  <a:extLst>
                    <a:ext uri="{9D8B030D-6E8A-4147-A177-3AD203B41FA5}">
                      <a16:colId xmlns="" xmlns:a16="http://schemas.microsoft.com/office/drawing/2014/main" val="20001"/>
                    </a:ext>
                  </a:extLst>
                </a:gridCol>
              </a:tblGrid>
              <a:tr h="303357">
                <a:tc>
                  <a:txBody>
                    <a:bodyPr/>
                    <a:lstStyle/>
                    <a:p>
                      <a:r>
                        <a:rPr lang="en-GB" sz="800" dirty="0">
                          <a:latin typeface="Gill Sans"/>
                        </a:rPr>
                        <a:t>REFERENCE</a:t>
                      </a:r>
                    </a:p>
                  </a:txBody>
                  <a:tcPr marL="91439" marR="91439" marT="45717" marB="45717" anchor="ctr" anchorCtr="1"/>
                </a:tc>
                <a:tc>
                  <a:txBody>
                    <a:bodyPr/>
                    <a:lstStyle/>
                    <a:p>
                      <a:r>
                        <a:rPr lang="en-GB" sz="800" dirty="0">
                          <a:latin typeface="Gill Sans"/>
                        </a:rPr>
                        <a:t>TITLE</a:t>
                      </a:r>
                    </a:p>
                  </a:txBody>
                  <a:tcPr marL="91439" marR="91439" marT="45717" marB="45717" anchor="ctr" anchorCtr="1"/>
                </a:tc>
                <a:extLst>
                  <a:ext uri="{0D108BD9-81ED-4DB2-BD59-A6C34878D82A}">
                    <a16:rowId xmlns="" xmlns:a16="http://schemas.microsoft.com/office/drawing/2014/main" val="10000"/>
                  </a:ext>
                </a:extLst>
              </a:tr>
              <a:tr h="303357">
                <a:tc>
                  <a:txBody>
                    <a:bodyPr/>
                    <a:lstStyle/>
                    <a:p>
                      <a:pPr algn="ctr">
                        <a:lnSpc>
                          <a:spcPct val="107000"/>
                        </a:lnSpc>
                        <a:spcAft>
                          <a:spcPts val="0"/>
                        </a:spcAft>
                      </a:pPr>
                      <a:r>
                        <a:rPr lang="en-GB" sz="800" dirty="0">
                          <a:solidFill>
                            <a:schemeClr val="accent2">
                              <a:lumMod val="75000"/>
                            </a:schemeClr>
                          </a:solidFill>
                          <a:latin typeface="Gill Sans"/>
                        </a:rPr>
                        <a:t>INS-01</a:t>
                      </a:r>
                    </a:p>
                  </a:txBody>
                  <a:tcPr marL="43998" marR="43998" marT="0" marB="0" anchor="ctr"/>
                </a:tc>
                <a:tc>
                  <a:txBody>
                    <a:bodyPr/>
                    <a:lstStyle/>
                    <a:p>
                      <a:pPr>
                        <a:lnSpc>
                          <a:spcPct val="107000"/>
                        </a:lnSpc>
                        <a:spcAft>
                          <a:spcPts val="0"/>
                        </a:spcAft>
                      </a:pPr>
                      <a:r>
                        <a:rPr lang="en-GB" sz="800">
                          <a:solidFill>
                            <a:schemeClr val="accent2">
                              <a:lumMod val="75000"/>
                            </a:schemeClr>
                          </a:solidFill>
                          <a:latin typeface="Gill Sans"/>
                        </a:rPr>
                        <a:t>Formats applicable to written documents</a:t>
                      </a:r>
                    </a:p>
                  </a:txBody>
                  <a:tcPr marL="43998" marR="43998" marT="0" marB="0" anchor="ctr"/>
                </a:tc>
                <a:extLst>
                  <a:ext uri="{0D108BD9-81ED-4DB2-BD59-A6C34878D82A}">
                    <a16:rowId xmlns="" xmlns:a16="http://schemas.microsoft.com/office/drawing/2014/main" val="10001"/>
                  </a:ext>
                </a:extLst>
              </a:tr>
              <a:tr h="303357">
                <a:tc>
                  <a:txBody>
                    <a:bodyPr/>
                    <a:lstStyle/>
                    <a:p>
                      <a:pPr algn="ctr">
                        <a:lnSpc>
                          <a:spcPct val="107000"/>
                        </a:lnSpc>
                        <a:spcAft>
                          <a:spcPts val="0"/>
                        </a:spcAft>
                      </a:pPr>
                      <a:r>
                        <a:rPr lang="en-GB" sz="800" dirty="0">
                          <a:solidFill>
                            <a:schemeClr val="accent2">
                              <a:lumMod val="75000"/>
                            </a:schemeClr>
                          </a:solidFill>
                          <a:latin typeface="Gill Sans"/>
                        </a:rPr>
                        <a:t>INS-02</a:t>
                      </a:r>
                    </a:p>
                  </a:txBody>
                  <a:tcPr marL="43998" marR="43998" marT="0" marB="0" anchor="ctr"/>
                </a:tc>
                <a:tc>
                  <a:txBody>
                    <a:bodyPr/>
                    <a:lstStyle/>
                    <a:p>
                      <a:pPr>
                        <a:lnSpc>
                          <a:spcPct val="107000"/>
                        </a:lnSpc>
                        <a:spcAft>
                          <a:spcPts val="0"/>
                        </a:spcAft>
                      </a:pPr>
                      <a:r>
                        <a:rPr lang="en-GB" sz="800">
                          <a:solidFill>
                            <a:schemeClr val="accent2">
                              <a:lumMod val="75000"/>
                            </a:schemeClr>
                          </a:solidFill>
                          <a:latin typeface="Gill Sans"/>
                        </a:rPr>
                        <a:t>Parking spaces</a:t>
                      </a:r>
                    </a:p>
                  </a:txBody>
                  <a:tcPr marL="43998" marR="43998" marT="0" marB="0" anchor="ctr"/>
                </a:tc>
                <a:extLst>
                  <a:ext uri="{0D108BD9-81ED-4DB2-BD59-A6C34878D82A}">
                    <a16:rowId xmlns="" xmlns:a16="http://schemas.microsoft.com/office/drawing/2014/main" val="10002"/>
                  </a:ext>
                </a:extLst>
              </a:tr>
              <a:tr h="303357">
                <a:tc>
                  <a:txBody>
                    <a:bodyPr/>
                    <a:lstStyle/>
                    <a:p>
                      <a:pPr algn="ctr">
                        <a:lnSpc>
                          <a:spcPct val="107000"/>
                        </a:lnSpc>
                        <a:spcAft>
                          <a:spcPts val="0"/>
                        </a:spcAft>
                      </a:pPr>
                      <a:r>
                        <a:rPr lang="en-GB" sz="800" dirty="0">
                          <a:solidFill>
                            <a:schemeClr val="accent2">
                              <a:lumMod val="75000"/>
                            </a:schemeClr>
                          </a:solidFill>
                          <a:latin typeface="Gill Sans"/>
                        </a:rPr>
                        <a:t>INS-03</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Emergency Plan</a:t>
                      </a:r>
                    </a:p>
                  </a:txBody>
                  <a:tcPr marL="43998" marR="43998" marT="0" marB="0" anchor="ctr"/>
                </a:tc>
                <a:extLst>
                  <a:ext uri="{0D108BD9-81ED-4DB2-BD59-A6C34878D82A}">
                    <a16:rowId xmlns="" xmlns:a16="http://schemas.microsoft.com/office/drawing/2014/main" val="10003"/>
                  </a:ext>
                </a:extLst>
              </a:tr>
              <a:tr h="303357">
                <a:tc>
                  <a:txBody>
                    <a:bodyPr/>
                    <a:lstStyle/>
                    <a:p>
                      <a:pPr algn="ctr">
                        <a:lnSpc>
                          <a:spcPct val="107000"/>
                        </a:lnSpc>
                        <a:spcAft>
                          <a:spcPts val="0"/>
                        </a:spcAft>
                      </a:pPr>
                      <a:r>
                        <a:rPr lang="en-GB" sz="800" dirty="0">
                          <a:solidFill>
                            <a:schemeClr val="accent2">
                              <a:lumMod val="75000"/>
                            </a:schemeClr>
                          </a:solidFill>
                          <a:latin typeface="Gill Sans"/>
                        </a:rPr>
                        <a:t>INS-04</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Burofaxes</a:t>
                      </a:r>
                      <a:endParaRPr lang="en-GB" sz="800" kern="1200" dirty="0">
                        <a:solidFill>
                          <a:schemeClr val="accent2">
                            <a:lumMod val="75000"/>
                          </a:schemeClr>
                        </a:solidFill>
                        <a:latin typeface="Gill Sans"/>
                        <a:ea typeface="+mn-ea"/>
                        <a:cs typeface="+mn-cs"/>
                      </a:endParaRPr>
                    </a:p>
                  </a:txBody>
                  <a:tcPr marL="43998" marR="43998" marT="0" marB="0" anchor="ctr"/>
                </a:tc>
                <a:extLst>
                  <a:ext uri="{0D108BD9-81ED-4DB2-BD59-A6C34878D82A}">
                    <a16:rowId xmlns="" xmlns:a16="http://schemas.microsoft.com/office/drawing/2014/main" val="10004"/>
                  </a:ext>
                </a:extLst>
              </a:tr>
              <a:tr h="303357">
                <a:tc>
                  <a:txBody>
                    <a:bodyPr/>
                    <a:lstStyle/>
                    <a:p>
                      <a:pPr algn="ctr">
                        <a:lnSpc>
                          <a:spcPct val="107000"/>
                        </a:lnSpc>
                        <a:spcAft>
                          <a:spcPts val="0"/>
                        </a:spcAft>
                      </a:pPr>
                      <a:r>
                        <a:rPr lang="en-GB" sz="800" dirty="0">
                          <a:solidFill>
                            <a:schemeClr val="accent2">
                              <a:lumMod val="75000"/>
                            </a:schemeClr>
                          </a:solidFill>
                          <a:latin typeface="Gill Sans"/>
                        </a:rPr>
                        <a:t>INS-07</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Cash instructions</a:t>
                      </a:r>
                    </a:p>
                  </a:txBody>
                  <a:tcPr marL="43998" marR="43998" marT="0" marB="0" anchor="ctr"/>
                </a:tc>
                <a:extLst>
                  <a:ext uri="{0D108BD9-81ED-4DB2-BD59-A6C34878D82A}">
                    <a16:rowId xmlns="" xmlns:a16="http://schemas.microsoft.com/office/drawing/2014/main" val="10005"/>
                  </a:ext>
                </a:extLst>
              </a:tr>
              <a:tr h="303357">
                <a:tc>
                  <a:txBody>
                    <a:bodyPr/>
                    <a:lstStyle/>
                    <a:p>
                      <a:pPr algn="ctr">
                        <a:lnSpc>
                          <a:spcPct val="107000"/>
                        </a:lnSpc>
                        <a:spcAft>
                          <a:spcPts val="0"/>
                        </a:spcAft>
                      </a:pPr>
                      <a:r>
                        <a:rPr lang="en-GB" sz="800" dirty="0">
                          <a:solidFill>
                            <a:schemeClr val="accent2">
                              <a:lumMod val="75000"/>
                            </a:schemeClr>
                          </a:solidFill>
                          <a:latin typeface="Gill Sans"/>
                        </a:rPr>
                        <a:t>INS-09</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Building access control system</a:t>
                      </a:r>
                    </a:p>
                  </a:txBody>
                  <a:tcPr marL="43998" marR="43998" marT="0" marB="0" anchor="ctr"/>
                </a:tc>
                <a:extLst>
                  <a:ext uri="{0D108BD9-81ED-4DB2-BD59-A6C34878D82A}">
                    <a16:rowId xmlns="" xmlns:a16="http://schemas.microsoft.com/office/drawing/2014/main" val="10006"/>
                  </a:ext>
                </a:extLst>
              </a:tr>
              <a:tr h="303357">
                <a:tc>
                  <a:txBody>
                    <a:bodyPr/>
                    <a:lstStyle/>
                    <a:p>
                      <a:pPr algn="ctr">
                        <a:lnSpc>
                          <a:spcPct val="107000"/>
                        </a:lnSpc>
                        <a:spcAft>
                          <a:spcPts val="0"/>
                        </a:spcAft>
                      </a:pPr>
                      <a:r>
                        <a:rPr lang="en-GB" sz="800" dirty="0">
                          <a:solidFill>
                            <a:schemeClr val="accent2">
                              <a:lumMod val="75000"/>
                            </a:schemeClr>
                          </a:solidFill>
                          <a:latin typeface="Gill Sans"/>
                        </a:rPr>
                        <a:t>INS-10</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Backup copies</a:t>
                      </a:r>
                    </a:p>
                  </a:txBody>
                  <a:tcPr marL="43998" marR="43998" marT="0" marB="0" anchor="ctr"/>
                </a:tc>
                <a:extLst>
                  <a:ext uri="{0D108BD9-81ED-4DB2-BD59-A6C34878D82A}">
                    <a16:rowId xmlns="" xmlns:a16="http://schemas.microsoft.com/office/drawing/2014/main" val="10007"/>
                  </a:ext>
                </a:extLst>
              </a:tr>
              <a:tr h="303357">
                <a:tc>
                  <a:txBody>
                    <a:bodyPr/>
                    <a:lstStyle/>
                    <a:p>
                      <a:pPr algn="ctr">
                        <a:lnSpc>
                          <a:spcPct val="107000"/>
                        </a:lnSpc>
                        <a:spcAft>
                          <a:spcPts val="0"/>
                        </a:spcAft>
                      </a:pPr>
                      <a:r>
                        <a:rPr lang="en-GB" sz="800" dirty="0">
                          <a:solidFill>
                            <a:schemeClr val="accent2">
                              <a:lumMod val="75000"/>
                            </a:schemeClr>
                          </a:solidFill>
                          <a:latin typeface="Gill Sans"/>
                        </a:rPr>
                        <a:t>INS-12</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Couriers</a:t>
                      </a:r>
                    </a:p>
                  </a:txBody>
                  <a:tcPr marL="43998" marR="43998" marT="0" marB="0" anchor="ctr"/>
                </a:tc>
                <a:extLst>
                  <a:ext uri="{0D108BD9-81ED-4DB2-BD59-A6C34878D82A}">
                    <a16:rowId xmlns="" xmlns:a16="http://schemas.microsoft.com/office/drawing/2014/main" val="10008"/>
                  </a:ext>
                </a:extLst>
              </a:tr>
              <a:tr h="303357">
                <a:tc>
                  <a:txBody>
                    <a:bodyPr/>
                    <a:lstStyle/>
                    <a:p>
                      <a:pPr algn="ctr">
                        <a:lnSpc>
                          <a:spcPct val="107000"/>
                        </a:lnSpc>
                        <a:spcAft>
                          <a:spcPts val="0"/>
                        </a:spcAft>
                      </a:pPr>
                      <a:r>
                        <a:rPr lang="en-GB" sz="800" dirty="0">
                          <a:solidFill>
                            <a:schemeClr val="accent2">
                              <a:lumMod val="75000"/>
                            </a:schemeClr>
                          </a:solidFill>
                          <a:latin typeface="Gill Sans"/>
                        </a:rPr>
                        <a:t>INS-13</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Savings Channel</a:t>
                      </a:r>
                    </a:p>
                  </a:txBody>
                  <a:tcPr marL="43998" marR="43998" marT="0" marB="0" anchor="ctr"/>
                </a:tc>
                <a:extLst>
                  <a:ext uri="{0D108BD9-81ED-4DB2-BD59-A6C34878D82A}">
                    <a16:rowId xmlns="" xmlns:a16="http://schemas.microsoft.com/office/drawing/2014/main" val="10009"/>
                  </a:ext>
                </a:extLst>
              </a:tr>
              <a:tr h="303357">
                <a:tc>
                  <a:txBody>
                    <a:bodyPr/>
                    <a:lstStyle/>
                    <a:p>
                      <a:pPr algn="ctr">
                        <a:lnSpc>
                          <a:spcPct val="107000"/>
                        </a:lnSpc>
                        <a:spcAft>
                          <a:spcPts val="0"/>
                        </a:spcAft>
                      </a:pPr>
                      <a:r>
                        <a:rPr lang="en-GB" sz="800" dirty="0">
                          <a:solidFill>
                            <a:schemeClr val="accent2">
                              <a:lumMod val="75000"/>
                            </a:schemeClr>
                          </a:solidFill>
                          <a:latin typeface="Gill Sans"/>
                        </a:rPr>
                        <a:t>INS-15</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Annual Training Plan</a:t>
                      </a:r>
                    </a:p>
                  </a:txBody>
                  <a:tcPr marL="43998" marR="43998" marT="0" marB="0" anchor="ctr"/>
                </a:tc>
                <a:extLst>
                  <a:ext uri="{0D108BD9-81ED-4DB2-BD59-A6C34878D82A}">
                    <a16:rowId xmlns="" xmlns:a16="http://schemas.microsoft.com/office/drawing/2014/main" val="10010"/>
                  </a:ext>
                </a:extLst>
              </a:tr>
            </a:tbl>
          </a:graphicData>
        </a:graphic>
      </p:graphicFrame>
      <p:graphicFrame>
        <p:nvGraphicFramePr>
          <p:cNvPr id="38" name="37 Tabla">
            <a:extLst>
              <a:ext uri="{FF2B5EF4-FFF2-40B4-BE49-F238E27FC236}">
                <a16:creationId xmlns="" xmlns:a16="http://schemas.microsoft.com/office/drawing/2014/main" id="{F197DE7B-D6AE-4C67-ADF5-7357D9718456}"/>
              </a:ext>
            </a:extLst>
          </p:cNvPr>
          <p:cNvGraphicFramePr>
            <a:graphicFrameLocks noGrp="1"/>
          </p:cNvGraphicFramePr>
          <p:nvPr/>
        </p:nvGraphicFramePr>
        <p:xfrm>
          <a:off x="5229225" y="1711325"/>
          <a:ext cx="3486150" cy="3336927"/>
        </p:xfrm>
        <a:graphic>
          <a:graphicData uri="http://schemas.openxmlformats.org/drawingml/2006/table">
            <a:tbl>
              <a:tblPr firstRow="1" bandRow="1">
                <a:tableStyleId>{21E4AEA4-8DFA-4A89-87EB-49C32662AFE0}</a:tableStyleId>
              </a:tblPr>
              <a:tblGrid>
                <a:gridCol w="930276">
                  <a:extLst>
                    <a:ext uri="{9D8B030D-6E8A-4147-A177-3AD203B41FA5}">
                      <a16:colId xmlns="" xmlns:a16="http://schemas.microsoft.com/office/drawing/2014/main" val="20000"/>
                    </a:ext>
                  </a:extLst>
                </a:gridCol>
                <a:gridCol w="2555874">
                  <a:extLst>
                    <a:ext uri="{9D8B030D-6E8A-4147-A177-3AD203B41FA5}">
                      <a16:colId xmlns="" xmlns:a16="http://schemas.microsoft.com/office/drawing/2014/main" val="20001"/>
                    </a:ext>
                  </a:extLst>
                </a:gridCol>
              </a:tblGrid>
              <a:tr h="303357">
                <a:tc>
                  <a:txBody>
                    <a:bodyPr/>
                    <a:lstStyle/>
                    <a:p>
                      <a:r>
                        <a:rPr lang="en-GB" sz="800" dirty="0">
                          <a:latin typeface="Gill Sans"/>
                        </a:rPr>
                        <a:t>REFERENCE</a:t>
                      </a:r>
                    </a:p>
                  </a:txBody>
                  <a:tcPr marL="91439" marR="91439" marT="45717" marB="45717" anchor="ctr" anchorCtr="1"/>
                </a:tc>
                <a:tc>
                  <a:txBody>
                    <a:bodyPr/>
                    <a:lstStyle/>
                    <a:p>
                      <a:r>
                        <a:rPr lang="en-GB" sz="800" dirty="0">
                          <a:latin typeface="Gill Sans"/>
                        </a:rPr>
                        <a:t>TITLE</a:t>
                      </a:r>
                    </a:p>
                  </a:txBody>
                  <a:tcPr marL="91439" marR="91439" marT="45717" marB="45717" anchor="ctr" anchorCtr="1"/>
                </a:tc>
                <a:extLst>
                  <a:ext uri="{0D108BD9-81ED-4DB2-BD59-A6C34878D82A}">
                    <a16:rowId xmlns="" xmlns:a16="http://schemas.microsoft.com/office/drawing/2014/main" val="10000"/>
                  </a:ext>
                </a:extLst>
              </a:tr>
              <a:tr h="303357">
                <a:tc>
                  <a:txBody>
                    <a:bodyPr/>
                    <a:lstStyle/>
                    <a:p>
                      <a:pPr algn="ctr">
                        <a:lnSpc>
                          <a:spcPct val="107000"/>
                        </a:lnSpc>
                        <a:spcAft>
                          <a:spcPts val="0"/>
                        </a:spcAft>
                      </a:pPr>
                      <a:r>
                        <a:rPr lang="en-GB" sz="800" dirty="0">
                          <a:solidFill>
                            <a:schemeClr val="accent2">
                              <a:lumMod val="75000"/>
                            </a:schemeClr>
                          </a:solidFill>
                          <a:latin typeface="Gill Sans"/>
                        </a:rPr>
                        <a:t>INS-16</a:t>
                      </a:r>
                    </a:p>
                  </a:txBody>
                  <a:tcPr marL="43998" marR="43998" marT="0" marB="0" anchor="ctr"/>
                </a:tc>
                <a:tc>
                  <a:txBody>
                    <a:bodyPr/>
                    <a:lstStyle/>
                    <a:p>
                      <a:pPr>
                        <a:lnSpc>
                          <a:spcPct val="107000"/>
                        </a:lnSpc>
                        <a:spcAft>
                          <a:spcPts val="0"/>
                        </a:spcAft>
                      </a:pPr>
                      <a:r>
                        <a:rPr lang="en-GB" sz="800">
                          <a:solidFill>
                            <a:schemeClr val="accent2">
                              <a:lumMod val="75000"/>
                            </a:schemeClr>
                          </a:solidFill>
                          <a:latin typeface="Gill Sans"/>
                        </a:rPr>
                        <a:t>Using photocopiers</a:t>
                      </a:r>
                    </a:p>
                  </a:txBody>
                  <a:tcPr marL="43998" marR="43998" marT="0" marB="0" anchor="ctr"/>
                </a:tc>
                <a:extLst>
                  <a:ext uri="{0D108BD9-81ED-4DB2-BD59-A6C34878D82A}">
                    <a16:rowId xmlns="" xmlns:a16="http://schemas.microsoft.com/office/drawing/2014/main" val="10001"/>
                  </a:ext>
                </a:extLst>
              </a:tr>
              <a:tr h="303357">
                <a:tc>
                  <a:txBody>
                    <a:bodyPr/>
                    <a:lstStyle/>
                    <a:p>
                      <a:pPr algn="ctr">
                        <a:lnSpc>
                          <a:spcPct val="107000"/>
                        </a:lnSpc>
                        <a:spcAft>
                          <a:spcPts val="0"/>
                        </a:spcAft>
                      </a:pPr>
                      <a:r>
                        <a:rPr lang="en-GB" sz="800" dirty="0">
                          <a:solidFill>
                            <a:schemeClr val="accent2">
                              <a:lumMod val="75000"/>
                            </a:schemeClr>
                          </a:solidFill>
                          <a:latin typeface="Gill Sans"/>
                        </a:rPr>
                        <a:t>INS-19</a:t>
                      </a:r>
                    </a:p>
                  </a:txBody>
                  <a:tcPr marL="43998" marR="43998" marT="0" marB="0" anchor="ctr"/>
                </a:tc>
                <a:tc>
                  <a:txBody>
                    <a:bodyPr/>
                    <a:lstStyle/>
                    <a:p>
                      <a:pPr>
                        <a:lnSpc>
                          <a:spcPct val="107000"/>
                        </a:lnSpc>
                        <a:spcAft>
                          <a:spcPts val="0"/>
                        </a:spcAft>
                      </a:pPr>
                      <a:r>
                        <a:rPr lang="en-GB" sz="800">
                          <a:solidFill>
                            <a:schemeClr val="accent2">
                              <a:lumMod val="75000"/>
                            </a:schemeClr>
                          </a:solidFill>
                          <a:latin typeface="Gill Sans"/>
                        </a:rPr>
                        <a:t>Using the ICO auditorium</a:t>
                      </a:r>
                    </a:p>
                  </a:txBody>
                  <a:tcPr marL="43998" marR="43998" marT="0" marB="0" anchor="ctr"/>
                </a:tc>
                <a:extLst>
                  <a:ext uri="{0D108BD9-81ED-4DB2-BD59-A6C34878D82A}">
                    <a16:rowId xmlns="" xmlns:a16="http://schemas.microsoft.com/office/drawing/2014/main" val="10002"/>
                  </a:ext>
                </a:extLst>
              </a:tr>
              <a:tr h="303357">
                <a:tc>
                  <a:txBody>
                    <a:bodyPr/>
                    <a:lstStyle/>
                    <a:p>
                      <a:pPr algn="ctr">
                        <a:lnSpc>
                          <a:spcPct val="107000"/>
                        </a:lnSpc>
                        <a:spcAft>
                          <a:spcPts val="0"/>
                        </a:spcAft>
                      </a:pPr>
                      <a:r>
                        <a:rPr lang="en-GB" sz="800" dirty="0">
                          <a:solidFill>
                            <a:schemeClr val="accent2">
                              <a:lumMod val="75000"/>
                            </a:schemeClr>
                          </a:solidFill>
                          <a:latin typeface="Gill Sans"/>
                        </a:rPr>
                        <a:t>INS-22</a:t>
                      </a:r>
                    </a:p>
                  </a:txBody>
                  <a:tcPr marL="43998" marR="43998" marT="0" marB="0" anchor="ctr"/>
                </a:tc>
                <a:tc>
                  <a:txBody>
                    <a:bodyPr/>
                    <a:lstStyle/>
                    <a:p>
                      <a:pPr>
                        <a:lnSpc>
                          <a:spcPct val="107000"/>
                        </a:lnSpc>
                        <a:spcAft>
                          <a:spcPts val="0"/>
                        </a:spcAft>
                      </a:pPr>
                      <a:r>
                        <a:rPr lang="en-GB" sz="800">
                          <a:solidFill>
                            <a:schemeClr val="accent2">
                              <a:lumMod val="75000"/>
                            </a:schemeClr>
                          </a:solidFill>
                          <a:latin typeface="Gill Sans"/>
                        </a:rPr>
                        <a:t>Austerity measures</a:t>
                      </a:r>
                    </a:p>
                  </a:txBody>
                  <a:tcPr marL="43998" marR="43998" marT="0" marB="0" anchor="ctr"/>
                </a:tc>
                <a:extLst>
                  <a:ext uri="{0D108BD9-81ED-4DB2-BD59-A6C34878D82A}">
                    <a16:rowId xmlns="" xmlns:a16="http://schemas.microsoft.com/office/drawing/2014/main" val="10003"/>
                  </a:ext>
                </a:extLst>
              </a:tr>
              <a:tr h="303357">
                <a:tc>
                  <a:txBody>
                    <a:bodyPr/>
                    <a:lstStyle/>
                    <a:p>
                      <a:pPr algn="ctr">
                        <a:lnSpc>
                          <a:spcPct val="107000"/>
                        </a:lnSpc>
                        <a:spcAft>
                          <a:spcPts val="0"/>
                        </a:spcAft>
                      </a:pPr>
                      <a:r>
                        <a:rPr lang="en-GB" sz="800" dirty="0">
                          <a:solidFill>
                            <a:schemeClr val="accent2">
                              <a:lumMod val="75000"/>
                            </a:schemeClr>
                          </a:solidFill>
                          <a:latin typeface="Gill Sans"/>
                        </a:rPr>
                        <a:t>INS-23</a:t>
                      </a:r>
                    </a:p>
                  </a:txBody>
                  <a:tcPr marL="43998" marR="43998" marT="0" marB="0" anchor="ctr"/>
                </a:tc>
                <a:tc>
                  <a:txBody>
                    <a:bodyPr/>
                    <a:lstStyle/>
                    <a:p>
                      <a:pPr>
                        <a:lnSpc>
                          <a:spcPct val="107000"/>
                        </a:lnSpc>
                        <a:spcAft>
                          <a:spcPts val="0"/>
                        </a:spcAft>
                      </a:pPr>
                      <a:r>
                        <a:rPr lang="en-GB" sz="800">
                          <a:solidFill>
                            <a:schemeClr val="accent2">
                              <a:lumMod val="75000"/>
                            </a:schemeClr>
                          </a:solidFill>
                          <a:latin typeface="Gill Sans"/>
                        </a:rPr>
                        <a:t>Functional structure sheets</a:t>
                      </a:r>
                    </a:p>
                  </a:txBody>
                  <a:tcPr marL="43998" marR="43998" marT="0" marB="0" anchor="ctr"/>
                </a:tc>
                <a:extLst>
                  <a:ext uri="{0D108BD9-81ED-4DB2-BD59-A6C34878D82A}">
                    <a16:rowId xmlns="" xmlns:a16="http://schemas.microsoft.com/office/drawing/2014/main" val="10004"/>
                  </a:ext>
                </a:extLst>
              </a:tr>
              <a:tr h="303357">
                <a:tc>
                  <a:txBody>
                    <a:bodyPr/>
                    <a:lstStyle/>
                    <a:p>
                      <a:pPr algn="ctr">
                        <a:lnSpc>
                          <a:spcPct val="107000"/>
                        </a:lnSpc>
                        <a:spcAft>
                          <a:spcPts val="0"/>
                        </a:spcAft>
                      </a:pPr>
                      <a:r>
                        <a:rPr lang="en-GB" sz="800" dirty="0">
                          <a:solidFill>
                            <a:schemeClr val="accent2">
                              <a:lumMod val="75000"/>
                            </a:schemeClr>
                          </a:solidFill>
                          <a:latin typeface="Gill Sans"/>
                        </a:rPr>
                        <a:t>INS-24</a:t>
                      </a:r>
                    </a:p>
                  </a:txBody>
                  <a:tcPr marL="43998" marR="43998" marT="0" marB="0" anchor="ctr"/>
                </a:tc>
                <a:tc>
                  <a:txBody>
                    <a:bodyPr/>
                    <a:lstStyle/>
                    <a:p>
                      <a:pPr>
                        <a:lnSpc>
                          <a:spcPct val="107000"/>
                        </a:lnSpc>
                        <a:spcAft>
                          <a:spcPts val="0"/>
                        </a:spcAft>
                      </a:pPr>
                      <a:r>
                        <a:rPr lang="en-GB" sz="800">
                          <a:solidFill>
                            <a:schemeClr val="accent2">
                              <a:lumMod val="75000"/>
                            </a:schemeClr>
                          </a:solidFill>
                          <a:latin typeface="Gill Sans"/>
                        </a:rPr>
                        <a:t>Using mobile phones</a:t>
                      </a:r>
                    </a:p>
                  </a:txBody>
                  <a:tcPr marL="43998" marR="43998" marT="0" marB="0" anchor="ctr"/>
                </a:tc>
                <a:extLst>
                  <a:ext uri="{0D108BD9-81ED-4DB2-BD59-A6C34878D82A}">
                    <a16:rowId xmlns="" xmlns:a16="http://schemas.microsoft.com/office/drawing/2014/main" val="10005"/>
                  </a:ext>
                </a:extLst>
              </a:tr>
              <a:tr h="303357">
                <a:tc>
                  <a:txBody>
                    <a:bodyPr/>
                    <a:lstStyle/>
                    <a:p>
                      <a:pPr algn="ctr">
                        <a:lnSpc>
                          <a:spcPct val="107000"/>
                        </a:lnSpc>
                        <a:spcAft>
                          <a:spcPts val="0"/>
                        </a:spcAft>
                      </a:pPr>
                      <a:r>
                        <a:rPr lang="en-GB" sz="800" dirty="0">
                          <a:solidFill>
                            <a:schemeClr val="accent2">
                              <a:lumMod val="75000"/>
                            </a:schemeClr>
                          </a:solidFill>
                          <a:latin typeface="Gill Sans"/>
                        </a:rPr>
                        <a:t>INS-25</a:t>
                      </a:r>
                    </a:p>
                  </a:txBody>
                  <a:tcPr marL="43998" marR="43998" marT="0" marB="0" anchor="ctr"/>
                </a:tc>
                <a:tc>
                  <a:txBody>
                    <a:bodyPr/>
                    <a:lstStyle/>
                    <a:p>
                      <a:pPr>
                        <a:lnSpc>
                          <a:spcPct val="107000"/>
                        </a:lnSpc>
                        <a:spcAft>
                          <a:spcPts val="0"/>
                        </a:spcAft>
                      </a:pPr>
                      <a:r>
                        <a:rPr lang="en-GB" sz="800">
                          <a:solidFill>
                            <a:schemeClr val="accent2">
                              <a:lumMod val="75000"/>
                            </a:schemeClr>
                          </a:solidFill>
                          <a:latin typeface="Gill Sans"/>
                        </a:rPr>
                        <a:t>Ethics Channel</a:t>
                      </a:r>
                    </a:p>
                  </a:txBody>
                  <a:tcPr marL="43998" marR="43998" marT="0" marB="0" anchor="ctr"/>
                </a:tc>
                <a:extLst>
                  <a:ext uri="{0D108BD9-81ED-4DB2-BD59-A6C34878D82A}">
                    <a16:rowId xmlns="" xmlns:a16="http://schemas.microsoft.com/office/drawing/2014/main" val="10006"/>
                  </a:ext>
                </a:extLst>
              </a:tr>
              <a:tr h="303357">
                <a:tc>
                  <a:txBody>
                    <a:bodyPr/>
                    <a:lstStyle/>
                    <a:p>
                      <a:pPr algn="ctr">
                        <a:lnSpc>
                          <a:spcPct val="107000"/>
                        </a:lnSpc>
                        <a:spcAft>
                          <a:spcPts val="0"/>
                        </a:spcAft>
                      </a:pPr>
                      <a:r>
                        <a:rPr lang="en-GB" sz="800">
                          <a:solidFill>
                            <a:schemeClr val="accent2">
                              <a:lumMod val="75000"/>
                            </a:schemeClr>
                          </a:solidFill>
                          <a:latin typeface="Gill Sans"/>
                        </a:rPr>
                        <a:t>INS-26</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Coordinating business activities</a:t>
                      </a:r>
                    </a:p>
                  </a:txBody>
                  <a:tcPr marL="43998" marR="43998" marT="0" marB="0" anchor="ctr"/>
                </a:tc>
                <a:extLst>
                  <a:ext uri="{0D108BD9-81ED-4DB2-BD59-A6C34878D82A}">
                    <a16:rowId xmlns="" xmlns:a16="http://schemas.microsoft.com/office/drawing/2014/main" val="10007"/>
                  </a:ext>
                </a:extLst>
              </a:tr>
              <a:tr h="303357">
                <a:tc>
                  <a:txBody>
                    <a:bodyPr/>
                    <a:lstStyle/>
                    <a:p>
                      <a:pPr algn="ctr">
                        <a:lnSpc>
                          <a:spcPct val="107000"/>
                        </a:lnSpc>
                        <a:spcAft>
                          <a:spcPts val="0"/>
                        </a:spcAft>
                      </a:pPr>
                      <a:r>
                        <a:rPr lang="en-GB" sz="800">
                          <a:solidFill>
                            <a:schemeClr val="accent2">
                              <a:lumMod val="75000"/>
                            </a:schemeClr>
                          </a:solidFill>
                          <a:latin typeface="Gill Sans"/>
                        </a:rPr>
                        <a:t>INS-27</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Correct implementation measures for services procured externally by ICO</a:t>
                      </a:r>
                    </a:p>
                  </a:txBody>
                  <a:tcPr marL="43998" marR="43998" marT="0" marB="0" anchor="ctr"/>
                </a:tc>
                <a:extLst>
                  <a:ext uri="{0D108BD9-81ED-4DB2-BD59-A6C34878D82A}">
                    <a16:rowId xmlns="" xmlns:a16="http://schemas.microsoft.com/office/drawing/2014/main" val="10008"/>
                  </a:ext>
                </a:extLst>
              </a:tr>
              <a:tr h="303357">
                <a:tc>
                  <a:txBody>
                    <a:bodyPr/>
                    <a:lstStyle/>
                    <a:p>
                      <a:pPr algn="ctr">
                        <a:lnSpc>
                          <a:spcPct val="107000"/>
                        </a:lnSpc>
                        <a:spcAft>
                          <a:spcPts val="0"/>
                        </a:spcAft>
                      </a:pPr>
                      <a:r>
                        <a:rPr lang="en-GB" sz="800">
                          <a:solidFill>
                            <a:schemeClr val="accent2">
                              <a:lumMod val="75000"/>
                            </a:schemeClr>
                          </a:solidFill>
                          <a:latin typeface="Gill Sans"/>
                        </a:rPr>
                        <a:t>INS-28</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Backup and recovery</a:t>
                      </a:r>
                    </a:p>
                  </a:txBody>
                  <a:tcPr marL="43998" marR="43998" marT="0" marB="0" anchor="ctr"/>
                </a:tc>
                <a:extLst>
                  <a:ext uri="{0D108BD9-81ED-4DB2-BD59-A6C34878D82A}">
                    <a16:rowId xmlns="" xmlns:a16="http://schemas.microsoft.com/office/drawing/2014/main" val="10009"/>
                  </a:ext>
                </a:extLst>
              </a:tr>
              <a:tr h="303357">
                <a:tc>
                  <a:txBody>
                    <a:bodyPr/>
                    <a:lstStyle/>
                    <a:p>
                      <a:pPr algn="ctr">
                        <a:lnSpc>
                          <a:spcPct val="107000"/>
                        </a:lnSpc>
                        <a:spcAft>
                          <a:spcPts val="0"/>
                        </a:spcAft>
                      </a:pPr>
                      <a:r>
                        <a:rPr lang="en-GB" sz="800" dirty="0">
                          <a:solidFill>
                            <a:schemeClr val="accent2">
                              <a:lumMod val="75000"/>
                            </a:schemeClr>
                          </a:solidFill>
                          <a:latin typeface="Gill Sans"/>
                        </a:rPr>
                        <a:t>INS-29</a:t>
                      </a:r>
                    </a:p>
                  </a:txBody>
                  <a:tcPr marL="43998" marR="43998" marT="0" marB="0" anchor="ctr"/>
                </a:tc>
                <a:tc>
                  <a:txBody>
                    <a:bodyPr/>
                    <a:lstStyle/>
                    <a:p>
                      <a:pPr>
                        <a:lnSpc>
                          <a:spcPct val="107000"/>
                        </a:lnSpc>
                        <a:spcAft>
                          <a:spcPts val="0"/>
                        </a:spcAft>
                      </a:pPr>
                      <a:r>
                        <a:rPr lang="en-GB" sz="800" dirty="0">
                          <a:solidFill>
                            <a:schemeClr val="accent2">
                              <a:lumMod val="75000"/>
                            </a:schemeClr>
                          </a:solidFill>
                          <a:latin typeface="Gill Sans"/>
                        </a:rPr>
                        <a:t>Use of Information Systems</a:t>
                      </a:r>
                    </a:p>
                  </a:txBody>
                  <a:tcPr marL="43998" marR="43998" marT="0" marB="0" anchor="ctr"/>
                </a:tc>
                <a:extLst>
                  <a:ext uri="{0D108BD9-81ED-4DB2-BD59-A6C34878D82A}">
                    <a16:rowId xmlns="" xmlns:a16="http://schemas.microsoft.com/office/drawing/2014/main" val="10010"/>
                  </a:ext>
                </a:extLst>
              </a:tr>
            </a:tbl>
          </a:graphicData>
        </a:graphic>
      </p:graphicFrame>
      <p:grpSp>
        <p:nvGrpSpPr>
          <p:cNvPr id="47"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8"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9"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0"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7"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13404075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92F3251A-5B0E-4DF4-9FD6-A5E99D73BD5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7BA5782F-58F6-4273-A683-3969CC4A50C4}"/>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DA844D6E-0071-4132-9221-888536C76BB0}"/>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AA94E319-C992-46E2-AC08-845118971670}" type="slidenum">
              <a:rPr lang="es-ES" altLang="es-ES" sz="1600" b="1">
                <a:solidFill>
                  <a:srgbClr val="FFC000"/>
                </a:solidFill>
              </a:rPr>
              <a:pPr algn="r" eaLnBrk="1" hangingPunct="1">
                <a:spcBef>
                  <a:spcPct val="0"/>
                </a:spcBef>
                <a:buFontTx/>
                <a:buNone/>
              </a:pPr>
              <a:t>15</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CC0C1556-C70A-4D8B-AE54-4AC33DCB7FF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NOTABLE MILESTONES IN 2016</a:t>
            </a:r>
            <a:endParaRPr lang="en-GB" dirty="0">
              <a:solidFill>
                <a:srgbClr val="9E1B34"/>
              </a:solidFill>
              <a:latin typeface="Gill Sans"/>
            </a:endParaRPr>
          </a:p>
        </p:txBody>
      </p:sp>
      <p:pic>
        <p:nvPicPr>
          <p:cNvPr id="16390" name="Picture 2">
            <a:extLst>
              <a:ext uri="{FF2B5EF4-FFF2-40B4-BE49-F238E27FC236}">
                <a16:creationId xmlns="" xmlns:a16="http://schemas.microsoft.com/office/drawing/2014/main" id="{F45C7A69-06AE-4F8B-A114-9B16895748B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1" name="AutoShape 6" descr="Resultado de imagen de imagen de calendario 2016">
            <a:extLst>
              <a:ext uri="{FF2B5EF4-FFF2-40B4-BE49-F238E27FC236}">
                <a16:creationId xmlns="" xmlns:a16="http://schemas.microsoft.com/office/drawing/2014/main" id="{A4246472-0485-4368-A46E-17DD9A9255F8}"/>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6392" name="AutoShape 8" descr="Resultado de imagen de imagen de calendario 2016">
            <a:extLst>
              <a:ext uri="{FF2B5EF4-FFF2-40B4-BE49-F238E27FC236}">
                <a16:creationId xmlns="" xmlns:a16="http://schemas.microsoft.com/office/drawing/2014/main" id="{5870F036-9861-4302-A015-F805FF1AA2EF}"/>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6393" name="AutoShape 12" descr="Resultado de imagen de imagen de verificacion">
            <a:extLst>
              <a:ext uri="{FF2B5EF4-FFF2-40B4-BE49-F238E27FC236}">
                <a16:creationId xmlns="" xmlns:a16="http://schemas.microsoft.com/office/drawing/2014/main" id="{07BDB162-D622-4958-AA20-90414E6CFAA7}"/>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6394" name="AutoShape 14" descr="Resultado de imagen de imagen de verificacion">
            <a:extLst>
              <a:ext uri="{FF2B5EF4-FFF2-40B4-BE49-F238E27FC236}">
                <a16:creationId xmlns="" xmlns:a16="http://schemas.microsoft.com/office/drawing/2014/main" id="{AFB396A1-C10E-46D2-BF23-6A475572CCE0}"/>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 name="1 Rectángulo">
            <a:extLst>
              <a:ext uri="{FF2B5EF4-FFF2-40B4-BE49-F238E27FC236}">
                <a16:creationId xmlns="" xmlns:a16="http://schemas.microsoft.com/office/drawing/2014/main" id="{66E99E24-2711-4BE5-BBEF-77339226C731}"/>
              </a:ext>
            </a:extLst>
          </p:cNvPr>
          <p:cNvSpPr/>
          <p:nvPr/>
        </p:nvSpPr>
        <p:spPr>
          <a:xfrm>
            <a:off x="1692275" y="1673225"/>
            <a:ext cx="3246438" cy="255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defRPr/>
            </a:pPr>
            <a:r>
              <a:rPr lang="en-GB" sz="1000" b="1" u="sng" dirty="0">
                <a:solidFill>
                  <a:schemeClr val="accent2">
                    <a:lumMod val="75000"/>
                  </a:schemeClr>
                </a:solidFill>
                <a:latin typeface="Gill Sans"/>
              </a:rPr>
              <a:t>The internationalisation of companies is one of ICO's strategic goals</a:t>
            </a:r>
          </a:p>
          <a:p>
            <a:pPr algn="just">
              <a:defRPr/>
            </a:pPr>
            <a:endParaRPr lang="en-GB" sz="500" b="1" u="sng" dirty="0">
              <a:solidFill>
                <a:schemeClr val="accent2">
                  <a:lumMod val="75000"/>
                </a:schemeClr>
              </a:solidFill>
              <a:latin typeface="Gill Sans"/>
              <a:cs typeface="Arial" charset="0"/>
            </a:endParaRPr>
          </a:p>
          <a:p>
            <a:pPr algn="just">
              <a:defRPr/>
            </a:pPr>
            <a:r>
              <a:rPr lang="en-GB" sz="1000" dirty="0">
                <a:solidFill>
                  <a:srgbClr val="9E1B34"/>
                </a:solidFill>
                <a:latin typeface="Gill Sans"/>
              </a:rPr>
              <a:t>In 2016, ICO stepped up its commitment to the internationalisation of Spanish companies. The volume of lending entered into for this purpose via second-floor facilities has increased notably in recent years, accounting for just 2.1% in 2012 and rising to 33.8% of the total volume entered into in 2016. </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In the space of these five years, ICO has provided financing for the purposes of promoting the internationalisation of Spanish companies amounting to €11.885 billion through 144,450 transactions.</a:t>
            </a:r>
          </a:p>
        </p:txBody>
      </p:sp>
      <p:sp>
        <p:nvSpPr>
          <p:cNvPr id="16396" name="8 Rectángulo">
            <a:extLst>
              <a:ext uri="{FF2B5EF4-FFF2-40B4-BE49-F238E27FC236}">
                <a16:creationId xmlns="" xmlns:a16="http://schemas.microsoft.com/office/drawing/2014/main" id="{3291C5E3-4018-4D34-8E7F-8B8B4F62A9EE}"/>
              </a:ext>
            </a:extLst>
          </p:cNvPr>
          <p:cNvSpPr>
            <a:spLocks noChangeArrowheads="1"/>
          </p:cNvSpPr>
          <p:nvPr/>
        </p:nvSpPr>
        <p:spPr bwMode="auto">
          <a:xfrm>
            <a:off x="1692275" y="1069975"/>
            <a:ext cx="6623050"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NOTABLE ECONOMIC MILESTONES</a:t>
            </a:r>
          </a:p>
        </p:txBody>
      </p:sp>
      <p:sp>
        <p:nvSpPr>
          <p:cNvPr id="16398" name="41 Rectángulo">
            <a:extLst>
              <a:ext uri="{FF2B5EF4-FFF2-40B4-BE49-F238E27FC236}">
                <a16:creationId xmlns="" xmlns:a16="http://schemas.microsoft.com/office/drawing/2014/main" id="{9357B10E-1F11-4715-955B-A9EC2DDC8105}"/>
              </a:ext>
            </a:extLst>
          </p:cNvPr>
          <p:cNvSpPr>
            <a:spLocks noChangeArrowheads="1"/>
          </p:cNvSpPr>
          <p:nvPr/>
        </p:nvSpPr>
        <p:spPr bwMode="auto">
          <a:xfrm>
            <a:off x="1692275" y="4184650"/>
            <a:ext cx="7092950" cy="193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terms of activities in 2016, the funds aimed at promoting expansion projects abroad and the export activities of Spanish companies stood at €1.673 billion through a total of 20,383 transactions.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4.1% of regular Spanish exporters obtained financing through the ICO Exporters facility.</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implementation of a new second-floor facility known as ICO International Channel also stands out in 2016. This mechanism promotes ICO's role as a second- or third-floor bank for international financial institutions which provide financing for the internationalisation of Spanish companies. In the context of this new product, in 2016, ICO granted a loan of $300 million to the Development Bank of Latin America (CAF) to finance investment projects, liquidity needs and the medium- and long-term exports of Spanish companies to countries in Latin America and the Caribbean. </a:t>
            </a:r>
          </a:p>
        </p:txBody>
      </p:sp>
      <p:pic>
        <p:nvPicPr>
          <p:cNvPr id="5" name="Imagen 4"/>
          <p:cNvPicPr>
            <a:picLocks noChangeAspect="1"/>
          </p:cNvPicPr>
          <p:nvPr/>
        </p:nvPicPr>
        <p:blipFill>
          <a:blip r:embed="rId3"/>
          <a:stretch>
            <a:fillRect/>
          </a:stretch>
        </p:blipFill>
        <p:spPr>
          <a:xfrm>
            <a:off x="5152169" y="1662738"/>
            <a:ext cx="3520800" cy="2313950"/>
          </a:xfrm>
          <a:prstGeom prst="rect">
            <a:avLst/>
          </a:prstGeom>
        </p:spPr>
      </p:pic>
      <p:grpSp>
        <p:nvGrpSpPr>
          <p:cNvPr id="4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4"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5"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6"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7"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8"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9"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0"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1"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2"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3"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4"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5"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0"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00D9F416-9101-4CA5-A252-DED406E04AC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68FE84E9-12A2-4A86-92F2-94B948B620A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F5400C4C-3D1A-432C-875A-41F1BA7C4ED0}"/>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FB4A2B32-995B-4D7E-B0A1-C30D1C7F32EB}" type="slidenum">
              <a:rPr lang="es-ES" altLang="es-ES" sz="1600" b="1">
                <a:solidFill>
                  <a:srgbClr val="FFC000"/>
                </a:solidFill>
              </a:rPr>
              <a:pPr algn="r" eaLnBrk="1" hangingPunct="1">
                <a:spcBef>
                  <a:spcPct val="0"/>
                </a:spcBef>
                <a:buFontTx/>
                <a:buNone/>
              </a:pPr>
              <a:t>150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2D30F016-D5E7-438B-8D5B-6CFDFC3D16D1}"/>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154630" name="Picture 2">
            <a:extLst>
              <a:ext uri="{FF2B5EF4-FFF2-40B4-BE49-F238E27FC236}">
                <a16:creationId xmlns="" xmlns:a16="http://schemas.microsoft.com/office/drawing/2014/main" id="{065EB876-3D99-48F8-BD9A-B5D0B500BB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31" name="AutoShape 6" descr="Resultado de imagen de imagen de calendario 2016">
            <a:extLst>
              <a:ext uri="{FF2B5EF4-FFF2-40B4-BE49-F238E27FC236}">
                <a16:creationId xmlns="" xmlns:a16="http://schemas.microsoft.com/office/drawing/2014/main" id="{402072EA-9C32-4D71-86A6-AE30DC458D62}"/>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54632" name="AutoShape 8" descr="Resultado de imagen de imagen de calendario 2016">
            <a:extLst>
              <a:ext uri="{FF2B5EF4-FFF2-40B4-BE49-F238E27FC236}">
                <a16:creationId xmlns="" xmlns:a16="http://schemas.microsoft.com/office/drawing/2014/main" id="{0945481C-8026-42CC-95DF-5AA5FD1B7118}"/>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54633" name="AutoShape 12" descr="Resultado de imagen de imagen de verificacion">
            <a:extLst>
              <a:ext uri="{FF2B5EF4-FFF2-40B4-BE49-F238E27FC236}">
                <a16:creationId xmlns="" xmlns:a16="http://schemas.microsoft.com/office/drawing/2014/main" id="{27409CB3-E8FB-4117-B585-A6C467196D6B}"/>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54634" name="AutoShape 14" descr="Resultado de imagen de imagen de verificacion">
            <a:extLst>
              <a:ext uri="{FF2B5EF4-FFF2-40B4-BE49-F238E27FC236}">
                <a16:creationId xmlns="" xmlns:a16="http://schemas.microsoft.com/office/drawing/2014/main" id="{04C13C4B-1E2C-4783-A3C6-02D964EDF5B1}"/>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54635" name="8 Rectángulo">
            <a:extLst>
              <a:ext uri="{FF2B5EF4-FFF2-40B4-BE49-F238E27FC236}">
                <a16:creationId xmlns="" xmlns:a16="http://schemas.microsoft.com/office/drawing/2014/main" id="{B8B5B1A9-2672-4C30-A628-159AFA7C8850}"/>
              </a:ext>
            </a:extLst>
          </p:cNvPr>
          <p:cNvSpPr>
            <a:spLocks noChangeArrowheads="1"/>
          </p:cNvSpPr>
          <p:nvPr/>
        </p:nvSpPr>
        <p:spPr bwMode="auto">
          <a:xfrm>
            <a:off x="827088" y="4346575"/>
            <a:ext cx="8066087" cy="52228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a:solidFill>
                  <a:srgbClr val="9E1B34"/>
                </a:solidFill>
                <a:latin typeface="Gill Sans"/>
              </a:rPr>
              <a:t>Annex 3. AXIS Participaciones Empresariales </a:t>
            </a:r>
          </a:p>
        </p:txBody>
      </p:sp>
    </p:spTree>
    <p:extLst>
      <p:ext uri="{BB962C8B-B14F-4D97-AF65-F5344CB8AC3E}">
        <p14:creationId xmlns:p14="http://schemas.microsoft.com/office/powerpoint/2010/main" val="295427488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20 Rectángulo">
            <a:extLst>
              <a:ext uri="{FF2B5EF4-FFF2-40B4-BE49-F238E27FC236}">
                <a16:creationId xmlns="" xmlns:a16="http://schemas.microsoft.com/office/drawing/2014/main" id="{A4A215A4-9747-43E9-A97B-3670FC96BED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22" name="21 Rectángulo">
            <a:extLst>
              <a:ext uri="{FF2B5EF4-FFF2-40B4-BE49-F238E27FC236}">
                <a16:creationId xmlns="" xmlns:a16="http://schemas.microsoft.com/office/drawing/2014/main" id="{51488820-0B01-40C1-B0DA-3DA4A16CC77E}"/>
              </a:ext>
            </a:extLst>
          </p:cNvPr>
          <p:cNvSpPr/>
          <p:nvPr/>
        </p:nvSpPr>
        <p:spPr>
          <a:xfrm>
            <a:off x="0" y="6799263"/>
            <a:ext cx="9144000" cy="11588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35" name="34 Rectángulo">
            <a:extLst>
              <a:ext uri="{FF2B5EF4-FFF2-40B4-BE49-F238E27FC236}">
                <a16:creationId xmlns="" xmlns:a16="http://schemas.microsoft.com/office/drawing/2014/main" id="{95C68F6A-27E9-485F-B680-3E8BD9402B8F}"/>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sp>
        <p:nvSpPr>
          <p:cNvPr id="4102" name="1 Marcador de número de diapositiva">
            <a:extLst>
              <a:ext uri="{FF2B5EF4-FFF2-40B4-BE49-F238E27FC236}">
                <a16:creationId xmlns="" xmlns:a16="http://schemas.microsoft.com/office/drawing/2014/main" id="{1C92E438-698F-48A6-9325-F9A5048BE63E}"/>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32083E0-AA44-49AC-B06C-937EB03F888A}" type="slidenum">
              <a:rPr lang="es-ES" altLang="es-ES" sz="1600" b="1">
                <a:solidFill>
                  <a:srgbClr val="FFC000"/>
                </a:solidFill>
              </a:rPr>
              <a:pPr eaLnBrk="1" hangingPunct="1">
                <a:spcBef>
                  <a:spcPct val="0"/>
                </a:spcBef>
                <a:buFontTx/>
                <a:buNone/>
              </a:pPr>
              <a:t>151</a:t>
            </a:fld>
            <a:endParaRPr lang="en-GB" altLang="es-ES" sz="1600" b="1">
              <a:solidFill>
                <a:srgbClr val="FFC000"/>
              </a:solidFill>
            </a:endParaRPr>
          </a:p>
        </p:txBody>
      </p:sp>
      <p:pic>
        <p:nvPicPr>
          <p:cNvPr id="20" name="Picture 9">
            <a:extLst>
              <a:ext uri="{FF2B5EF4-FFF2-40B4-BE49-F238E27FC236}">
                <a16:creationId xmlns="" xmlns:a16="http://schemas.microsoft.com/office/drawing/2014/main" id="{D93D9B0A-2124-43AA-9B5E-828E5D66B0DD}"/>
              </a:ext>
            </a:extLst>
          </p:cNvPr>
          <p:cNvPicPr>
            <a:picLocks noChangeAspect="1" noChangeArrowheads="1"/>
          </p:cNvPicPr>
          <p:nvPr/>
        </p:nvPicPr>
        <p:blipFill>
          <a:blip r:embed="rId2"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sp>
        <p:nvSpPr>
          <p:cNvPr id="18" name="17 Rectángulo">
            <a:extLst>
              <a:ext uri="{FF2B5EF4-FFF2-40B4-BE49-F238E27FC236}">
                <a16:creationId xmlns="" xmlns:a16="http://schemas.microsoft.com/office/drawing/2014/main" id="{5DE622EE-960F-4955-BAF3-F56CDF93CE6E}"/>
              </a:ext>
            </a:extLst>
          </p:cNvPr>
          <p:cNvSpPr/>
          <p:nvPr/>
        </p:nvSpPr>
        <p:spPr>
          <a:xfrm>
            <a:off x="1797050" y="1952836"/>
            <a:ext cx="2559050" cy="277813"/>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MISSION</a:t>
            </a:r>
          </a:p>
        </p:txBody>
      </p:sp>
      <p:sp>
        <p:nvSpPr>
          <p:cNvPr id="27" name="26 Rectángulo">
            <a:extLst>
              <a:ext uri="{FF2B5EF4-FFF2-40B4-BE49-F238E27FC236}">
                <a16:creationId xmlns="" xmlns:a16="http://schemas.microsoft.com/office/drawing/2014/main" id="{79A6B363-E519-4D4E-9F82-F3C79668969E}"/>
              </a:ext>
            </a:extLst>
          </p:cNvPr>
          <p:cNvSpPr/>
          <p:nvPr/>
        </p:nvSpPr>
        <p:spPr>
          <a:xfrm>
            <a:off x="1800225" y="966788"/>
            <a:ext cx="2555875"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LEGAL FORM</a:t>
            </a:r>
          </a:p>
        </p:txBody>
      </p:sp>
      <p:sp>
        <p:nvSpPr>
          <p:cNvPr id="28" name="27 Rectángulo">
            <a:extLst>
              <a:ext uri="{FF2B5EF4-FFF2-40B4-BE49-F238E27FC236}">
                <a16:creationId xmlns="" xmlns:a16="http://schemas.microsoft.com/office/drawing/2014/main" id="{B3725832-8E4D-4EFF-B573-F20BDB8F6A35}"/>
              </a:ext>
            </a:extLst>
          </p:cNvPr>
          <p:cNvSpPr/>
          <p:nvPr/>
        </p:nvSpPr>
        <p:spPr>
          <a:xfrm>
            <a:off x="1797050" y="1270000"/>
            <a:ext cx="2559050" cy="646113"/>
          </a:xfrm>
          <a:prstGeom prst="rect">
            <a:avLst/>
          </a:prstGeom>
          <a:noFill/>
        </p:spPr>
        <p:txBody>
          <a:bodyPr>
            <a:spAutoFit/>
          </a:bodyPr>
          <a:lstStyle/>
          <a:p>
            <a:pPr algn="just" fontAlgn="auto">
              <a:spcBef>
                <a:spcPts val="0"/>
              </a:spcBef>
              <a:spcAft>
                <a:spcPts val="0"/>
              </a:spcAft>
              <a:defRPr/>
            </a:pPr>
            <a:r>
              <a:rPr lang="en-GB" sz="900" dirty="0">
                <a:solidFill>
                  <a:schemeClr val="accent2">
                    <a:lumMod val="75000"/>
                  </a:schemeClr>
                </a:solidFill>
                <a:latin typeface="Gill Sans"/>
              </a:rPr>
              <a:t>AXIS PARTICIPCIONES EMPRESARIALES is a venture capital management company, founded in 1986 and 100% owned by Instituto de Crédito Oficial. </a:t>
            </a:r>
          </a:p>
        </p:txBody>
      </p:sp>
      <p:sp>
        <p:nvSpPr>
          <p:cNvPr id="29" name="28 Rectángulo">
            <a:extLst>
              <a:ext uri="{FF2B5EF4-FFF2-40B4-BE49-F238E27FC236}">
                <a16:creationId xmlns="" xmlns:a16="http://schemas.microsoft.com/office/drawing/2014/main" id="{F39A779F-AAFF-4FC6-ABC4-10EA52A3BC26}"/>
              </a:ext>
            </a:extLst>
          </p:cNvPr>
          <p:cNvSpPr/>
          <p:nvPr/>
        </p:nvSpPr>
        <p:spPr>
          <a:xfrm>
            <a:off x="1800225" y="2232236"/>
            <a:ext cx="2555875" cy="1062038"/>
          </a:xfrm>
          <a:prstGeom prst="rect">
            <a:avLst/>
          </a:prstGeom>
          <a:noFill/>
        </p:spPr>
        <p:txBody>
          <a:bodyPr>
            <a:spAutoFit/>
          </a:bodyPr>
          <a:lstStyle/>
          <a:p>
            <a:pPr algn="just" fontAlgn="auto">
              <a:spcBef>
                <a:spcPts val="0"/>
              </a:spcBef>
              <a:spcAft>
                <a:spcPts val="0"/>
              </a:spcAft>
              <a:defRPr/>
            </a:pPr>
            <a:r>
              <a:rPr lang="en-GB" sz="900" dirty="0">
                <a:solidFill>
                  <a:schemeClr val="accent2">
                    <a:lumMod val="75000"/>
                  </a:schemeClr>
                </a:solidFill>
                <a:latin typeface="Gill Sans"/>
              </a:rPr>
              <a:t>The objective of AXIS is to preserve the financial balance of the funds it manages, to thus support companies as part of their expansion plans through capital and quasi-capital instruments to finance their growth and contribute to the development of the business and technology sector in addition to creating employment.</a:t>
            </a:r>
          </a:p>
        </p:txBody>
      </p:sp>
      <p:sp>
        <p:nvSpPr>
          <p:cNvPr id="31" name="30 Rectángulo">
            <a:extLst>
              <a:ext uri="{FF2B5EF4-FFF2-40B4-BE49-F238E27FC236}">
                <a16:creationId xmlns="" xmlns:a16="http://schemas.microsoft.com/office/drawing/2014/main" id="{9EA4BDA0-2E83-439C-B456-FA7D6218C6FB}"/>
              </a:ext>
            </a:extLst>
          </p:cNvPr>
          <p:cNvSpPr/>
          <p:nvPr/>
        </p:nvSpPr>
        <p:spPr>
          <a:xfrm>
            <a:off x="4608513" y="973138"/>
            <a:ext cx="3024187"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CORPORATE GOVERNANCE</a:t>
            </a:r>
          </a:p>
        </p:txBody>
      </p:sp>
      <p:sp>
        <p:nvSpPr>
          <p:cNvPr id="33" name="32 Rectángulo">
            <a:extLst>
              <a:ext uri="{FF2B5EF4-FFF2-40B4-BE49-F238E27FC236}">
                <a16:creationId xmlns="" xmlns:a16="http://schemas.microsoft.com/office/drawing/2014/main" id="{BB29F19C-2A13-4B44-833C-094102D88A7A}"/>
              </a:ext>
            </a:extLst>
          </p:cNvPr>
          <p:cNvSpPr/>
          <p:nvPr/>
        </p:nvSpPr>
        <p:spPr>
          <a:xfrm>
            <a:off x="4464050" y="1274763"/>
            <a:ext cx="4356100" cy="822325"/>
          </a:xfrm>
          <a:prstGeom prst="rect">
            <a:avLst/>
          </a:prstGeom>
          <a:noFill/>
        </p:spPr>
        <p:txBody>
          <a:bodyPr>
            <a:spAutoFit/>
          </a:bodyPr>
          <a:lstStyle/>
          <a:p>
            <a:pPr marL="180975" indent="-180975" algn="just" fontAlgn="auto">
              <a:spcBef>
                <a:spcPts val="0"/>
              </a:spcBef>
              <a:spcAft>
                <a:spcPts val="0"/>
              </a:spcAft>
              <a:buFont typeface="Wingdings" panose="05000000000000000000" pitchFamily="2" charset="2"/>
              <a:buChar char="Ø"/>
              <a:defRPr/>
            </a:pPr>
            <a:r>
              <a:rPr lang="en-GB" sz="950" b="1" dirty="0">
                <a:solidFill>
                  <a:schemeClr val="accent2">
                    <a:lumMod val="75000"/>
                  </a:schemeClr>
                </a:solidFill>
                <a:latin typeface="Gill Sans"/>
              </a:rPr>
              <a:t>BOARD OF DIRECTORS</a:t>
            </a:r>
          </a:p>
          <a:p>
            <a:pPr marL="180975" algn="just" fontAlgn="auto">
              <a:spcBef>
                <a:spcPts val="0"/>
              </a:spcBef>
              <a:spcAft>
                <a:spcPts val="0"/>
              </a:spcAft>
              <a:defRPr/>
            </a:pPr>
            <a:r>
              <a:rPr lang="en-GB" sz="950" dirty="0">
                <a:solidFill>
                  <a:schemeClr val="accent2">
                    <a:lumMod val="75000"/>
                  </a:schemeClr>
                </a:solidFill>
                <a:latin typeface="Gill Sans"/>
              </a:rPr>
              <a:t>The governing body of the company. It is responsible, among other functions, for approving investment and divestment transactions. It is headed by the Chairman of ICO and comprises an additional 8 members and one Secretary, all of whom are directors at the Institute. </a:t>
            </a:r>
            <a:endParaRPr lang="en-GB" sz="950" dirty="0">
              <a:solidFill>
                <a:schemeClr val="tx1">
                  <a:lumMod val="50000"/>
                  <a:lumOff val="50000"/>
                </a:schemeClr>
              </a:solidFill>
              <a:latin typeface="Gill Sans"/>
              <a:cs typeface="+mn-cs"/>
            </a:endParaRPr>
          </a:p>
        </p:txBody>
      </p:sp>
      <p:sp>
        <p:nvSpPr>
          <p:cNvPr id="25" name="24 Rectángulo">
            <a:extLst>
              <a:ext uri="{FF2B5EF4-FFF2-40B4-BE49-F238E27FC236}">
                <a16:creationId xmlns="" xmlns:a16="http://schemas.microsoft.com/office/drawing/2014/main" id="{9CC121AC-CAB9-4641-A09D-5FDF1BE896D7}"/>
              </a:ext>
            </a:extLst>
          </p:cNvPr>
          <p:cNvSpPr/>
          <p:nvPr/>
        </p:nvSpPr>
        <p:spPr>
          <a:xfrm>
            <a:off x="4464050" y="2109788"/>
            <a:ext cx="4356100" cy="676275"/>
          </a:xfrm>
          <a:prstGeom prst="rect">
            <a:avLst/>
          </a:prstGeom>
          <a:noFill/>
        </p:spPr>
        <p:txBody>
          <a:bodyPr>
            <a:spAutoFit/>
          </a:bodyPr>
          <a:lstStyle/>
          <a:p>
            <a:pPr marL="180975" indent="-180975" algn="just" fontAlgn="auto">
              <a:spcBef>
                <a:spcPts val="0"/>
              </a:spcBef>
              <a:spcAft>
                <a:spcPts val="0"/>
              </a:spcAft>
              <a:buFont typeface="Wingdings" panose="05000000000000000000" pitchFamily="2" charset="2"/>
              <a:buChar char="Ø"/>
              <a:defRPr/>
            </a:pPr>
            <a:r>
              <a:rPr lang="en-GB" sz="950" b="1" dirty="0">
                <a:solidFill>
                  <a:schemeClr val="accent2">
                    <a:lumMod val="75000"/>
                  </a:schemeClr>
                </a:solidFill>
                <a:latin typeface="Gill Sans"/>
              </a:rPr>
              <a:t>AUDIT AND CONTROL COMMITTEE</a:t>
            </a:r>
          </a:p>
          <a:p>
            <a:pPr marL="180975" algn="just" fontAlgn="auto">
              <a:spcBef>
                <a:spcPts val="0"/>
              </a:spcBef>
              <a:spcAft>
                <a:spcPts val="0"/>
              </a:spcAft>
              <a:defRPr/>
            </a:pPr>
            <a:r>
              <a:rPr lang="en-GB" sz="950" dirty="0">
                <a:solidFill>
                  <a:schemeClr val="accent2">
                    <a:lumMod val="75000"/>
                  </a:schemeClr>
                </a:solidFill>
                <a:latin typeface="Gill Sans"/>
              </a:rPr>
              <a:t>Specialist body formed by the Board of Directors to provide support and technical assistance on supervision matters. </a:t>
            </a:r>
            <a:endParaRPr lang="en-GB" sz="950" dirty="0">
              <a:solidFill>
                <a:schemeClr val="tx1">
                  <a:lumMod val="50000"/>
                  <a:lumOff val="50000"/>
                </a:schemeClr>
              </a:solidFill>
              <a:latin typeface="Gill Sans"/>
              <a:cs typeface="+mn-cs"/>
            </a:endParaRPr>
          </a:p>
        </p:txBody>
      </p:sp>
      <p:sp>
        <p:nvSpPr>
          <p:cNvPr id="32" name="31 Rectángulo">
            <a:extLst>
              <a:ext uri="{FF2B5EF4-FFF2-40B4-BE49-F238E27FC236}">
                <a16:creationId xmlns="" xmlns:a16="http://schemas.microsoft.com/office/drawing/2014/main" id="{3C05106A-8642-4C39-B1E7-F0F454E7374A}"/>
              </a:ext>
            </a:extLst>
          </p:cNvPr>
          <p:cNvSpPr/>
          <p:nvPr/>
        </p:nvSpPr>
        <p:spPr>
          <a:xfrm>
            <a:off x="4464050" y="2672916"/>
            <a:ext cx="4356100" cy="1116012"/>
          </a:xfrm>
          <a:prstGeom prst="rect">
            <a:avLst/>
          </a:prstGeom>
          <a:noFill/>
        </p:spPr>
        <p:txBody>
          <a:bodyPr>
            <a:spAutoFit/>
          </a:bodyPr>
          <a:lstStyle/>
          <a:p>
            <a:pPr marL="180975" indent="-180975" algn="just" fontAlgn="auto">
              <a:spcBef>
                <a:spcPts val="0"/>
              </a:spcBef>
              <a:spcAft>
                <a:spcPts val="0"/>
              </a:spcAft>
              <a:buFont typeface="Wingdings" panose="05000000000000000000" pitchFamily="2" charset="2"/>
              <a:buChar char="Ø"/>
              <a:defRPr/>
            </a:pPr>
            <a:r>
              <a:rPr lang="en-GB" sz="950" b="1" dirty="0">
                <a:solidFill>
                  <a:schemeClr val="accent2">
                    <a:lumMod val="75000"/>
                  </a:schemeClr>
                </a:solidFill>
                <a:latin typeface="Gill Sans"/>
              </a:rPr>
              <a:t>INVESTMENT COMMITTEES</a:t>
            </a:r>
          </a:p>
          <a:p>
            <a:pPr marL="180975" algn="just" fontAlgn="auto">
              <a:spcBef>
                <a:spcPts val="0"/>
              </a:spcBef>
              <a:spcAft>
                <a:spcPts val="0"/>
              </a:spcAft>
              <a:defRPr/>
            </a:pPr>
            <a:r>
              <a:rPr lang="en-GB" sz="950" dirty="0">
                <a:solidFill>
                  <a:schemeClr val="accent2">
                    <a:lumMod val="75000"/>
                  </a:schemeClr>
                </a:solidFill>
                <a:latin typeface="Gill Sans"/>
              </a:rPr>
              <a:t>The bodies responsible for approving investment and divestment transactions before submission to the Board of Directors. A committee is in place for each of the FOND-ICOpyme and FOND-ICOinfraestructuras funds. They comprise three members appointed at the suggestion of ICO or AXIS and at least two independent experts.</a:t>
            </a:r>
            <a:endParaRPr lang="en-GB" sz="950" dirty="0">
              <a:solidFill>
                <a:schemeClr val="tx1">
                  <a:lumMod val="50000"/>
                  <a:lumOff val="50000"/>
                </a:schemeClr>
              </a:solidFill>
              <a:latin typeface="Gill Sans"/>
              <a:cs typeface="+mn-cs"/>
            </a:endParaRPr>
          </a:p>
        </p:txBody>
      </p:sp>
      <p:sp>
        <p:nvSpPr>
          <p:cNvPr id="24" name="23 Rectángulo">
            <a:extLst>
              <a:ext uri="{FF2B5EF4-FFF2-40B4-BE49-F238E27FC236}">
                <a16:creationId xmlns="" xmlns:a16="http://schemas.microsoft.com/office/drawing/2014/main" id="{6AA0099C-E459-4F6E-93BC-2AD8E447347C}"/>
              </a:ext>
            </a:extLst>
          </p:cNvPr>
          <p:cNvSpPr/>
          <p:nvPr/>
        </p:nvSpPr>
        <p:spPr>
          <a:xfrm>
            <a:off x="1797050" y="3473661"/>
            <a:ext cx="2559050" cy="277813"/>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BRIEF HISTORY</a:t>
            </a:r>
          </a:p>
        </p:txBody>
      </p:sp>
      <p:sp>
        <p:nvSpPr>
          <p:cNvPr id="34" name="33 Rectángulo">
            <a:extLst>
              <a:ext uri="{FF2B5EF4-FFF2-40B4-BE49-F238E27FC236}">
                <a16:creationId xmlns="" xmlns:a16="http://schemas.microsoft.com/office/drawing/2014/main" id="{41A72842-E14F-46FC-8090-3D4B783594F7}"/>
              </a:ext>
            </a:extLst>
          </p:cNvPr>
          <p:cNvSpPr/>
          <p:nvPr/>
        </p:nvSpPr>
        <p:spPr>
          <a:xfrm>
            <a:off x="1800225" y="3797511"/>
            <a:ext cx="7019925" cy="2593975"/>
          </a:xfrm>
          <a:prstGeom prst="rect">
            <a:avLst/>
          </a:prstGeom>
          <a:noFill/>
        </p:spPr>
        <p:txBody>
          <a:bodyPr>
            <a:spAutoFit/>
          </a:bodyPr>
          <a:lstStyle/>
          <a:p>
            <a:pPr algn="just" fontAlgn="auto">
              <a:spcBef>
                <a:spcPts val="0"/>
              </a:spcBef>
              <a:spcAft>
                <a:spcPts val="0"/>
              </a:spcAft>
              <a:defRPr/>
            </a:pPr>
            <a:r>
              <a:rPr lang="en-GB" sz="950" dirty="0">
                <a:solidFill>
                  <a:schemeClr val="accent2">
                    <a:lumMod val="75000"/>
                  </a:schemeClr>
                </a:solidFill>
                <a:latin typeface="Gill Sans"/>
              </a:rPr>
              <a:t>AXIS PARTICIPACIONES EMPRESARIALES was created in 1986 on the initiative of the official state-owned bank, in order to boost venture capital in Spain, and was registered as a management entity with the CNMV under the number one. It started its activities by managing a fund set up by the Social Economic Agreement, the objective of which was to promote the business sector and create employment.</a:t>
            </a:r>
          </a:p>
          <a:p>
            <a:pPr algn="just" fontAlgn="auto">
              <a:spcBef>
                <a:spcPts val="0"/>
              </a:spcBef>
              <a:spcAft>
                <a:spcPts val="0"/>
              </a:spcAft>
              <a:defRPr/>
            </a:pPr>
            <a:endParaRPr lang="en-GB" sz="500" dirty="0">
              <a:solidFill>
                <a:schemeClr val="accent2">
                  <a:lumMod val="75000"/>
                </a:schemeClr>
              </a:solidFill>
              <a:latin typeface="Gill Sans"/>
            </a:endParaRPr>
          </a:p>
          <a:p>
            <a:pPr algn="just" fontAlgn="auto">
              <a:spcBef>
                <a:spcPts val="0"/>
              </a:spcBef>
              <a:spcAft>
                <a:spcPts val="0"/>
              </a:spcAft>
              <a:defRPr/>
            </a:pPr>
            <a:r>
              <a:rPr lang="en-GB" sz="950" dirty="0">
                <a:solidFill>
                  <a:schemeClr val="accent2">
                    <a:lumMod val="75000"/>
                  </a:schemeClr>
                </a:solidFill>
                <a:latin typeface="Gill Sans"/>
              </a:rPr>
              <a:t>Following the privatisation of the state-owned bank, AXIS PARTICIPACIONES EMPRESARIALES became part of Instituto de Crédito Oficial (ICO), the entity which has owned 100% of the company's shares since 1993. At the end of 2009, it was tasked with managing a new collective investment fund to finance infrastructure and energy (FOND-ICOinfraestructuras) and the assets of FOND-ICOpyme were increased.</a:t>
            </a:r>
          </a:p>
          <a:p>
            <a:pPr algn="just" fontAlgn="auto">
              <a:spcBef>
                <a:spcPts val="0"/>
              </a:spcBef>
              <a:spcAft>
                <a:spcPts val="0"/>
              </a:spcAft>
              <a:defRPr/>
            </a:pPr>
            <a:endParaRPr lang="en-GB" sz="500" dirty="0">
              <a:solidFill>
                <a:schemeClr val="accent2">
                  <a:lumMod val="75000"/>
                </a:schemeClr>
              </a:solidFill>
              <a:latin typeface="Gill Sans"/>
            </a:endParaRPr>
          </a:p>
          <a:p>
            <a:pPr algn="just" fontAlgn="auto">
              <a:spcBef>
                <a:spcPts val="0"/>
              </a:spcBef>
              <a:spcAft>
                <a:spcPts val="0"/>
              </a:spcAft>
              <a:defRPr/>
            </a:pPr>
            <a:r>
              <a:rPr lang="en-GB" sz="950" dirty="0">
                <a:solidFill>
                  <a:schemeClr val="accent2">
                    <a:lumMod val="75000"/>
                  </a:schemeClr>
                </a:solidFill>
                <a:latin typeface="Gill Sans"/>
              </a:rPr>
              <a:t>In November 2012, FOND-ICOpyme along with the EIF and the NEOTEC initiative implemented the “Fondo Isabel La Católica – European</a:t>
            </a:r>
            <a:r>
              <a:rPr lang="en-GB" dirty="0"/>
              <a:t> </a:t>
            </a:r>
            <a:r>
              <a:rPr lang="en-GB" sz="950" dirty="0">
                <a:solidFill>
                  <a:schemeClr val="accent2">
                    <a:lumMod val="75000"/>
                  </a:schemeClr>
                </a:solidFill>
                <a:latin typeface="Gill Sans"/>
              </a:rPr>
              <a:t>Angels</a:t>
            </a:r>
            <a:r>
              <a:rPr lang="en-GB" dirty="0"/>
              <a:t> </a:t>
            </a:r>
            <a:r>
              <a:rPr lang="en-GB" sz="950" dirty="0">
                <a:solidFill>
                  <a:schemeClr val="accent2">
                    <a:lumMod val="75000"/>
                  </a:schemeClr>
                </a:solidFill>
                <a:latin typeface="Gill Sans"/>
              </a:rPr>
              <a:t>Fund” to support the Business Angels investment. </a:t>
            </a:r>
          </a:p>
          <a:p>
            <a:pPr algn="just" fontAlgn="auto">
              <a:spcBef>
                <a:spcPts val="0"/>
              </a:spcBef>
              <a:spcAft>
                <a:spcPts val="0"/>
              </a:spcAft>
              <a:defRPr/>
            </a:pPr>
            <a:endParaRPr lang="en-GB" sz="500" dirty="0">
              <a:solidFill>
                <a:schemeClr val="accent2">
                  <a:lumMod val="75000"/>
                </a:schemeClr>
              </a:solidFill>
              <a:latin typeface="Gill Sans"/>
            </a:endParaRPr>
          </a:p>
          <a:p>
            <a:pPr algn="just" fontAlgn="auto">
              <a:spcBef>
                <a:spcPts val="0"/>
              </a:spcBef>
              <a:spcAft>
                <a:spcPts val="0"/>
              </a:spcAft>
              <a:defRPr/>
            </a:pPr>
            <a:r>
              <a:rPr lang="en-GB" sz="950" dirty="0">
                <a:solidFill>
                  <a:schemeClr val="accent2">
                    <a:lumMod val="75000"/>
                  </a:schemeClr>
                </a:solidFill>
                <a:latin typeface="Gill Sans"/>
              </a:rPr>
              <a:t>In March 2013, ICO launched FOND-ICO Global, the first public “fund of funds” created in Spain with €1.2 billion, managed by AXIS. Its purpose is to promote the creation of privately managed venture capital funds which invest in Spanish companies at all stages of development. In November 2015, the FOND-ICO Global fund was increased to €1.5 billion.</a:t>
            </a:r>
          </a:p>
          <a:p>
            <a:pPr algn="just" fontAlgn="auto">
              <a:spcBef>
                <a:spcPts val="0"/>
              </a:spcBef>
              <a:spcAft>
                <a:spcPts val="0"/>
              </a:spcAft>
              <a:defRPr/>
            </a:pPr>
            <a:endParaRPr lang="en-GB" sz="500" dirty="0">
              <a:solidFill>
                <a:schemeClr val="accent2">
                  <a:lumMod val="75000"/>
                </a:schemeClr>
              </a:solidFill>
              <a:latin typeface="Gill Sans"/>
            </a:endParaRPr>
          </a:p>
          <a:p>
            <a:pPr algn="just" fontAlgn="auto">
              <a:spcBef>
                <a:spcPts val="0"/>
              </a:spcBef>
              <a:spcAft>
                <a:spcPts val="0"/>
              </a:spcAft>
              <a:defRPr/>
            </a:pPr>
            <a:r>
              <a:rPr lang="en-GB" sz="950" dirty="0">
                <a:solidFill>
                  <a:schemeClr val="accent2">
                    <a:lumMod val="75000"/>
                  </a:schemeClr>
                </a:solidFill>
                <a:latin typeface="Gill Sans"/>
              </a:rPr>
              <a:t>Since its creation in 1986, Axis has invested in the growth of more than 180 companies and funds across all sectors and geographical areas for a total amount in excess of €1.1 billion</a:t>
            </a:r>
            <a:r>
              <a:rPr lang="en-GB" sz="950" dirty="0">
                <a:solidFill>
                  <a:srgbClr val="9E1B34"/>
                </a:solidFill>
                <a:latin typeface="Gill Sans"/>
              </a:rPr>
              <a:t>.</a:t>
            </a:r>
            <a:endParaRPr lang="en-GB" sz="950" dirty="0">
              <a:solidFill>
                <a:schemeClr val="accent2">
                  <a:lumMod val="75000"/>
                </a:schemeClr>
              </a:solidFill>
              <a:latin typeface="Gill Sans"/>
            </a:endParaRPr>
          </a:p>
        </p:txBody>
      </p:sp>
      <p:grpSp>
        <p:nvGrpSpPr>
          <p:cNvPr id="36"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9"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0"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1"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2"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4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500964176"/>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20 Rectángulo">
            <a:extLst>
              <a:ext uri="{FF2B5EF4-FFF2-40B4-BE49-F238E27FC236}">
                <a16:creationId xmlns="" xmlns:a16="http://schemas.microsoft.com/office/drawing/2014/main" id="{ED236732-482B-4DB2-9D22-E0C6828EAC8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2" name="1 Marcador de número de diapositiva">
            <a:extLst>
              <a:ext uri="{FF2B5EF4-FFF2-40B4-BE49-F238E27FC236}">
                <a16:creationId xmlns="" xmlns:a16="http://schemas.microsoft.com/office/drawing/2014/main" id="{52CB5B03-58E5-42B8-8166-22277FE1F150}"/>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6E52186E-8FE0-42A0-9984-DFA53A4241E1}" type="slidenum">
              <a:rPr lang="es-ES" altLang="es-ES" sz="1600" b="1">
                <a:solidFill>
                  <a:srgbClr val="FFC000"/>
                </a:solidFill>
              </a:rPr>
              <a:pPr eaLnBrk="1" hangingPunct="1">
                <a:spcBef>
                  <a:spcPct val="0"/>
                </a:spcBef>
                <a:buFontTx/>
                <a:buNone/>
              </a:pPr>
              <a:t>152</a:t>
            </a:fld>
            <a:endParaRPr lang="en-GB" altLang="es-ES" sz="1600" b="1">
              <a:solidFill>
                <a:srgbClr val="FFC000"/>
              </a:solidFill>
            </a:endParaRPr>
          </a:p>
        </p:txBody>
      </p:sp>
      <p:sp>
        <p:nvSpPr>
          <p:cNvPr id="24" name="23 Rectángulo">
            <a:extLst>
              <a:ext uri="{FF2B5EF4-FFF2-40B4-BE49-F238E27FC236}">
                <a16:creationId xmlns="" xmlns:a16="http://schemas.microsoft.com/office/drawing/2014/main" id="{42D465A7-C2E4-4B1A-86F6-448519C3496F}"/>
              </a:ext>
            </a:extLst>
          </p:cNvPr>
          <p:cNvSpPr/>
          <p:nvPr/>
        </p:nvSpPr>
        <p:spPr>
          <a:xfrm>
            <a:off x="1655763" y="942975"/>
            <a:ext cx="2232025"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PRODUCT</a:t>
            </a:r>
          </a:p>
        </p:txBody>
      </p:sp>
      <p:sp>
        <p:nvSpPr>
          <p:cNvPr id="156677" name="2 CuadroTexto">
            <a:extLst>
              <a:ext uri="{FF2B5EF4-FFF2-40B4-BE49-F238E27FC236}">
                <a16:creationId xmlns="" xmlns:a16="http://schemas.microsoft.com/office/drawing/2014/main" id="{C07EECEE-03E8-46A7-A95F-0D84100B53F0}"/>
              </a:ext>
            </a:extLst>
          </p:cNvPr>
          <p:cNvSpPr txBox="1">
            <a:spLocks noChangeArrowheads="1"/>
          </p:cNvSpPr>
          <p:nvPr/>
        </p:nvSpPr>
        <p:spPr bwMode="auto">
          <a:xfrm>
            <a:off x="2216150" y="3095625"/>
            <a:ext cx="1563688"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a:p>
            <a:pPr eaLnBrk="1" hangingPunct="1">
              <a:spcBef>
                <a:spcPct val="0"/>
              </a:spcBef>
              <a:buFontTx/>
              <a:buNone/>
            </a:pPr>
            <a:endParaRPr lang="es-ES" altLang="es-ES" sz="1800"/>
          </a:p>
        </p:txBody>
      </p:sp>
      <p:sp>
        <p:nvSpPr>
          <p:cNvPr id="156678" name="22 CuadroTexto">
            <a:extLst>
              <a:ext uri="{FF2B5EF4-FFF2-40B4-BE49-F238E27FC236}">
                <a16:creationId xmlns="" xmlns:a16="http://schemas.microsoft.com/office/drawing/2014/main" id="{5833E5F3-3CEE-47E7-B323-EC1A6AFD7179}"/>
              </a:ext>
            </a:extLst>
          </p:cNvPr>
          <p:cNvSpPr txBox="1">
            <a:spLocks noChangeArrowheads="1"/>
          </p:cNvSpPr>
          <p:nvPr/>
        </p:nvSpPr>
        <p:spPr bwMode="auto">
          <a:xfrm>
            <a:off x="5392738" y="3608388"/>
            <a:ext cx="2497137"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1000" b="1">
                <a:solidFill>
                  <a:srgbClr val="953735"/>
                </a:solidFill>
                <a:latin typeface="Gill Sans"/>
              </a:rPr>
              <a:t>FOND-ICOinfraestructuras</a:t>
            </a:r>
          </a:p>
        </p:txBody>
      </p:sp>
      <p:sp>
        <p:nvSpPr>
          <p:cNvPr id="28" name="27 CuadroTexto">
            <a:extLst>
              <a:ext uri="{FF2B5EF4-FFF2-40B4-BE49-F238E27FC236}">
                <a16:creationId xmlns="" xmlns:a16="http://schemas.microsoft.com/office/drawing/2014/main" id="{8E529043-9F32-417A-BCB0-818DE45CFD8C}"/>
              </a:ext>
            </a:extLst>
          </p:cNvPr>
          <p:cNvSpPr txBox="1"/>
          <p:nvPr/>
        </p:nvSpPr>
        <p:spPr>
          <a:xfrm>
            <a:off x="5399088" y="4760913"/>
            <a:ext cx="3352800" cy="1754187"/>
          </a:xfrm>
          <a:prstGeom prst="rect">
            <a:avLst/>
          </a:prstGeom>
          <a:noFill/>
        </p:spPr>
        <p:txBody>
          <a:bodyPr>
            <a:spAutoFit/>
          </a:bodyPr>
          <a:lstStyle/>
          <a:p>
            <a:pPr algn="just" fontAlgn="auto">
              <a:spcBef>
                <a:spcPts val="0"/>
              </a:spcBef>
              <a:spcAft>
                <a:spcPts val="0"/>
              </a:spcAft>
              <a:defRPr/>
            </a:pPr>
            <a:r>
              <a:rPr lang="en-GB" sz="900" dirty="0">
                <a:solidFill>
                  <a:schemeClr val="accent2">
                    <a:lumMod val="75000"/>
                  </a:schemeClr>
                </a:solidFill>
                <a:latin typeface="Gill Sans"/>
              </a:rPr>
              <a:t>A fund that invests primarily in greenfield projects for sustainable transport, energy and environmental projects, both in Spain and abroad.</a:t>
            </a:r>
          </a:p>
          <a:p>
            <a:pPr algn="just" fontAlgn="auto">
              <a:spcBef>
                <a:spcPts val="0"/>
              </a:spcBef>
              <a:spcAft>
                <a:spcPts val="0"/>
              </a:spcAft>
              <a:defRPr/>
            </a:pPr>
            <a:endParaRPr lang="en-GB" sz="500" dirty="0">
              <a:solidFill>
                <a:schemeClr val="accent2">
                  <a:lumMod val="75000"/>
                </a:schemeClr>
              </a:solidFill>
              <a:latin typeface="Gill Sans"/>
            </a:endParaRPr>
          </a:p>
          <a:p>
            <a:pPr algn="just" fontAlgn="auto">
              <a:spcBef>
                <a:spcPts val="0"/>
              </a:spcBef>
              <a:spcAft>
                <a:spcPts val="0"/>
              </a:spcAft>
              <a:defRPr/>
            </a:pPr>
            <a:r>
              <a:rPr lang="en-GB" sz="900" dirty="0">
                <a:solidFill>
                  <a:schemeClr val="accent2">
                    <a:lumMod val="75000"/>
                  </a:schemeClr>
                </a:solidFill>
                <a:latin typeface="Gill Sans"/>
              </a:rPr>
              <a:t>The implementation and improvement of infrastructure from a perspective of sustainability is an essential part of economic growth, development of public services and improving competitiveness.  Within the current framework of public budgetary constraint, the objective of FOND-ICOinfraestructuras is to contribute to the development, construction and co-management of infrastructure projects focusing on public-private partnership schemes.</a:t>
            </a:r>
          </a:p>
        </p:txBody>
      </p:sp>
      <p:pic>
        <p:nvPicPr>
          <p:cNvPr id="156680" name="Picture 2" descr="http://www.axispart.com/wp-content/uploads/2011/04/fes21.jpg">
            <a:extLst>
              <a:ext uri="{FF2B5EF4-FFF2-40B4-BE49-F238E27FC236}">
                <a16:creationId xmlns="" xmlns:a16="http://schemas.microsoft.com/office/drawing/2014/main" id="{86AD244F-5043-409B-88FE-A5C9DBD1DAD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94325" y="3897313"/>
            <a:ext cx="295275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21 Rectángulo">
            <a:extLst>
              <a:ext uri="{FF2B5EF4-FFF2-40B4-BE49-F238E27FC236}">
                <a16:creationId xmlns="" xmlns:a16="http://schemas.microsoft.com/office/drawing/2014/main" id="{ACDAA7D4-9FC2-4F1A-840F-A655DF411F31}"/>
              </a:ext>
            </a:extLst>
          </p:cNvPr>
          <p:cNvSpPr/>
          <p:nvPr/>
        </p:nvSpPr>
        <p:spPr>
          <a:xfrm>
            <a:off x="0" y="6799263"/>
            <a:ext cx="9144000" cy="11588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26" name="25 Rectángulo">
            <a:extLst>
              <a:ext uri="{FF2B5EF4-FFF2-40B4-BE49-F238E27FC236}">
                <a16:creationId xmlns="" xmlns:a16="http://schemas.microsoft.com/office/drawing/2014/main" id="{C57EDEF2-DFFB-4176-9284-D12B3EC130D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pic>
        <p:nvPicPr>
          <p:cNvPr id="30" name="Picture 9">
            <a:extLst>
              <a:ext uri="{FF2B5EF4-FFF2-40B4-BE49-F238E27FC236}">
                <a16:creationId xmlns="" xmlns:a16="http://schemas.microsoft.com/office/drawing/2014/main" id="{8DE10476-BB13-432B-806B-1BE3770A31E2}"/>
              </a:ext>
            </a:extLst>
          </p:cNvPr>
          <p:cNvPicPr>
            <a:picLocks noChangeAspect="1" noChangeArrowheads="1"/>
          </p:cNvPicPr>
          <p:nvPr/>
        </p:nvPicPr>
        <p:blipFill>
          <a:blip r:embed="rId3"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pic>
        <p:nvPicPr>
          <p:cNvPr id="156684" name="Picture 21" descr="fes33">
            <a:extLst>
              <a:ext uri="{FF2B5EF4-FFF2-40B4-BE49-F238E27FC236}">
                <a16:creationId xmlns="" xmlns:a16="http://schemas.microsoft.com/office/drawing/2014/main" id="{925276EB-37E8-4E40-8669-63F9E82E1F7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79613" y="3897313"/>
            <a:ext cx="28797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685" name="30 CuadroTexto">
            <a:extLst>
              <a:ext uri="{FF2B5EF4-FFF2-40B4-BE49-F238E27FC236}">
                <a16:creationId xmlns="" xmlns:a16="http://schemas.microsoft.com/office/drawing/2014/main" id="{92CFCB20-E830-49C1-8C81-FA21BCDFCF43}"/>
              </a:ext>
            </a:extLst>
          </p:cNvPr>
          <p:cNvSpPr txBox="1">
            <a:spLocks noChangeArrowheads="1"/>
          </p:cNvSpPr>
          <p:nvPr/>
        </p:nvSpPr>
        <p:spPr bwMode="auto">
          <a:xfrm>
            <a:off x="1584325" y="4760913"/>
            <a:ext cx="3708400" cy="169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53735"/>
                </a:solidFill>
                <a:latin typeface="Gill Sans"/>
              </a:rPr>
              <a:t>A general-purpose fund, intended mainly for companies which, having reached a certain degree of maturity, wish to finance their expansion and/or growth and, to a lesser extent, companies in their early stages which, having survived the initial stages, need resources to continue their development. The investment is made preferably as a co-investment with other financial, technological or industrial partners.  </a:t>
            </a:r>
          </a:p>
          <a:p>
            <a:pPr algn="just" eaLnBrk="1" hangingPunct="1">
              <a:spcBef>
                <a:spcPct val="0"/>
              </a:spcBef>
              <a:buFontTx/>
              <a:buNone/>
            </a:pPr>
            <a:endParaRPr lang="en-GB" altLang="es-ES" sz="500">
              <a:solidFill>
                <a:srgbClr val="953735"/>
              </a:solidFill>
              <a:latin typeface="Gill Sans"/>
            </a:endParaRPr>
          </a:p>
          <a:p>
            <a:pPr algn="just" eaLnBrk="1" hangingPunct="1">
              <a:spcBef>
                <a:spcPct val="0"/>
              </a:spcBef>
              <a:buFontTx/>
              <a:buNone/>
            </a:pPr>
            <a:r>
              <a:rPr lang="en-GB" altLang="es-ES" sz="900">
                <a:solidFill>
                  <a:srgbClr val="953735"/>
                </a:solidFill>
                <a:latin typeface="Gill Sans"/>
              </a:rPr>
              <a:t>Among others, FOND-ICOpyme is involved in internationalisation projects or those with a strong innovative component, regardless of the sector to which they belong.</a:t>
            </a:r>
          </a:p>
        </p:txBody>
      </p:sp>
      <p:sp>
        <p:nvSpPr>
          <p:cNvPr id="156686" name="31 CuadroTexto">
            <a:extLst>
              <a:ext uri="{FF2B5EF4-FFF2-40B4-BE49-F238E27FC236}">
                <a16:creationId xmlns="" xmlns:a16="http://schemas.microsoft.com/office/drawing/2014/main" id="{E6B5B450-2EA9-4193-A91C-3167E84C6479}"/>
              </a:ext>
            </a:extLst>
          </p:cNvPr>
          <p:cNvSpPr txBox="1">
            <a:spLocks noChangeArrowheads="1"/>
          </p:cNvSpPr>
          <p:nvPr/>
        </p:nvSpPr>
        <p:spPr bwMode="auto">
          <a:xfrm>
            <a:off x="1677988" y="3608388"/>
            <a:ext cx="17748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1000" b="1">
                <a:solidFill>
                  <a:srgbClr val="953735"/>
                </a:solidFill>
                <a:latin typeface="Gill Sans"/>
              </a:rPr>
              <a:t>FOND-ICOpyme</a:t>
            </a:r>
          </a:p>
        </p:txBody>
      </p:sp>
      <p:pic>
        <p:nvPicPr>
          <p:cNvPr id="156687" name="Picture 19" descr="http://www.axispart.com/wp-content/uploads/edificios1.jpg">
            <a:extLst>
              <a:ext uri="{FF2B5EF4-FFF2-40B4-BE49-F238E27FC236}">
                <a16:creationId xmlns="" xmlns:a16="http://schemas.microsoft.com/office/drawing/2014/main" id="{31200D17-769F-4731-ABDF-E30E3B7F87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71638" y="1663700"/>
            <a:ext cx="2016125" cy="100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26 CuadroTexto">
            <a:extLst>
              <a:ext uri="{FF2B5EF4-FFF2-40B4-BE49-F238E27FC236}">
                <a16:creationId xmlns="" xmlns:a16="http://schemas.microsoft.com/office/drawing/2014/main" id="{88003FE7-CF49-43CA-BE2F-BDF4E131CEC6}"/>
              </a:ext>
            </a:extLst>
          </p:cNvPr>
          <p:cNvSpPr txBox="1"/>
          <p:nvPr/>
        </p:nvSpPr>
        <p:spPr>
          <a:xfrm>
            <a:off x="3887788" y="1303338"/>
            <a:ext cx="4864100" cy="1708150"/>
          </a:xfrm>
          <a:prstGeom prst="rect">
            <a:avLst/>
          </a:prstGeom>
          <a:noFill/>
        </p:spPr>
        <p:txBody>
          <a:bodyPr>
            <a:spAutoFit/>
          </a:bodyPr>
          <a:lstStyle/>
          <a:p>
            <a:pPr algn="just" fontAlgn="auto">
              <a:spcBef>
                <a:spcPts val="0"/>
              </a:spcBef>
              <a:spcAft>
                <a:spcPts val="0"/>
              </a:spcAft>
              <a:defRPr/>
            </a:pPr>
            <a:r>
              <a:rPr lang="en-GB" sz="1000" dirty="0">
                <a:solidFill>
                  <a:schemeClr val="accent2">
                    <a:lumMod val="75000"/>
                  </a:schemeClr>
                </a:solidFill>
                <a:latin typeface="Gill Sans"/>
              </a:rPr>
              <a:t>The Fond-ICO Global fund of funds responded to one of the main requests from the venture capital sector in Spain, which wanted greater involvement by the public sector at a time when investment in Spain and the process of raising capital are experiencing difficulties, and it was therefore an instrument for attracting foreign capital and capital leverage. </a:t>
            </a:r>
          </a:p>
          <a:p>
            <a:pPr algn="just" fontAlgn="auto">
              <a:spcBef>
                <a:spcPts val="0"/>
              </a:spcBef>
              <a:spcAft>
                <a:spcPts val="0"/>
              </a:spcAft>
              <a:defRPr/>
            </a:pPr>
            <a:endParaRPr lang="en-GB" sz="500" dirty="0">
              <a:solidFill>
                <a:schemeClr val="accent2">
                  <a:lumMod val="75000"/>
                </a:schemeClr>
              </a:solidFill>
              <a:latin typeface="Gill Sans"/>
            </a:endParaRPr>
          </a:p>
          <a:p>
            <a:pPr algn="just" fontAlgn="auto">
              <a:spcBef>
                <a:spcPts val="0"/>
              </a:spcBef>
              <a:spcAft>
                <a:spcPts val="0"/>
              </a:spcAft>
              <a:defRPr/>
            </a:pPr>
            <a:r>
              <a:rPr lang="en-GB" sz="1000" dirty="0">
                <a:solidFill>
                  <a:schemeClr val="accent2">
                    <a:lumMod val="75000"/>
                  </a:schemeClr>
                </a:solidFill>
                <a:latin typeface="Gill Sans"/>
              </a:rPr>
              <a:t>Registered with the Spanish Securities Market Commission (CNMV) since 24 May 2013, this is the first public venture capital “fund of funds” created in Spain, currently with assets totalling €1.5 billion, which seeks to promote the creation of privately managed venture capital funds that invest in Spanish companies at all stages of their development.</a:t>
            </a:r>
          </a:p>
        </p:txBody>
      </p:sp>
      <p:sp>
        <p:nvSpPr>
          <p:cNvPr id="29" name="28 CuadroTexto">
            <a:extLst>
              <a:ext uri="{FF2B5EF4-FFF2-40B4-BE49-F238E27FC236}">
                <a16:creationId xmlns="" xmlns:a16="http://schemas.microsoft.com/office/drawing/2014/main" id="{80268FEB-E6E9-40E2-A151-80DEF54D2757}"/>
              </a:ext>
            </a:extLst>
          </p:cNvPr>
          <p:cNvSpPr txBox="1"/>
          <p:nvPr/>
        </p:nvSpPr>
        <p:spPr>
          <a:xfrm>
            <a:off x="1584325" y="2990850"/>
            <a:ext cx="7165975" cy="554038"/>
          </a:xfrm>
          <a:prstGeom prst="rect">
            <a:avLst/>
          </a:prstGeom>
          <a:noFill/>
        </p:spPr>
        <p:txBody>
          <a:bodyPr>
            <a:spAutoFit/>
          </a:bodyPr>
          <a:lstStyle/>
          <a:p>
            <a:pPr algn="just" fontAlgn="auto">
              <a:spcBef>
                <a:spcPts val="0"/>
              </a:spcBef>
              <a:spcAft>
                <a:spcPts val="0"/>
              </a:spcAft>
              <a:defRPr/>
            </a:pPr>
            <a:r>
              <a:rPr lang="en-GB" sz="1000" dirty="0">
                <a:solidFill>
                  <a:schemeClr val="accent2">
                    <a:lumMod val="75000"/>
                  </a:schemeClr>
                </a:solidFill>
                <a:latin typeface="Gill Sans"/>
              </a:rPr>
              <a:t>The investment programme is carried out by means of an assessment and rating process, in accordance with the principles of advertising, competition, equality and transparency. </a:t>
            </a:r>
            <a:r>
              <a:rPr lang="en-GB" sz="1000" b="1" dirty="0">
                <a:solidFill>
                  <a:schemeClr val="accent2">
                    <a:lumMod val="75000"/>
                  </a:schemeClr>
                </a:solidFill>
                <a:latin typeface="Gill Sans"/>
              </a:rPr>
              <a:t>Furthermore, the different assessment criteria established for the selection of funds include the use of good governance, environmental and social policies</a:t>
            </a:r>
            <a:r>
              <a:rPr lang="en-GB" sz="1000" dirty="0">
                <a:solidFill>
                  <a:schemeClr val="accent2">
                    <a:lumMod val="75000"/>
                  </a:schemeClr>
                </a:solidFill>
                <a:latin typeface="Gill Sans"/>
              </a:rPr>
              <a:t>.</a:t>
            </a:r>
          </a:p>
        </p:txBody>
      </p:sp>
      <p:sp>
        <p:nvSpPr>
          <p:cNvPr id="33" name="32 CuadroTexto">
            <a:extLst>
              <a:ext uri="{FF2B5EF4-FFF2-40B4-BE49-F238E27FC236}">
                <a16:creationId xmlns="" xmlns:a16="http://schemas.microsoft.com/office/drawing/2014/main" id="{103300D6-77FF-440E-8739-EB6F186AE6A7}"/>
              </a:ext>
            </a:extLst>
          </p:cNvPr>
          <p:cNvSpPr txBox="1"/>
          <p:nvPr/>
        </p:nvSpPr>
        <p:spPr>
          <a:xfrm>
            <a:off x="1655763" y="1304925"/>
            <a:ext cx="1774825" cy="246063"/>
          </a:xfrm>
          <a:prstGeom prst="rect">
            <a:avLst/>
          </a:prstGeom>
          <a:noFill/>
        </p:spPr>
        <p:txBody>
          <a:bodyPr>
            <a:spAutoFit/>
          </a:bodyPr>
          <a:lstStyle/>
          <a:p>
            <a:pPr marL="171450" indent="-171450" algn="just" fontAlgn="auto">
              <a:spcBef>
                <a:spcPts val="0"/>
              </a:spcBef>
              <a:spcAft>
                <a:spcPts val="0"/>
              </a:spcAft>
              <a:buFont typeface="Wingdings" pitchFamily="2" charset="2"/>
              <a:buChar char="Ø"/>
              <a:defRPr/>
            </a:pPr>
            <a:r>
              <a:rPr lang="en-GB" sz="1000" b="1" dirty="0">
                <a:solidFill>
                  <a:schemeClr val="accent2">
                    <a:lumMod val="75000"/>
                  </a:schemeClr>
                </a:solidFill>
                <a:latin typeface="Gill Sans"/>
              </a:rPr>
              <a:t>FOND-ICO Global</a:t>
            </a:r>
          </a:p>
        </p:txBody>
      </p:sp>
      <p:grpSp>
        <p:nvGrpSpPr>
          <p:cNvPr id="3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5" name="8 Rectángulo">
              <a:hlinkClick r:id="rId6"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6" name="8 Rectángulo">
              <a:hlinkClick r:id="rId7"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7" name="8 Rectángulo">
              <a:hlinkClick r:id="rId8"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38" name="8 Rectángulo">
              <a:hlinkClick r:id="rId9"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39" name="8 Rectángulo">
              <a:hlinkClick r:id="rId10"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0" name="8 Rectángulo">
              <a:hlinkClick r:id="rId11"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1" name="8 Rectángulo">
              <a:hlinkClick r:id="rId12"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2" name="8 Rectángulo">
              <a:hlinkClick r:id="rId13"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43" name="8 Rectángulo">
              <a:hlinkClick r:id="rId14"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5"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6"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7"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2" name="31 Grupo"/>
          <p:cNvGrpSpPr/>
          <p:nvPr/>
        </p:nvGrpSpPr>
        <p:grpSpPr>
          <a:xfrm>
            <a:off x="93663" y="5481228"/>
            <a:ext cx="1320800" cy="684622"/>
            <a:chOff x="93663" y="5481228"/>
            <a:chExt cx="1320800" cy="684622"/>
          </a:xfrm>
        </p:grpSpPr>
        <p:sp>
          <p:nvSpPr>
            <p:cNvPr id="44" name="8 Rectángulo">
              <a:hlinkClick r:id="rId18"/>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5" name="Picture 10" descr="http://images.gofreedownload.net/3-gray-printer-33855.jpg">
              <a:hlinkClick r:id="rId18"/>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9"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83987068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EC10E6DD-74F1-4AFA-B92C-74911B3B1E7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6C8D36F3-BE85-4D4C-96D5-57FF4AB982C5}"/>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7B0950BC-07B2-4495-81E3-B4446882702F}"/>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6A04AD1-DB5A-4A05-BADA-BB65367CB82F}" type="slidenum">
              <a:rPr lang="es-ES" altLang="es-ES" sz="1600" b="1">
                <a:solidFill>
                  <a:srgbClr val="FFC000"/>
                </a:solidFill>
              </a:rPr>
              <a:pPr eaLnBrk="1" hangingPunct="1">
                <a:spcBef>
                  <a:spcPct val="0"/>
                </a:spcBef>
                <a:buFontTx/>
                <a:buNone/>
              </a:pPr>
              <a:t>153</a:t>
            </a:fld>
            <a:endParaRPr lang="en-GB" altLang="es-ES" sz="1600" b="1">
              <a:solidFill>
                <a:srgbClr val="FFC000"/>
              </a:solidFill>
            </a:endParaRPr>
          </a:p>
        </p:txBody>
      </p:sp>
      <p:sp>
        <p:nvSpPr>
          <p:cNvPr id="29" name="28 Rectángulo">
            <a:extLst>
              <a:ext uri="{FF2B5EF4-FFF2-40B4-BE49-F238E27FC236}">
                <a16:creationId xmlns="" xmlns:a16="http://schemas.microsoft.com/office/drawing/2014/main" id="{55F6C3A8-1435-44F3-B726-FFB4EB7070E2}"/>
              </a:ext>
            </a:extLst>
          </p:cNvPr>
          <p:cNvSpPr/>
          <p:nvPr/>
        </p:nvSpPr>
        <p:spPr>
          <a:xfrm>
            <a:off x="1768475" y="927100"/>
            <a:ext cx="6892925"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KEY FIGURES. DISTRIBUTED VALUE</a:t>
            </a:r>
            <a:endParaRPr lang="en-GB" sz="1200" b="1" dirty="0">
              <a:solidFill>
                <a:schemeClr val="tx1">
                  <a:lumMod val="50000"/>
                  <a:lumOff val="50000"/>
                </a:schemeClr>
              </a:solidFill>
              <a:latin typeface="Gill Sans"/>
              <a:cs typeface="+mn-cs"/>
            </a:endParaRPr>
          </a:p>
        </p:txBody>
      </p:sp>
      <p:sp>
        <p:nvSpPr>
          <p:cNvPr id="157702" name="58 Rectángulo">
            <a:extLst>
              <a:ext uri="{FF2B5EF4-FFF2-40B4-BE49-F238E27FC236}">
                <a16:creationId xmlns="" xmlns:a16="http://schemas.microsoft.com/office/drawing/2014/main" id="{261F81E1-485C-48FB-A643-CF428B5EB27F}"/>
              </a:ext>
            </a:extLst>
          </p:cNvPr>
          <p:cNvSpPr>
            <a:spLocks noChangeArrowheads="1"/>
          </p:cNvSpPr>
          <p:nvPr/>
        </p:nvSpPr>
        <p:spPr bwMode="auto">
          <a:xfrm>
            <a:off x="1768475" y="1279525"/>
            <a:ext cx="219233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1000" b="1">
                <a:solidFill>
                  <a:srgbClr val="EBAB00"/>
                </a:solidFill>
                <a:latin typeface="Gill Sans"/>
              </a:rPr>
              <a:t>FOND-ICO Global</a:t>
            </a:r>
          </a:p>
        </p:txBody>
      </p:sp>
      <p:sp>
        <p:nvSpPr>
          <p:cNvPr id="60" name="59 Rectángulo">
            <a:extLst>
              <a:ext uri="{FF2B5EF4-FFF2-40B4-BE49-F238E27FC236}">
                <a16:creationId xmlns="" xmlns:a16="http://schemas.microsoft.com/office/drawing/2014/main" id="{54EEAC86-6708-4C53-8F89-3A6205ABA441}"/>
              </a:ext>
            </a:extLst>
          </p:cNvPr>
          <p:cNvSpPr/>
          <p:nvPr/>
        </p:nvSpPr>
        <p:spPr>
          <a:xfrm>
            <a:off x="1746250" y="1492250"/>
            <a:ext cx="6915150" cy="1246188"/>
          </a:xfrm>
          <a:prstGeom prst="rect">
            <a:avLst/>
          </a:prstGeom>
        </p:spPr>
        <p:txBody>
          <a:bodyPr>
            <a:spAutoFit/>
          </a:bodyPr>
          <a:lstStyle/>
          <a:p>
            <a:pPr algn="just">
              <a:defRPr/>
            </a:pPr>
            <a:r>
              <a:rPr lang="en-GB" sz="1000" dirty="0">
                <a:solidFill>
                  <a:schemeClr val="accent2">
                    <a:lumMod val="75000"/>
                  </a:schemeClr>
                </a:solidFill>
                <a:latin typeface="Gill Sans"/>
              </a:rPr>
              <a:t>2016 was a key year in the development of Fond-ICO Global; it consolidated its position as an instrument that is revitalising venture capital in Spain and its impact on the economy, through its investment in 240 companies, began to be seen. In 2016, the sixth and seventh calls for applications were approved, with a commitment to invest €228 million in 13 funds targeting different strategies: Expansion Capital, Venture Capital and Incubation. </a:t>
            </a:r>
          </a:p>
          <a:p>
            <a:pPr algn="just">
              <a:defRPr/>
            </a:pPr>
            <a:r>
              <a:rPr lang="en-GB"/>
              <a:t> </a:t>
            </a:r>
          </a:p>
          <a:p>
            <a:pPr algn="just">
              <a:defRPr/>
            </a:pPr>
            <a:r>
              <a:rPr lang="en-GB" sz="1000" dirty="0">
                <a:solidFill>
                  <a:schemeClr val="accent2">
                    <a:lumMod val="75000"/>
                  </a:schemeClr>
                </a:solidFill>
                <a:latin typeface="Gill Sans"/>
              </a:rPr>
              <a:t>Following its implementation in October 2013, this brings the total amount approved by FOND-ICO Global at 31 December 2016 to €1.104 billion, a figure that will allow 48 funds to invest around €4.1 billion in Spanish companies. </a:t>
            </a:r>
          </a:p>
        </p:txBody>
      </p:sp>
      <p:sp>
        <p:nvSpPr>
          <p:cNvPr id="58" name="57 Rectángulo">
            <a:extLst>
              <a:ext uri="{FF2B5EF4-FFF2-40B4-BE49-F238E27FC236}">
                <a16:creationId xmlns="" xmlns:a16="http://schemas.microsoft.com/office/drawing/2014/main" id="{F581CB69-A89F-4FCA-A867-BC846292BA17}"/>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pic>
        <p:nvPicPr>
          <p:cNvPr id="61" name="Picture 9">
            <a:extLst>
              <a:ext uri="{FF2B5EF4-FFF2-40B4-BE49-F238E27FC236}">
                <a16:creationId xmlns="" xmlns:a16="http://schemas.microsoft.com/office/drawing/2014/main" id="{3FA16707-63A2-4DD8-857C-D8841722B8D0}"/>
              </a:ext>
            </a:extLst>
          </p:cNvPr>
          <p:cNvPicPr>
            <a:picLocks noChangeAspect="1" noChangeArrowheads="1"/>
          </p:cNvPicPr>
          <p:nvPr/>
        </p:nvPicPr>
        <p:blipFill>
          <a:blip r:embed="rId2"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sp>
        <p:nvSpPr>
          <p:cNvPr id="24" name="23 Rectángulo">
            <a:extLst>
              <a:ext uri="{FF2B5EF4-FFF2-40B4-BE49-F238E27FC236}">
                <a16:creationId xmlns="" xmlns:a16="http://schemas.microsoft.com/office/drawing/2014/main" id="{5B8AF53B-73C0-4217-BB38-48B94FA1CF25}"/>
              </a:ext>
            </a:extLst>
          </p:cNvPr>
          <p:cNvSpPr/>
          <p:nvPr/>
        </p:nvSpPr>
        <p:spPr>
          <a:xfrm>
            <a:off x="1768475" y="2924175"/>
            <a:ext cx="1543050" cy="2401888"/>
          </a:xfrm>
          <a:prstGeom prst="rect">
            <a:avLst/>
          </a:prstGeom>
        </p:spPr>
        <p:txBody>
          <a:bodyPr>
            <a:spAutoFit/>
          </a:bodyPr>
          <a:lstStyle/>
          <a:p>
            <a:pPr algn="just">
              <a:defRPr/>
            </a:pPr>
            <a:r>
              <a:rPr lang="en-GB" sz="1000" dirty="0">
                <a:solidFill>
                  <a:schemeClr val="accent2">
                    <a:lumMod val="75000"/>
                  </a:schemeClr>
                </a:solidFill>
                <a:latin typeface="Gill Sans"/>
              </a:rPr>
              <a:t>SC Energy Efficiency Fund I FCR, an energy efficiency fund in which is 25% owned by Fond-ICO Global, managed by Suma Capital SGEIC, has returned the following environmental and social impact data validated by the team of energy and sustainability experts at PwC for 2016:</a:t>
            </a:r>
          </a:p>
        </p:txBody>
      </p:sp>
      <p:pic>
        <p:nvPicPr>
          <p:cNvPr id="43" name="5 Imagen">
            <a:extLst>
              <a:ext uri="{FF2B5EF4-FFF2-40B4-BE49-F238E27FC236}">
                <a16:creationId xmlns="" xmlns:a16="http://schemas.microsoft.com/office/drawing/2014/main" id="{00000000-0008-0000-0000-000006000000}"/>
              </a:ext>
            </a:extLst>
          </p:cNvPr>
          <p:cNvPicPr>
            <a:picLocks noChangeAspect="1"/>
          </p:cNvPicPr>
          <p:nvPr/>
        </p:nvPicPr>
        <p:blipFill rotWithShape="1">
          <a:blip r:embed="rId3"/>
          <a:srcRect l="26414" t="29797" r="3877" b="20273"/>
          <a:stretch/>
        </p:blipFill>
        <p:spPr>
          <a:xfrm>
            <a:off x="3412107" y="2924174"/>
            <a:ext cx="5336358" cy="3057803"/>
          </a:xfrm>
          <a:prstGeom prst="rect">
            <a:avLst/>
          </a:prstGeom>
        </p:spPr>
      </p:pic>
      <p:grpSp>
        <p:nvGrpSpPr>
          <p:cNvPr id="4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5"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6"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7"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4202456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5842B56D-D312-4432-A0BA-013DE6C91D3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 name="40 Rectángulo">
            <a:extLst>
              <a:ext uri="{FF2B5EF4-FFF2-40B4-BE49-F238E27FC236}">
                <a16:creationId xmlns="" xmlns:a16="http://schemas.microsoft.com/office/drawing/2014/main" id="{F2F695CA-B713-4004-886A-8BD843F6CEED}"/>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solidFill>
                <a:prstClr val="white"/>
              </a:solidFill>
            </a:endParaRPr>
          </a:p>
        </p:txBody>
      </p:sp>
      <p:sp>
        <p:nvSpPr>
          <p:cNvPr id="4103" name="1 Marcador de número de diapositiva">
            <a:extLst>
              <a:ext uri="{FF2B5EF4-FFF2-40B4-BE49-F238E27FC236}">
                <a16:creationId xmlns="" xmlns:a16="http://schemas.microsoft.com/office/drawing/2014/main" id="{D042FF6F-D32A-40A1-B990-A7568E9A781C}"/>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7BF5A28E-1094-4DD2-A307-75539AD65E98}" type="slidenum">
              <a:rPr lang="es-ES" altLang="es-ES" sz="1600" b="1">
                <a:solidFill>
                  <a:srgbClr val="FFC000"/>
                </a:solidFill>
              </a:rPr>
              <a:pPr eaLnBrk="1" hangingPunct="1">
                <a:spcBef>
                  <a:spcPct val="0"/>
                </a:spcBef>
                <a:buFontTx/>
                <a:buNone/>
              </a:pPr>
              <a:t>154</a:t>
            </a:fld>
            <a:endParaRPr lang="en-GB" altLang="es-ES" sz="1600" b="1">
              <a:solidFill>
                <a:srgbClr val="FFC000"/>
              </a:solidFill>
            </a:endParaRPr>
          </a:p>
        </p:txBody>
      </p:sp>
      <p:sp>
        <p:nvSpPr>
          <p:cNvPr id="158725" name="18 Rectángulo">
            <a:extLst>
              <a:ext uri="{FF2B5EF4-FFF2-40B4-BE49-F238E27FC236}">
                <a16:creationId xmlns="" xmlns:a16="http://schemas.microsoft.com/office/drawing/2014/main" id="{B7A2A82C-FBCE-48C0-89D4-A0500E03D1D1}"/>
              </a:ext>
            </a:extLst>
          </p:cNvPr>
          <p:cNvSpPr>
            <a:spLocks noChangeArrowheads="1"/>
          </p:cNvSpPr>
          <p:nvPr/>
        </p:nvSpPr>
        <p:spPr bwMode="auto">
          <a:xfrm>
            <a:off x="1768475" y="2159000"/>
            <a:ext cx="23399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1000" b="1">
                <a:solidFill>
                  <a:srgbClr val="EBAB00"/>
                </a:solidFill>
                <a:latin typeface="Gill Sans"/>
              </a:rPr>
              <a:t>FOND-ICOinfraestructuras</a:t>
            </a:r>
          </a:p>
        </p:txBody>
      </p:sp>
      <p:sp>
        <p:nvSpPr>
          <p:cNvPr id="18" name="17 Rectángulo">
            <a:extLst>
              <a:ext uri="{FF2B5EF4-FFF2-40B4-BE49-F238E27FC236}">
                <a16:creationId xmlns="" xmlns:a16="http://schemas.microsoft.com/office/drawing/2014/main" id="{5ED1EF96-9D41-4372-A969-07C31B11DB7B}"/>
              </a:ext>
            </a:extLst>
          </p:cNvPr>
          <p:cNvSpPr/>
          <p:nvPr/>
        </p:nvSpPr>
        <p:spPr>
          <a:xfrm>
            <a:off x="1768475" y="2438400"/>
            <a:ext cx="6892925" cy="1323975"/>
          </a:xfrm>
          <a:prstGeom prst="rect">
            <a:avLst/>
          </a:prstGeom>
        </p:spPr>
        <p:txBody>
          <a:bodyPr>
            <a:spAutoFit/>
          </a:bodyPr>
          <a:lstStyle/>
          <a:p>
            <a:pPr marL="180975" algn="just">
              <a:defRPr/>
            </a:pPr>
            <a:r>
              <a:rPr lang="en-GB" sz="1000" dirty="0">
                <a:solidFill>
                  <a:schemeClr val="accent2">
                    <a:lumMod val="75000"/>
                  </a:schemeClr>
                </a:solidFill>
                <a:latin typeface="Gill Sans"/>
              </a:rPr>
              <a:t>At the close of 2016, FOND-ICOinfraesructuras had invested €84.4 million in 7 infrastructure projects.</a:t>
            </a:r>
          </a:p>
          <a:p>
            <a:pPr marL="180975" algn="just">
              <a:defRPr/>
            </a:pPr>
            <a:endParaRPr lang="en-GB" sz="500" dirty="0">
              <a:solidFill>
                <a:schemeClr val="accent2">
                  <a:lumMod val="75000"/>
                </a:schemeClr>
              </a:solidFill>
              <a:latin typeface="Gill Sans"/>
              <a:cs typeface="Arial" charset="0"/>
            </a:endParaRPr>
          </a:p>
          <a:p>
            <a:pPr marL="180975" algn="just">
              <a:defRPr/>
            </a:pPr>
            <a:r>
              <a:rPr lang="en-GB" sz="1000" dirty="0">
                <a:solidFill>
                  <a:schemeClr val="accent2">
                    <a:lumMod val="75000"/>
                  </a:schemeClr>
                </a:solidFill>
                <a:latin typeface="Gill Sans"/>
              </a:rPr>
              <a:t>In 2016, FOND-ICOinfraestructuras participated in a project involving the acquisition, development and operation of the heating network built in Soria, the first phase of which is now functional. These facilities feature a unit for producing heat using biomass and an underground distribution network to provide heating and hot water to residential, commercial and public buildings.</a:t>
            </a:r>
          </a:p>
          <a:p>
            <a:pPr marL="180975" algn="just">
              <a:defRPr/>
            </a:pPr>
            <a:endParaRPr lang="en-GB" sz="500" dirty="0">
              <a:solidFill>
                <a:schemeClr val="accent2">
                  <a:lumMod val="75000"/>
                </a:schemeClr>
              </a:solidFill>
              <a:latin typeface="Gill Sans"/>
              <a:cs typeface="Arial" charset="0"/>
            </a:endParaRPr>
          </a:p>
          <a:p>
            <a:pPr marL="180975" algn="just">
              <a:defRPr/>
            </a:pPr>
            <a:r>
              <a:rPr lang="en-GB" sz="1000" dirty="0">
                <a:solidFill>
                  <a:schemeClr val="accent2">
                    <a:lumMod val="75000"/>
                  </a:schemeClr>
                </a:solidFill>
                <a:latin typeface="Gill Sans"/>
              </a:rPr>
              <a:t>The Soria heating network is believed to reduce CO2 emissions by 21,000 tonnes compared to the baseline (oil, gas, etc.).</a:t>
            </a:r>
          </a:p>
        </p:txBody>
      </p:sp>
      <p:sp>
        <p:nvSpPr>
          <p:cNvPr id="158727" name="20 Rectángulo">
            <a:extLst>
              <a:ext uri="{FF2B5EF4-FFF2-40B4-BE49-F238E27FC236}">
                <a16:creationId xmlns="" xmlns:a16="http://schemas.microsoft.com/office/drawing/2014/main" id="{AEFFF7A1-76F2-4F82-ABE4-6D93A81770FF}"/>
              </a:ext>
            </a:extLst>
          </p:cNvPr>
          <p:cNvSpPr>
            <a:spLocks noChangeArrowheads="1"/>
          </p:cNvSpPr>
          <p:nvPr/>
        </p:nvSpPr>
        <p:spPr bwMode="auto">
          <a:xfrm>
            <a:off x="1768475" y="1603375"/>
            <a:ext cx="68929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53735"/>
                </a:solidFill>
                <a:latin typeface="Gill Sans"/>
              </a:rPr>
              <a:t>At the close of 2016, FOND-ICOpyme boasted a portfolio of 18 companies and 20 funds, with a total investment/committed figure of €104 million.</a:t>
            </a:r>
          </a:p>
        </p:txBody>
      </p:sp>
      <p:sp>
        <p:nvSpPr>
          <p:cNvPr id="158728" name="57 Rectángulo">
            <a:extLst>
              <a:ext uri="{FF2B5EF4-FFF2-40B4-BE49-F238E27FC236}">
                <a16:creationId xmlns="" xmlns:a16="http://schemas.microsoft.com/office/drawing/2014/main" id="{EFC3D3BE-51A1-4821-BB5C-DB43EBEB8953}"/>
              </a:ext>
            </a:extLst>
          </p:cNvPr>
          <p:cNvSpPr>
            <a:spLocks noChangeArrowheads="1"/>
          </p:cNvSpPr>
          <p:nvPr/>
        </p:nvSpPr>
        <p:spPr bwMode="auto">
          <a:xfrm>
            <a:off x="1768475" y="1341438"/>
            <a:ext cx="233997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1000" b="1">
                <a:solidFill>
                  <a:srgbClr val="EBAB00"/>
                </a:solidFill>
                <a:latin typeface="Gill Sans"/>
              </a:rPr>
              <a:t>FOND-ICOpyme</a:t>
            </a:r>
          </a:p>
        </p:txBody>
      </p:sp>
      <p:pic>
        <p:nvPicPr>
          <p:cNvPr id="158729" name="Picture 3">
            <a:extLst>
              <a:ext uri="{FF2B5EF4-FFF2-40B4-BE49-F238E27FC236}">
                <a16:creationId xmlns="" xmlns:a16="http://schemas.microsoft.com/office/drawing/2014/main" id="{A0E5CBEA-35AC-45BA-B3D5-7C41BAA951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56275" y="4005263"/>
            <a:ext cx="2820988" cy="2089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8730" name="Picture 4">
            <a:extLst>
              <a:ext uri="{FF2B5EF4-FFF2-40B4-BE49-F238E27FC236}">
                <a16:creationId xmlns="" xmlns:a16="http://schemas.microsoft.com/office/drawing/2014/main" id="{88DA5F91-4524-46E2-A72E-5B20424D868C}"/>
              </a:ext>
            </a:extLst>
          </p:cNvPr>
          <p:cNvPicPr>
            <a:picLocks noChangeAspect="1" noChangeArrowheads="1"/>
          </p:cNvPicPr>
          <p:nvPr/>
        </p:nvPicPr>
        <p:blipFill>
          <a:blip r:embed="rId3">
            <a:lum bright="-20000" contrast="40000"/>
            <a:extLst>
              <a:ext uri="{28A0092B-C50C-407E-A947-70E740481C1C}">
                <a14:useLocalDpi xmlns:a14="http://schemas.microsoft.com/office/drawing/2010/main" val="0"/>
              </a:ext>
            </a:extLst>
          </a:blip>
          <a:srcRect/>
          <a:stretch>
            <a:fillRect/>
          </a:stretch>
        </p:blipFill>
        <p:spPr bwMode="auto">
          <a:xfrm>
            <a:off x="2087563" y="3897313"/>
            <a:ext cx="3370262" cy="2339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9" name="58 Rectángulo">
            <a:extLst>
              <a:ext uri="{FF2B5EF4-FFF2-40B4-BE49-F238E27FC236}">
                <a16:creationId xmlns="" xmlns:a16="http://schemas.microsoft.com/office/drawing/2014/main" id="{026B07BD-F47B-4DA3-85EB-30B9C41C6640}"/>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pic>
        <p:nvPicPr>
          <p:cNvPr id="60" name="Picture 9">
            <a:extLst>
              <a:ext uri="{FF2B5EF4-FFF2-40B4-BE49-F238E27FC236}">
                <a16:creationId xmlns="" xmlns:a16="http://schemas.microsoft.com/office/drawing/2014/main" id="{0B4222DF-127B-4DAD-8548-B715165C510C}"/>
              </a:ext>
            </a:extLst>
          </p:cNvPr>
          <p:cNvPicPr>
            <a:picLocks noChangeAspect="1" noChangeArrowheads="1"/>
          </p:cNvPicPr>
          <p:nvPr/>
        </p:nvPicPr>
        <p:blipFill>
          <a:blip r:embed="rId4"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sp>
        <p:nvSpPr>
          <p:cNvPr id="29" name="28 Rectángulo">
            <a:extLst>
              <a:ext uri="{FF2B5EF4-FFF2-40B4-BE49-F238E27FC236}">
                <a16:creationId xmlns="" xmlns:a16="http://schemas.microsoft.com/office/drawing/2014/main" id="{4477F6F3-DC13-473D-BF72-9AAEB88E0B76}"/>
              </a:ext>
            </a:extLst>
          </p:cNvPr>
          <p:cNvSpPr/>
          <p:nvPr/>
        </p:nvSpPr>
        <p:spPr>
          <a:xfrm>
            <a:off x="1768475" y="927100"/>
            <a:ext cx="6892925"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KEY FIGURES. DISTRIBUTED VALUE</a:t>
            </a:r>
            <a:endParaRPr lang="en-GB" sz="1200" b="1" dirty="0">
              <a:solidFill>
                <a:schemeClr val="tx1">
                  <a:lumMod val="50000"/>
                  <a:lumOff val="50000"/>
                </a:schemeClr>
              </a:solidFill>
              <a:latin typeface="Gill Sans"/>
              <a:cs typeface="+mn-cs"/>
            </a:endParaRPr>
          </a:p>
        </p:txBody>
      </p:sp>
      <p:grpSp>
        <p:nvGrpSpPr>
          <p:cNvPr id="3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7" name="26 Grupo"/>
          <p:cNvGrpSpPr/>
          <p:nvPr/>
        </p:nvGrpSpPr>
        <p:grpSpPr>
          <a:xfrm>
            <a:off x="93663" y="5481228"/>
            <a:ext cx="1320800" cy="684622"/>
            <a:chOff x="93663" y="5481228"/>
            <a:chExt cx="1320800" cy="684622"/>
          </a:xfrm>
        </p:grpSpPr>
        <p:sp>
          <p:nvSpPr>
            <p:cNvPr id="28"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1"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568348722"/>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20 Rectángulo">
            <a:extLst>
              <a:ext uri="{FF2B5EF4-FFF2-40B4-BE49-F238E27FC236}">
                <a16:creationId xmlns="" xmlns:a16="http://schemas.microsoft.com/office/drawing/2014/main" id="{682B90A8-4493-407C-8B73-B8B3BC43BBB7}"/>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5127" name="1 Marcador de número de diapositiva">
            <a:extLst>
              <a:ext uri="{FF2B5EF4-FFF2-40B4-BE49-F238E27FC236}">
                <a16:creationId xmlns="" xmlns:a16="http://schemas.microsoft.com/office/drawing/2014/main" id="{A51D84D0-0799-4E9B-B713-36420C58BC59}"/>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5D169C02-DE68-4272-A635-B9C5DE2504C1}" type="slidenum">
              <a:rPr lang="es-ES" altLang="es-ES" sz="1600" b="1">
                <a:solidFill>
                  <a:srgbClr val="FFC000"/>
                </a:solidFill>
              </a:rPr>
              <a:pPr eaLnBrk="1" hangingPunct="1">
                <a:spcBef>
                  <a:spcPct val="0"/>
                </a:spcBef>
                <a:buFontTx/>
                <a:buNone/>
              </a:pPr>
              <a:t>155</a:t>
            </a:fld>
            <a:endParaRPr lang="en-GB" altLang="es-ES" sz="1600" b="1">
              <a:solidFill>
                <a:srgbClr val="FFC000"/>
              </a:solidFill>
            </a:endParaRPr>
          </a:p>
        </p:txBody>
      </p:sp>
      <p:sp>
        <p:nvSpPr>
          <p:cNvPr id="20" name="19 Rectángulo">
            <a:extLst>
              <a:ext uri="{FF2B5EF4-FFF2-40B4-BE49-F238E27FC236}">
                <a16:creationId xmlns="" xmlns:a16="http://schemas.microsoft.com/office/drawing/2014/main" id="{DB77B12A-429F-4F0A-9572-C0317B5ACC1D}"/>
              </a:ext>
            </a:extLst>
          </p:cNvPr>
          <p:cNvSpPr/>
          <p:nvPr/>
        </p:nvSpPr>
        <p:spPr>
          <a:xfrm>
            <a:off x="1871663" y="1052513"/>
            <a:ext cx="2844353" cy="276999"/>
          </a:xfrm>
          <a:prstGeom prst="rect">
            <a:avLst/>
          </a:prstGeom>
          <a:solidFill>
            <a:srgbClr val="EBAB00"/>
          </a:solidFill>
        </p:spPr>
        <p:txBody>
          <a:bodyPr wrap="square">
            <a:spAutoFit/>
          </a:bodyPr>
          <a:lstStyle/>
          <a:p>
            <a:pPr fontAlgn="auto">
              <a:spcBef>
                <a:spcPts val="0"/>
              </a:spcBef>
              <a:spcAft>
                <a:spcPts val="0"/>
              </a:spcAft>
              <a:defRPr/>
            </a:pPr>
            <a:r>
              <a:rPr lang="en-GB" sz="1200" b="1" dirty="0">
                <a:solidFill>
                  <a:schemeClr val="accent2">
                    <a:lumMod val="75000"/>
                  </a:schemeClr>
                </a:solidFill>
                <a:latin typeface="Gill Sans"/>
              </a:rPr>
              <a:t>ENVIRONMENTAL MANAGEMENT</a:t>
            </a:r>
          </a:p>
        </p:txBody>
      </p:sp>
      <p:sp>
        <p:nvSpPr>
          <p:cNvPr id="25" name="24 Rectángulo">
            <a:extLst>
              <a:ext uri="{FF2B5EF4-FFF2-40B4-BE49-F238E27FC236}">
                <a16:creationId xmlns="" xmlns:a16="http://schemas.microsoft.com/office/drawing/2014/main" id="{CF59CD5C-FCD4-4A69-854B-DC32D455FBEC}"/>
              </a:ext>
            </a:extLst>
          </p:cNvPr>
          <p:cNvSpPr/>
          <p:nvPr/>
        </p:nvSpPr>
        <p:spPr>
          <a:xfrm>
            <a:off x="1871663" y="2997200"/>
            <a:ext cx="6804025" cy="400050"/>
          </a:xfrm>
          <a:prstGeom prst="rect">
            <a:avLst/>
          </a:prstGeom>
        </p:spPr>
        <p:txBody>
          <a:bodyPr>
            <a:spAutoFit/>
          </a:bodyPr>
          <a:lstStyle/>
          <a:p>
            <a:pPr marL="171450" indent="-171450" algn="just">
              <a:buFont typeface="Wingdings" pitchFamily="2" charset="2"/>
              <a:buChar char="Ø"/>
              <a:defRPr/>
            </a:pPr>
            <a:r>
              <a:rPr lang="en-GB" sz="1000" b="1" dirty="0">
                <a:solidFill>
                  <a:schemeClr val="accent2">
                    <a:lumMod val="75000"/>
                  </a:schemeClr>
                </a:solidFill>
                <a:latin typeface="Gill Sans"/>
              </a:rPr>
              <a:t>ELECTRICITY</a:t>
            </a:r>
          </a:p>
          <a:p>
            <a:pPr marL="180975" algn="just">
              <a:defRPr/>
            </a:pPr>
            <a:r>
              <a:rPr lang="en-GB" sz="1000" dirty="0">
                <a:solidFill>
                  <a:schemeClr val="accent2">
                    <a:lumMod val="75000"/>
                  </a:schemeClr>
                </a:solidFill>
                <a:latin typeface="Gill Sans"/>
              </a:rPr>
              <a:t>In 2016, there has been an increase in the amount of electricity consumed per employee.</a:t>
            </a:r>
          </a:p>
        </p:txBody>
      </p:sp>
      <p:graphicFrame>
        <p:nvGraphicFramePr>
          <p:cNvPr id="26" name="25 Tabla">
            <a:extLst>
              <a:ext uri="{FF2B5EF4-FFF2-40B4-BE49-F238E27FC236}">
                <a16:creationId xmlns="" xmlns:a16="http://schemas.microsoft.com/office/drawing/2014/main" id="{AF84EC62-6597-4221-AE3E-1FF9D2346189}"/>
              </a:ext>
            </a:extLst>
          </p:cNvPr>
          <p:cNvGraphicFramePr>
            <a:graphicFrameLocks noGrp="1"/>
          </p:cNvGraphicFramePr>
          <p:nvPr/>
        </p:nvGraphicFramePr>
        <p:xfrm>
          <a:off x="2511425" y="3429000"/>
          <a:ext cx="5661026" cy="884238"/>
        </p:xfrm>
        <a:graphic>
          <a:graphicData uri="http://schemas.openxmlformats.org/drawingml/2006/table">
            <a:tbl>
              <a:tblPr firstRow="1" bandRow="1">
                <a:tableStyleId>{21E4AEA4-8DFA-4A89-87EB-49C32662AFE0}</a:tableStyleId>
              </a:tblPr>
              <a:tblGrid>
                <a:gridCol w="794905">
                  <a:extLst>
                    <a:ext uri="{9D8B030D-6E8A-4147-A177-3AD203B41FA5}">
                      <a16:colId xmlns="" xmlns:a16="http://schemas.microsoft.com/office/drawing/2014/main" val="20000"/>
                    </a:ext>
                  </a:extLst>
                </a:gridCol>
                <a:gridCol w="2723498">
                  <a:extLst>
                    <a:ext uri="{9D8B030D-6E8A-4147-A177-3AD203B41FA5}">
                      <a16:colId xmlns="" xmlns:a16="http://schemas.microsoft.com/office/drawing/2014/main" val="20001"/>
                    </a:ext>
                  </a:extLst>
                </a:gridCol>
                <a:gridCol w="738836">
                  <a:extLst>
                    <a:ext uri="{9D8B030D-6E8A-4147-A177-3AD203B41FA5}">
                      <a16:colId xmlns="" xmlns:a16="http://schemas.microsoft.com/office/drawing/2014/main" val="20002"/>
                    </a:ext>
                  </a:extLst>
                </a:gridCol>
                <a:gridCol w="755709">
                  <a:extLst>
                    <a:ext uri="{9D8B030D-6E8A-4147-A177-3AD203B41FA5}">
                      <a16:colId xmlns="" xmlns:a16="http://schemas.microsoft.com/office/drawing/2014/main" val="20003"/>
                    </a:ext>
                  </a:extLst>
                </a:gridCol>
                <a:gridCol w="648078">
                  <a:extLst>
                    <a:ext uri="{9D8B030D-6E8A-4147-A177-3AD203B41FA5}">
                      <a16:colId xmlns="" xmlns:a16="http://schemas.microsoft.com/office/drawing/2014/main" val="20004"/>
                    </a:ext>
                  </a:extLst>
                </a:gridCol>
              </a:tblGrid>
              <a:tr h="457364">
                <a:tc>
                  <a:txBody>
                    <a:bodyPr/>
                    <a:lstStyle/>
                    <a:p>
                      <a:pPr algn="ctr"/>
                      <a:r>
                        <a:rPr lang="en-GB" sz="800" dirty="0">
                          <a:latin typeface="Gill Sans"/>
                        </a:rPr>
                        <a:t>GRI Ref.</a:t>
                      </a:r>
                    </a:p>
                  </a:txBody>
                  <a:tcPr marL="91431" marR="91431" marT="45736" marB="4573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latin typeface="Gill Sans"/>
                        </a:rPr>
                        <a:t>Description</a:t>
                      </a:r>
                    </a:p>
                  </a:txBody>
                  <a:tcPr marL="91431" marR="91431" marT="45736" marB="4573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latin typeface="Gill Sans"/>
                        </a:rPr>
                        <a:t>2016</a:t>
                      </a:r>
                    </a:p>
                  </a:txBody>
                  <a:tcPr marL="91431" marR="91431" marT="45736" marB="4573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latin typeface="Gill Sans"/>
                        </a:rPr>
                        <a:t>2015</a:t>
                      </a:r>
                    </a:p>
                  </a:txBody>
                  <a:tcPr marL="91431" marR="91431" marT="45736" marB="4573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latin typeface="Gill Sans"/>
                        </a:rPr>
                        <a:t>Change</a:t>
                      </a:r>
                    </a:p>
                  </a:txBody>
                  <a:tcPr marL="91431" marR="91431" marT="45736" marB="4573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13437">
                <a:tc>
                  <a:txBody>
                    <a:bodyPr/>
                    <a:lstStyle/>
                    <a:p>
                      <a:pPr algn="ctr"/>
                      <a:r>
                        <a:rPr lang="en-GB" sz="700" dirty="0">
                          <a:solidFill>
                            <a:schemeClr val="accent2">
                              <a:lumMod val="75000"/>
                            </a:schemeClr>
                          </a:solidFill>
                          <a:latin typeface="Gill Sans"/>
                        </a:rPr>
                        <a:t>G4-EN3</a:t>
                      </a:r>
                    </a:p>
                  </a:txBody>
                  <a:tcPr marL="91431" marR="91431" marT="45736" marB="4573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r>
                        <a:rPr lang="en-GB" sz="700" dirty="0">
                          <a:solidFill>
                            <a:schemeClr val="accent2">
                              <a:lumMod val="75000"/>
                            </a:schemeClr>
                          </a:solidFill>
                          <a:latin typeface="Gill Sans"/>
                        </a:rPr>
                        <a:t>Internal energy consumption (kWh)</a:t>
                      </a:r>
                    </a:p>
                  </a:txBody>
                  <a:tcPr marL="91431" marR="91431" marT="45736" marB="4573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47,567</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44,151</a:t>
                      </a:r>
                    </a:p>
                  </a:txBody>
                  <a:tcPr marL="9524" marR="9524" marT="95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7.7%</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13437">
                <a:tc>
                  <a:txBody>
                    <a:bodyPr/>
                    <a:lstStyle/>
                    <a:p>
                      <a:pPr algn="ctr"/>
                      <a:r>
                        <a:rPr lang="en-GB" sz="700" dirty="0">
                          <a:solidFill>
                            <a:schemeClr val="accent2">
                              <a:lumMod val="75000"/>
                            </a:schemeClr>
                          </a:solidFill>
                          <a:latin typeface="Gill Sans"/>
                        </a:rPr>
                        <a:t>G4-EN5</a:t>
                      </a:r>
                    </a:p>
                  </a:txBody>
                  <a:tcPr marL="91431" marR="91431" marT="45736" marB="4573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r>
                        <a:rPr lang="en-GB" sz="700" dirty="0">
                          <a:solidFill>
                            <a:schemeClr val="accent2">
                              <a:lumMod val="75000"/>
                            </a:schemeClr>
                          </a:solidFill>
                          <a:latin typeface="Gill Sans"/>
                        </a:rPr>
                        <a:t>Energy intensity (kWh/employee)</a:t>
                      </a:r>
                    </a:p>
                  </a:txBody>
                  <a:tcPr marL="91431" marR="91431" marT="45736" marB="4573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2,725</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2,453</a:t>
                      </a:r>
                    </a:p>
                  </a:txBody>
                  <a:tcPr marL="9524" marR="9524" marT="95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11.1%</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27" name="26 Rectángulo">
            <a:extLst>
              <a:ext uri="{FF2B5EF4-FFF2-40B4-BE49-F238E27FC236}">
                <a16:creationId xmlns="" xmlns:a16="http://schemas.microsoft.com/office/drawing/2014/main" id="{853491C8-8753-44CA-A677-170148184FC1}"/>
              </a:ext>
            </a:extLst>
          </p:cNvPr>
          <p:cNvSpPr/>
          <p:nvPr/>
        </p:nvSpPr>
        <p:spPr>
          <a:xfrm>
            <a:off x="1871663" y="4581525"/>
            <a:ext cx="6804025" cy="630238"/>
          </a:xfrm>
          <a:prstGeom prst="rect">
            <a:avLst/>
          </a:prstGeom>
        </p:spPr>
        <p:txBody>
          <a:bodyPr>
            <a:spAutoFit/>
          </a:bodyPr>
          <a:lstStyle/>
          <a:p>
            <a:pPr marL="171450" indent="-171450" algn="just">
              <a:buFont typeface="Wingdings" pitchFamily="2" charset="2"/>
              <a:buChar char="Ø"/>
              <a:defRPr/>
            </a:pPr>
            <a:r>
              <a:rPr lang="en-GB" sz="1000" b="1" dirty="0">
                <a:solidFill>
                  <a:schemeClr val="accent2">
                    <a:lumMod val="75000"/>
                  </a:schemeClr>
                </a:solidFill>
                <a:latin typeface="Gill Sans"/>
              </a:rPr>
              <a:t>WATER</a:t>
            </a:r>
          </a:p>
          <a:p>
            <a:pPr marL="180975" algn="just">
              <a:defRPr/>
            </a:pPr>
            <a:r>
              <a:rPr lang="en-GB" sz="1000" dirty="0">
                <a:solidFill>
                  <a:schemeClr val="accent2">
                    <a:lumMod val="75000"/>
                  </a:schemeClr>
                </a:solidFill>
                <a:latin typeface="Gill Sans"/>
              </a:rPr>
              <a:t>In 2016, there has been a slight reduction in the amount of water consumed.</a:t>
            </a:r>
          </a:p>
          <a:p>
            <a:pPr marL="180975" algn="just">
              <a:defRPr/>
            </a:pPr>
            <a:endParaRPr lang="en-GB" sz="500" dirty="0">
              <a:solidFill>
                <a:schemeClr val="accent2">
                  <a:lumMod val="75000"/>
                </a:schemeClr>
              </a:solidFill>
              <a:latin typeface="Gill Sans"/>
              <a:cs typeface="Arial" charset="0"/>
            </a:endParaRPr>
          </a:p>
          <a:p>
            <a:pPr marL="180975" algn="just">
              <a:defRPr/>
            </a:pPr>
            <a:r>
              <a:rPr lang="en-GB" sz="1000" dirty="0">
                <a:solidFill>
                  <a:schemeClr val="accent2">
                    <a:lumMod val="75000"/>
                  </a:schemeClr>
                </a:solidFill>
                <a:latin typeface="Gill Sans"/>
              </a:rPr>
              <a:t>The supply of water at the Institute is wholly municipal. Water is not recycled nor reused</a:t>
            </a:r>
            <a:r>
              <a:rPr lang="en-GB" sz="1000" b="1" dirty="0">
                <a:solidFill>
                  <a:schemeClr val="accent2">
                    <a:lumMod val="75000"/>
                  </a:schemeClr>
                </a:solidFill>
                <a:latin typeface="Gill Sans"/>
              </a:rPr>
              <a:t>. </a:t>
            </a:r>
          </a:p>
        </p:txBody>
      </p:sp>
      <p:graphicFrame>
        <p:nvGraphicFramePr>
          <p:cNvPr id="30" name="29 Tabla">
            <a:extLst>
              <a:ext uri="{FF2B5EF4-FFF2-40B4-BE49-F238E27FC236}">
                <a16:creationId xmlns="" xmlns:a16="http://schemas.microsoft.com/office/drawing/2014/main" id="{13749F05-7BF9-4A87-A6C9-FE67B0BF5E2D}"/>
              </a:ext>
            </a:extLst>
          </p:cNvPr>
          <p:cNvGraphicFramePr>
            <a:graphicFrameLocks noGrp="1"/>
          </p:cNvGraphicFramePr>
          <p:nvPr/>
        </p:nvGraphicFramePr>
        <p:xfrm>
          <a:off x="2484438" y="5368925"/>
          <a:ext cx="5616574" cy="911225"/>
        </p:xfrm>
        <a:graphic>
          <a:graphicData uri="http://schemas.openxmlformats.org/drawingml/2006/table">
            <a:tbl>
              <a:tblPr firstRow="1" bandRow="1">
                <a:tableStyleId>{21E4AEA4-8DFA-4A89-87EB-49C32662AFE0}</a:tableStyleId>
              </a:tblPr>
              <a:tblGrid>
                <a:gridCol w="788779">
                  <a:extLst>
                    <a:ext uri="{9D8B030D-6E8A-4147-A177-3AD203B41FA5}">
                      <a16:colId xmlns="" xmlns:a16="http://schemas.microsoft.com/office/drawing/2014/main" val="20000"/>
                    </a:ext>
                  </a:extLst>
                </a:gridCol>
                <a:gridCol w="2703403">
                  <a:extLst>
                    <a:ext uri="{9D8B030D-6E8A-4147-A177-3AD203B41FA5}">
                      <a16:colId xmlns="" xmlns:a16="http://schemas.microsoft.com/office/drawing/2014/main" val="20001"/>
                    </a:ext>
                  </a:extLst>
                </a:gridCol>
                <a:gridCol w="684246">
                  <a:extLst>
                    <a:ext uri="{9D8B030D-6E8A-4147-A177-3AD203B41FA5}">
                      <a16:colId xmlns="" xmlns:a16="http://schemas.microsoft.com/office/drawing/2014/main" val="20002"/>
                    </a:ext>
                  </a:extLst>
                </a:gridCol>
                <a:gridCol w="792081">
                  <a:extLst>
                    <a:ext uri="{9D8B030D-6E8A-4147-A177-3AD203B41FA5}">
                      <a16:colId xmlns="" xmlns:a16="http://schemas.microsoft.com/office/drawing/2014/main" val="20003"/>
                    </a:ext>
                  </a:extLst>
                </a:gridCol>
                <a:gridCol w="648065">
                  <a:extLst>
                    <a:ext uri="{9D8B030D-6E8A-4147-A177-3AD203B41FA5}">
                      <a16:colId xmlns="" xmlns:a16="http://schemas.microsoft.com/office/drawing/2014/main" val="20004"/>
                    </a:ext>
                  </a:extLst>
                </a:gridCol>
              </a:tblGrid>
              <a:tr h="457145">
                <a:tc>
                  <a:txBody>
                    <a:bodyPr/>
                    <a:lstStyle/>
                    <a:p>
                      <a:pPr algn="ctr"/>
                      <a:r>
                        <a:rPr lang="en-GB" sz="800" dirty="0">
                          <a:solidFill>
                            <a:schemeClr val="bg1"/>
                          </a:solidFill>
                          <a:latin typeface="Gill Sans"/>
                        </a:rPr>
                        <a:t>GRI Ref.</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Description</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2016</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2015</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Change</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27040">
                <a:tc>
                  <a:txBody>
                    <a:bodyPr/>
                    <a:lstStyle/>
                    <a:p>
                      <a:pPr algn="ctr"/>
                      <a:r>
                        <a:rPr lang="en-GB" sz="700" dirty="0">
                          <a:solidFill>
                            <a:schemeClr val="accent2">
                              <a:lumMod val="75000"/>
                            </a:schemeClr>
                          </a:solidFill>
                          <a:latin typeface="Gill Sans"/>
                        </a:rPr>
                        <a:t>G4-EN8</a:t>
                      </a:r>
                    </a:p>
                  </a:txBody>
                  <a:tcPr marL="91420" marR="91420" marT="45693" marB="4569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r>
                        <a:rPr lang="en-GB" sz="700" dirty="0">
                          <a:solidFill>
                            <a:schemeClr val="accent2">
                              <a:lumMod val="75000"/>
                            </a:schemeClr>
                          </a:solidFill>
                          <a:latin typeface="Gill Sans"/>
                        </a:rPr>
                        <a:t>Total water collection by source (m</a:t>
                      </a:r>
                      <a:r>
                        <a:rPr lang="en-GB" sz="700" baseline="30000" dirty="0">
                          <a:solidFill>
                            <a:schemeClr val="accent2">
                              <a:lumMod val="75000"/>
                            </a:schemeClr>
                          </a:solidFill>
                          <a:latin typeface="Gill Sans"/>
                        </a:rPr>
                        <a:t>3</a:t>
                      </a:r>
                      <a:r>
                        <a:rPr lang="en-GB" sz="700" dirty="0">
                          <a:solidFill>
                            <a:schemeClr val="accent2">
                              <a:lumMod val="75000"/>
                            </a:schemeClr>
                          </a:solidFill>
                          <a:latin typeface="Gill Sans"/>
                        </a:rPr>
                        <a:t>)</a:t>
                      </a:r>
                    </a:p>
                  </a:txBody>
                  <a:tcPr marL="91420" marR="91420" marT="45693" marB="4569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69</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73</a:t>
                      </a:r>
                    </a:p>
                  </a:txBody>
                  <a:tcPr marL="9523" marR="9523" marT="952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-5.33%</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27040">
                <a:tc>
                  <a:txBody>
                    <a:bodyPr/>
                    <a:lstStyle/>
                    <a:p>
                      <a:pPr algn="ctr"/>
                      <a:r>
                        <a:rPr lang="en-GB" sz="700" dirty="0">
                          <a:solidFill>
                            <a:schemeClr val="accent2">
                              <a:lumMod val="75000"/>
                            </a:schemeClr>
                          </a:solidFill>
                          <a:latin typeface="Gill Sans"/>
                        </a:rPr>
                        <a:t>G4-EN8</a:t>
                      </a:r>
                    </a:p>
                  </a:txBody>
                  <a:tcPr marL="91420" marR="91420" marT="45693" marB="4569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r>
                        <a:rPr lang="en-GB" sz="700" dirty="0">
                          <a:solidFill>
                            <a:schemeClr val="accent2">
                              <a:lumMod val="75000"/>
                            </a:schemeClr>
                          </a:solidFill>
                          <a:latin typeface="Gill Sans"/>
                        </a:rPr>
                        <a:t>Total water collection by source (m</a:t>
                      </a:r>
                      <a:r>
                        <a:rPr lang="en-GB" sz="700" baseline="30000" dirty="0">
                          <a:solidFill>
                            <a:schemeClr val="accent2">
                              <a:lumMod val="75000"/>
                            </a:schemeClr>
                          </a:solidFill>
                          <a:latin typeface="Gill Sans"/>
                        </a:rPr>
                        <a:t>3</a:t>
                      </a:r>
                      <a:r>
                        <a:rPr lang="en-GB" sz="700" dirty="0">
                          <a:solidFill>
                            <a:schemeClr val="accent2">
                              <a:lumMod val="75000"/>
                            </a:schemeClr>
                          </a:solidFill>
                          <a:latin typeface="Gill Sans"/>
                        </a:rPr>
                        <a:t>/employee)</a:t>
                      </a:r>
                    </a:p>
                  </a:txBody>
                  <a:tcPr marL="91420" marR="91420" marT="45693" marB="4569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4</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4</a:t>
                      </a:r>
                    </a:p>
                  </a:txBody>
                  <a:tcPr marL="9523" marR="9523" marT="952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-2.40%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graphicFrame>
        <p:nvGraphicFramePr>
          <p:cNvPr id="18" name="17 Tabla">
            <a:extLst>
              <a:ext uri="{FF2B5EF4-FFF2-40B4-BE49-F238E27FC236}">
                <a16:creationId xmlns="" xmlns:a16="http://schemas.microsoft.com/office/drawing/2014/main" id="{D459E27A-0760-4F4C-A528-77D5680748BD}"/>
              </a:ext>
            </a:extLst>
          </p:cNvPr>
          <p:cNvGraphicFramePr>
            <a:graphicFrameLocks noGrp="1"/>
          </p:cNvGraphicFramePr>
          <p:nvPr/>
        </p:nvGraphicFramePr>
        <p:xfrm>
          <a:off x="2484438" y="1870075"/>
          <a:ext cx="5616574" cy="911225"/>
        </p:xfrm>
        <a:graphic>
          <a:graphicData uri="http://schemas.openxmlformats.org/drawingml/2006/table">
            <a:tbl>
              <a:tblPr firstRow="1" bandRow="1">
                <a:tableStyleId>{21E4AEA4-8DFA-4A89-87EB-49C32662AFE0}</a:tableStyleId>
              </a:tblPr>
              <a:tblGrid>
                <a:gridCol w="788779">
                  <a:extLst>
                    <a:ext uri="{9D8B030D-6E8A-4147-A177-3AD203B41FA5}">
                      <a16:colId xmlns="" xmlns:a16="http://schemas.microsoft.com/office/drawing/2014/main" val="20000"/>
                    </a:ext>
                  </a:extLst>
                </a:gridCol>
                <a:gridCol w="2703403">
                  <a:extLst>
                    <a:ext uri="{9D8B030D-6E8A-4147-A177-3AD203B41FA5}">
                      <a16:colId xmlns="" xmlns:a16="http://schemas.microsoft.com/office/drawing/2014/main" val="20001"/>
                    </a:ext>
                  </a:extLst>
                </a:gridCol>
                <a:gridCol w="684246">
                  <a:extLst>
                    <a:ext uri="{9D8B030D-6E8A-4147-A177-3AD203B41FA5}">
                      <a16:colId xmlns="" xmlns:a16="http://schemas.microsoft.com/office/drawing/2014/main" val="20002"/>
                    </a:ext>
                  </a:extLst>
                </a:gridCol>
                <a:gridCol w="792081">
                  <a:extLst>
                    <a:ext uri="{9D8B030D-6E8A-4147-A177-3AD203B41FA5}">
                      <a16:colId xmlns="" xmlns:a16="http://schemas.microsoft.com/office/drawing/2014/main" val="20003"/>
                    </a:ext>
                  </a:extLst>
                </a:gridCol>
                <a:gridCol w="648065">
                  <a:extLst>
                    <a:ext uri="{9D8B030D-6E8A-4147-A177-3AD203B41FA5}">
                      <a16:colId xmlns="" xmlns:a16="http://schemas.microsoft.com/office/drawing/2014/main" val="20004"/>
                    </a:ext>
                  </a:extLst>
                </a:gridCol>
              </a:tblGrid>
              <a:tr h="457145">
                <a:tc>
                  <a:txBody>
                    <a:bodyPr/>
                    <a:lstStyle/>
                    <a:p>
                      <a:pPr algn="ctr"/>
                      <a:r>
                        <a:rPr lang="en-GB" sz="800" dirty="0">
                          <a:solidFill>
                            <a:schemeClr val="bg1"/>
                          </a:solidFill>
                          <a:latin typeface="Gill Sans"/>
                        </a:rPr>
                        <a:t>GRI Ref.</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Description</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2016</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2015</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Change</a:t>
                      </a:r>
                    </a:p>
                  </a:txBody>
                  <a:tcPr marL="91420" marR="91420" marT="45693" marB="4569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27040">
                <a:tc>
                  <a:txBody>
                    <a:bodyPr/>
                    <a:lstStyle/>
                    <a:p>
                      <a:pPr algn="ctr"/>
                      <a:r>
                        <a:rPr lang="en-GB" sz="700" dirty="0">
                          <a:solidFill>
                            <a:schemeClr val="accent2">
                              <a:lumMod val="75000"/>
                            </a:schemeClr>
                          </a:solidFill>
                          <a:latin typeface="Gill Sans"/>
                        </a:rPr>
                        <a:t>G4-EN1</a:t>
                      </a:r>
                    </a:p>
                  </a:txBody>
                  <a:tcPr marL="91420" marR="91420" marT="45693" marB="4569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r>
                        <a:rPr lang="en-GB" sz="700" dirty="0">
                          <a:solidFill>
                            <a:schemeClr val="accent2">
                              <a:lumMod val="75000"/>
                            </a:schemeClr>
                          </a:solidFill>
                          <a:latin typeface="Gill Sans"/>
                        </a:rPr>
                        <a:t>Paper consumed (kg)</a:t>
                      </a:r>
                    </a:p>
                  </a:txBody>
                  <a:tcPr marL="91420" marR="91420" marT="45693" marB="4569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964</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947</a:t>
                      </a:r>
                    </a:p>
                  </a:txBody>
                  <a:tcPr marL="9523" marR="9523" marT="952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1.8%</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27040">
                <a:tc>
                  <a:txBody>
                    <a:bodyPr/>
                    <a:lstStyle/>
                    <a:p>
                      <a:pPr algn="ctr"/>
                      <a:r>
                        <a:rPr lang="en-GB" sz="700" dirty="0">
                          <a:solidFill>
                            <a:schemeClr val="accent2">
                              <a:lumMod val="75000"/>
                            </a:schemeClr>
                          </a:solidFill>
                          <a:latin typeface="Gill Sans"/>
                        </a:rPr>
                        <a:t>G4-EN1</a:t>
                      </a:r>
                    </a:p>
                  </a:txBody>
                  <a:tcPr marL="91420" marR="91420" marT="45693" marB="4569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r>
                        <a:rPr lang="en-GB" sz="700" dirty="0">
                          <a:solidFill>
                            <a:schemeClr val="accent2">
                              <a:lumMod val="75000"/>
                            </a:schemeClr>
                          </a:solidFill>
                          <a:latin typeface="Gill Sans"/>
                        </a:rPr>
                        <a:t>Average weight of paper consumed (kg/employee)</a:t>
                      </a:r>
                    </a:p>
                  </a:txBody>
                  <a:tcPr marL="91420" marR="91420" marT="45693" marB="4569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55</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53</a:t>
                      </a:r>
                    </a:p>
                  </a:txBody>
                  <a:tcPr marL="9523" marR="9523" marT="952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4.9%</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19" name="18 Rectángulo">
            <a:extLst>
              <a:ext uri="{FF2B5EF4-FFF2-40B4-BE49-F238E27FC236}">
                <a16:creationId xmlns="" xmlns:a16="http://schemas.microsoft.com/office/drawing/2014/main" id="{F363CF50-2534-48BB-8CE4-EAD7C40DBA58}"/>
              </a:ext>
            </a:extLst>
          </p:cNvPr>
          <p:cNvSpPr/>
          <p:nvPr/>
        </p:nvSpPr>
        <p:spPr>
          <a:xfrm>
            <a:off x="1871663" y="1449388"/>
            <a:ext cx="6804025" cy="400050"/>
          </a:xfrm>
          <a:prstGeom prst="rect">
            <a:avLst/>
          </a:prstGeom>
        </p:spPr>
        <p:txBody>
          <a:bodyPr>
            <a:spAutoFit/>
          </a:bodyPr>
          <a:lstStyle/>
          <a:p>
            <a:pPr marL="171450" indent="-171450" algn="just">
              <a:buFont typeface="Wingdings" pitchFamily="2" charset="2"/>
              <a:buChar char="Ø"/>
              <a:defRPr/>
            </a:pPr>
            <a:r>
              <a:rPr lang="en-GB" sz="1000" b="1" dirty="0">
                <a:solidFill>
                  <a:schemeClr val="accent2">
                    <a:lumMod val="75000"/>
                  </a:schemeClr>
                </a:solidFill>
                <a:latin typeface="Gill Sans"/>
              </a:rPr>
              <a:t>MATERIALS USED, BY WEIGHT OR VOLUME</a:t>
            </a:r>
          </a:p>
          <a:p>
            <a:pPr marL="180975" algn="just">
              <a:defRPr/>
            </a:pPr>
            <a:r>
              <a:rPr lang="en-GB" sz="1000" dirty="0">
                <a:solidFill>
                  <a:schemeClr val="accent2">
                    <a:lumMod val="75000"/>
                  </a:schemeClr>
                </a:solidFill>
                <a:latin typeface="Gill Sans"/>
              </a:rPr>
              <a:t>In 2016, there has been a slight increase in the amount of paper consumed per employee (4.9%).</a:t>
            </a:r>
          </a:p>
        </p:txBody>
      </p:sp>
      <p:sp>
        <p:nvSpPr>
          <p:cNvPr id="22" name="21 Rectángulo">
            <a:extLst>
              <a:ext uri="{FF2B5EF4-FFF2-40B4-BE49-F238E27FC236}">
                <a16:creationId xmlns="" xmlns:a16="http://schemas.microsoft.com/office/drawing/2014/main" id="{4B66ABF0-8A10-43F5-AAA3-6A468A0AC887}"/>
              </a:ext>
            </a:extLst>
          </p:cNvPr>
          <p:cNvSpPr/>
          <p:nvPr/>
        </p:nvSpPr>
        <p:spPr>
          <a:xfrm>
            <a:off x="0" y="6799263"/>
            <a:ext cx="9144000" cy="11588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29" name="28 Rectángulo">
            <a:extLst>
              <a:ext uri="{FF2B5EF4-FFF2-40B4-BE49-F238E27FC236}">
                <a16:creationId xmlns="" xmlns:a16="http://schemas.microsoft.com/office/drawing/2014/main" id="{F84EE909-A77D-4A69-96A7-26D3615AE855}"/>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pic>
        <p:nvPicPr>
          <p:cNvPr id="31" name="Picture 9">
            <a:extLst>
              <a:ext uri="{FF2B5EF4-FFF2-40B4-BE49-F238E27FC236}">
                <a16:creationId xmlns="" xmlns:a16="http://schemas.microsoft.com/office/drawing/2014/main" id="{7FCEC5DD-A128-49F1-9D4E-BAFDDD79E198}"/>
              </a:ext>
            </a:extLst>
          </p:cNvPr>
          <p:cNvPicPr>
            <a:picLocks noChangeAspect="1" noChangeArrowheads="1"/>
          </p:cNvPicPr>
          <p:nvPr/>
        </p:nvPicPr>
        <p:blipFill>
          <a:blip r:embed="rId2"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3"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5"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36"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37"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38"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3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0"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31552328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20 Rectángulo">
            <a:extLst>
              <a:ext uri="{FF2B5EF4-FFF2-40B4-BE49-F238E27FC236}">
                <a16:creationId xmlns="" xmlns:a16="http://schemas.microsoft.com/office/drawing/2014/main" id="{3FDB605E-85F9-47E7-8454-2C2D31E79CE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5127" name="1 Marcador de número de diapositiva">
            <a:extLst>
              <a:ext uri="{FF2B5EF4-FFF2-40B4-BE49-F238E27FC236}">
                <a16:creationId xmlns="" xmlns:a16="http://schemas.microsoft.com/office/drawing/2014/main" id="{59373290-515C-40EA-9DB2-87C8D2D15698}"/>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A2678F34-4254-4CAD-9052-7F06BBC34AF2}" type="slidenum">
              <a:rPr lang="es-ES" altLang="es-ES" sz="1600" b="1">
                <a:solidFill>
                  <a:srgbClr val="FFC000"/>
                </a:solidFill>
              </a:rPr>
              <a:pPr eaLnBrk="1" hangingPunct="1">
                <a:spcBef>
                  <a:spcPct val="0"/>
                </a:spcBef>
                <a:buFontTx/>
                <a:buNone/>
              </a:pPr>
              <a:t>156</a:t>
            </a:fld>
            <a:endParaRPr lang="en-GB" altLang="es-ES" sz="1600" b="1">
              <a:solidFill>
                <a:srgbClr val="FFC000"/>
              </a:solidFill>
            </a:endParaRPr>
          </a:p>
        </p:txBody>
      </p:sp>
      <p:sp>
        <p:nvSpPr>
          <p:cNvPr id="20" name="19 Rectángulo">
            <a:extLst>
              <a:ext uri="{FF2B5EF4-FFF2-40B4-BE49-F238E27FC236}">
                <a16:creationId xmlns="" xmlns:a16="http://schemas.microsoft.com/office/drawing/2014/main" id="{BC95619B-1012-4DD8-97D3-8FFF79AC0D7B}"/>
              </a:ext>
            </a:extLst>
          </p:cNvPr>
          <p:cNvSpPr/>
          <p:nvPr/>
        </p:nvSpPr>
        <p:spPr>
          <a:xfrm>
            <a:off x="1655763" y="981075"/>
            <a:ext cx="2376177" cy="260350"/>
          </a:xfrm>
          <a:prstGeom prst="rect">
            <a:avLst/>
          </a:prstGeom>
          <a:solidFill>
            <a:srgbClr val="EBAB00"/>
          </a:solidFill>
        </p:spPr>
        <p:txBody>
          <a:bodyPr wrap="square">
            <a:spAutoFit/>
          </a:bodyPr>
          <a:lstStyle/>
          <a:p>
            <a:pPr fontAlgn="auto">
              <a:spcBef>
                <a:spcPts val="0"/>
              </a:spcBef>
              <a:spcAft>
                <a:spcPts val="0"/>
              </a:spcAft>
              <a:defRPr/>
            </a:pPr>
            <a:r>
              <a:rPr lang="en-GB" sz="1050" b="1" dirty="0">
                <a:solidFill>
                  <a:schemeClr val="accent2">
                    <a:lumMod val="75000"/>
                  </a:schemeClr>
                </a:solidFill>
                <a:latin typeface="Gill Sans"/>
              </a:rPr>
              <a:t>ENVIRONMENTAL MANAGEMENT</a:t>
            </a:r>
          </a:p>
        </p:txBody>
      </p:sp>
      <p:graphicFrame>
        <p:nvGraphicFramePr>
          <p:cNvPr id="18" name="17 Tabla">
            <a:extLst>
              <a:ext uri="{FF2B5EF4-FFF2-40B4-BE49-F238E27FC236}">
                <a16:creationId xmlns="" xmlns:a16="http://schemas.microsoft.com/office/drawing/2014/main" id="{DCF01F54-605F-455A-B8C4-FBEBBB214CFE}"/>
              </a:ext>
            </a:extLst>
          </p:cNvPr>
          <p:cNvGraphicFramePr>
            <a:graphicFrameLocks noGrp="1"/>
          </p:cNvGraphicFramePr>
          <p:nvPr/>
        </p:nvGraphicFramePr>
        <p:xfrm>
          <a:off x="2376488" y="2049463"/>
          <a:ext cx="4967287" cy="1092200"/>
        </p:xfrm>
        <a:graphic>
          <a:graphicData uri="http://schemas.openxmlformats.org/drawingml/2006/table">
            <a:tbl>
              <a:tblPr firstRow="1" bandRow="1">
                <a:tableStyleId>{21E4AEA4-8DFA-4A89-87EB-49C32662AFE0}</a:tableStyleId>
              </a:tblPr>
              <a:tblGrid>
                <a:gridCol w="788585">
                  <a:extLst>
                    <a:ext uri="{9D8B030D-6E8A-4147-A177-3AD203B41FA5}">
                      <a16:colId xmlns="" xmlns:a16="http://schemas.microsoft.com/office/drawing/2014/main" val="20000"/>
                    </a:ext>
                  </a:extLst>
                </a:gridCol>
                <a:gridCol w="2702738">
                  <a:extLst>
                    <a:ext uri="{9D8B030D-6E8A-4147-A177-3AD203B41FA5}">
                      <a16:colId xmlns="" xmlns:a16="http://schemas.microsoft.com/office/drawing/2014/main" val="20001"/>
                    </a:ext>
                  </a:extLst>
                </a:gridCol>
                <a:gridCol w="684078">
                  <a:extLst>
                    <a:ext uri="{9D8B030D-6E8A-4147-A177-3AD203B41FA5}">
                      <a16:colId xmlns="" xmlns:a16="http://schemas.microsoft.com/office/drawing/2014/main" val="20002"/>
                    </a:ext>
                  </a:extLst>
                </a:gridCol>
                <a:gridCol w="791886">
                  <a:extLst>
                    <a:ext uri="{9D8B030D-6E8A-4147-A177-3AD203B41FA5}">
                      <a16:colId xmlns="" xmlns:a16="http://schemas.microsoft.com/office/drawing/2014/main" val="20003"/>
                    </a:ext>
                  </a:extLst>
                </a:gridCol>
              </a:tblGrid>
              <a:tr h="234616">
                <a:tc>
                  <a:txBody>
                    <a:bodyPr/>
                    <a:lstStyle/>
                    <a:p>
                      <a:pPr algn="ctr"/>
                      <a:r>
                        <a:rPr lang="en-GB" sz="800" dirty="0">
                          <a:solidFill>
                            <a:schemeClr val="bg1"/>
                          </a:solidFill>
                          <a:latin typeface="Gill Sans"/>
                        </a:rPr>
                        <a:t>GRI Ref.</a:t>
                      </a:r>
                    </a:p>
                  </a:txBody>
                  <a:tcPr marL="91398" marR="91398" marT="45716" marB="4571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Description</a:t>
                      </a:r>
                    </a:p>
                  </a:txBody>
                  <a:tcPr marL="91398" marR="91398" marT="45716" marB="4571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2016</a:t>
                      </a:r>
                    </a:p>
                  </a:txBody>
                  <a:tcPr marL="91398" marR="91398" marT="45716" marB="4571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a:r>
                        <a:rPr lang="en-GB" sz="800" dirty="0">
                          <a:solidFill>
                            <a:schemeClr val="bg1"/>
                          </a:solidFill>
                          <a:latin typeface="Gill Sans"/>
                        </a:rPr>
                        <a:t>2015</a:t>
                      </a:r>
                    </a:p>
                  </a:txBody>
                  <a:tcPr marL="91398" marR="91398" marT="45716" marB="4571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435253">
                <a:tc>
                  <a:txBody>
                    <a:bodyPr/>
                    <a:lstStyle/>
                    <a:p>
                      <a:pPr algn="ctr"/>
                      <a:r>
                        <a:rPr lang="en-GB" sz="700" dirty="0">
                          <a:solidFill>
                            <a:schemeClr val="accent2">
                              <a:lumMod val="75000"/>
                            </a:schemeClr>
                          </a:solidFill>
                          <a:latin typeface="Gill Sans"/>
                        </a:rPr>
                        <a:t>G4-EN16</a:t>
                      </a:r>
                    </a:p>
                  </a:txBody>
                  <a:tcPr marL="91398" marR="91398" marT="45716" marB="4571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r>
                        <a:rPr lang="en-GB" sz="700" dirty="0">
                          <a:solidFill>
                            <a:schemeClr val="accent2">
                              <a:lumMod val="75000"/>
                            </a:schemeClr>
                          </a:solidFill>
                          <a:latin typeface="Gill Sans"/>
                        </a:rPr>
                        <a:t>Indirect greenhouse gas emissions (as a result of electricity consumption) (tonnes of CO</a:t>
                      </a:r>
                      <a:r>
                        <a:rPr lang="en-GB" sz="700" baseline="-25000" dirty="0">
                          <a:solidFill>
                            <a:schemeClr val="accent2">
                              <a:lumMod val="75000"/>
                            </a:schemeClr>
                          </a:solidFill>
                          <a:latin typeface="Gill Sans"/>
                        </a:rPr>
                        <a:t>2</a:t>
                      </a:r>
                      <a:r>
                        <a:rPr lang="en-GB" sz="700" dirty="0">
                          <a:solidFill>
                            <a:schemeClr val="accent2">
                              <a:lumMod val="75000"/>
                            </a:schemeClr>
                          </a:solidFill>
                          <a:latin typeface="Gill Sans"/>
                        </a:rPr>
                        <a:t>)</a:t>
                      </a:r>
                    </a:p>
                  </a:txBody>
                  <a:tcPr marL="91398" marR="91398" marT="45716" marB="4571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19.60</a:t>
                      </a:r>
                    </a:p>
                  </a:txBody>
                  <a:tcPr marL="9521" marR="9521"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20.40</a:t>
                      </a:r>
                    </a:p>
                  </a:txBody>
                  <a:tcPr marL="9521" marR="9521"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422331">
                <a:tc>
                  <a:txBody>
                    <a:bodyPr/>
                    <a:lstStyle/>
                    <a:p>
                      <a:pPr algn="ctr"/>
                      <a:r>
                        <a:rPr lang="en-GB" sz="700" dirty="0">
                          <a:solidFill>
                            <a:schemeClr val="accent2">
                              <a:lumMod val="75000"/>
                            </a:schemeClr>
                          </a:solidFill>
                          <a:latin typeface="Gill Sans"/>
                        </a:rPr>
                        <a:t>G4-EN17</a:t>
                      </a:r>
                    </a:p>
                  </a:txBody>
                  <a:tcPr marL="91398" marR="91398" marT="45716" marB="4571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Other indirect greenhouse gas emissions </a:t>
                      </a:r>
                    </a:p>
                    <a:p>
                      <a:pPr marL="0" marR="0" indent="0" algn="l" defTabSz="914400" rtl="0" eaLnBrk="1" fontAlgn="auto" latinLnBrk="0" hangingPunct="1">
                        <a:lnSpc>
                          <a:spcPct val="100000"/>
                        </a:lnSpc>
                        <a:spcBef>
                          <a:spcPts val="0"/>
                        </a:spcBef>
                        <a:spcAft>
                          <a:spcPts val="0"/>
                        </a:spcAft>
                        <a:buClrTx/>
                        <a:buSzTx/>
                        <a:buFontTx/>
                        <a:buNone/>
                        <a:tabLst/>
                        <a:defRPr/>
                      </a:pPr>
                      <a:r>
                        <a:rPr lang="en-GB" sz="700" dirty="0">
                          <a:solidFill>
                            <a:schemeClr val="accent2">
                              <a:lumMod val="75000"/>
                            </a:schemeClr>
                          </a:solidFill>
                          <a:latin typeface="Gill Sans"/>
                        </a:rPr>
                        <a:t>(as a result of business travel by staff) (kg of CO</a:t>
                      </a:r>
                      <a:r>
                        <a:rPr lang="en-GB" sz="700" baseline="-25000" dirty="0">
                          <a:solidFill>
                            <a:schemeClr val="accent2">
                              <a:lumMod val="75000"/>
                            </a:schemeClr>
                          </a:solidFill>
                          <a:latin typeface="Gill Sans"/>
                        </a:rPr>
                        <a:t>2</a:t>
                      </a:r>
                      <a:r>
                        <a:rPr lang="en-GB" sz="700" dirty="0">
                          <a:solidFill>
                            <a:schemeClr val="accent2">
                              <a:lumMod val="75000"/>
                            </a:schemeClr>
                          </a:solidFill>
                          <a:latin typeface="Gill Sans"/>
                        </a:rPr>
                        <a:t>)</a:t>
                      </a:r>
                    </a:p>
                  </a:txBody>
                  <a:tcPr marL="91398" marR="91398" marT="45716" marB="4571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2,239</a:t>
                      </a:r>
                    </a:p>
                  </a:txBody>
                  <a:tcPr marL="9521" marR="9521"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2,142</a:t>
                      </a:r>
                    </a:p>
                  </a:txBody>
                  <a:tcPr marL="9521" marR="9521"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bl>
          </a:graphicData>
        </a:graphic>
      </p:graphicFrame>
      <p:sp>
        <p:nvSpPr>
          <p:cNvPr id="19" name="18 Rectángulo">
            <a:extLst>
              <a:ext uri="{FF2B5EF4-FFF2-40B4-BE49-F238E27FC236}">
                <a16:creationId xmlns="" xmlns:a16="http://schemas.microsoft.com/office/drawing/2014/main" id="{B1DDE7A5-C1B7-40DC-B526-606AC3DD04DF}"/>
              </a:ext>
            </a:extLst>
          </p:cNvPr>
          <p:cNvSpPr/>
          <p:nvPr/>
        </p:nvSpPr>
        <p:spPr>
          <a:xfrm>
            <a:off x="1655763" y="1547813"/>
            <a:ext cx="6696075" cy="368300"/>
          </a:xfrm>
          <a:prstGeom prst="rect">
            <a:avLst/>
          </a:prstGeom>
        </p:spPr>
        <p:txBody>
          <a:bodyPr>
            <a:spAutoFit/>
          </a:bodyPr>
          <a:lstStyle/>
          <a:p>
            <a:pPr algn="just">
              <a:defRPr/>
            </a:pPr>
            <a:r>
              <a:rPr lang="en-GB" sz="900" dirty="0">
                <a:solidFill>
                  <a:schemeClr val="accent2">
                    <a:lumMod val="75000"/>
                  </a:schemeClr>
                </a:solidFill>
                <a:latin typeface="Gill Sans"/>
              </a:rPr>
              <a:t>In 2016, greenhouse gas emissions have remained stable, both as a result of the consumption of electricity and those generated by business travel by AXIS staff members.</a:t>
            </a:r>
          </a:p>
        </p:txBody>
      </p:sp>
      <p:pic>
        <p:nvPicPr>
          <p:cNvPr id="160796" name="Picture 6" descr="http://www.ecoticias.com/userfiles/extra/NFNQ_renovalesss.jpg">
            <a:extLst>
              <a:ext uri="{FF2B5EF4-FFF2-40B4-BE49-F238E27FC236}">
                <a16:creationId xmlns="" xmlns:a16="http://schemas.microsoft.com/office/drawing/2014/main" id="{E019D6BD-9925-4542-9464-4396011FC73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61038" y="4113213"/>
            <a:ext cx="2773362" cy="181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28 Rectángulo">
            <a:extLst>
              <a:ext uri="{FF2B5EF4-FFF2-40B4-BE49-F238E27FC236}">
                <a16:creationId xmlns="" xmlns:a16="http://schemas.microsoft.com/office/drawing/2014/main" id="{9662F443-8E06-45A8-A55B-D0AB76838CFD}"/>
              </a:ext>
            </a:extLst>
          </p:cNvPr>
          <p:cNvSpPr/>
          <p:nvPr/>
        </p:nvSpPr>
        <p:spPr>
          <a:xfrm>
            <a:off x="1655763" y="4037013"/>
            <a:ext cx="3887787" cy="2200275"/>
          </a:xfrm>
          <a:prstGeom prst="rect">
            <a:avLst/>
          </a:prstGeom>
        </p:spPr>
        <p:txBody>
          <a:bodyPr>
            <a:spAutoFit/>
          </a:bodyPr>
          <a:lstStyle/>
          <a:p>
            <a:pPr algn="just">
              <a:defRPr/>
            </a:pPr>
            <a:r>
              <a:rPr lang="en-GB" sz="900" dirty="0">
                <a:solidFill>
                  <a:schemeClr val="accent2">
                    <a:lumMod val="75000"/>
                  </a:schemeClr>
                </a:solidFill>
                <a:latin typeface="Gill Sans"/>
              </a:rPr>
              <a:t>AXIS does not recycle or reuse water (G4-EN10). Water is discharged directly into the public sewer system, so it does not affect any water sources.</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AXIS activities are carried out entirely at its offices located at Calle Los Madrazo, 32 in Madrid. It has no facilities in protected areas (G4-EN11), nor does it have any impact on biodiversity (G4-EN12) on protected habitats (G4-EN13) or species at risk of extinction (G4-EN14).</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AXIS activities do not emit any ozone-depleting substances (G4-EN20).</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AXIS does not transport, export or import hazardous products or waste (G4-EN25).</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AXIS does not measure the environmental performance of its supply chain.</a:t>
            </a:r>
          </a:p>
        </p:txBody>
      </p:sp>
      <p:sp>
        <p:nvSpPr>
          <p:cNvPr id="31" name="30 Rectángulo">
            <a:extLst>
              <a:ext uri="{FF2B5EF4-FFF2-40B4-BE49-F238E27FC236}">
                <a16:creationId xmlns="" xmlns:a16="http://schemas.microsoft.com/office/drawing/2014/main" id="{EE255002-7693-4CA3-903E-9CFF11684CEF}"/>
              </a:ext>
            </a:extLst>
          </p:cNvPr>
          <p:cNvSpPr/>
          <p:nvPr/>
        </p:nvSpPr>
        <p:spPr>
          <a:xfrm>
            <a:off x="1655763" y="1335088"/>
            <a:ext cx="6551612" cy="230187"/>
          </a:xfrm>
          <a:prstGeom prst="rect">
            <a:avLst/>
          </a:prstGeom>
        </p:spPr>
        <p:txBody>
          <a:bodyPr>
            <a:spAutoFit/>
          </a:bodyPr>
          <a:lstStyle/>
          <a:p>
            <a:pPr marL="171450" indent="-171450" algn="just">
              <a:buFont typeface="Wingdings" pitchFamily="2" charset="2"/>
              <a:buChar char="Ø"/>
              <a:defRPr/>
            </a:pPr>
            <a:r>
              <a:rPr lang="en-GB" sz="900" b="1" dirty="0">
                <a:solidFill>
                  <a:schemeClr val="accent2">
                    <a:lumMod val="75000"/>
                  </a:schemeClr>
                </a:solidFill>
                <a:latin typeface="Gill Sans"/>
              </a:rPr>
              <a:t>EMISSIONS, EFFLUENTS AND WASTE</a:t>
            </a:r>
          </a:p>
        </p:txBody>
      </p:sp>
      <p:sp>
        <p:nvSpPr>
          <p:cNvPr id="17" name="16 Rectángulo">
            <a:extLst>
              <a:ext uri="{FF2B5EF4-FFF2-40B4-BE49-F238E27FC236}">
                <a16:creationId xmlns="" xmlns:a16="http://schemas.microsoft.com/office/drawing/2014/main" id="{C47053FA-35C5-4B1F-99DE-7743D6B683CC}"/>
              </a:ext>
            </a:extLst>
          </p:cNvPr>
          <p:cNvSpPr/>
          <p:nvPr/>
        </p:nvSpPr>
        <p:spPr>
          <a:xfrm>
            <a:off x="2339975" y="3213100"/>
            <a:ext cx="5076825" cy="200025"/>
          </a:xfrm>
          <a:prstGeom prst="rect">
            <a:avLst/>
          </a:prstGeom>
        </p:spPr>
        <p:txBody>
          <a:bodyPr>
            <a:spAutoFit/>
          </a:bodyPr>
          <a:lstStyle/>
          <a:p>
            <a:pPr algn="just">
              <a:defRPr/>
            </a:pPr>
            <a:r>
              <a:rPr lang="en-GB" sz="700" i="1" dirty="0">
                <a:solidFill>
                  <a:schemeClr val="accent2">
                    <a:lumMod val="75000"/>
                  </a:schemeClr>
                </a:solidFill>
                <a:latin typeface="Gill Sans"/>
              </a:rPr>
              <a:t>Note: Calculated in accordance with the criteria of the National</a:t>
            </a:r>
            <a:r>
              <a:rPr lang="en-GB"/>
              <a:t> </a:t>
            </a:r>
            <a:r>
              <a:rPr lang="en-GB" sz="700" i="1" dirty="0">
                <a:solidFill>
                  <a:schemeClr val="accent2">
                    <a:lumMod val="75000"/>
                  </a:schemeClr>
                </a:solidFill>
                <a:latin typeface="Gill Sans"/>
              </a:rPr>
              <a:t>Energy</a:t>
            </a:r>
            <a:r>
              <a:rPr lang="en-GB"/>
              <a:t> </a:t>
            </a:r>
            <a:r>
              <a:rPr lang="en-GB" sz="700" i="1" dirty="0">
                <a:solidFill>
                  <a:schemeClr val="accent2">
                    <a:lumMod val="75000"/>
                  </a:schemeClr>
                </a:solidFill>
                <a:latin typeface="Gill Sans"/>
              </a:rPr>
              <a:t>Foundation</a:t>
            </a:r>
            <a:endParaRPr lang="en-GB" sz="700" i="1" dirty="0">
              <a:solidFill>
                <a:schemeClr val="accent2">
                  <a:lumMod val="75000"/>
                </a:schemeClr>
              </a:solidFill>
              <a:latin typeface="Gill Sans"/>
              <a:cs typeface="Arial" charset="0"/>
            </a:endParaRPr>
          </a:p>
        </p:txBody>
      </p:sp>
      <p:sp>
        <p:nvSpPr>
          <p:cNvPr id="22" name="21 Rectángulo">
            <a:extLst>
              <a:ext uri="{FF2B5EF4-FFF2-40B4-BE49-F238E27FC236}">
                <a16:creationId xmlns="" xmlns:a16="http://schemas.microsoft.com/office/drawing/2014/main" id="{F9A40837-CF93-49F6-BDF4-2BCA11FA2778}"/>
              </a:ext>
            </a:extLst>
          </p:cNvPr>
          <p:cNvSpPr/>
          <p:nvPr/>
        </p:nvSpPr>
        <p:spPr>
          <a:xfrm>
            <a:off x="0" y="6799263"/>
            <a:ext cx="9144000" cy="11588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28" name="27 Rectángulo">
            <a:extLst>
              <a:ext uri="{FF2B5EF4-FFF2-40B4-BE49-F238E27FC236}">
                <a16:creationId xmlns="" xmlns:a16="http://schemas.microsoft.com/office/drawing/2014/main" id="{5986B33E-173B-405A-9AC5-F91582A667E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pic>
        <p:nvPicPr>
          <p:cNvPr id="30" name="Picture 9">
            <a:extLst>
              <a:ext uri="{FF2B5EF4-FFF2-40B4-BE49-F238E27FC236}">
                <a16:creationId xmlns="" xmlns:a16="http://schemas.microsoft.com/office/drawing/2014/main" id="{B061E842-EC42-4C2A-B998-097066D34E64}"/>
              </a:ext>
            </a:extLst>
          </p:cNvPr>
          <p:cNvPicPr>
            <a:picLocks noChangeAspect="1" noChangeArrowheads="1"/>
          </p:cNvPicPr>
          <p:nvPr/>
        </p:nvPicPr>
        <p:blipFill>
          <a:blip r:embed="rId3"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sp>
        <p:nvSpPr>
          <p:cNvPr id="40" name="39 Rectángulo">
            <a:extLst>
              <a:ext uri="{FF2B5EF4-FFF2-40B4-BE49-F238E27FC236}">
                <a16:creationId xmlns="" xmlns:a16="http://schemas.microsoft.com/office/drawing/2014/main" id="{7632C9A2-1AE8-4443-B9B3-B53B47A924ED}"/>
              </a:ext>
            </a:extLst>
          </p:cNvPr>
          <p:cNvSpPr/>
          <p:nvPr/>
        </p:nvSpPr>
        <p:spPr>
          <a:xfrm>
            <a:off x="1655763" y="3779838"/>
            <a:ext cx="6551612" cy="230187"/>
          </a:xfrm>
          <a:prstGeom prst="rect">
            <a:avLst/>
          </a:prstGeom>
        </p:spPr>
        <p:txBody>
          <a:bodyPr>
            <a:spAutoFit/>
          </a:bodyPr>
          <a:lstStyle/>
          <a:p>
            <a:pPr marL="171450" indent="-171450" algn="just">
              <a:buFont typeface="Wingdings" pitchFamily="2" charset="2"/>
              <a:buChar char="Ø"/>
              <a:defRPr/>
            </a:pPr>
            <a:r>
              <a:rPr lang="en-GB" sz="900" b="1" dirty="0">
                <a:solidFill>
                  <a:schemeClr val="accent2">
                    <a:lumMod val="75000"/>
                  </a:schemeClr>
                </a:solidFill>
                <a:latin typeface="Gill Sans"/>
              </a:rPr>
              <a:t>OTHER ENVIRONMENTAL PERFORMANCE INDICATORS</a:t>
            </a:r>
          </a:p>
        </p:txBody>
      </p:sp>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3"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4"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5"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36"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37"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38"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9" name="38 Grupo"/>
          <p:cNvGrpSpPr/>
          <p:nvPr/>
        </p:nvGrpSpPr>
        <p:grpSpPr>
          <a:xfrm>
            <a:off x="93663" y="5481228"/>
            <a:ext cx="1320800" cy="684622"/>
            <a:chOff x="93663" y="5481228"/>
            <a:chExt cx="1320800" cy="684622"/>
          </a:xfrm>
        </p:grpSpPr>
        <p:sp>
          <p:nvSpPr>
            <p:cNvPr id="41"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2"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79784295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19 Rectángulo">
            <a:extLst>
              <a:ext uri="{FF2B5EF4-FFF2-40B4-BE49-F238E27FC236}">
                <a16:creationId xmlns="" xmlns:a16="http://schemas.microsoft.com/office/drawing/2014/main" id="{3A22EDE3-811B-42BE-9C0F-B8402DC6240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174" name="1 Marcador de número de diapositiva">
            <a:extLst>
              <a:ext uri="{FF2B5EF4-FFF2-40B4-BE49-F238E27FC236}">
                <a16:creationId xmlns="" xmlns:a16="http://schemas.microsoft.com/office/drawing/2014/main" id="{78F15021-2226-4BD1-A927-E3FF8C1BC3AE}"/>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C3F86BDD-4096-4EA6-AEF7-423992DF163C}" type="slidenum">
              <a:rPr lang="es-ES" altLang="es-ES" sz="1600" b="1">
                <a:solidFill>
                  <a:srgbClr val="FFC000"/>
                </a:solidFill>
              </a:rPr>
              <a:pPr eaLnBrk="1" hangingPunct="1">
                <a:spcBef>
                  <a:spcPct val="0"/>
                </a:spcBef>
                <a:buFontTx/>
                <a:buNone/>
              </a:pPr>
              <a:t>157</a:t>
            </a:fld>
            <a:endParaRPr lang="en-GB" altLang="es-ES" sz="1600" b="1">
              <a:solidFill>
                <a:srgbClr val="FFC000"/>
              </a:solidFill>
            </a:endParaRPr>
          </a:p>
        </p:txBody>
      </p:sp>
      <p:sp>
        <p:nvSpPr>
          <p:cNvPr id="25" name="24 Rectángulo">
            <a:extLst>
              <a:ext uri="{FF2B5EF4-FFF2-40B4-BE49-F238E27FC236}">
                <a16:creationId xmlns="" xmlns:a16="http://schemas.microsoft.com/office/drawing/2014/main" id="{15CF1FE5-C72D-4208-AF7D-4F2A013FF717}"/>
              </a:ext>
            </a:extLst>
          </p:cNvPr>
          <p:cNvSpPr/>
          <p:nvPr/>
        </p:nvSpPr>
        <p:spPr>
          <a:xfrm>
            <a:off x="1692275" y="977900"/>
            <a:ext cx="3406775"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SOCIAL ASPECT. Labour relations</a:t>
            </a:r>
          </a:p>
        </p:txBody>
      </p:sp>
      <p:sp>
        <p:nvSpPr>
          <p:cNvPr id="27" name="26 Rectángulo">
            <a:extLst>
              <a:ext uri="{FF2B5EF4-FFF2-40B4-BE49-F238E27FC236}">
                <a16:creationId xmlns="" xmlns:a16="http://schemas.microsoft.com/office/drawing/2014/main" id="{FC6AEB8E-547D-4E53-B5B9-930BDECE4DB7}"/>
              </a:ext>
            </a:extLst>
          </p:cNvPr>
          <p:cNvSpPr/>
          <p:nvPr/>
        </p:nvSpPr>
        <p:spPr>
          <a:xfrm>
            <a:off x="1698625" y="1341438"/>
            <a:ext cx="3027363" cy="276225"/>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200" b="1" dirty="0">
                <a:solidFill>
                  <a:schemeClr val="accent2">
                    <a:lumMod val="75000"/>
                  </a:schemeClr>
                </a:solidFill>
                <a:latin typeface="Gill Sans"/>
              </a:rPr>
              <a:t> MANAGEMENT APPROACH</a:t>
            </a:r>
          </a:p>
        </p:txBody>
      </p:sp>
      <p:sp>
        <p:nvSpPr>
          <p:cNvPr id="161798" name="27 Rectángulo">
            <a:extLst>
              <a:ext uri="{FF2B5EF4-FFF2-40B4-BE49-F238E27FC236}">
                <a16:creationId xmlns="" xmlns:a16="http://schemas.microsoft.com/office/drawing/2014/main" id="{0F113E8A-9B27-4B5D-BCEF-646D47A19C6A}"/>
              </a:ext>
            </a:extLst>
          </p:cNvPr>
          <p:cNvSpPr>
            <a:spLocks noChangeArrowheads="1"/>
          </p:cNvSpPr>
          <p:nvPr/>
        </p:nvSpPr>
        <p:spPr bwMode="auto">
          <a:xfrm>
            <a:off x="1692275" y="1665288"/>
            <a:ext cx="6873875" cy="109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fontAlgn="b" hangingPunct="1">
              <a:spcBef>
                <a:spcPct val="0"/>
              </a:spcBef>
              <a:buFontTx/>
              <a:buNone/>
            </a:pPr>
            <a:r>
              <a:rPr lang="en-GB" altLang="es-ES" sz="1000">
                <a:solidFill>
                  <a:srgbClr val="9E1B34"/>
                </a:solidFill>
                <a:latin typeface="Gill Sans"/>
              </a:rPr>
              <a:t>Labour relations at AXIS are subject to the provisions of the current collective bargaining agreement. The Collective Bargaining Agreement for Offices in the Community of Madrid applies.</a:t>
            </a:r>
          </a:p>
          <a:p>
            <a:pPr algn="just" eaLnBrk="1" fontAlgn="b" hangingPunct="1">
              <a:spcBef>
                <a:spcPct val="0"/>
              </a:spcBef>
              <a:buFontTx/>
              <a:buNone/>
            </a:pPr>
            <a:endParaRPr lang="en-GB" altLang="es-ES" sz="500">
              <a:solidFill>
                <a:srgbClr val="9E1B34"/>
              </a:solidFill>
              <a:latin typeface="Gill Sans"/>
            </a:endParaRPr>
          </a:p>
          <a:p>
            <a:pPr algn="just" eaLnBrk="1" fontAlgn="b" hangingPunct="1">
              <a:spcBef>
                <a:spcPct val="0"/>
              </a:spcBef>
              <a:buFontTx/>
              <a:buNone/>
            </a:pPr>
            <a:r>
              <a:rPr lang="en-GB" altLang="es-ES" sz="1000">
                <a:solidFill>
                  <a:srgbClr val="9E1B34"/>
                </a:solidFill>
                <a:latin typeface="Gill Sans"/>
              </a:rPr>
              <a:t>AXIS has its own Code of Conduct, which is governed by the same principles and values on which the relationship between Instituto de Crédito Oficial and its employees is based (see information on page 66 of this document), in addition to a Management by Objectives System, which serves as a management model establishing general and strategic objectives to contribute towards generating a culture that values the professional merits of its employees.</a:t>
            </a:r>
          </a:p>
        </p:txBody>
      </p:sp>
      <p:sp>
        <p:nvSpPr>
          <p:cNvPr id="29" name="28 Rectángulo">
            <a:extLst>
              <a:ext uri="{FF2B5EF4-FFF2-40B4-BE49-F238E27FC236}">
                <a16:creationId xmlns="" xmlns:a16="http://schemas.microsoft.com/office/drawing/2014/main" id="{0D85F098-109B-4CA5-B2A0-A8512C418FF0}"/>
              </a:ext>
            </a:extLst>
          </p:cNvPr>
          <p:cNvSpPr/>
          <p:nvPr/>
        </p:nvSpPr>
        <p:spPr>
          <a:xfrm>
            <a:off x="1698625" y="2851150"/>
            <a:ext cx="2881313" cy="276225"/>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200" b="1" dirty="0">
                <a:solidFill>
                  <a:schemeClr val="accent2">
                    <a:lumMod val="75000"/>
                  </a:schemeClr>
                </a:solidFill>
                <a:latin typeface="Gill Sans"/>
              </a:rPr>
              <a:t> KEY FIGURES</a:t>
            </a:r>
          </a:p>
        </p:txBody>
      </p:sp>
      <p:sp>
        <p:nvSpPr>
          <p:cNvPr id="161800" name="31 Rectángulo">
            <a:extLst>
              <a:ext uri="{FF2B5EF4-FFF2-40B4-BE49-F238E27FC236}">
                <a16:creationId xmlns="" xmlns:a16="http://schemas.microsoft.com/office/drawing/2014/main" id="{B16266B1-D1DB-4176-9EC8-4FB8457A1932}"/>
              </a:ext>
            </a:extLst>
          </p:cNvPr>
          <p:cNvSpPr>
            <a:spLocks noChangeArrowheads="1"/>
          </p:cNvSpPr>
          <p:nvPr/>
        </p:nvSpPr>
        <p:spPr bwMode="auto">
          <a:xfrm>
            <a:off x="1692275" y="3281363"/>
            <a:ext cx="32988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fontAlgn="b" hangingPunct="1">
              <a:spcBef>
                <a:spcPct val="0"/>
              </a:spcBef>
              <a:buFontTx/>
              <a:buNone/>
            </a:pPr>
            <a:r>
              <a:rPr lang="en-GB" altLang="es-ES" sz="1000" b="1">
                <a:solidFill>
                  <a:srgbClr val="963634"/>
                </a:solidFill>
                <a:latin typeface="Gill Sans"/>
              </a:rPr>
              <a:t>G4-10. Breakdown of worker groups by contract type</a:t>
            </a:r>
          </a:p>
        </p:txBody>
      </p:sp>
      <p:graphicFrame>
        <p:nvGraphicFramePr>
          <p:cNvPr id="3" name="2 Tabla">
            <a:extLst>
              <a:ext uri="{FF2B5EF4-FFF2-40B4-BE49-F238E27FC236}">
                <a16:creationId xmlns="" xmlns:a16="http://schemas.microsoft.com/office/drawing/2014/main" id="{554E031C-7646-4E03-987D-0C041D3E15F0}"/>
              </a:ext>
            </a:extLst>
          </p:cNvPr>
          <p:cNvGraphicFramePr>
            <a:graphicFrameLocks noGrp="1"/>
          </p:cNvGraphicFramePr>
          <p:nvPr/>
        </p:nvGraphicFramePr>
        <p:xfrm>
          <a:off x="5145088" y="2778125"/>
          <a:ext cx="3421062" cy="903288"/>
        </p:xfrm>
        <a:graphic>
          <a:graphicData uri="http://schemas.openxmlformats.org/drawingml/2006/table">
            <a:tbl>
              <a:tblPr firstRow="1" bandRow="1">
                <a:tableStyleId>{21E4AEA4-8DFA-4A89-87EB-49C32662AFE0}</a:tableStyleId>
              </a:tblPr>
              <a:tblGrid>
                <a:gridCol w="1404604">
                  <a:extLst>
                    <a:ext uri="{9D8B030D-6E8A-4147-A177-3AD203B41FA5}">
                      <a16:colId xmlns="" xmlns:a16="http://schemas.microsoft.com/office/drawing/2014/main" val="20000"/>
                    </a:ext>
                  </a:extLst>
                </a:gridCol>
                <a:gridCol w="694119">
                  <a:extLst>
                    <a:ext uri="{9D8B030D-6E8A-4147-A177-3AD203B41FA5}">
                      <a16:colId xmlns="" xmlns:a16="http://schemas.microsoft.com/office/drawing/2014/main" val="20001"/>
                    </a:ext>
                  </a:extLst>
                </a:gridCol>
                <a:gridCol w="632423">
                  <a:extLst>
                    <a:ext uri="{9D8B030D-6E8A-4147-A177-3AD203B41FA5}">
                      <a16:colId xmlns="" xmlns:a16="http://schemas.microsoft.com/office/drawing/2014/main" val="20002"/>
                    </a:ext>
                  </a:extLst>
                </a:gridCol>
                <a:gridCol w="689916">
                  <a:extLst>
                    <a:ext uri="{9D8B030D-6E8A-4147-A177-3AD203B41FA5}">
                      <a16:colId xmlns="" xmlns:a16="http://schemas.microsoft.com/office/drawing/2014/main" val="20003"/>
                    </a:ext>
                  </a:extLst>
                </a:gridCol>
              </a:tblGrid>
              <a:tr h="309750">
                <a:tc>
                  <a:txBody>
                    <a:bodyPr/>
                    <a:lstStyle/>
                    <a:p>
                      <a:pPr algn="ctr"/>
                      <a:r>
                        <a:rPr lang="en-GB" sz="800" dirty="0">
                          <a:latin typeface="Gill Sans"/>
                        </a:rPr>
                        <a:t>No. of employees</a:t>
                      </a:r>
                    </a:p>
                  </a:txBody>
                  <a:tcPr marL="91460" marR="91460" marT="45583" marB="4558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fontAlgn="ctr"/>
                      <a:r>
                        <a:rPr lang="en-GB" sz="800" b="1" i="0" u="none" strike="noStrike" dirty="0">
                          <a:solidFill>
                            <a:schemeClr val="bg1"/>
                          </a:solidFill>
                          <a:effectLst/>
                          <a:latin typeface="Gill Sans"/>
                        </a:rPr>
                        <a:t>2016</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fontAlgn="ctr"/>
                      <a:r>
                        <a:rPr lang="en-GB" sz="800" b="1" i="0" u="none" strike="noStrike" dirty="0">
                          <a:solidFill>
                            <a:schemeClr val="bg1"/>
                          </a:solidFill>
                          <a:effectLst/>
                          <a:latin typeface="Gill Sans"/>
                        </a:rPr>
                        <a:t>2015</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fontAlgn="ctr"/>
                      <a:r>
                        <a:rPr lang="en-GB" sz="800" b="1" i="0" u="none" strike="noStrike" dirty="0">
                          <a:solidFill>
                            <a:schemeClr val="bg1"/>
                          </a:solidFill>
                          <a:effectLst/>
                          <a:latin typeface="Gill Sans"/>
                        </a:rPr>
                        <a:t>Year-on-year change</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197846">
                <a:tc>
                  <a:txBody>
                    <a:bodyPr/>
                    <a:lstStyle/>
                    <a:p>
                      <a:r>
                        <a:rPr lang="en-GB" sz="700" b="1" dirty="0">
                          <a:solidFill>
                            <a:schemeClr val="accent2">
                              <a:lumMod val="75000"/>
                            </a:schemeClr>
                          </a:solidFill>
                          <a:latin typeface="Gill Sans"/>
                        </a:rPr>
                        <a:t>Total employees</a:t>
                      </a:r>
                    </a:p>
                  </a:txBody>
                  <a:tcPr marL="91460" marR="91460" marT="45583" marB="4558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rgbClr val="9E1B34"/>
                          </a:solidFill>
                          <a:effectLst/>
                          <a:latin typeface="Gill Sans"/>
                        </a:rPr>
                        <a:t>17</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rgbClr val="9E1B34"/>
                          </a:solidFill>
                          <a:effectLst/>
                          <a:latin typeface="Gill Sans"/>
                        </a:rPr>
                        <a:t>18</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rgbClr val="9E1B34"/>
                          </a:solidFill>
                          <a:effectLst/>
                          <a:latin typeface="Gill Sans"/>
                        </a:rPr>
                        <a:t>-3.0%</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197846">
                <a:tc>
                  <a:txBody>
                    <a:bodyPr/>
                    <a:lstStyle/>
                    <a:p>
                      <a:pPr marL="85725" indent="0"/>
                      <a:r>
                        <a:rPr lang="en-GB" sz="700" dirty="0">
                          <a:solidFill>
                            <a:schemeClr val="accent2">
                              <a:lumMod val="75000"/>
                            </a:schemeClr>
                          </a:solidFill>
                          <a:latin typeface="Gill Sans"/>
                        </a:rPr>
                        <a:t>On a permanent contract</a:t>
                      </a:r>
                    </a:p>
                  </a:txBody>
                  <a:tcPr marL="91460" marR="91460" marT="45583" marB="4558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rgbClr val="9E1B34"/>
                          </a:solidFill>
                          <a:effectLst/>
                          <a:latin typeface="Gill Sans"/>
                        </a:rPr>
                        <a:t>13</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rgbClr val="9E1B34"/>
                          </a:solidFill>
                          <a:effectLst/>
                          <a:latin typeface="Gill Sans"/>
                        </a:rPr>
                        <a:t>13</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rgbClr val="9E1B34"/>
                          </a:solidFill>
                          <a:effectLst/>
                          <a:latin typeface="Gill Sans"/>
                        </a:rPr>
                        <a:t>0%</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197846">
                <a:tc>
                  <a:txBody>
                    <a:bodyPr/>
                    <a:lstStyle/>
                    <a:p>
                      <a:pPr marL="85725" indent="0"/>
                      <a:r>
                        <a:rPr lang="en-GB" sz="700" baseline="0" dirty="0">
                          <a:solidFill>
                            <a:schemeClr val="accent2">
                              <a:lumMod val="75000"/>
                            </a:schemeClr>
                          </a:solidFill>
                          <a:latin typeface="Gill Sans"/>
                        </a:rPr>
                        <a:t>On a temporary contract</a:t>
                      </a:r>
                      <a:endParaRPr lang="en-GB" sz="700" dirty="0">
                        <a:solidFill>
                          <a:schemeClr val="accent2">
                            <a:lumMod val="75000"/>
                          </a:schemeClr>
                        </a:solidFill>
                        <a:latin typeface="Gill Sans"/>
                      </a:endParaRPr>
                    </a:p>
                  </a:txBody>
                  <a:tcPr marL="91460" marR="91460" marT="45583" marB="4558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rgbClr val="9E1B34"/>
                          </a:solidFill>
                          <a:effectLst/>
                          <a:latin typeface="Gill Sans"/>
                        </a:rPr>
                        <a:t>4</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rgbClr val="9E1B34"/>
                          </a:solidFill>
                          <a:effectLst/>
                          <a:latin typeface="Gill Sans"/>
                        </a:rPr>
                        <a:t>5</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rgbClr val="9E1B34"/>
                          </a:solidFill>
                          <a:effectLst/>
                          <a:latin typeface="Gill Sans"/>
                        </a:rPr>
                        <a:t>-10.8%</a:t>
                      </a:r>
                    </a:p>
                  </a:txBody>
                  <a:tcPr marL="9525" marR="9525" marT="951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sp>
        <p:nvSpPr>
          <p:cNvPr id="161828" name="32 Rectángulo">
            <a:extLst>
              <a:ext uri="{FF2B5EF4-FFF2-40B4-BE49-F238E27FC236}">
                <a16:creationId xmlns="" xmlns:a16="http://schemas.microsoft.com/office/drawing/2014/main" id="{1BD565CC-5284-4E27-9A7B-86D711877BB9}"/>
              </a:ext>
            </a:extLst>
          </p:cNvPr>
          <p:cNvSpPr>
            <a:spLocks noChangeArrowheads="1"/>
          </p:cNvSpPr>
          <p:nvPr/>
        </p:nvSpPr>
        <p:spPr bwMode="auto">
          <a:xfrm>
            <a:off x="1692275" y="3851275"/>
            <a:ext cx="5039965" cy="477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fontAlgn="b" hangingPunct="1">
              <a:spcBef>
                <a:spcPct val="0"/>
              </a:spcBef>
              <a:buFontTx/>
              <a:buNone/>
            </a:pPr>
            <a:r>
              <a:rPr lang="en-GB" altLang="es-ES" sz="1000" b="1" dirty="0">
                <a:solidFill>
                  <a:srgbClr val="963634"/>
                </a:solidFill>
                <a:latin typeface="Gill Sans"/>
              </a:rPr>
              <a:t>G4-11. Percentage of employees covered by collective bargaining agreements</a:t>
            </a:r>
          </a:p>
          <a:p>
            <a:pPr eaLnBrk="1" fontAlgn="b" hangingPunct="1">
              <a:spcBef>
                <a:spcPct val="0"/>
              </a:spcBef>
              <a:buFontTx/>
              <a:buNone/>
            </a:pPr>
            <a:endParaRPr lang="en-GB" altLang="es-ES" sz="500" b="1" dirty="0">
              <a:solidFill>
                <a:srgbClr val="963634"/>
              </a:solidFill>
              <a:latin typeface="Gill Sans"/>
            </a:endParaRPr>
          </a:p>
          <a:p>
            <a:pPr eaLnBrk="1" fontAlgn="b" hangingPunct="1">
              <a:spcBef>
                <a:spcPct val="0"/>
              </a:spcBef>
              <a:buFontTx/>
              <a:buNone/>
            </a:pPr>
            <a:r>
              <a:rPr lang="en-GB" altLang="es-ES" sz="1000" dirty="0">
                <a:solidFill>
                  <a:srgbClr val="9E1B34"/>
                </a:solidFill>
                <a:latin typeface="Gill Sans"/>
              </a:rPr>
              <a:t>94.3 %</a:t>
            </a:r>
          </a:p>
        </p:txBody>
      </p:sp>
      <p:sp>
        <p:nvSpPr>
          <p:cNvPr id="161829" name="31 Rectángulo">
            <a:extLst>
              <a:ext uri="{FF2B5EF4-FFF2-40B4-BE49-F238E27FC236}">
                <a16:creationId xmlns="" xmlns:a16="http://schemas.microsoft.com/office/drawing/2014/main" id="{174BDD74-B479-405F-8F81-E3E2216C94F7}"/>
              </a:ext>
            </a:extLst>
          </p:cNvPr>
          <p:cNvSpPr>
            <a:spLocks noChangeArrowheads="1"/>
          </p:cNvSpPr>
          <p:nvPr/>
        </p:nvSpPr>
        <p:spPr bwMode="auto">
          <a:xfrm>
            <a:off x="1698625" y="4429125"/>
            <a:ext cx="3579813"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fontAlgn="b" hangingPunct="1">
              <a:spcBef>
                <a:spcPct val="0"/>
              </a:spcBef>
              <a:buFontTx/>
              <a:buNone/>
            </a:pPr>
            <a:r>
              <a:rPr lang="en-GB" altLang="es-ES" sz="1000" b="1">
                <a:solidFill>
                  <a:srgbClr val="963634"/>
                </a:solidFill>
                <a:latin typeface="Gill Sans"/>
              </a:rPr>
              <a:t>G4-LA1. Total number of employees and average employee turnover, by age group, gender and region</a:t>
            </a:r>
          </a:p>
          <a:p>
            <a:pPr algn="just" eaLnBrk="1" fontAlgn="b" hangingPunct="1">
              <a:spcBef>
                <a:spcPct val="0"/>
              </a:spcBef>
              <a:buFontTx/>
              <a:buNone/>
            </a:pPr>
            <a:endParaRPr lang="en-GB" altLang="es-ES" sz="500">
              <a:solidFill>
                <a:srgbClr val="963634"/>
              </a:solidFill>
              <a:latin typeface="Gill Sans"/>
            </a:endParaRPr>
          </a:p>
          <a:p>
            <a:pPr algn="just" eaLnBrk="1" fontAlgn="b" hangingPunct="1">
              <a:spcBef>
                <a:spcPct val="0"/>
              </a:spcBef>
              <a:buFontTx/>
              <a:buNone/>
            </a:pPr>
            <a:r>
              <a:rPr lang="en-GB" altLang="es-ES" sz="1000">
                <a:solidFill>
                  <a:srgbClr val="963634"/>
                </a:solidFill>
                <a:latin typeface="Gill Sans"/>
              </a:rPr>
              <a:t>The entire AXIS workforce is located in Madrid</a:t>
            </a:r>
          </a:p>
        </p:txBody>
      </p:sp>
      <p:graphicFrame>
        <p:nvGraphicFramePr>
          <p:cNvPr id="24" name="23 Tabla">
            <a:extLst>
              <a:ext uri="{FF2B5EF4-FFF2-40B4-BE49-F238E27FC236}">
                <a16:creationId xmlns="" xmlns:a16="http://schemas.microsoft.com/office/drawing/2014/main" id="{19EBE820-0D68-468F-AC92-6CD98CDFFCE0}"/>
              </a:ext>
            </a:extLst>
          </p:cNvPr>
          <p:cNvGraphicFramePr>
            <a:graphicFrameLocks noGrp="1"/>
          </p:cNvGraphicFramePr>
          <p:nvPr/>
        </p:nvGraphicFramePr>
        <p:xfrm>
          <a:off x="1978025" y="5268913"/>
          <a:ext cx="3205163" cy="976312"/>
        </p:xfrm>
        <a:graphic>
          <a:graphicData uri="http://schemas.openxmlformats.org/drawingml/2006/table">
            <a:tbl>
              <a:tblPr firstRow="1" bandRow="1">
                <a:tableStyleId>{21E4AEA4-8DFA-4A89-87EB-49C32662AFE0}</a:tableStyleId>
              </a:tblPr>
              <a:tblGrid>
                <a:gridCol w="1232754">
                  <a:extLst>
                    <a:ext uri="{9D8B030D-6E8A-4147-A177-3AD203B41FA5}">
                      <a16:colId xmlns="" xmlns:a16="http://schemas.microsoft.com/office/drawing/2014/main" val="20000"/>
                    </a:ext>
                  </a:extLst>
                </a:gridCol>
                <a:gridCol w="640020">
                  <a:extLst>
                    <a:ext uri="{9D8B030D-6E8A-4147-A177-3AD203B41FA5}">
                      <a16:colId xmlns="" xmlns:a16="http://schemas.microsoft.com/office/drawing/2014/main" val="20001"/>
                    </a:ext>
                  </a:extLst>
                </a:gridCol>
                <a:gridCol w="576238">
                  <a:extLst>
                    <a:ext uri="{9D8B030D-6E8A-4147-A177-3AD203B41FA5}">
                      <a16:colId xmlns="" xmlns:a16="http://schemas.microsoft.com/office/drawing/2014/main" val="20002"/>
                    </a:ext>
                  </a:extLst>
                </a:gridCol>
                <a:gridCol w="756151">
                  <a:extLst>
                    <a:ext uri="{9D8B030D-6E8A-4147-A177-3AD203B41FA5}">
                      <a16:colId xmlns="" xmlns:a16="http://schemas.microsoft.com/office/drawing/2014/main" val="20003"/>
                    </a:ext>
                  </a:extLst>
                </a:gridCol>
              </a:tblGrid>
              <a:tr h="335608">
                <a:tc>
                  <a:txBody>
                    <a:bodyPr/>
                    <a:lstStyle/>
                    <a:p>
                      <a:pPr algn="ctr"/>
                      <a:r>
                        <a:rPr lang="en-GB" sz="800" dirty="0">
                          <a:latin typeface="Gill Sans"/>
                        </a:rPr>
                        <a:t>Distribution of workforce by gender</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fontAlgn="ctr"/>
                      <a:r>
                        <a:rPr lang="en-GB" sz="800" b="1" i="0" u="none" strike="noStrike" dirty="0">
                          <a:solidFill>
                            <a:schemeClr val="bg1"/>
                          </a:solidFill>
                          <a:effectLst/>
                          <a:latin typeface="Gill Sans"/>
                        </a:rPr>
                        <a:t>2016</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fontAlgn="ctr"/>
                      <a:r>
                        <a:rPr lang="en-GB" sz="800" b="1" i="0" u="none" strike="noStrike" dirty="0">
                          <a:solidFill>
                            <a:schemeClr val="bg1"/>
                          </a:solidFill>
                          <a:effectLst/>
                          <a:latin typeface="Gill Sans"/>
                        </a:rPr>
                        <a:t>2015</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fontAlgn="ctr"/>
                      <a:r>
                        <a:rPr lang="en-GB" sz="800" b="1" i="0" u="none" strike="noStrike" dirty="0">
                          <a:solidFill>
                            <a:schemeClr val="bg1"/>
                          </a:solidFill>
                          <a:effectLst/>
                          <a:latin typeface="Gill Sans"/>
                        </a:rPr>
                        <a:t>Year-on-year change</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13568">
                <a:tc>
                  <a:txBody>
                    <a:bodyPr/>
                    <a:lstStyle/>
                    <a:p>
                      <a:r>
                        <a:rPr lang="en-GB" sz="700" b="1" dirty="0">
                          <a:solidFill>
                            <a:schemeClr val="accent2">
                              <a:lumMod val="75000"/>
                            </a:schemeClr>
                          </a:solidFill>
                          <a:latin typeface="Gill Sans"/>
                        </a:rPr>
                        <a:t>Total employees</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rgbClr val="9E1B34"/>
                          </a:solidFill>
                          <a:effectLst/>
                          <a:latin typeface="Gill Sans"/>
                        </a:rPr>
                        <a:t>17</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rgbClr val="9E1B34"/>
                          </a:solidFill>
                          <a:effectLst/>
                          <a:latin typeface="Gill Sans"/>
                        </a:rPr>
                        <a:t>18</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rgbClr val="9E1B34"/>
                          </a:solidFill>
                          <a:effectLst/>
                          <a:latin typeface="Gill Sans"/>
                        </a:rPr>
                        <a:t>-3.0%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13568">
                <a:tc>
                  <a:txBody>
                    <a:bodyPr/>
                    <a:lstStyle/>
                    <a:p>
                      <a:pPr marL="180975" indent="0"/>
                      <a:r>
                        <a:rPr lang="en-GB" sz="700" dirty="0">
                          <a:solidFill>
                            <a:schemeClr val="accent2">
                              <a:lumMod val="75000"/>
                            </a:schemeClr>
                          </a:solidFill>
                          <a:latin typeface="Gill Sans"/>
                        </a:rPr>
                        <a:t>Men</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rgbClr val="9E1B34"/>
                          </a:solidFill>
                          <a:latin typeface="Gill Sans"/>
                        </a:rPr>
                        <a:t>6</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dirty="0">
                          <a:solidFill>
                            <a:srgbClr val="9E1B34"/>
                          </a:solidFill>
                          <a:latin typeface="Gill Sans"/>
                        </a:rPr>
                        <a:t>7</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dirty="0">
                          <a:solidFill>
                            <a:srgbClr val="9E1B34"/>
                          </a:solidFill>
                          <a:latin typeface="Gill Sans"/>
                        </a:rPr>
                        <a:t>-7.7%</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13568">
                <a:tc>
                  <a:txBody>
                    <a:bodyPr/>
                    <a:lstStyle/>
                    <a:p>
                      <a:pPr marL="180975" indent="0"/>
                      <a:r>
                        <a:rPr lang="en-GB" sz="700" dirty="0">
                          <a:solidFill>
                            <a:schemeClr val="accent2">
                              <a:lumMod val="75000"/>
                            </a:schemeClr>
                          </a:solidFill>
                          <a:latin typeface="Gill Sans"/>
                        </a:rPr>
                        <a:t>Women</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dirty="0">
                          <a:solidFill>
                            <a:srgbClr val="9E1B34"/>
                          </a:solidFill>
                          <a:latin typeface="Gill Sans"/>
                        </a:rPr>
                        <a:t>11</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dirty="0">
                          <a:solidFill>
                            <a:srgbClr val="9E1B34"/>
                          </a:solidFill>
                          <a:latin typeface="Gill Sans"/>
                        </a:rPr>
                        <a:t>11</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dirty="0">
                          <a:solidFill>
                            <a:srgbClr val="9E1B34"/>
                          </a:solidFill>
                          <a:latin typeface="Gill Sans"/>
                        </a:rPr>
                        <a:t>0%</a:t>
                      </a:r>
                    </a:p>
                  </a:txBody>
                  <a:tcPr marL="91477" marR="91477" marT="45764" marB="4576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bl>
          </a:graphicData>
        </a:graphic>
      </p:graphicFrame>
      <p:graphicFrame>
        <p:nvGraphicFramePr>
          <p:cNvPr id="30" name="29 Tabla">
            <a:extLst>
              <a:ext uri="{FF2B5EF4-FFF2-40B4-BE49-F238E27FC236}">
                <a16:creationId xmlns="" xmlns:a16="http://schemas.microsoft.com/office/drawing/2014/main" id="{4BA67549-C8E4-453B-9BA1-7C82665D4E72}"/>
              </a:ext>
            </a:extLst>
          </p:cNvPr>
          <p:cNvGraphicFramePr>
            <a:graphicFrameLocks noGrp="1"/>
          </p:cNvGraphicFramePr>
          <p:nvPr/>
        </p:nvGraphicFramePr>
        <p:xfrm>
          <a:off x="5483225" y="4338638"/>
          <a:ext cx="3203575" cy="2043110"/>
        </p:xfrm>
        <a:graphic>
          <a:graphicData uri="http://schemas.openxmlformats.org/drawingml/2006/table">
            <a:tbl>
              <a:tblPr firstRow="1" bandRow="1">
                <a:tableStyleId>{21E4AEA4-8DFA-4A89-87EB-49C32662AFE0}</a:tableStyleId>
              </a:tblPr>
              <a:tblGrid>
                <a:gridCol w="1232143">
                  <a:extLst>
                    <a:ext uri="{9D8B030D-6E8A-4147-A177-3AD203B41FA5}">
                      <a16:colId xmlns="" xmlns:a16="http://schemas.microsoft.com/office/drawing/2014/main" val="20000"/>
                    </a:ext>
                  </a:extLst>
                </a:gridCol>
                <a:gridCol w="639703">
                  <a:extLst>
                    <a:ext uri="{9D8B030D-6E8A-4147-A177-3AD203B41FA5}">
                      <a16:colId xmlns="" xmlns:a16="http://schemas.microsoft.com/office/drawing/2014/main" val="20001"/>
                    </a:ext>
                  </a:extLst>
                </a:gridCol>
                <a:gridCol w="575953">
                  <a:extLst>
                    <a:ext uri="{9D8B030D-6E8A-4147-A177-3AD203B41FA5}">
                      <a16:colId xmlns="" xmlns:a16="http://schemas.microsoft.com/office/drawing/2014/main" val="20002"/>
                    </a:ext>
                  </a:extLst>
                </a:gridCol>
                <a:gridCol w="755776">
                  <a:extLst>
                    <a:ext uri="{9D8B030D-6E8A-4147-A177-3AD203B41FA5}">
                      <a16:colId xmlns="" xmlns:a16="http://schemas.microsoft.com/office/drawing/2014/main" val="20003"/>
                    </a:ext>
                  </a:extLst>
                </a:gridCol>
              </a:tblGrid>
              <a:tr h="335438">
                <a:tc>
                  <a:txBody>
                    <a:bodyPr/>
                    <a:lstStyle/>
                    <a:p>
                      <a:pPr algn="ctr"/>
                      <a:r>
                        <a:rPr lang="en-GB" sz="800" dirty="0">
                          <a:latin typeface="Gill Sans"/>
                        </a:rPr>
                        <a:t>Distribution of workforce by age</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fontAlgn="ctr"/>
                      <a:r>
                        <a:rPr lang="en-GB" sz="800" b="1" i="0" u="none" strike="noStrike" dirty="0">
                          <a:solidFill>
                            <a:schemeClr val="bg1"/>
                          </a:solidFill>
                          <a:effectLst/>
                          <a:latin typeface="Gill Sans"/>
                        </a:rPr>
                        <a:t>2016</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fontAlgn="ctr"/>
                      <a:r>
                        <a:rPr lang="en-GB" sz="800" b="1" i="0" u="none" strike="noStrike" dirty="0">
                          <a:solidFill>
                            <a:schemeClr val="bg1"/>
                          </a:solidFill>
                          <a:effectLst/>
                          <a:latin typeface="Gill Sans"/>
                        </a:rPr>
                        <a:t>2015</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fontAlgn="ctr"/>
                      <a:r>
                        <a:rPr lang="en-GB" sz="800" b="1" i="0" u="none" strike="noStrike" dirty="0">
                          <a:solidFill>
                            <a:schemeClr val="bg1"/>
                          </a:solidFill>
                          <a:effectLst/>
                          <a:latin typeface="Gill Sans"/>
                        </a:rPr>
                        <a:t>Year-on-year change</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13459">
                <a:tc>
                  <a:txBody>
                    <a:bodyPr/>
                    <a:lstStyle/>
                    <a:p>
                      <a:r>
                        <a:rPr lang="en-GB" sz="700" b="0" dirty="0">
                          <a:solidFill>
                            <a:schemeClr val="accent2">
                              <a:lumMod val="75000"/>
                            </a:schemeClr>
                          </a:solidFill>
                          <a:latin typeface="Gill Sans"/>
                        </a:rPr>
                        <a:t>Up to 30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b="0" dirty="0">
                          <a:solidFill>
                            <a:srgbClr val="9E1B34"/>
                          </a:solidFill>
                          <a:latin typeface="Gill Sans"/>
                        </a:rPr>
                        <a:t>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13459">
                <a:tc>
                  <a:txBody>
                    <a:bodyPr/>
                    <a:lstStyle/>
                    <a:p>
                      <a:pPr marL="0" indent="0"/>
                      <a:r>
                        <a:rPr lang="en-GB" sz="700" b="0" dirty="0">
                          <a:solidFill>
                            <a:schemeClr val="accent2">
                              <a:lumMod val="75000"/>
                            </a:schemeClr>
                          </a:solidFill>
                          <a:latin typeface="Gill Sans"/>
                        </a:rPr>
                        <a:t>31 to 35</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b="0" dirty="0">
                          <a:solidFill>
                            <a:srgbClr val="9E1B34"/>
                          </a:solidFill>
                          <a:latin typeface="Gill Sans"/>
                        </a:rPr>
                        <a:t>4</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4</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13459">
                <a:tc>
                  <a:txBody>
                    <a:bodyPr/>
                    <a:lstStyle/>
                    <a:p>
                      <a:pPr marL="0" indent="0"/>
                      <a:r>
                        <a:rPr lang="en-GB" sz="700" b="0" dirty="0">
                          <a:solidFill>
                            <a:schemeClr val="accent2">
                              <a:lumMod val="75000"/>
                            </a:schemeClr>
                          </a:solidFill>
                          <a:latin typeface="Gill Sans"/>
                        </a:rPr>
                        <a:t>36 to 40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b="0" dirty="0">
                          <a:solidFill>
                            <a:srgbClr val="9E1B34"/>
                          </a:solidFill>
                          <a:latin typeface="Gill Sans"/>
                        </a:rPr>
                        <a:t>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13459">
                <a:tc>
                  <a:txBody>
                    <a:bodyPr/>
                    <a:lstStyle/>
                    <a:p>
                      <a:pPr marL="0" indent="0"/>
                      <a:r>
                        <a:rPr lang="en-GB" sz="700" b="0" dirty="0">
                          <a:solidFill>
                            <a:schemeClr val="accent2">
                              <a:lumMod val="75000"/>
                            </a:schemeClr>
                          </a:solidFill>
                          <a:latin typeface="Gill Sans"/>
                        </a:rPr>
                        <a:t>41 to 45</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b="0" dirty="0">
                          <a:solidFill>
                            <a:srgbClr val="9E1B34"/>
                          </a:solidFill>
                          <a:latin typeface="Gill Sans"/>
                        </a:rPr>
                        <a:t>5</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6</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-9%</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13459">
                <a:tc>
                  <a:txBody>
                    <a:bodyPr/>
                    <a:lstStyle/>
                    <a:p>
                      <a:pPr marL="0" indent="0"/>
                      <a:r>
                        <a:rPr lang="en-GB" sz="700" b="0" dirty="0">
                          <a:solidFill>
                            <a:schemeClr val="accent2">
                              <a:lumMod val="75000"/>
                            </a:schemeClr>
                          </a:solidFill>
                          <a:latin typeface="Gill Sans"/>
                        </a:rPr>
                        <a:t>46 to 50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b="0" dirty="0">
                          <a:solidFill>
                            <a:srgbClr val="9E1B34"/>
                          </a:solidFill>
                          <a:latin typeface="Gill Sans"/>
                        </a:rPr>
                        <a:t>3</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3</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100%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213459">
                <a:tc>
                  <a:txBody>
                    <a:bodyPr/>
                    <a:lstStyle/>
                    <a:p>
                      <a:pPr marL="0" indent="0"/>
                      <a:r>
                        <a:rPr lang="en-GB" sz="700" b="0" dirty="0">
                          <a:solidFill>
                            <a:schemeClr val="accent2">
                              <a:lumMod val="75000"/>
                            </a:schemeClr>
                          </a:solidFill>
                          <a:latin typeface="Gill Sans"/>
                        </a:rPr>
                        <a:t>51 to 55</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b="0" dirty="0">
                          <a:solidFill>
                            <a:srgbClr val="9E1B34"/>
                          </a:solidFill>
                          <a:latin typeface="Gill Sans"/>
                        </a:rPr>
                        <a:t>2</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2</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213459">
                <a:tc>
                  <a:txBody>
                    <a:bodyPr/>
                    <a:lstStyle/>
                    <a:p>
                      <a:pPr marL="0" indent="0"/>
                      <a:r>
                        <a:rPr lang="en-GB" sz="700" b="0" dirty="0">
                          <a:solidFill>
                            <a:schemeClr val="accent2">
                              <a:lumMod val="75000"/>
                            </a:schemeClr>
                          </a:solidFill>
                          <a:latin typeface="Gill Sans"/>
                        </a:rPr>
                        <a:t>56 to 60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b="0" dirty="0">
                          <a:solidFill>
                            <a:srgbClr val="9E1B34"/>
                          </a:solidFill>
                          <a:latin typeface="Gill Sans"/>
                        </a:rPr>
                        <a:t>2</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2</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213459">
                <a:tc>
                  <a:txBody>
                    <a:bodyPr/>
                    <a:lstStyle/>
                    <a:p>
                      <a:pPr marL="0" indent="0"/>
                      <a:r>
                        <a:rPr lang="en-GB" sz="700" b="0" dirty="0">
                          <a:solidFill>
                            <a:schemeClr val="accent2">
                              <a:lumMod val="75000"/>
                            </a:schemeClr>
                          </a:solidFill>
                          <a:latin typeface="Gill Sans"/>
                        </a:rPr>
                        <a:t>Over 60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r>
                        <a:rPr lang="en-GB" sz="700" b="0" dirty="0">
                          <a:solidFill>
                            <a:srgbClr val="9E1B34"/>
                          </a:solidFill>
                          <a:latin typeface="Gill Sans"/>
                        </a:rPr>
                        <a:t>1</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1</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r>
                        <a:rPr lang="en-GB" sz="700" b="0" dirty="0">
                          <a:solidFill>
                            <a:srgbClr val="9E1B34"/>
                          </a:solidFill>
                          <a:latin typeface="Gill Sans"/>
                        </a:rPr>
                        <a:t>0%</a:t>
                      </a:r>
                    </a:p>
                  </a:txBody>
                  <a:tcPr marL="91431" marR="91431" marT="45741" marB="4574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bl>
          </a:graphicData>
        </a:graphic>
      </p:graphicFrame>
      <p:sp>
        <p:nvSpPr>
          <p:cNvPr id="21" name="20 Rectángulo">
            <a:extLst>
              <a:ext uri="{FF2B5EF4-FFF2-40B4-BE49-F238E27FC236}">
                <a16:creationId xmlns="" xmlns:a16="http://schemas.microsoft.com/office/drawing/2014/main" id="{EF01EFFB-E36B-4B17-A7E7-92E2E67C4B32}"/>
              </a:ext>
            </a:extLst>
          </p:cNvPr>
          <p:cNvSpPr/>
          <p:nvPr/>
        </p:nvSpPr>
        <p:spPr>
          <a:xfrm>
            <a:off x="0" y="6799263"/>
            <a:ext cx="9144000" cy="11588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22" name="21 Rectángulo">
            <a:extLst>
              <a:ext uri="{FF2B5EF4-FFF2-40B4-BE49-F238E27FC236}">
                <a16:creationId xmlns="" xmlns:a16="http://schemas.microsoft.com/office/drawing/2014/main" id="{38F39DC2-3CF3-4672-9C53-CF2298D9D26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pic>
        <p:nvPicPr>
          <p:cNvPr id="35" name="Picture 9">
            <a:extLst>
              <a:ext uri="{FF2B5EF4-FFF2-40B4-BE49-F238E27FC236}">
                <a16:creationId xmlns="" xmlns:a16="http://schemas.microsoft.com/office/drawing/2014/main" id="{67C09651-1AF1-4933-9C02-B132F3323B2B}"/>
              </a:ext>
            </a:extLst>
          </p:cNvPr>
          <p:cNvPicPr>
            <a:picLocks noChangeAspect="1" noChangeArrowheads="1"/>
          </p:cNvPicPr>
          <p:nvPr/>
        </p:nvPicPr>
        <p:blipFill>
          <a:blip r:embed="rId3"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3"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4"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6"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37"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38"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39"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4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1"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50934581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19 Rectángulo">
            <a:extLst>
              <a:ext uri="{FF2B5EF4-FFF2-40B4-BE49-F238E27FC236}">
                <a16:creationId xmlns="" xmlns:a16="http://schemas.microsoft.com/office/drawing/2014/main" id="{C133DBE4-8F6D-4DFA-817A-0EA4BFE127A6}"/>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8198" name="1 Marcador de número de diapositiva">
            <a:extLst>
              <a:ext uri="{FF2B5EF4-FFF2-40B4-BE49-F238E27FC236}">
                <a16:creationId xmlns="" xmlns:a16="http://schemas.microsoft.com/office/drawing/2014/main" id="{9D00C1BE-A3E9-4CCA-A58F-FC771F6CBD04}"/>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2410716A-285E-483E-99FF-F85CDD7C31C9}" type="slidenum">
              <a:rPr lang="es-ES" altLang="es-ES" sz="1600" b="1">
                <a:solidFill>
                  <a:srgbClr val="FFC000"/>
                </a:solidFill>
              </a:rPr>
              <a:pPr eaLnBrk="1" hangingPunct="1">
                <a:spcBef>
                  <a:spcPct val="0"/>
                </a:spcBef>
                <a:buFontTx/>
                <a:buNone/>
              </a:pPr>
              <a:t>158</a:t>
            </a:fld>
            <a:endParaRPr lang="en-GB" altLang="es-ES" sz="1600" b="1">
              <a:solidFill>
                <a:srgbClr val="FFC000"/>
              </a:solidFill>
            </a:endParaRPr>
          </a:p>
        </p:txBody>
      </p:sp>
      <p:graphicFrame>
        <p:nvGraphicFramePr>
          <p:cNvPr id="25" name="24 Tabla">
            <a:extLst>
              <a:ext uri="{FF2B5EF4-FFF2-40B4-BE49-F238E27FC236}">
                <a16:creationId xmlns="" xmlns:a16="http://schemas.microsoft.com/office/drawing/2014/main" id="{ACC104F0-068D-4D61-B149-1C13AAA38D10}"/>
              </a:ext>
            </a:extLst>
          </p:cNvPr>
          <p:cNvGraphicFramePr>
            <a:graphicFrameLocks noGrp="1"/>
          </p:cNvGraphicFramePr>
          <p:nvPr>
            <p:extLst>
              <p:ext uri="{D42A27DB-BD31-4B8C-83A1-F6EECF244321}">
                <p14:modId xmlns:p14="http://schemas.microsoft.com/office/powerpoint/2010/main" val="1276294556"/>
              </p:ext>
            </p:extLst>
          </p:nvPr>
        </p:nvGraphicFramePr>
        <p:xfrm>
          <a:off x="2124075" y="1916832"/>
          <a:ext cx="6264275" cy="1320368"/>
        </p:xfrm>
        <a:graphic>
          <a:graphicData uri="http://schemas.openxmlformats.org/drawingml/2006/table">
            <a:tbl>
              <a:tblPr firstRow="1" bandRow="1">
                <a:tableStyleId>{21E4AEA4-8DFA-4A89-87EB-49C32662AFE0}</a:tableStyleId>
              </a:tblPr>
              <a:tblGrid>
                <a:gridCol w="2377386">
                  <a:extLst>
                    <a:ext uri="{9D8B030D-6E8A-4147-A177-3AD203B41FA5}">
                      <a16:colId xmlns="" xmlns:a16="http://schemas.microsoft.com/office/drawing/2014/main" val="20000"/>
                    </a:ext>
                  </a:extLst>
                </a:gridCol>
                <a:gridCol w="668870">
                  <a:extLst>
                    <a:ext uri="{9D8B030D-6E8A-4147-A177-3AD203B41FA5}">
                      <a16:colId xmlns="" xmlns:a16="http://schemas.microsoft.com/office/drawing/2014/main" val="20001"/>
                    </a:ext>
                  </a:extLst>
                </a:gridCol>
                <a:gridCol w="668870">
                  <a:extLst>
                    <a:ext uri="{9D8B030D-6E8A-4147-A177-3AD203B41FA5}">
                      <a16:colId xmlns="" xmlns:a16="http://schemas.microsoft.com/office/drawing/2014/main" val="20002"/>
                    </a:ext>
                  </a:extLst>
                </a:gridCol>
                <a:gridCol w="668870">
                  <a:extLst>
                    <a:ext uri="{9D8B030D-6E8A-4147-A177-3AD203B41FA5}">
                      <a16:colId xmlns="" xmlns:a16="http://schemas.microsoft.com/office/drawing/2014/main" val="20003"/>
                    </a:ext>
                  </a:extLst>
                </a:gridCol>
                <a:gridCol w="668870">
                  <a:extLst>
                    <a:ext uri="{9D8B030D-6E8A-4147-A177-3AD203B41FA5}">
                      <a16:colId xmlns="" xmlns:a16="http://schemas.microsoft.com/office/drawing/2014/main" val="20004"/>
                    </a:ext>
                  </a:extLst>
                </a:gridCol>
                <a:gridCol w="668870">
                  <a:extLst>
                    <a:ext uri="{9D8B030D-6E8A-4147-A177-3AD203B41FA5}">
                      <a16:colId xmlns="" xmlns:a16="http://schemas.microsoft.com/office/drawing/2014/main" val="20005"/>
                    </a:ext>
                  </a:extLst>
                </a:gridCol>
                <a:gridCol w="542539">
                  <a:extLst>
                    <a:ext uri="{9D8B030D-6E8A-4147-A177-3AD203B41FA5}">
                      <a16:colId xmlns="" xmlns:a16="http://schemas.microsoft.com/office/drawing/2014/main" val="20006"/>
                    </a:ext>
                  </a:extLst>
                </a:gridCol>
              </a:tblGrid>
              <a:tr h="213597">
                <a:tc rowSpan="2">
                  <a:txBody>
                    <a:bodyPr/>
                    <a:lstStyle/>
                    <a:p>
                      <a:pPr algn="ctr"/>
                      <a:r>
                        <a:rPr lang="en-GB" sz="800" dirty="0">
                          <a:solidFill>
                            <a:schemeClr val="bg1"/>
                          </a:solidFill>
                          <a:latin typeface="Gill Sans"/>
                        </a:rPr>
                        <a:t>Average hours of training per employee and number of people trained</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gridSpan="2">
                  <a:txBody>
                    <a:bodyPr/>
                    <a:lstStyle/>
                    <a:p>
                      <a:pPr algn="ctr"/>
                      <a:r>
                        <a:rPr lang="en-GB" sz="800" dirty="0">
                          <a:solidFill>
                            <a:schemeClr val="bg1"/>
                          </a:solidFill>
                          <a:latin typeface="Gill Sans"/>
                        </a:rPr>
                        <a:t>2016</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gridSpan="2">
                  <a:txBody>
                    <a:bodyPr/>
                    <a:lstStyle/>
                    <a:p>
                      <a:pPr algn="ctr"/>
                      <a:r>
                        <a:rPr lang="en-GB" sz="800" dirty="0">
                          <a:solidFill>
                            <a:schemeClr val="bg1"/>
                          </a:solidFill>
                          <a:latin typeface="Gill Sans"/>
                        </a:rPr>
                        <a:t>2015</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gridSpan="2">
                  <a:txBody>
                    <a:bodyPr/>
                    <a:lstStyle/>
                    <a:p>
                      <a:pPr algn="ctr"/>
                      <a:r>
                        <a:rPr lang="en-GB" sz="800" dirty="0">
                          <a:solidFill>
                            <a:schemeClr val="bg1"/>
                          </a:solidFill>
                          <a:latin typeface="Gill Sans"/>
                        </a:rPr>
                        <a:t>Year-on-year change</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extLst>
                  <a:ext uri="{0D108BD9-81ED-4DB2-BD59-A6C34878D82A}">
                    <a16:rowId xmlns="" xmlns:a16="http://schemas.microsoft.com/office/drawing/2014/main" val="10000"/>
                  </a:ext>
                </a:extLst>
              </a:tr>
              <a:tr h="213597">
                <a:tc vMerge="1">
                  <a:txBody>
                    <a:bodyPr/>
                    <a:lstStyle/>
                    <a:p>
                      <a:endParaRPr lang="es-ES"/>
                    </a:p>
                  </a:txBody>
                  <a:tcPr/>
                </a:tc>
                <a:tc>
                  <a:txBody>
                    <a:bodyPr/>
                    <a:lstStyle/>
                    <a:p>
                      <a:pPr marL="0" algn="ctr" defTabSz="914400" rtl="0" eaLnBrk="1" latinLnBrk="0" hangingPunct="1"/>
                      <a:r>
                        <a:rPr lang="en-GB" sz="800" b="1" dirty="0">
                          <a:solidFill>
                            <a:schemeClr val="bg1"/>
                          </a:solidFill>
                          <a:latin typeface="Gill Sans"/>
                        </a:rPr>
                        <a:t>Number</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Average</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marL="0" algn="ctr" defTabSz="914400" rtl="0" eaLnBrk="1" latinLnBrk="0" hangingPunct="1"/>
                      <a:r>
                        <a:rPr lang="en-GB" sz="800" b="1" dirty="0">
                          <a:solidFill>
                            <a:schemeClr val="bg1"/>
                          </a:solidFill>
                          <a:latin typeface="Gill Sans"/>
                        </a:rPr>
                        <a:t>Number</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Average</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Number</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Average</a:t>
                      </a:r>
                    </a:p>
                  </a:txBody>
                  <a:tcPr marL="91428" marR="91428" marT="45782" marB="4578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1"/>
                  </a:ext>
                </a:extLst>
              </a:tr>
              <a:tr h="259512">
                <a:tc>
                  <a:txBody>
                    <a:bodyPr/>
                    <a:lstStyle/>
                    <a:p>
                      <a:r>
                        <a:rPr lang="en-GB" sz="700" dirty="0">
                          <a:solidFill>
                            <a:schemeClr val="accent2">
                              <a:lumMod val="75000"/>
                            </a:schemeClr>
                          </a:solidFill>
                          <a:latin typeface="Gill Sans"/>
                        </a:rPr>
                        <a:t>Total no. training hours</a:t>
                      </a:r>
                    </a:p>
                  </a:txBody>
                  <a:tcPr marL="91428" marR="91428" marT="45782" marB="4578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chemeClr val="accent2">
                              <a:lumMod val="75000"/>
                            </a:schemeClr>
                          </a:solidFill>
                          <a:effectLst/>
                          <a:latin typeface="Gill Sans"/>
                        </a:rPr>
                        <a:t>1,127</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1,113</a:t>
                      </a:r>
                    </a:p>
                  </a:txBody>
                  <a:tcPr marL="9524" marR="9524" marT="953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a:t>
                      </a:r>
                    </a:p>
                  </a:txBody>
                  <a:tcPr marL="9524" marR="9524" marT="953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1.3%</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571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Number of employees</a:t>
                      </a:r>
                    </a:p>
                  </a:txBody>
                  <a:tcPr marL="91428" marR="91428" marT="45782" marB="4578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chemeClr val="accent2">
                              <a:lumMod val="75000"/>
                            </a:schemeClr>
                          </a:solidFill>
                          <a:effectLst/>
                          <a:latin typeface="Gill Sans"/>
                        </a:rPr>
                        <a:t>17</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64.6</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18.0</a:t>
                      </a:r>
                    </a:p>
                  </a:txBody>
                  <a:tcPr marL="9524" marR="9524" marT="953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61.8</a:t>
                      </a:r>
                    </a:p>
                  </a:txBody>
                  <a:tcPr marL="9524" marR="9524" marT="953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-3.0%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4.4%</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5468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No. of people trained</a:t>
                      </a:r>
                    </a:p>
                  </a:txBody>
                  <a:tcPr marL="91428" marR="91428" marT="45782" marB="4578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chemeClr val="accent2">
                              <a:lumMod val="75000"/>
                            </a:schemeClr>
                          </a:solidFill>
                          <a:effectLst/>
                          <a:latin typeface="Gill Sans"/>
                        </a:rPr>
                        <a:t>17</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64.6</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14.0</a:t>
                      </a:r>
                    </a:p>
                  </a:txBody>
                  <a:tcPr marL="9524" marR="9524" marT="953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79.5</a:t>
                      </a:r>
                    </a:p>
                  </a:txBody>
                  <a:tcPr marL="9524" marR="9524" marT="953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24.7%</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-18.8%</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sp>
        <p:nvSpPr>
          <p:cNvPr id="162866" name="25 Rectángulo">
            <a:extLst>
              <a:ext uri="{FF2B5EF4-FFF2-40B4-BE49-F238E27FC236}">
                <a16:creationId xmlns="" xmlns:a16="http://schemas.microsoft.com/office/drawing/2014/main" id="{E295ED9D-5A1E-4799-85CB-2DFBD17655B8}"/>
              </a:ext>
            </a:extLst>
          </p:cNvPr>
          <p:cNvSpPr>
            <a:spLocks noChangeArrowheads="1"/>
          </p:cNvSpPr>
          <p:nvPr/>
        </p:nvSpPr>
        <p:spPr bwMode="auto">
          <a:xfrm>
            <a:off x="1879600" y="1628775"/>
            <a:ext cx="6551613"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fontAlgn="b" hangingPunct="1">
              <a:spcBef>
                <a:spcPct val="0"/>
              </a:spcBef>
              <a:buFontTx/>
              <a:buNone/>
            </a:pPr>
            <a:r>
              <a:rPr lang="en-GB" altLang="es-ES" sz="1000" b="1">
                <a:solidFill>
                  <a:srgbClr val="963634"/>
                </a:solidFill>
                <a:latin typeface="Gill Sans"/>
              </a:rPr>
              <a:t>G4-LA9. Average hours of training per year per employee by gender and by employee category</a:t>
            </a:r>
          </a:p>
        </p:txBody>
      </p:sp>
      <p:graphicFrame>
        <p:nvGraphicFramePr>
          <p:cNvPr id="26" name="25 Tabla">
            <a:extLst>
              <a:ext uri="{FF2B5EF4-FFF2-40B4-BE49-F238E27FC236}">
                <a16:creationId xmlns="" xmlns:a16="http://schemas.microsoft.com/office/drawing/2014/main" id="{A52FC9EA-6DB1-4C63-82F2-637A7D636DF1}"/>
              </a:ext>
            </a:extLst>
          </p:cNvPr>
          <p:cNvGraphicFramePr>
            <a:graphicFrameLocks noGrp="1"/>
          </p:cNvGraphicFramePr>
          <p:nvPr>
            <p:extLst>
              <p:ext uri="{D42A27DB-BD31-4B8C-83A1-F6EECF244321}">
                <p14:modId xmlns:p14="http://schemas.microsoft.com/office/powerpoint/2010/main" val="1116216790"/>
              </p:ext>
            </p:extLst>
          </p:nvPr>
        </p:nvGraphicFramePr>
        <p:xfrm>
          <a:off x="2124075" y="4996582"/>
          <a:ext cx="6262688" cy="1363289"/>
        </p:xfrm>
        <a:graphic>
          <a:graphicData uri="http://schemas.openxmlformats.org/drawingml/2006/table">
            <a:tbl>
              <a:tblPr firstRow="1" bandRow="1">
                <a:tableStyleId>{21E4AEA4-8DFA-4A89-87EB-49C32662AFE0}</a:tableStyleId>
              </a:tblPr>
              <a:tblGrid>
                <a:gridCol w="2376782">
                  <a:extLst>
                    <a:ext uri="{9D8B030D-6E8A-4147-A177-3AD203B41FA5}">
                      <a16:colId xmlns="" xmlns:a16="http://schemas.microsoft.com/office/drawing/2014/main" val="20000"/>
                    </a:ext>
                  </a:extLst>
                </a:gridCol>
                <a:gridCol w="668701">
                  <a:extLst>
                    <a:ext uri="{9D8B030D-6E8A-4147-A177-3AD203B41FA5}">
                      <a16:colId xmlns="" xmlns:a16="http://schemas.microsoft.com/office/drawing/2014/main" val="20001"/>
                    </a:ext>
                  </a:extLst>
                </a:gridCol>
                <a:gridCol w="668701">
                  <a:extLst>
                    <a:ext uri="{9D8B030D-6E8A-4147-A177-3AD203B41FA5}">
                      <a16:colId xmlns="" xmlns:a16="http://schemas.microsoft.com/office/drawing/2014/main" val="20002"/>
                    </a:ext>
                  </a:extLst>
                </a:gridCol>
                <a:gridCol w="668701">
                  <a:extLst>
                    <a:ext uri="{9D8B030D-6E8A-4147-A177-3AD203B41FA5}">
                      <a16:colId xmlns="" xmlns:a16="http://schemas.microsoft.com/office/drawing/2014/main" val="20003"/>
                    </a:ext>
                  </a:extLst>
                </a:gridCol>
                <a:gridCol w="668701">
                  <a:extLst>
                    <a:ext uri="{9D8B030D-6E8A-4147-A177-3AD203B41FA5}">
                      <a16:colId xmlns="" xmlns:a16="http://schemas.microsoft.com/office/drawing/2014/main" val="20004"/>
                    </a:ext>
                  </a:extLst>
                </a:gridCol>
                <a:gridCol w="668701">
                  <a:extLst>
                    <a:ext uri="{9D8B030D-6E8A-4147-A177-3AD203B41FA5}">
                      <a16:colId xmlns="" xmlns:a16="http://schemas.microsoft.com/office/drawing/2014/main" val="20005"/>
                    </a:ext>
                  </a:extLst>
                </a:gridCol>
                <a:gridCol w="542401">
                  <a:extLst>
                    <a:ext uri="{9D8B030D-6E8A-4147-A177-3AD203B41FA5}">
                      <a16:colId xmlns="" xmlns:a16="http://schemas.microsoft.com/office/drawing/2014/main" val="20006"/>
                    </a:ext>
                  </a:extLst>
                </a:gridCol>
              </a:tblGrid>
              <a:tr h="213498">
                <a:tc rowSpan="2">
                  <a:txBody>
                    <a:bodyPr/>
                    <a:lstStyle/>
                    <a:p>
                      <a:pPr algn="ctr"/>
                      <a:r>
                        <a:rPr lang="en-GB" sz="800" dirty="0">
                          <a:solidFill>
                            <a:schemeClr val="bg1"/>
                          </a:solidFill>
                          <a:latin typeface="Gill Sans"/>
                        </a:rPr>
                        <a:t>Average cost of training per employee and number trained</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gridSpan="2">
                  <a:txBody>
                    <a:bodyPr/>
                    <a:lstStyle/>
                    <a:p>
                      <a:pPr algn="ctr"/>
                      <a:r>
                        <a:rPr lang="en-GB" sz="800" dirty="0">
                          <a:solidFill>
                            <a:schemeClr val="bg1"/>
                          </a:solidFill>
                          <a:latin typeface="Gill Sans"/>
                        </a:rPr>
                        <a:t>2016</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gridSpan="2">
                  <a:txBody>
                    <a:bodyPr/>
                    <a:lstStyle/>
                    <a:p>
                      <a:pPr algn="ctr"/>
                      <a:r>
                        <a:rPr lang="en-GB" sz="800" dirty="0">
                          <a:solidFill>
                            <a:schemeClr val="bg1"/>
                          </a:solidFill>
                          <a:latin typeface="Gill Sans"/>
                        </a:rPr>
                        <a:t>2015</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gridSpan="2">
                  <a:txBody>
                    <a:bodyPr/>
                    <a:lstStyle/>
                    <a:p>
                      <a:pPr algn="ctr"/>
                      <a:r>
                        <a:rPr lang="en-GB" sz="800" dirty="0">
                          <a:solidFill>
                            <a:schemeClr val="bg1"/>
                          </a:solidFill>
                          <a:latin typeface="Gill Sans"/>
                        </a:rPr>
                        <a:t>Year-on-year change</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extLst>
                  <a:ext uri="{0D108BD9-81ED-4DB2-BD59-A6C34878D82A}">
                    <a16:rowId xmlns="" xmlns:a16="http://schemas.microsoft.com/office/drawing/2014/main" val="10000"/>
                  </a:ext>
                </a:extLst>
              </a:tr>
              <a:tr h="213498">
                <a:tc vMerge="1">
                  <a:txBody>
                    <a:bodyPr/>
                    <a:lstStyle/>
                    <a:p>
                      <a:endParaRPr lang="es-ES"/>
                    </a:p>
                  </a:txBody>
                  <a:tcPr/>
                </a:tc>
                <a:tc>
                  <a:txBody>
                    <a:bodyPr/>
                    <a:lstStyle/>
                    <a:p>
                      <a:pPr marL="0" algn="ctr" defTabSz="914400" rtl="0" eaLnBrk="1" latinLnBrk="0" hangingPunct="1"/>
                      <a:r>
                        <a:rPr lang="en-GB" sz="800" b="1" dirty="0">
                          <a:solidFill>
                            <a:schemeClr val="bg1"/>
                          </a:solidFill>
                          <a:latin typeface="Gill Sans"/>
                        </a:rPr>
                        <a:t>Number</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Average</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marL="0" algn="ctr" defTabSz="914400" rtl="0" eaLnBrk="1" latinLnBrk="0" hangingPunct="1"/>
                      <a:r>
                        <a:rPr lang="en-GB" sz="800" b="1" dirty="0">
                          <a:solidFill>
                            <a:schemeClr val="bg1"/>
                          </a:solidFill>
                          <a:latin typeface="Gill Sans"/>
                        </a:rPr>
                        <a:t>Number</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Average</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Number</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Average</a:t>
                      </a:r>
                    </a:p>
                  </a:txBody>
                  <a:tcPr marL="91405" marR="91405" marT="45761" marB="4576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1"/>
                  </a:ext>
                </a:extLst>
              </a:tr>
              <a:tr h="274000">
                <a:tc>
                  <a:txBody>
                    <a:bodyPr/>
                    <a:lstStyle/>
                    <a:p>
                      <a:r>
                        <a:rPr lang="en-GB" sz="700" dirty="0">
                          <a:solidFill>
                            <a:schemeClr val="accent2">
                              <a:lumMod val="75000"/>
                            </a:schemeClr>
                          </a:solidFill>
                          <a:latin typeface="Gill Sans"/>
                        </a:rPr>
                        <a:t>Cost of training (€)</a:t>
                      </a:r>
                    </a:p>
                  </a:txBody>
                  <a:tcPr marL="91405" marR="91405" marT="45761" marB="4576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17,122</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 </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15,252</a:t>
                      </a:r>
                    </a:p>
                  </a:txBody>
                  <a:tcPr marL="9521" marR="9521"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a:t>
                      </a:r>
                    </a:p>
                  </a:txBody>
                  <a:tcPr marL="9521" marR="9521"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12.3%</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7152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Number of employees</a:t>
                      </a:r>
                    </a:p>
                  </a:txBody>
                  <a:tcPr marL="91405" marR="91405" marT="45761" marB="4576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17</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981</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18</a:t>
                      </a:r>
                    </a:p>
                  </a:txBody>
                  <a:tcPr marL="9521" marR="9521"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847</a:t>
                      </a:r>
                    </a:p>
                  </a:txBody>
                  <a:tcPr marL="9521" marR="9521"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-3.0%</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15.7%</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689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No. of people trained</a:t>
                      </a:r>
                    </a:p>
                  </a:txBody>
                  <a:tcPr marL="91405" marR="91405" marT="45761" marB="4576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chemeClr val="accent2">
                              <a:lumMod val="75000"/>
                            </a:schemeClr>
                          </a:solidFill>
                          <a:effectLst/>
                          <a:latin typeface="Gill Sans"/>
                        </a:rPr>
                        <a:t>17</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981</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14</a:t>
                      </a:r>
                    </a:p>
                  </a:txBody>
                  <a:tcPr marL="9521" marR="9521"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1,089</a:t>
                      </a:r>
                    </a:p>
                  </a:txBody>
                  <a:tcPr marL="9521" marR="9521"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24.7%</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-10.0%</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bl>
          </a:graphicData>
        </a:graphic>
      </p:graphicFrame>
      <p:graphicFrame>
        <p:nvGraphicFramePr>
          <p:cNvPr id="27" name="26 Tabla">
            <a:extLst>
              <a:ext uri="{FF2B5EF4-FFF2-40B4-BE49-F238E27FC236}">
                <a16:creationId xmlns="" xmlns:a16="http://schemas.microsoft.com/office/drawing/2014/main" id="{8005F5D3-6FBA-4666-9F69-2DB58B4C4A75}"/>
              </a:ext>
            </a:extLst>
          </p:cNvPr>
          <p:cNvGraphicFramePr>
            <a:graphicFrameLocks noGrp="1"/>
          </p:cNvGraphicFramePr>
          <p:nvPr>
            <p:extLst>
              <p:ext uri="{D42A27DB-BD31-4B8C-83A1-F6EECF244321}">
                <p14:modId xmlns:p14="http://schemas.microsoft.com/office/powerpoint/2010/main" val="2100743707"/>
              </p:ext>
            </p:extLst>
          </p:nvPr>
        </p:nvGraphicFramePr>
        <p:xfrm>
          <a:off x="2124075" y="3285257"/>
          <a:ext cx="5721350" cy="1637796"/>
        </p:xfrm>
        <a:graphic>
          <a:graphicData uri="http://schemas.openxmlformats.org/drawingml/2006/table">
            <a:tbl>
              <a:tblPr firstRow="1" bandRow="1">
                <a:tableStyleId>{21E4AEA4-8DFA-4A89-87EB-49C32662AFE0}</a:tableStyleId>
              </a:tblPr>
              <a:tblGrid>
                <a:gridCol w="2377225">
                  <a:extLst>
                    <a:ext uri="{9D8B030D-6E8A-4147-A177-3AD203B41FA5}">
                      <a16:colId xmlns="" xmlns:a16="http://schemas.microsoft.com/office/drawing/2014/main" val="20000"/>
                    </a:ext>
                  </a:extLst>
                </a:gridCol>
                <a:gridCol w="668825">
                  <a:extLst>
                    <a:ext uri="{9D8B030D-6E8A-4147-A177-3AD203B41FA5}">
                      <a16:colId xmlns="" xmlns:a16="http://schemas.microsoft.com/office/drawing/2014/main" val="20001"/>
                    </a:ext>
                  </a:extLst>
                </a:gridCol>
                <a:gridCol w="668825">
                  <a:extLst>
                    <a:ext uri="{9D8B030D-6E8A-4147-A177-3AD203B41FA5}">
                      <a16:colId xmlns="" xmlns:a16="http://schemas.microsoft.com/office/drawing/2014/main" val="20002"/>
                    </a:ext>
                  </a:extLst>
                </a:gridCol>
                <a:gridCol w="668825">
                  <a:extLst>
                    <a:ext uri="{9D8B030D-6E8A-4147-A177-3AD203B41FA5}">
                      <a16:colId xmlns="" xmlns:a16="http://schemas.microsoft.com/office/drawing/2014/main" val="20003"/>
                    </a:ext>
                  </a:extLst>
                </a:gridCol>
                <a:gridCol w="668825">
                  <a:extLst>
                    <a:ext uri="{9D8B030D-6E8A-4147-A177-3AD203B41FA5}">
                      <a16:colId xmlns="" xmlns:a16="http://schemas.microsoft.com/office/drawing/2014/main" val="20004"/>
                    </a:ext>
                  </a:extLst>
                </a:gridCol>
                <a:gridCol w="668825">
                  <a:extLst>
                    <a:ext uri="{9D8B030D-6E8A-4147-A177-3AD203B41FA5}">
                      <a16:colId xmlns="" xmlns:a16="http://schemas.microsoft.com/office/drawing/2014/main" val="20005"/>
                    </a:ext>
                  </a:extLst>
                </a:gridCol>
              </a:tblGrid>
              <a:tr h="335576">
                <a:tc rowSpan="2">
                  <a:txBody>
                    <a:bodyPr/>
                    <a:lstStyle/>
                    <a:p>
                      <a:pPr algn="ctr"/>
                      <a:r>
                        <a:rPr lang="en-GB" sz="800" dirty="0">
                          <a:solidFill>
                            <a:schemeClr val="bg1"/>
                          </a:solidFill>
                          <a:latin typeface="Gill Sans"/>
                        </a:rPr>
                        <a:t>Number of hours spent on training distributed by professional group</a:t>
                      </a:r>
                    </a:p>
                  </a:txBody>
                  <a:tcPr marL="91422" marR="91422" marT="45775" marB="45775"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gridSpan="2">
                  <a:txBody>
                    <a:bodyPr/>
                    <a:lstStyle/>
                    <a:p>
                      <a:pPr algn="ctr"/>
                      <a:r>
                        <a:rPr lang="en-GB" sz="800" dirty="0">
                          <a:solidFill>
                            <a:schemeClr val="bg1"/>
                          </a:solidFill>
                          <a:latin typeface="Gill Sans"/>
                        </a:rPr>
                        <a:t>2016</a:t>
                      </a:r>
                    </a:p>
                  </a:txBody>
                  <a:tcPr marL="91422" marR="91422" marT="45775" marB="45775"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gridSpan="2">
                  <a:txBody>
                    <a:bodyPr/>
                    <a:lstStyle/>
                    <a:p>
                      <a:pPr algn="ctr"/>
                      <a:r>
                        <a:rPr lang="en-GB" sz="800" dirty="0">
                          <a:solidFill>
                            <a:schemeClr val="bg1"/>
                          </a:solidFill>
                          <a:latin typeface="Gill Sans"/>
                        </a:rPr>
                        <a:t>2015</a:t>
                      </a:r>
                    </a:p>
                  </a:txBody>
                  <a:tcPr marL="91422" marR="91422" marT="45775" marB="45775"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a:txBody>
                    <a:bodyPr/>
                    <a:lstStyle/>
                    <a:p>
                      <a:pPr algn="ctr"/>
                      <a:r>
                        <a:rPr lang="en-GB" sz="800" dirty="0">
                          <a:solidFill>
                            <a:schemeClr val="bg1"/>
                          </a:solidFill>
                          <a:latin typeface="Gill Sans"/>
                        </a:rPr>
                        <a:t>Year-on-year change</a:t>
                      </a:r>
                    </a:p>
                  </a:txBody>
                  <a:tcPr marL="91422" marR="91422" marT="45775" marB="45775"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13563">
                <a:tc vMerge="1">
                  <a:txBody>
                    <a:bodyPr/>
                    <a:lstStyle/>
                    <a:p>
                      <a:endParaRPr lang="es-ES"/>
                    </a:p>
                  </a:txBody>
                  <a:tcPr/>
                </a:tc>
                <a:tc>
                  <a:txBody>
                    <a:bodyPr/>
                    <a:lstStyle/>
                    <a:p>
                      <a:pPr marL="0" algn="ctr" defTabSz="914400" rtl="0" eaLnBrk="1" latinLnBrk="0" hangingPunct="1"/>
                      <a:r>
                        <a:rPr lang="en-GB" sz="800" b="1" dirty="0">
                          <a:solidFill>
                            <a:schemeClr val="bg1"/>
                          </a:solidFill>
                          <a:latin typeface="Gill Sans"/>
                        </a:rPr>
                        <a:t>Number</a:t>
                      </a:r>
                    </a:p>
                  </a:txBody>
                  <a:tcPr marL="91422" marR="91422" marT="45775" marB="45775"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75" marB="45775"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marL="0" algn="ctr" defTabSz="914400" rtl="0" eaLnBrk="1" latinLnBrk="0" hangingPunct="1"/>
                      <a:r>
                        <a:rPr lang="en-GB" sz="800" b="1" dirty="0">
                          <a:solidFill>
                            <a:schemeClr val="bg1"/>
                          </a:solidFill>
                          <a:latin typeface="Gill Sans"/>
                        </a:rPr>
                        <a:t>Number</a:t>
                      </a:r>
                    </a:p>
                  </a:txBody>
                  <a:tcPr marL="91422" marR="91422" marT="45775" marB="45775"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75" marB="45775"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Number</a:t>
                      </a:r>
                    </a:p>
                  </a:txBody>
                  <a:tcPr marL="91422" marR="91422" marT="45775" marB="45775"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1"/>
                  </a:ext>
                </a:extLst>
              </a:tr>
              <a:tr h="244557">
                <a:tc>
                  <a:txBody>
                    <a:bodyPr/>
                    <a:lstStyle/>
                    <a:p>
                      <a:r>
                        <a:rPr lang="en-GB" sz="700" dirty="0">
                          <a:solidFill>
                            <a:schemeClr val="accent2">
                              <a:lumMod val="75000"/>
                            </a:schemeClr>
                          </a:solidFill>
                          <a:latin typeface="Gill Sans"/>
                        </a:rPr>
                        <a:t>Directors</a:t>
                      </a:r>
                    </a:p>
                  </a:txBody>
                  <a:tcPr marL="91422" marR="91422" marT="45775" marB="4577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chemeClr val="accent2">
                              <a:lumMod val="75000"/>
                            </a:schemeClr>
                          </a:solidFill>
                          <a:effectLst/>
                          <a:latin typeface="Gill Sans"/>
                        </a:rPr>
                        <a:t>191</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17%</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188</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17%</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2%</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4235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Middle management</a:t>
                      </a:r>
                    </a:p>
                  </a:txBody>
                  <a:tcPr marL="91422" marR="91422" marT="45775" marB="4577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152</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13%</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146</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13%</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4%</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4000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Technical staff</a:t>
                      </a:r>
                    </a:p>
                  </a:txBody>
                  <a:tcPr marL="91422" marR="91422" marT="45775" marB="4577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565</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50%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568</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51%</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0%</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4000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Administrative staff</a:t>
                      </a:r>
                    </a:p>
                  </a:txBody>
                  <a:tcPr marL="91422" marR="91422" marT="45775" marB="45775"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220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19%</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212</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19%</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4%</a:t>
                      </a:r>
                    </a:p>
                  </a:txBody>
                  <a:tcPr marL="0" marR="0"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bl>
          </a:graphicData>
        </a:graphic>
      </p:graphicFrame>
      <p:sp>
        <p:nvSpPr>
          <p:cNvPr id="21" name="20 Rectángulo">
            <a:extLst>
              <a:ext uri="{FF2B5EF4-FFF2-40B4-BE49-F238E27FC236}">
                <a16:creationId xmlns="" xmlns:a16="http://schemas.microsoft.com/office/drawing/2014/main" id="{60E9DAD5-2D51-49FE-B4A8-5BB33C864EA8}"/>
              </a:ext>
            </a:extLst>
          </p:cNvPr>
          <p:cNvSpPr/>
          <p:nvPr/>
        </p:nvSpPr>
        <p:spPr>
          <a:xfrm>
            <a:off x="0" y="6799263"/>
            <a:ext cx="9144000" cy="11588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22" name="21 Rectángulo">
            <a:extLst>
              <a:ext uri="{FF2B5EF4-FFF2-40B4-BE49-F238E27FC236}">
                <a16:creationId xmlns="" xmlns:a16="http://schemas.microsoft.com/office/drawing/2014/main" id="{A2737775-E7DB-4779-9EC2-975CA8B294D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pic>
        <p:nvPicPr>
          <p:cNvPr id="28" name="Picture 9">
            <a:extLst>
              <a:ext uri="{FF2B5EF4-FFF2-40B4-BE49-F238E27FC236}">
                <a16:creationId xmlns="" xmlns:a16="http://schemas.microsoft.com/office/drawing/2014/main" id="{B532CA10-0FD0-40C4-8504-AA1DDC91148F}"/>
              </a:ext>
            </a:extLst>
          </p:cNvPr>
          <p:cNvPicPr>
            <a:picLocks noChangeAspect="1" noChangeArrowheads="1"/>
          </p:cNvPicPr>
          <p:nvPr/>
        </p:nvPicPr>
        <p:blipFill>
          <a:blip r:embed="rId2"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sp>
        <p:nvSpPr>
          <p:cNvPr id="35" name="34 Rectángulo">
            <a:extLst>
              <a:ext uri="{FF2B5EF4-FFF2-40B4-BE49-F238E27FC236}">
                <a16:creationId xmlns="" xmlns:a16="http://schemas.microsoft.com/office/drawing/2014/main" id="{ED9719DC-63CF-4F82-82D7-B61942B61FBA}"/>
              </a:ext>
            </a:extLst>
          </p:cNvPr>
          <p:cNvSpPr/>
          <p:nvPr/>
        </p:nvSpPr>
        <p:spPr>
          <a:xfrm>
            <a:off x="1871663" y="936625"/>
            <a:ext cx="3673475"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SOCIAL ASPECT. Labour relations</a:t>
            </a:r>
          </a:p>
        </p:txBody>
      </p:sp>
      <p:sp>
        <p:nvSpPr>
          <p:cNvPr id="36" name="35 Rectángulo">
            <a:extLst>
              <a:ext uri="{FF2B5EF4-FFF2-40B4-BE49-F238E27FC236}">
                <a16:creationId xmlns="" xmlns:a16="http://schemas.microsoft.com/office/drawing/2014/main" id="{3550C36F-4C70-4E90-90F5-DEAF707127DC}"/>
              </a:ext>
            </a:extLst>
          </p:cNvPr>
          <p:cNvSpPr/>
          <p:nvPr/>
        </p:nvSpPr>
        <p:spPr>
          <a:xfrm>
            <a:off x="1871663" y="1268413"/>
            <a:ext cx="3673475" cy="276225"/>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200" b="1" dirty="0">
                <a:solidFill>
                  <a:schemeClr val="accent2">
                    <a:lumMod val="75000"/>
                  </a:schemeClr>
                </a:solidFill>
                <a:latin typeface="Gill Sans"/>
              </a:rPr>
              <a:t> KEY FIGURES</a:t>
            </a:r>
          </a:p>
        </p:txBody>
      </p:sp>
      <p:grpSp>
        <p:nvGrpSpPr>
          <p:cNvPr id="2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0"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1"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2"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33"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34"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3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2"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3"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4"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5"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6"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7"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8" name="37 Grupo"/>
          <p:cNvGrpSpPr/>
          <p:nvPr/>
        </p:nvGrpSpPr>
        <p:grpSpPr>
          <a:xfrm>
            <a:off x="93663" y="5481228"/>
            <a:ext cx="1320800" cy="684622"/>
            <a:chOff x="93663" y="5481228"/>
            <a:chExt cx="1320800" cy="684622"/>
          </a:xfrm>
        </p:grpSpPr>
        <p:sp>
          <p:nvSpPr>
            <p:cNvPr id="3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0"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25163804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19 Rectángulo">
            <a:extLst>
              <a:ext uri="{FF2B5EF4-FFF2-40B4-BE49-F238E27FC236}">
                <a16:creationId xmlns="" xmlns:a16="http://schemas.microsoft.com/office/drawing/2014/main" id="{EAE9CEF6-5DCC-4A1C-98F0-B3E2F21CEB3D}"/>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8198" name="1 Marcador de número de diapositiva">
            <a:extLst>
              <a:ext uri="{FF2B5EF4-FFF2-40B4-BE49-F238E27FC236}">
                <a16:creationId xmlns="" xmlns:a16="http://schemas.microsoft.com/office/drawing/2014/main" id="{39512643-D5FC-4CDC-878D-FD25E259A675}"/>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70FF8CE5-0774-457F-B7A0-CD9534888B3E}" type="slidenum">
              <a:rPr lang="es-ES" altLang="es-ES" sz="1600" b="1">
                <a:solidFill>
                  <a:srgbClr val="FFC000"/>
                </a:solidFill>
              </a:rPr>
              <a:pPr eaLnBrk="1" hangingPunct="1">
                <a:spcBef>
                  <a:spcPct val="0"/>
                </a:spcBef>
                <a:buFontTx/>
                <a:buNone/>
              </a:pPr>
              <a:t>159</a:t>
            </a:fld>
            <a:endParaRPr lang="en-GB" altLang="es-ES" sz="1600" b="1">
              <a:solidFill>
                <a:srgbClr val="FFC000"/>
              </a:solidFill>
            </a:endParaRPr>
          </a:p>
        </p:txBody>
      </p:sp>
      <p:sp>
        <p:nvSpPr>
          <p:cNvPr id="163844" name="25 Rectángulo">
            <a:extLst>
              <a:ext uri="{FF2B5EF4-FFF2-40B4-BE49-F238E27FC236}">
                <a16:creationId xmlns="" xmlns:a16="http://schemas.microsoft.com/office/drawing/2014/main" id="{2A50230C-BDBB-4630-B49C-EB4D7571A8B9}"/>
              </a:ext>
            </a:extLst>
          </p:cNvPr>
          <p:cNvSpPr>
            <a:spLocks noChangeArrowheads="1"/>
          </p:cNvSpPr>
          <p:nvPr/>
        </p:nvSpPr>
        <p:spPr bwMode="auto">
          <a:xfrm>
            <a:off x="1871663" y="1752600"/>
            <a:ext cx="65516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fontAlgn="b" hangingPunct="1">
              <a:spcBef>
                <a:spcPct val="0"/>
              </a:spcBef>
              <a:buFontTx/>
              <a:buNone/>
            </a:pPr>
            <a:r>
              <a:rPr lang="en-GB" altLang="es-ES" sz="1000" b="1">
                <a:solidFill>
                  <a:srgbClr val="963634"/>
                </a:solidFill>
                <a:latin typeface="Gill Sans"/>
              </a:rPr>
              <a:t>G4-LA9. Average hours of training per year per employee by gender and by employee category</a:t>
            </a:r>
          </a:p>
        </p:txBody>
      </p:sp>
      <p:graphicFrame>
        <p:nvGraphicFramePr>
          <p:cNvPr id="27" name="26 Tabla">
            <a:extLst>
              <a:ext uri="{FF2B5EF4-FFF2-40B4-BE49-F238E27FC236}">
                <a16:creationId xmlns="" xmlns:a16="http://schemas.microsoft.com/office/drawing/2014/main" id="{57AA0726-6D62-4B6D-AD48-DDB5162CB60F}"/>
              </a:ext>
            </a:extLst>
          </p:cNvPr>
          <p:cNvGraphicFramePr>
            <a:graphicFrameLocks noGrp="1"/>
          </p:cNvGraphicFramePr>
          <p:nvPr/>
        </p:nvGraphicFramePr>
        <p:xfrm>
          <a:off x="2087563" y="2168525"/>
          <a:ext cx="5721350" cy="1681164"/>
        </p:xfrm>
        <a:graphic>
          <a:graphicData uri="http://schemas.openxmlformats.org/drawingml/2006/table">
            <a:tbl>
              <a:tblPr firstRow="1" bandRow="1">
                <a:tableStyleId>{21E4AEA4-8DFA-4A89-87EB-49C32662AFE0}</a:tableStyleId>
              </a:tblPr>
              <a:tblGrid>
                <a:gridCol w="2377225">
                  <a:extLst>
                    <a:ext uri="{9D8B030D-6E8A-4147-A177-3AD203B41FA5}">
                      <a16:colId xmlns="" xmlns:a16="http://schemas.microsoft.com/office/drawing/2014/main" val="20000"/>
                    </a:ext>
                  </a:extLst>
                </a:gridCol>
                <a:gridCol w="668825">
                  <a:extLst>
                    <a:ext uri="{9D8B030D-6E8A-4147-A177-3AD203B41FA5}">
                      <a16:colId xmlns="" xmlns:a16="http://schemas.microsoft.com/office/drawing/2014/main" val="20001"/>
                    </a:ext>
                  </a:extLst>
                </a:gridCol>
                <a:gridCol w="668825">
                  <a:extLst>
                    <a:ext uri="{9D8B030D-6E8A-4147-A177-3AD203B41FA5}">
                      <a16:colId xmlns="" xmlns:a16="http://schemas.microsoft.com/office/drawing/2014/main" val="20002"/>
                    </a:ext>
                  </a:extLst>
                </a:gridCol>
                <a:gridCol w="668825">
                  <a:extLst>
                    <a:ext uri="{9D8B030D-6E8A-4147-A177-3AD203B41FA5}">
                      <a16:colId xmlns="" xmlns:a16="http://schemas.microsoft.com/office/drawing/2014/main" val="20003"/>
                    </a:ext>
                  </a:extLst>
                </a:gridCol>
                <a:gridCol w="668825">
                  <a:extLst>
                    <a:ext uri="{9D8B030D-6E8A-4147-A177-3AD203B41FA5}">
                      <a16:colId xmlns="" xmlns:a16="http://schemas.microsoft.com/office/drawing/2014/main" val="20004"/>
                    </a:ext>
                  </a:extLst>
                </a:gridCol>
                <a:gridCol w="668825">
                  <a:extLst>
                    <a:ext uri="{9D8B030D-6E8A-4147-A177-3AD203B41FA5}">
                      <a16:colId xmlns="" xmlns:a16="http://schemas.microsoft.com/office/drawing/2014/main" val="20005"/>
                    </a:ext>
                  </a:extLst>
                </a:gridCol>
              </a:tblGrid>
              <a:tr h="500999">
                <a:tc rowSpan="2">
                  <a:txBody>
                    <a:bodyPr/>
                    <a:lstStyle/>
                    <a:p>
                      <a:pPr algn="ctr"/>
                      <a:r>
                        <a:rPr lang="en-GB" sz="800" dirty="0">
                          <a:solidFill>
                            <a:schemeClr val="bg1"/>
                          </a:solidFill>
                          <a:latin typeface="Gill Sans"/>
                        </a:rPr>
                        <a:t>Expenditure on training distributed by professional group </a:t>
                      </a:r>
                    </a:p>
                  </a:txBody>
                  <a:tcPr marL="91422" marR="91422" marT="45763" marB="4576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gridSpan="2">
                  <a:txBody>
                    <a:bodyPr/>
                    <a:lstStyle/>
                    <a:p>
                      <a:pPr algn="ctr"/>
                      <a:r>
                        <a:rPr lang="en-GB" sz="800" dirty="0">
                          <a:solidFill>
                            <a:schemeClr val="bg1"/>
                          </a:solidFill>
                          <a:latin typeface="Gill Sans"/>
                        </a:rPr>
                        <a:t>2016</a:t>
                      </a:r>
                    </a:p>
                  </a:txBody>
                  <a:tcPr marL="91422" marR="91422" marT="45763" marB="4576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gridSpan="2">
                  <a:txBody>
                    <a:bodyPr/>
                    <a:lstStyle/>
                    <a:p>
                      <a:pPr algn="ctr"/>
                      <a:r>
                        <a:rPr lang="en-GB" sz="800" dirty="0">
                          <a:solidFill>
                            <a:schemeClr val="bg1"/>
                          </a:solidFill>
                          <a:latin typeface="Gill Sans"/>
                        </a:rPr>
                        <a:t>2015</a:t>
                      </a:r>
                    </a:p>
                  </a:txBody>
                  <a:tcPr marL="91422" marR="91422" marT="45763" marB="4576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a:txBody>
                    <a:bodyPr/>
                    <a:lstStyle/>
                    <a:p>
                      <a:pPr algn="ctr"/>
                      <a:r>
                        <a:rPr lang="en-GB" sz="800" dirty="0">
                          <a:solidFill>
                            <a:schemeClr val="bg1"/>
                          </a:solidFill>
                          <a:latin typeface="Gill Sans"/>
                        </a:rPr>
                        <a:t>Year-on-year change</a:t>
                      </a:r>
                    </a:p>
                  </a:txBody>
                  <a:tcPr marL="91422" marR="91422" marT="45763" marB="4576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13505">
                <a:tc vMerge="1">
                  <a:txBody>
                    <a:bodyPr/>
                    <a:lstStyle/>
                    <a:p>
                      <a:endParaRPr lang="es-ES"/>
                    </a:p>
                  </a:txBody>
                  <a:tcPr/>
                </a:tc>
                <a:tc>
                  <a:txBody>
                    <a:bodyPr/>
                    <a:lstStyle/>
                    <a:p>
                      <a:pPr marL="0" algn="ctr" defTabSz="914400" rtl="0" eaLnBrk="1" latinLnBrk="0" hangingPunct="1"/>
                      <a:r>
                        <a:rPr lang="en-GB" sz="800" b="1" dirty="0">
                          <a:solidFill>
                            <a:schemeClr val="bg1"/>
                          </a:solidFill>
                          <a:latin typeface="Gill Sans"/>
                        </a:rPr>
                        <a:t>Euros</a:t>
                      </a:r>
                    </a:p>
                  </a:txBody>
                  <a:tcPr marL="91422" marR="91422" marT="45763" marB="4576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63" marB="4576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marL="0" algn="ctr" defTabSz="914400" rtl="0" eaLnBrk="1" latinLnBrk="0" hangingPunct="1"/>
                      <a:r>
                        <a:rPr lang="en-GB" sz="800" b="1" dirty="0">
                          <a:solidFill>
                            <a:schemeClr val="bg1"/>
                          </a:solidFill>
                          <a:latin typeface="Gill Sans"/>
                        </a:rPr>
                        <a:t>Euros</a:t>
                      </a:r>
                    </a:p>
                  </a:txBody>
                  <a:tcPr marL="91422" marR="91422" marT="45763" marB="4576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63" marB="4576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Euros</a:t>
                      </a:r>
                    </a:p>
                  </a:txBody>
                  <a:tcPr marL="91422" marR="91422" marT="45763" marB="45763"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1"/>
                  </a:ext>
                </a:extLst>
              </a:tr>
              <a:tr h="244490">
                <a:tc>
                  <a:txBody>
                    <a:bodyPr/>
                    <a:lstStyle/>
                    <a:p>
                      <a:r>
                        <a:rPr lang="en-GB" sz="700" dirty="0">
                          <a:solidFill>
                            <a:schemeClr val="accent2">
                              <a:lumMod val="75000"/>
                            </a:schemeClr>
                          </a:solidFill>
                          <a:latin typeface="Gill Sans"/>
                        </a:rPr>
                        <a:t>Directors</a:t>
                      </a:r>
                    </a:p>
                  </a:txBody>
                  <a:tcPr marL="91422" marR="91422" marT="45763" marB="4576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chemeClr val="accent2">
                              <a:lumMod val="75000"/>
                            </a:schemeClr>
                          </a:solidFill>
                          <a:effectLst/>
                          <a:latin typeface="Gill Sans"/>
                        </a:rPr>
                        <a:t>3,106</a:t>
                      </a:r>
                    </a:p>
                  </a:txBody>
                  <a:tcPr marL="9525" marR="9525" marT="9522"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18%</a:t>
                      </a:r>
                    </a:p>
                  </a:txBody>
                  <a:tcPr marL="9525" marR="9525" marT="9522"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2,656</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17%</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-9%</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4228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Middle management</a:t>
                      </a:r>
                    </a:p>
                  </a:txBody>
                  <a:tcPr marL="91422" marR="91422" marT="45763" marB="4576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2,330</a:t>
                      </a:r>
                    </a:p>
                  </a:txBody>
                  <a:tcPr marL="9525" marR="9525" marT="9522"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14%</a:t>
                      </a:r>
                    </a:p>
                  </a:txBody>
                  <a:tcPr marL="9525" marR="9525" marT="9522"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1,992</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13%</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-23%</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399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Technical staff</a:t>
                      </a:r>
                    </a:p>
                  </a:txBody>
                  <a:tcPr marL="91422" marR="91422" marT="45763" marB="4576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8,192</a:t>
                      </a:r>
                    </a:p>
                  </a:txBody>
                  <a:tcPr marL="9525" marR="9525" marT="9522"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48%</a:t>
                      </a:r>
                    </a:p>
                  </a:txBody>
                  <a:tcPr marL="9525" marR="9525" marT="9522"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7,617</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50%</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-14%</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399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Administrative staff</a:t>
                      </a:r>
                    </a:p>
                  </a:txBody>
                  <a:tcPr marL="91422" marR="91422" marT="45763" marB="45763"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dirty="0">
                          <a:solidFill>
                            <a:schemeClr val="accent2">
                              <a:lumMod val="75000"/>
                            </a:schemeClr>
                          </a:solidFill>
                          <a:effectLst/>
                          <a:latin typeface="Gill Sans"/>
                        </a:rPr>
                        <a:t>3,494</a:t>
                      </a:r>
                    </a:p>
                  </a:txBody>
                  <a:tcPr marL="9525" marR="9525" marT="9522"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20%</a:t>
                      </a:r>
                    </a:p>
                  </a:txBody>
                  <a:tcPr marL="9525" marR="9525" marT="9522"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2,988</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20%</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14%</a:t>
                      </a:r>
                    </a:p>
                  </a:txBody>
                  <a:tcPr marL="9523" marR="9523" marT="953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bl>
          </a:graphicData>
        </a:graphic>
      </p:graphicFrame>
      <p:sp>
        <p:nvSpPr>
          <p:cNvPr id="21" name="20 Rectángulo">
            <a:extLst>
              <a:ext uri="{FF2B5EF4-FFF2-40B4-BE49-F238E27FC236}">
                <a16:creationId xmlns="" xmlns:a16="http://schemas.microsoft.com/office/drawing/2014/main" id="{5143C4C2-89C1-40CC-A7B0-5B83B1AFDBBA}"/>
              </a:ext>
            </a:extLst>
          </p:cNvPr>
          <p:cNvSpPr/>
          <p:nvPr/>
        </p:nvSpPr>
        <p:spPr>
          <a:xfrm>
            <a:off x="0" y="6799263"/>
            <a:ext cx="9144000" cy="11588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22" name="21 Rectángulo">
            <a:extLst>
              <a:ext uri="{FF2B5EF4-FFF2-40B4-BE49-F238E27FC236}">
                <a16:creationId xmlns="" xmlns:a16="http://schemas.microsoft.com/office/drawing/2014/main" id="{91DBDBE0-0F3E-45C6-8CB0-9AAD68589FEB}"/>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pic>
        <p:nvPicPr>
          <p:cNvPr id="25" name="Picture 9">
            <a:extLst>
              <a:ext uri="{FF2B5EF4-FFF2-40B4-BE49-F238E27FC236}">
                <a16:creationId xmlns="" xmlns:a16="http://schemas.microsoft.com/office/drawing/2014/main" id="{3F2663A3-FEBB-4364-894C-D888859F0824}"/>
              </a:ext>
            </a:extLst>
          </p:cNvPr>
          <p:cNvPicPr>
            <a:picLocks noChangeAspect="1" noChangeArrowheads="1"/>
          </p:cNvPicPr>
          <p:nvPr/>
        </p:nvPicPr>
        <p:blipFill>
          <a:blip r:embed="rId2"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sp>
        <p:nvSpPr>
          <p:cNvPr id="31" name="30 Rectángulo">
            <a:extLst>
              <a:ext uri="{FF2B5EF4-FFF2-40B4-BE49-F238E27FC236}">
                <a16:creationId xmlns="" xmlns:a16="http://schemas.microsoft.com/office/drawing/2014/main" id="{56916FBE-4AE6-43BF-AC72-8312214AE9D0}"/>
              </a:ext>
            </a:extLst>
          </p:cNvPr>
          <p:cNvSpPr/>
          <p:nvPr/>
        </p:nvSpPr>
        <p:spPr>
          <a:xfrm>
            <a:off x="1871663" y="936625"/>
            <a:ext cx="3673475"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SOCIAL ASPECT. Labour relations</a:t>
            </a:r>
          </a:p>
        </p:txBody>
      </p:sp>
      <p:sp>
        <p:nvSpPr>
          <p:cNvPr id="32" name="31 Rectángulo">
            <a:extLst>
              <a:ext uri="{FF2B5EF4-FFF2-40B4-BE49-F238E27FC236}">
                <a16:creationId xmlns="" xmlns:a16="http://schemas.microsoft.com/office/drawing/2014/main" id="{70500A9C-9278-4063-ADAA-8571D8DB4724}"/>
              </a:ext>
            </a:extLst>
          </p:cNvPr>
          <p:cNvSpPr/>
          <p:nvPr/>
        </p:nvSpPr>
        <p:spPr>
          <a:xfrm>
            <a:off x="1871663" y="1268413"/>
            <a:ext cx="3673475" cy="276225"/>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200" b="1" dirty="0">
                <a:solidFill>
                  <a:schemeClr val="accent2">
                    <a:lumMod val="75000"/>
                  </a:schemeClr>
                </a:solidFill>
                <a:latin typeface="Gill Sans"/>
              </a:rPr>
              <a:t> KEY FIGURES</a:t>
            </a:r>
          </a:p>
        </p:txBody>
      </p:sp>
      <p:grpSp>
        <p:nvGrpSpPr>
          <p:cNvPr id="26"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28"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29"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0"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7"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8"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9"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0"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1"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2"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3"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4"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5"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33"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4"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85087926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F8D3E120-8B32-4AFE-A2BE-F6E8F487BC6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A6F70C2E-2E6A-4F1D-A8BD-AA0DCD372A9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DF4ACC51-16EC-4AF4-AC8D-727E3D414CB4}"/>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5B380CD4-83DD-4DC2-A141-13105E40814E}" type="slidenum">
              <a:rPr lang="es-ES" altLang="es-ES" sz="1600" b="1">
                <a:solidFill>
                  <a:srgbClr val="FFC000"/>
                </a:solidFill>
              </a:rPr>
              <a:pPr algn="r" eaLnBrk="1" hangingPunct="1">
                <a:spcBef>
                  <a:spcPct val="0"/>
                </a:spcBef>
                <a:buFontTx/>
                <a:buNone/>
              </a:pPr>
              <a:t>16</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1586AF85-69F5-4AA2-B7CC-B72D209F14B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NOTABLE MILESTONES IN 2016</a:t>
            </a:r>
            <a:endParaRPr lang="en-GB" dirty="0">
              <a:solidFill>
                <a:srgbClr val="9E1B34"/>
              </a:solidFill>
              <a:latin typeface="Gill Sans"/>
            </a:endParaRPr>
          </a:p>
        </p:txBody>
      </p:sp>
      <p:pic>
        <p:nvPicPr>
          <p:cNvPr id="17414" name="Picture 2">
            <a:extLst>
              <a:ext uri="{FF2B5EF4-FFF2-40B4-BE49-F238E27FC236}">
                <a16:creationId xmlns="" xmlns:a16="http://schemas.microsoft.com/office/drawing/2014/main" id="{13BD799B-9BC2-4FA4-9394-36D99B6958E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5" name="AutoShape 6" descr="Resultado de imagen de imagen de calendario 2016">
            <a:extLst>
              <a:ext uri="{FF2B5EF4-FFF2-40B4-BE49-F238E27FC236}">
                <a16:creationId xmlns="" xmlns:a16="http://schemas.microsoft.com/office/drawing/2014/main" id="{4AD11779-C53C-4DF2-AB64-C11D093D56B6}"/>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7416" name="AutoShape 8" descr="Resultado de imagen de imagen de calendario 2016">
            <a:extLst>
              <a:ext uri="{FF2B5EF4-FFF2-40B4-BE49-F238E27FC236}">
                <a16:creationId xmlns="" xmlns:a16="http://schemas.microsoft.com/office/drawing/2014/main" id="{76D9FC13-F2B5-4105-A81B-2C58DB312347}"/>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7417" name="AutoShape 12" descr="Resultado de imagen de imagen de verificacion">
            <a:extLst>
              <a:ext uri="{FF2B5EF4-FFF2-40B4-BE49-F238E27FC236}">
                <a16:creationId xmlns="" xmlns:a16="http://schemas.microsoft.com/office/drawing/2014/main" id="{17CBAC3B-1C9A-473F-8BDA-5DC1BFCC164D}"/>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7418" name="AutoShape 14" descr="Resultado de imagen de imagen de verificacion">
            <a:extLst>
              <a:ext uri="{FF2B5EF4-FFF2-40B4-BE49-F238E27FC236}">
                <a16:creationId xmlns="" xmlns:a16="http://schemas.microsoft.com/office/drawing/2014/main" id="{5D3E1A14-E15C-4DBE-B73B-CAC7DA59EB7A}"/>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7419" name="8 Rectángulo">
            <a:extLst>
              <a:ext uri="{FF2B5EF4-FFF2-40B4-BE49-F238E27FC236}">
                <a16:creationId xmlns="" xmlns:a16="http://schemas.microsoft.com/office/drawing/2014/main" id="{7693BEAE-9277-436C-9F7B-66E6507DD28C}"/>
              </a:ext>
            </a:extLst>
          </p:cNvPr>
          <p:cNvSpPr>
            <a:spLocks noChangeArrowheads="1"/>
          </p:cNvSpPr>
          <p:nvPr/>
        </p:nvSpPr>
        <p:spPr bwMode="auto">
          <a:xfrm>
            <a:off x="1727200" y="1073150"/>
            <a:ext cx="7058025"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NOTABLE ECONOMIC MILESTONES</a:t>
            </a:r>
          </a:p>
        </p:txBody>
      </p:sp>
      <p:sp>
        <p:nvSpPr>
          <p:cNvPr id="54" name="53 Rectángulo">
            <a:extLst>
              <a:ext uri="{FF2B5EF4-FFF2-40B4-BE49-F238E27FC236}">
                <a16:creationId xmlns="" xmlns:a16="http://schemas.microsoft.com/office/drawing/2014/main" id="{967BB9EB-AC68-40A5-9720-CC61C42CDE9E}"/>
              </a:ext>
            </a:extLst>
          </p:cNvPr>
          <p:cNvSpPr/>
          <p:nvPr/>
        </p:nvSpPr>
        <p:spPr>
          <a:xfrm>
            <a:off x="1727200" y="1439863"/>
            <a:ext cx="7058025" cy="4478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defRPr/>
            </a:pPr>
            <a:r>
              <a:rPr lang="en-GB" sz="1000" b="1" u="sng" dirty="0">
                <a:solidFill>
                  <a:schemeClr val="accent2">
                    <a:lumMod val="75000"/>
                  </a:schemeClr>
                </a:solidFill>
                <a:latin typeface="Gill Sans"/>
              </a:rPr>
              <a:t>ICO was the first national development bank to obtain financing from the Investment Plan for Europe</a:t>
            </a:r>
          </a:p>
          <a:p>
            <a:pPr algn="just">
              <a:defRPr/>
            </a:pPr>
            <a:endParaRPr lang="en-GB" sz="500" b="1" u="sng" dirty="0">
              <a:solidFill>
                <a:schemeClr val="accent2">
                  <a:lumMod val="75000"/>
                </a:schemeClr>
              </a:solidFill>
              <a:latin typeface="Gill Sans"/>
              <a:cs typeface="Arial" charset="0"/>
            </a:endParaRPr>
          </a:p>
          <a:p>
            <a:pPr algn="just">
              <a:defRPr/>
            </a:pPr>
            <a:r>
              <a:rPr lang="en-GB" sz="1000" dirty="0">
                <a:solidFill>
                  <a:srgbClr val="9E1B34"/>
                </a:solidFill>
                <a:latin typeface="Gill Sans"/>
              </a:rPr>
              <a:t>In 2015, the Investment Plan for Europe, known as the “Juncker Plan”, came into operation for the 2015 to 2017 period. The purpose of the plan is to mobilise public and private resources allocated to investment and to contribute to the revival of the European economy. ICO plays an active role in the plan, prioritising it within its lines of activity with a view to promoting investment in strategic infrastructure, education, research, innovation, renewable energy and energy efficiency projects. </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As a result of these efforts, in 2016, ICO received the first financing under the “Juncker Plan”, in the form of two loans, for a combined amount of €300 million, from the European Investment Bank (EIB) and the European Fund for Strategic Investments (EFSI).</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This financing will boost the venture capital market, help to improve the capitalisation of Spanish companies and boost support under the plan for infrastructure and energy projects. Funds will be channelled via FOND-ICO Global and FOND-ICO Infraestructuras, venture capital funds managed by “AXIS, Participaciones Empresariales SGEIC, S.A. S.M.E.”, a venture capital company that is wholly owned by ICO.</a:t>
            </a:r>
          </a:p>
          <a:p>
            <a:pPr algn="just">
              <a:defRPr/>
            </a:pPr>
            <a:endParaRPr lang="en-GB" sz="1000" b="1" u="sng" dirty="0">
              <a:solidFill>
                <a:schemeClr val="accent2">
                  <a:lumMod val="75000"/>
                </a:schemeClr>
              </a:solidFill>
              <a:latin typeface="Gill Sans"/>
              <a:cs typeface="Arial" charset="0"/>
            </a:endParaRPr>
          </a:p>
          <a:p>
            <a:pPr algn="just">
              <a:defRPr/>
            </a:pPr>
            <a:r>
              <a:rPr lang="en-GB" sz="1000" b="1" u="sng" dirty="0">
                <a:solidFill>
                  <a:schemeClr val="accent2">
                    <a:lumMod val="75000"/>
                  </a:schemeClr>
                </a:solidFill>
                <a:latin typeface="Gill Sans"/>
              </a:rPr>
              <a:t>ICO has revitalised venture capital, contributing to the structured deleveraging of the Spanish business sector</a:t>
            </a:r>
          </a:p>
          <a:p>
            <a:pPr algn="just">
              <a:defRPr/>
            </a:pPr>
            <a:endParaRPr lang="en-GB" sz="500" b="1" u="sng" dirty="0">
              <a:solidFill>
                <a:schemeClr val="accent2">
                  <a:lumMod val="75000"/>
                </a:schemeClr>
              </a:solidFill>
              <a:latin typeface="Gill Sans"/>
              <a:cs typeface="Arial" charset="0"/>
            </a:endParaRPr>
          </a:p>
          <a:p>
            <a:pPr algn="just">
              <a:defRPr/>
            </a:pPr>
            <a:r>
              <a:rPr lang="en-GB" sz="1000" dirty="0">
                <a:solidFill>
                  <a:srgbClr val="9E1B34"/>
                </a:solidFill>
                <a:latin typeface="Gill Sans"/>
              </a:rPr>
              <a:t>The diversification of alternative sources of financing to bank financing via venture capital forms part of the range of instruments that ICO provides to Spanish companies. Via AXIS, ICO manages €2 billion in three funds: FOND-ICO Global, FOND-ICO Infraestructuras and FOND-ICO Pyme, playing a key role in the promotion and development of venture capital in Spain</a:t>
            </a:r>
            <a:r>
              <a:rPr lang="en-GB" sz="1000" dirty="0" smtClean="0">
                <a:solidFill>
                  <a:srgbClr val="9E1B34"/>
                </a:solidFill>
                <a:latin typeface="Gill Sans"/>
              </a:rPr>
              <a:t>.</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The activity of FOND-ICO Global, the first public venture capital “fund of funds” created in Spain, has been particularly noteworthy since its creation in 2013, having approved investments, with funds from ICO, totalling more than €1.1 billion, which represents an injection of more than €4.4 billion into Spanish companies.</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This initiative has transformed and revitalised the Spanish private capital landscape and its great importance as a model for public-private cooperation and as a driver of alternative lines of financing for Spanish companies are of particular note as these are features that are of huge significance to the Spanish economy.</a:t>
            </a:r>
          </a:p>
        </p:txBody>
      </p:sp>
      <p:grpSp>
        <p:nvGrpSpPr>
          <p:cNvPr id="4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2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19 Rectángulo">
            <a:extLst>
              <a:ext uri="{FF2B5EF4-FFF2-40B4-BE49-F238E27FC236}">
                <a16:creationId xmlns="" xmlns:a16="http://schemas.microsoft.com/office/drawing/2014/main" id="{FACE6065-A6E3-4EFD-AD64-CF175EFAF434}"/>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8198" name="1 Marcador de número de diapositiva">
            <a:extLst>
              <a:ext uri="{FF2B5EF4-FFF2-40B4-BE49-F238E27FC236}">
                <a16:creationId xmlns="" xmlns:a16="http://schemas.microsoft.com/office/drawing/2014/main" id="{F3F91675-44CB-49E7-B202-910738435B5B}"/>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F371DF48-42B3-433A-B96B-BEA84ACE7247}" type="slidenum">
              <a:rPr lang="es-ES" altLang="es-ES" sz="1600" b="1">
                <a:solidFill>
                  <a:srgbClr val="FFC000"/>
                </a:solidFill>
              </a:rPr>
              <a:pPr eaLnBrk="1" hangingPunct="1">
                <a:spcBef>
                  <a:spcPct val="0"/>
                </a:spcBef>
                <a:buFontTx/>
                <a:buNone/>
              </a:pPr>
              <a:t>160</a:t>
            </a:fld>
            <a:endParaRPr lang="en-GB" altLang="es-ES" sz="1600" b="1">
              <a:solidFill>
                <a:srgbClr val="FFC000"/>
              </a:solidFill>
            </a:endParaRPr>
          </a:p>
        </p:txBody>
      </p:sp>
      <p:sp>
        <p:nvSpPr>
          <p:cNvPr id="18" name="17 Rectángulo">
            <a:extLst>
              <a:ext uri="{FF2B5EF4-FFF2-40B4-BE49-F238E27FC236}">
                <a16:creationId xmlns="" xmlns:a16="http://schemas.microsoft.com/office/drawing/2014/main" id="{C661741D-40EA-4A8F-AC72-112B484A9207}"/>
              </a:ext>
            </a:extLst>
          </p:cNvPr>
          <p:cNvSpPr/>
          <p:nvPr/>
        </p:nvSpPr>
        <p:spPr>
          <a:xfrm>
            <a:off x="1871663" y="936625"/>
            <a:ext cx="3673475" cy="276225"/>
          </a:xfrm>
          <a:prstGeom prst="rect">
            <a:avLst/>
          </a:prstGeom>
          <a:solidFill>
            <a:srgbClr val="EBAB00"/>
          </a:solidFill>
        </p:spPr>
        <p:txBody>
          <a:bodyPr>
            <a:spAutoFit/>
          </a:bodyPr>
          <a:lstStyle/>
          <a:p>
            <a:pPr fontAlgn="auto">
              <a:spcBef>
                <a:spcPts val="0"/>
              </a:spcBef>
              <a:spcAft>
                <a:spcPts val="0"/>
              </a:spcAft>
              <a:defRPr/>
            </a:pPr>
            <a:r>
              <a:rPr lang="en-GB" sz="1200" b="1" dirty="0">
                <a:solidFill>
                  <a:schemeClr val="accent2">
                    <a:lumMod val="75000"/>
                  </a:schemeClr>
                </a:solidFill>
                <a:latin typeface="Gill Sans"/>
              </a:rPr>
              <a:t>SOCIAL ASPECT. Labour relations</a:t>
            </a:r>
          </a:p>
        </p:txBody>
      </p:sp>
      <p:sp>
        <p:nvSpPr>
          <p:cNvPr id="24" name="23 Rectángulo">
            <a:extLst>
              <a:ext uri="{FF2B5EF4-FFF2-40B4-BE49-F238E27FC236}">
                <a16:creationId xmlns="" xmlns:a16="http://schemas.microsoft.com/office/drawing/2014/main" id="{3EC1422D-5C65-45ED-A3CC-3B0D7E2A4B58}"/>
              </a:ext>
            </a:extLst>
          </p:cNvPr>
          <p:cNvSpPr/>
          <p:nvPr/>
        </p:nvSpPr>
        <p:spPr>
          <a:xfrm>
            <a:off x="1871663" y="1268413"/>
            <a:ext cx="3673475" cy="276225"/>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200" b="1" dirty="0">
                <a:solidFill>
                  <a:schemeClr val="accent2">
                    <a:lumMod val="75000"/>
                  </a:schemeClr>
                </a:solidFill>
                <a:latin typeface="Gill Sans"/>
              </a:rPr>
              <a:t> KEY FIGURES</a:t>
            </a:r>
          </a:p>
        </p:txBody>
      </p:sp>
      <p:sp>
        <p:nvSpPr>
          <p:cNvPr id="164870" name="25 Rectángulo">
            <a:extLst>
              <a:ext uri="{FF2B5EF4-FFF2-40B4-BE49-F238E27FC236}">
                <a16:creationId xmlns="" xmlns:a16="http://schemas.microsoft.com/office/drawing/2014/main" id="{4C953D3E-C5ED-47D8-A14F-C24BBDF357BA}"/>
              </a:ext>
            </a:extLst>
          </p:cNvPr>
          <p:cNvSpPr>
            <a:spLocks noChangeArrowheads="1"/>
          </p:cNvSpPr>
          <p:nvPr/>
        </p:nvSpPr>
        <p:spPr bwMode="auto">
          <a:xfrm>
            <a:off x="1871663" y="1628775"/>
            <a:ext cx="69484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fontAlgn="b" hangingPunct="1">
              <a:spcBef>
                <a:spcPct val="0"/>
              </a:spcBef>
              <a:buFontTx/>
              <a:buNone/>
            </a:pPr>
            <a:r>
              <a:rPr lang="en-GB" altLang="es-ES" sz="1000" b="1">
                <a:solidFill>
                  <a:srgbClr val="963634"/>
                </a:solidFill>
                <a:latin typeface="Gill Sans"/>
              </a:rPr>
              <a:t>G4-LA10. Programmes for skills management and lifelong learning that support the employability of employees and assist them in managing the end of their careers</a:t>
            </a:r>
          </a:p>
        </p:txBody>
      </p:sp>
      <p:graphicFrame>
        <p:nvGraphicFramePr>
          <p:cNvPr id="27" name="26 Tabla">
            <a:extLst>
              <a:ext uri="{FF2B5EF4-FFF2-40B4-BE49-F238E27FC236}">
                <a16:creationId xmlns="" xmlns:a16="http://schemas.microsoft.com/office/drawing/2014/main" id="{297484A4-3212-49DF-B799-9D38FEA697D8}"/>
              </a:ext>
            </a:extLst>
          </p:cNvPr>
          <p:cNvGraphicFramePr>
            <a:graphicFrameLocks noGrp="1"/>
          </p:cNvGraphicFramePr>
          <p:nvPr/>
        </p:nvGraphicFramePr>
        <p:xfrm>
          <a:off x="2411413" y="2214563"/>
          <a:ext cx="5721350" cy="1877675"/>
        </p:xfrm>
        <a:graphic>
          <a:graphicData uri="http://schemas.openxmlformats.org/drawingml/2006/table">
            <a:tbl>
              <a:tblPr firstRow="1" bandRow="1">
                <a:tableStyleId>{21E4AEA4-8DFA-4A89-87EB-49C32662AFE0}</a:tableStyleId>
              </a:tblPr>
              <a:tblGrid>
                <a:gridCol w="2377225">
                  <a:extLst>
                    <a:ext uri="{9D8B030D-6E8A-4147-A177-3AD203B41FA5}">
                      <a16:colId xmlns="" xmlns:a16="http://schemas.microsoft.com/office/drawing/2014/main" val="20000"/>
                    </a:ext>
                  </a:extLst>
                </a:gridCol>
                <a:gridCol w="668825">
                  <a:extLst>
                    <a:ext uri="{9D8B030D-6E8A-4147-A177-3AD203B41FA5}">
                      <a16:colId xmlns="" xmlns:a16="http://schemas.microsoft.com/office/drawing/2014/main" val="20001"/>
                    </a:ext>
                  </a:extLst>
                </a:gridCol>
                <a:gridCol w="668825">
                  <a:extLst>
                    <a:ext uri="{9D8B030D-6E8A-4147-A177-3AD203B41FA5}">
                      <a16:colId xmlns="" xmlns:a16="http://schemas.microsoft.com/office/drawing/2014/main" val="20002"/>
                    </a:ext>
                  </a:extLst>
                </a:gridCol>
                <a:gridCol w="668825">
                  <a:extLst>
                    <a:ext uri="{9D8B030D-6E8A-4147-A177-3AD203B41FA5}">
                      <a16:colId xmlns="" xmlns:a16="http://schemas.microsoft.com/office/drawing/2014/main" val="20003"/>
                    </a:ext>
                  </a:extLst>
                </a:gridCol>
                <a:gridCol w="668825">
                  <a:extLst>
                    <a:ext uri="{9D8B030D-6E8A-4147-A177-3AD203B41FA5}">
                      <a16:colId xmlns="" xmlns:a16="http://schemas.microsoft.com/office/drawing/2014/main" val="20004"/>
                    </a:ext>
                  </a:extLst>
                </a:gridCol>
                <a:gridCol w="668825">
                  <a:extLst>
                    <a:ext uri="{9D8B030D-6E8A-4147-A177-3AD203B41FA5}">
                      <a16:colId xmlns="" xmlns:a16="http://schemas.microsoft.com/office/drawing/2014/main" val="20005"/>
                    </a:ext>
                  </a:extLst>
                </a:gridCol>
              </a:tblGrid>
              <a:tr h="335402">
                <a:tc rowSpan="2">
                  <a:txBody>
                    <a:bodyPr/>
                    <a:lstStyle/>
                    <a:p>
                      <a:pPr algn="ctr"/>
                      <a:r>
                        <a:rPr lang="en-GB" sz="800" dirty="0">
                          <a:solidFill>
                            <a:schemeClr val="bg1"/>
                          </a:solidFill>
                          <a:latin typeface="Gill Sans"/>
                        </a:rPr>
                        <a:t>Number of hours of training broken down by training areas</a:t>
                      </a:r>
                    </a:p>
                  </a:txBody>
                  <a:tcPr marL="91422" marR="91422" marT="45771" marB="4577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gridSpan="2">
                  <a:txBody>
                    <a:bodyPr/>
                    <a:lstStyle/>
                    <a:p>
                      <a:pPr algn="ctr"/>
                      <a:r>
                        <a:rPr lang="en-GB" sz="800" dirty="0">
                          <a:solidFill>
                            <a:schemeClr val="bg1"/>
                          </a:solidFill>
                          <a:latin typeface="Gill Sans"/>
                        </a:rPr>
                        <a:t>2016</a:t>
                      </a:r>
                    </a:p>
                  </a:txBody>
                  <a:tcPr marL="91422" marR="91422" marT="45771" marB="4577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gridSpan="2">
                  <a:txBody>
                    <a:bodyPr/>
                    <a:lstStyle/>
                    <a:p>
                      <a:pPr algn="ctr"/>
                      <a:r>
                        <a:rPr lang="en-GB" sz="800" dirty="0">
                          <a:solidFill>
                            <a:schemeClr val="bg1"/>
                          </a:solidFill>
                          <a:latin typeface="Gill Sans"/>
                        </a:rPr>
                        <a:t>2015</a:t>
                      </a:r>
                    </a:p>
                  </a:txBody>
                  <a:tcPr marL="91422" marR="91422" marT="45771" marB="4577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a:txBody>
                    <a:bodyPr/>
                    <a:lstStyle/>
                    <a:p>
                      <a:pPr algn="ctr"/>
                      <a:r>
                        <a:rPr lang="en-GB" sz="800" dirty="0">
                          <a:solidFill>
                            <a:schemeClr val="bg1"/>
                          </a:solidFill>
                          <a:latin typeface="Gill Sans"/>
                        </a:rPr>
                        <a:t>Year-on-year change</a:t>
                      </a:r>
                    </a:p>
                  </a:txBody>
                  <a:tcPr marL="91422" marR="91422" marT="45771" marB="4577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13545">
                <a:tc vMerge="1">
                  <a:txBody>
                    <a:bodyPr/>
                    <a:lstStyle/>
                    <a:p>
                      <a:endParaRPr lang="es-ES"/>
                    </a:p>
                  </a:txBody>
                  <a:tcPr/>
                </a:tc>
                <a:tc>
                  <a:txBody>
                    <a:bodyPr/>
                    <a:lstStyle/>
                    <a:p>
                      <a:pPr marL="0" algn="ctr" defTabSz="914400" rtl="0" eaLnBrk="1" latinLnBrk="0" hangingPunct="1"/>
                      <a:r>
                        <a:rPr lang="en-GB" sz="800" b="1" dirty="0">
                          <a:solidFill>
                            <a:schemeClr val="bg1"/>
                          </a:solidFill>
                          <a:latin typeface="Gill Sans"/>
                        </a:rPr>
                        <a:t>Number</a:t>
                      </a:r>
                    </a:p>
                  </a:txBody>
                  <a:tcPr marL="91422" marR="91422" marT="45771" marB="4577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71" marB="4577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marL="0" algn="ctr" defTabSz="914400" rtl="0" eaLnBrk="1" latinLnBrk="0" hangingPunct="1"/>
                      <a:r>
                        <a:rPr lang="en-GB" sz="800" b="1" dirty="0">
                          <a:solidFill>
                            <a:schemeClr val="bg1"/>
                          </a:solidFill>
                          <a:latin typeface="Gill Sans"/>
                        </a:rPr>
                        <a:t>Number</a:t>
                      </a:r>
                    </a:p>
                  </a:txBody>
                  <a:tcPr marL="91422" marR="91422" marT="45771" marB="4577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71" marB="4577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71" marB="45771"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1"/>
                  </a:ext>
                </a:extLst>
              </a:tr>
              <a:tr h="244536">
                <a:tc>
                  <a:txBody>
                    <a:bodyPr/>
                    <a:lstStyle/>
                    <a:p>
                      <a:r>
                        <a:rPr lang="en-GB" sz="700" dirty="0">
                          <a:solidFill>
                            <a:schemeClr val="accent2">
                              <a:lumMod val="75000"/>
                            </a:schemeClr>
                          </a:solidFill>
                          <a:latin typeface="Gill Sans"/>
                        </a:rPr>
                        <a:t>Languages</a:t>
                      </a:r>
                    </a:p>
                  </a:txBody>
                  <a:tcPr marL="91422" marR="91422" marT="45771" marB="4577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1,036</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91.9%</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1,004</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90.2%</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3.2%</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4233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On-the-job training</a:t>
                      </a:r>
                    </a:p>
                  </a:txBody>
                  <a:tcPr marL="91422" marR="91422" marT="45771" marB="4577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91</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8.1%</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109</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9.8%</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-16.5%</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399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New technologies</a:t>
                      </a:r>
                    </a:p>
                  </a:txBody>
                  <a:tcPr marL="91422" marR="91422" marT="45771" marB="4577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0</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0.0%</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0.0%</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399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Training for development</a:t>
                      </a:r>
                    </a:p>
                  </a:txBody>
                  <a:tcPr marL="91422" marR="91422" marT="45771" marB="4577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0</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0.0%</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0.0%</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239987">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Skills training</a:t>
                      </a:r>
                    </a:p>
                  </a:txBody>
                  <a:tcPr marL="91422" marR="91422" marT="45771" marB="45771"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0</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0.0%</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0.0%</a:t>
                      </a:r>
                    </a:p>
                  </a:txBody>
                  <a:tcPr marL="9523" marR="9523" marT="953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a:t>
                      </a:r>
                    </a:p>
                  </a:txBody>
                  <a:tcPr marL="9525" marR="9525"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bl>
          </a:graphicData>
        </a:graphic>
      </p:graphicFrame>
      <p:graphicFrame>
        <p:nvGraphicFramePr>
          <p:cNvPr id="15" name="14 Tabla">
            <a:extLst>
              <a:ext uri="{FF2B5EF4-FFF2-40B4-BE49-F238E27FC236}">
                <a16:creationId xmlns="" xmlns:a16="http://schemas.microsoft.com/office/drawing/2014/main" id="{23EC89ED-1850-4859-9DCF-6A849CDB05AA}"/>
              </a:ext>
            </a:extLst>
          </p:cNvPr>
          <p:cNvGraphicFramePr>
            <a:graphicFrameLocks noGrp="1"/>
          </p:cNvGraphicFramePr>
          <p:nvPr/>
        </p:nvGraphicFramePr>
        <p:xfrm>
          <a:off x="2411413" y="4159250"/>
          <a:ext cx="5721350" cy="1876110"/>
        </p:xfrm>
        <a:graphic>
          <a:graphicData uri="http://schemas.openxmlformats.org/drawingml/2006/table">
            <a:tbl>
              <a:tblPr firstRow="1" bandRow="1">
                <a:tableStyleId>{21E4AEA4-8DFA-4A89-87EB-49C32662AFE0}</a:tableStyleId>
              </a:tblPr>
              <a:tblGrid>
                <a:gridCol w="2377225">
                  <a:extLst>
                    <a:ext uri="{9D8B030D-6E8A-4147-A177-3AD203B41FA5}">
                      <a16:colId xmlns="" xmlns:a16="http://schemas.microsoft.com/office/drawing/2014/main" val="20000"/>
                    </a:ext>
                  </a:extLst>
                </a:gridCol>
                <a:gridCol w="668825">
                  <a:extLst>
                    <a:ext uri="{9D8B030D-6E8A-4147-A177-3AD203B41FA5}">
                      <a16:colId xmlns="" xmlns:a16="http://schemas.microsoft.com/office/drawing/2014/main" val="20001"/>
                    </a:ext>
                  </a:extLst>
                </a:gridCol>
                <a:gridCol w="668825">
                  <a:extLst>
                    <a:ext uri="{9D8B030D-6E8A-4147-A177-3AD203B41FA5}">
                      <a16:colId xmlns="" xmlns:a16="http://schemas.microsoft.com/office/drawing/2014/main" val="20002"/>
                    </a:ext>
                  </a:extLst>
                </a:gridCol>
                <a:gridCol w="668825">
                  <a:extLst>
                    <a:ext uri="{9D8B030D-6E8A-4147-A177-3AD203B41FA5}">
                      <a16:colId xmlns="" xmlns:a16="http://schemas.microsoft.com/office/drawing/2014/main" val="20003"/>
                    </a:ext>
                  </a:extLst>
                </a:gridCol>
                <a:gridCol w="668825">
                  <a:extLst>
                    <a:ext uri="{9D8B030D-6E8A-4147-A177-3AD203B41FA5}">
                      <a16:colId xmlns="" xmlns:a16="http://schemas.microsoft.com/office/drawing/2014/main" val="20004"/>
                    </a:ext>
                  </a:extLst>
                </a:gridCol>
                <a:gridCol w="668825">
                  <a:extLst>
                    <a:ext uri="{9D8B030D-6E8A-4147-A177-3AD203B41FA5}">
                      <a16:colId xmlns="" xmlns:a16="http://schemas.microsoft.com/office/drawing/2014/main" val="20005"/>
                    </a:ext>
                  </a:extLst>
                </a:gridCol>
              </a:tblGrid>
              <a:tr h="335284">
                <a:tc rowSpan="2">
                  <a:txBody>
                    <a:bodyPr/>
                    <a:lstStyle/>
                    <a:p>
                      <a:pPr algn="ctr"/>
                      <a:r>
                        <a:rPr lang="en-GB" sz="800" dirty="0">
                          <a:solidFill>
                            <a:schemeClr val="bg1"/>
                          </a:solidFill>
                          <a:latin typeface="Gill Sans"/>
                        </a:rPr>
                        <a:t>Investment in training broken down by training areas </a:t>
                      </a:r>
                    </a:p>
                  </a:txBody>
                  <a:tcPr marL="91422" marR="91422" marT="45722" marB="4572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gridSpan="2">
                  <a:txBody>
                    <a:bodyPr/>
                    <a:lstStyle/>
                    <a:p>
                      <a:pPr algn="ctr"/>
                      <a:r>
                        <a:rPr lang="en-GB" sz="800" dirty="0">
                          <a:solidFill>
                            <a:schemeClr val="bg1"/>
                          </a:solidFill>
                          <a:latin typeface="Gill Sans"/>
                        </a:rPr>
                        <a:t>2016</a:t>
                      </a:r>
                    </a:p>
                  </a:txBody>
                  <a:tcPr marL="91422" marR="91422" marT="45722" marB="4572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gridSpan="2">
                  <a:txBody>
                    <a:bodyPr/>
                    <a:lstStyle/>
                    <a:p>
                      <a:pPr algn="ctr"/>
                      <a:r>
                        <a:rPr lang="en-GB" sz="800" dirty="0">
                          <a:solidFill>
                            <a:schemeClr val="bg1"/>
                          </a:solidFill>
                          <a:latin typeface="Gill Sans"/>
                        </a:rPr>
                        <a:t>2015</a:t>
                      </a:r>
                    </a:p>
                  </a:txBody>
                  <a:tcPr marL="91422" marR="91422" marT="45722" marB="4572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hMerge="1">
                  <a:txBody>
                    <a:bodyPr/>
                    <a:lstStyle/>
                    <a:p>
                      <a:pPr algn="ctr"/>
                      <a:endParaRPr lang="es-ES" sz="800" dirty="0">
                        <a:solidFill>
                          <a:schemeClr val="bg1"/>
                        </a:solidFill>
                      </a:endParaRPr>
                    </a:p>
                  </a:txBody>
                  <a:tcPr marL="91423" marR="91423" marT="45740" marB="45740" anchor="ctr" anchorCtr="1"/>
                </a:tc>
                <a:tc>
                  <a:txBody>
                    <a:bodyPr/>
                    <a:lstStyle/>
                    <a:p>
                      <a:pPr algn="ctr"/>
                      <a:r>
                        <a:rPr lang="en-GB" sz="800" dirty="0">
                          <a:solidFill>
                            <a:schemeClr val="bg1"/>
                          </a:solidFill>
                          <a:latin typeface="Gill Sans"/>
                        </a:rPr>
                        <a:t>Year-on-year change</a:t>
                      </a:r>
                    </a:p>
                  </a:txBody>
                  <a:tcPr marL="91422" marR="91422" marT="45722" marB="4572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0"/>
                  </a:ext>
                </a:extLst>
              </a:tr>
              <a:tr h="213364">
                <a:tc vMerge="1">
                  <a:txBody>
                    <a:bodyPr/>
                    <a:lstStyle/>
                    <a:p>
                      <a:endParaRPr lang="es-ES"/>
                    </a:p>
                  </a:txBody>
                  <a:tcPr/>
                </a:tc>
                <a:tc>
                  <a:txBody>
                    <a:bodyPr/>
                    <a:lstStyle/>
                    <a:p>
                      <a:pPr marL="0" algn="ctr" defTabSz="914400" rtl="0" eaLnBrk="1" latinLnBrk="0" hangingPunct="1"/>
                      <a:r>
                        <a:rPr lang="en-GB" sz="800" b="1" dirty="0">
                          <a:solidFill>
                            <a:schemeClr val="bg1"/>
                          </a:solidFill>
                          <a:latin typeface="Gill Sans"/>
                        </a:rPr>
                        <a:t>Euros</a:t>
                      </a:r>
                    </a:p>
                  </a:txBody>
                  <a:tcPr marL="91422" marR="91422" marT="45722" marB="4572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22" marB="4572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marL="0" algn="ctr" defTabSz="914400" rtl="0" eaLnBrk="1" latinLnBrk="0" hangingPunct="1"/>
                      <a:r>
                        <a:rPr lang="en-GB" sz="800" b="1" dirty="0">
                          <a:solidFill>
                            <a:schemeClr val="bg1"/>
                          </a:solidFill>
                          <a:latin typeface="Gill Sans"/>
                        </a:rPr>
                        <a:t>Euros</a:t>
                      </a:r>
                    </a:p>
                  </a:txBody>
                  <a:tcPr marL="91422" marR="91422" marT="45722" marB="4572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22" marB="4572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tc>
                  <a:txBody>
                    <a:bodyPr/>
                    <a:lstStyle/>
                    <a:p>
                      <a:pPr algn="ctr"/>
                      <a:r>
                        <a:rPr lang="en-GB" sz="800" dirty="0">
                          <a:solidFill>
                            <a:schemeClr val="bg1"/>
                          </a:solidFill>
                          <a:latin typeface="Gill Sans"/>
                        </a:rPr>
                        <a:t>%</a:t>
                      </a:r>
                    </a:p>
                  </a:txBody>
                  <a:tcPr marL="91422" marR="91422" marT="45722" marB="45722"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accent2"/>
                    </a:solidFill>
                  </a:tcPr>
                </a:tc>
                <a:extLst>
                  <a:ext uri="{0D108BD9-81ED-4DB2-BD59-A6C34878D82A}">
                    <a16:rowId xmlns="" xmlns:a16="http://schemas.microsoft.com/office/drawing/2014/main" val="10001"/>
                  </a:ext>
                </a:extLst>
              </a:tr>
              <a:tr h="244276">
                <a:tc>
                  <a:txBody>
                    <a:bodyPr/>
                    <a:lstStyle/>
                    <a:p>
                      <a:r>
                        <a:rPr lang="en-GB" sz="700" dirty="0">
                          <a:solidFill>
                            <a:schemeClr val="accent2">
                              <a:lumMod val="75000"/>
                            </a:schemeClr>
                          </a:solidFill>
                          <a:latin typeface="Gill Sans"/>
                        </a:rPr>
                        <a:t>Languages</a:t>
                      </a:r>
                    </a:p>
                  </a:txBody>
                  <a:tcPr marL="91422" marR="91422" marT="45722" marB="4572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17,122</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100.0%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14,182</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93%</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20.7%</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4207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On-the-job training</a:t>
                      </a:r>
                    </a:p>
                  </a:txBody>
                  <a:tcPr marL="91422" marR="91422" marT="45722" marB="4572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0.0%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1,070</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7%</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-100.0%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3973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New technologies</a:t>
                      </a:r>
                    </a:p>
                  </a:txBody>
                  <a:tcPr marL="91422" marR="91422" marT="45722" marB="4572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0.0%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0.0%</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3973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Training for development</a:t>
                      </a:r>
                    </a:p>
                  </a:txBody>
                  <a:tcPr marL="91422" marR="91422" marT="45722" marB="4572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0.0%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0.0%</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a:solidFill>
                            <a:schemeClr val="accent2">
                              <a:lumMod val="75000"/>
                            </a:schemeClr>
                          </a:solidFill>
                          <a:effectLst/>
                          <a:latin typeface="Gill Sans"/>
                        </a:rPr>
                        <a:t>-</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23973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700" baseline="0" dirty="0">
                          <a:solidFill>
                            <a:schemeClr val="accent2">
                              <a:lumMod val="75000"/>
                            </a:schemeClr>
                          </a:solidFill>
                          <a:latin typeface="Gill Sans"/>
                        </a:rPr>
                        <a:t>Skills training</a:t>
                      </a:r>
                    </a:p>
                  </a:txBody>
                  <a:tcPr marL="91422" marR="91422" marT="45722" marB="45722"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fontAlgn="ctr"/>
                      <a:r>
                        <a:rPr lang="en-GB" sz="700" b="0" i="0" u="none" strike="noStrike">
                          <a:solidFill>
                            <a:schemeClr val="accent2">
                              <a:lumMod val="75000"/>
                            </a:schemeClr>
                          </a:solidFill>
                          <a:effectLst/>
                          <a:latin typeface="Gill Sans"/>
                        </a:rPr>
                        <a:t>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0.0%</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GB" sz="700" b="0" i="0" u="none" strike="noStrike" dirty="0">
                          <a:solidFill>
                            <a:schemeClr val="accent2">
                              <a:lumMod val="75000"/>
                            </a:schemeClr>
                          </a:solidFill>
                          <a:effectLst/>
                          <a:latin typeface="Gill Sans"/>
                        </a:rPr>
                        <a:t>0.0%</a:t>
                      </a:r>
                    </a:p>
                  </a:txBody>
                  <a:tcPr marL="9523" marR="9523" marT="952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fontAlgn="ctr"/>
                      <a:r>
                        <a:rPr lang="en-GB" sz="700" b="0" i="0" u="none" strike="noStrike" dirty="0">
                          <a:solidFill>
                            <a:schemeClr val="accent2">
                              <a:lumMod val="75000"/>
                            </a:schemeClr>
                          </a:solidFill>
                          <a:effectLst/>
                          <a:latin typeface="Gill Sans"/>
                        </a:rPr>
                        <a:t>-</a:t>
                      </a:r>
                    </a:p>
                  </a:txBody>
                  <a:tcPr marL="9525" marR="9525"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bl>
          </a:graphicData>
        </a:graphic>
      </p:graphicFrame>
      <p:sp>
        <p:nvSpPr>
          <p:cNvPr id="21" name="20 Rectángulo">
            <a:extLst>
              <a:ext uri="{FF2B5EF4-FFF2-40B4-BE49-F238E27FC236}">
                <a16:creationId xmlns="" xmlns:a16="http://schemas.microsoft.com/office/drawing/2014/main" id="{E06AB2A2-53A7-423C-B690-4735727443B8}"/>
              </a:ext>
            </a:extLst>
          </p:cNvPr>
          <p:cNvSpPr/>
          <p:nvPr/>
        </p:nvSpPr>
        <p:spPr>
          <a:xfrm>
            <a:off x="0" y="6799263"/>
            <a:ext cx="9144000" cy="115887"/>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22" name="21 Rectángulo">
            <a:extLst>
              <a:ext uri="{FF2B5EF4-FFF2-40B4-BE49-F238E27FC236}">
                <a16:creationId xmlns="" xmlns:a16="http://schemas.microsoft.com/office/drawing/2014/main" id="{77C849C1-839E-4AC2-B81C-B55CB3EBE11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CSR REPORT</a:t>
            </a:r>
          </a:p>
          <a:p>
            <a:pPr fontAlgn="auto">
              <a:spcBef>
                <a:spcPts val="0"/>
              </a:spcBef>
              <a:spcAft>
                <a:spcPts val="0"/>
              </a:spcAft>
              <a:defRPr/>
            </a:pPr>
            <a:r>
              <a:rPr lang="en-GB" sz="1600" b="1" dirty="0">
                <a:solidFill>
                  <a:schemeClr val="accent2">
                    <a:lumMod val="75000"/>
                  </a:schemeClr>
                </a:solidFill>
                <a:latin typeface="Gill Sans"/>
              </a:rPr>
              <a:t>ANNEX 3. AXIS PARTICIPACIONES EMPRESARIALES</a:t>
            </a:r>
            <a:endParaRPr lang="en-GB" sz="1600" dirty="0">
              <a:solidFill>
                <a:schemeClr val="accent2">
                  <a:lumMod val="75000"/>
                </a:schemeClr>
              </a:solidFill>
              <a:latin typeface="Gill Sans"/>
            </a:endParaRPr>
          </a:p>
        </p:txBody>
      </p:sp>
      <p:pic>
        <p:nvPicPr>
          <p:cNvPr id="25" name="Picture 9">
            <a:extLst>
              <a:ext uri="{FF2B5EF4-FFF2-40B4-BE49-F238E27FC236}">
                <a16:creationId xmlns="" xmlns:a16="http://schemas.microsoft.com/office/drawing/2014/main" id="{30110706-FB17-4EF7-83CB-307B958487D1}"/>
              </a:ext>
            </a:extLst>
          </p:cNvPr>
          <p:cNvPicPr>
            <a:picLocks noChangeAspect="1" noChangeArrowheads="1"/>
          </p:cNvPicPr>
          <p:nvPr/>
        </p:nvPicPr>
        <p:blipFill>
          <a:blip r:embed="rId2" cstate="print">
            <a:extLst/>
          </a:blip>
          <a:srcRect/>
          <a:stretch>
            <a:fillRect/>
          </a:stretch>
        </p:blipFill>
        <p:spPr bwMode="auto">
          <a:xfrm>
            <a:off x="7889771" y="270331"/>
            <a:ext cx="964237" cy="280075"/>
          </a:xfrm>
          <a:prstGeom prst="round2DiagRect">
            <a:avLst>
              <a:gd name="adj1" fmla="val 16667"/>
              <a:gd name="adj2" fmla="val 0"/>
            </a:avLst>
          </a:prstGeom>
          <a:ln w="88900" cap="sq">
            <a:solidFill>
              <a:srgbClr val="FFFFFF"/>
            </a:solidFill>
            <a:miter lim="800000"/>
          </a:ln>
          <a:effectLst>
            <a:outerShdw blurRad="254000" algn="tl" rotWithShape="0">
              <a:srgbClr val="000000">
                <a:alpha val="43000"/>
              </a:srgbClr>
            </a:outerShdw>
          </a:effectLst>
          <a:extLst/>
        </p:spPr>
      </p:pic>
      <p:grpSp>
        <p:nvGrpSpPr>
          <p:cNvPr id="2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2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0"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1"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32"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33"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8"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9"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3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566109406"/>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AutoShape 9" descr="https://www.ico.es/documents/19/11174/1010_Fachada_ICO_Horizontal.jpg/0b8b97eb-3626-4788-8956-ca091fd6276c?version=1.0&amp;t=1397055001964&amp;imagePreview=1">
            <a:extLst>
              <a:ext uri="{FF2B5EF4-FFF2-40B4-BE49-F238E27FC236}">
                <a16:creationId xmlns="" xmlns:a16="http://schemas.microsoft.com/office/drawing/2014/main" id="{3FD534F9-BD1E-4B28-9030-A2209FE6078C}"/>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_tradnl" altLang="es-ES" sz="1800"/>
          </a:p>
        </p:txBody>
      </p:sp>
      <p:sp>
        <p:nvSpPr>
          <p:cNvPr id="165891" name="1 Marcador de número de diapositiva">
            <a:extLst>
              <a:ext uri="{FF2B5EF4-FFF2-40B4-BE49-F238E27FC236}">
                <a16:creationId xmlns="" xmlns:a16="http://schemas.microsoft.com/office/drawing/2014/main" id="{D48E5C07-D1B9-49BF-82A7-1C59EB7E73BE}"/>
              </a:ext>
            </a:extLst>
          </p:cNvPr>
          <p:cNvSpPr txBox="1">
            <a:spLocks/>
          </p:cNvSpPr>
          <p:nvPr/>
        </p:nvSpPr>
        <p:spPr bwMode="auto">
          <a:xfrm>
            <a:off x="8415338" y="6434138"/>
            <a:ext cx="587375" cy="217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6A246015-2260-438F-8B1A-F06F00085AE6}" type="slidenum">
              <a:rPr lang="es-ES" altLang="es-ES" sz="1600" b="1">
                <a:solidFill>
                  <a:srgbClr val="FFC000"/>
                </a:solidFill>
              </a:rPr>
              <a:pPr algn="r" eaLnBrk="1" hangingPunct="1">
                <a:spcBef>
                  <a:spcPct val="0"/>
                </a:spcBef>
                <a:buFontTx/>
                <a:buNone/>
              </a:pPr>
              <a:t>161</a:t>
            </a:fld>
            <a:endParaRPr lang="en-GB" altLang="es-ES" sz="1600" b="1">
              <a:solidFill>
                <a:srgbClr val="FFC000"/>
              </a:solidFill>
            </a:endParaRPr>
          </a:p>
        </p:txBody>
      </p:sp>
      <p:pic>
        <p:nvPicPr>
          <p:cNvPr id="165892" name="Picture 2" descr="http://masdearte.com/dos/media/g_museo_ico_fachada_logo.jpg">
            <a:extLst>
              <a:ext uri="{FF2B5EF4-FFF2-40B4-BE49-F238E27FC236}">
                <a16:creationId xmlns="" xmlns:a16="http://schemas.microsoft.com/office/drawing/2014/main" id="{AAD3AA79-C3AC-48A3-BB58-172B7B60ECC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395" t="769" r="14346" b="-769"/>
          <a:stretch>
            <a:fillRect/>
          </a:stretch>
        </p:blipFill>
        <p:spPr bwMode="auto">
          <a:xfrm>
            <a:off x="3563938" y="0"/>
            <a:ext cx="5595937" cy="690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5 CuadroTexto">
            <a:extLst>
              <a:ext uri="{FF2B5EF4-FFF2-40B4-BE49-F238E27FC236}">
                <a16:creationId xmlns="" xmlns:a16="http://schemas.microsoft.com/office/drawing/2014/main" id="{D39F15DB-1E6F-43C4-9348-89BDE4D3E62C}"/>
              </a:ext>
            </a:extLst>
          </p:cNvPr>
          <p:cNvSpPr txBox="1"/>
          <p:nvPr/>
        </p:nvSpPr>
        <p:spPr>
          <a:xfrm>
            <a:off x="3779838" y="5264150"/>
            <a:ext cx="5391150" cy="684213"/>
          </a:xfrm>
          <a:prstGeom prst="rect">
            <a:avLst/>
          </a:prstGeom>
          <a:solidFill>
            <a:schemeClr val="tx1">
              <a:lumMod val="50000"/>
              <a:lumOff val="50000"/>
              <a:alpha val="54000"/>
            </a:schemeClr>
          </a:solidFill>
        </p:spPr>
        <p:txBody>
          <a:bodyPr>
            <a:spAutoFit/>
          </a:bodyPr>
          <a:lstStyle/>
          <a:p>
            <a:pPr algn="just" fontAlgn="auto">
              <a:spcBef>
                <a:spcPts val="0"/>
              </a:spcBef>
              <a:spcAft>
                <a:spcPts val="0"/>
              </a:spcAft>
              <a:defRPr/>
            </a:pPr>
            <a:r>
              <a:rPr lang="en-US"/>
              <a:t>			</a:t>
            </a:r>
          </a:p>
          <a:p>
            <a:pPr algn="just" fontAlgn="auto">
              <a:spcBef>
                <a:spcPts val="0"/>
              </a:spcBef>
              <a:spcAft>
                <a:spcPts val="0"/>
              </a:spcAft>
              <a:defRPr/>
            </a:pPr>
            <a:endParaRPr lang="en-GB" sz="900" dirty="0">
              <a:solidFill>
                <a:schemeClr val="tx1">
                  <a:lumMod val="65000"/>
                  <a:lumOff val="35000"/>
                </a:schemeClr>
              </a:solidFill>
              <a:latin typeface="Gill Sans"/>
              <a:cs typeface="+mn-cs"/>
            </a:endParaRPr>
          </a:p>
          <a:p>
            <a:pPr algn="just" fontAlgn="auto">
              <a:spcBef>
                <a:spcPts val="0"/>
              </a:spcBef>
              <a:spcAft>
                <a:spcPts val="0"/>
              </a:spcAft>
              <a:defRPr/>
            </a:pPr>
            <a:endParaRPr lang="en-GB" sz="900" dirty="0">
              <a:solidFill>
                <a:schemeClr val="tx1">
                  <a:lumMod val="65000"/>
                  <a:lumOff val="35000"/>
                </a:schemeClr>
              </a:solidFill>
              <a:latin typeface="Gill Sans"/>
              <a:cs typeface="+mn-cs"/>
            </a:endParaRPr>
          </a:p>
          <a:p>
            <a:pPr algn="just" fontAlgn="auto">
              <a:spcBef>
                <a:spcPts val="0"/>
              </a:spcBef>
              <a:spcAft>
                <a:spcPts val="0"/>
              </a:spcAft>
              <a:defRPr/>
            </a:pPr>
            <a:endParaRPr lang="en-GB" sz="900" dirty="0">
              <a:solidFill>
                <a:schemeClr val="tx1">
                  <a:lumMod val="65000"/>
                  <a:lumOff val="35000"/>
                </a:schemeClr>
              </a:solidFill>
              <a:latin typeface="Gill Sans"/>
              <a:cs typeface="+mn-cs"/>
            </a:endParaRPr>
          </a:p>
          <a:p>
            <a:pPr algn="just" fontAlgn="auto">
              <a:spcBef>
                <a:spcPts val="0"/>
              </a:spcBef>
              <a:spcAft>
                <a:spcPts val="0"/>
              </a:spcAft>
              <a:defRPr/>
            </a:pPr>
            <a:endParaRPr lang="en-GB" sz="800" dirty="0">
              <a:solidFill>
                <a:schemeClr val="tx1">
                  <a:lumMod val="65000"/>
                  <a:lumOff val="35000"/>
                </a:schemeClr>
              </a:solidFill>
              <a:latin typeface="Gill Sans"/>
              <a:cs typeface="+mn-cs"/>
            </a:endParaRPr>
          </a:p>
        </p:txBody>
      </p:sp>
      <p:sp>
        <p:nvSpPr>
          <p:cNvPr id="10" name="9 CuadroTexto">
            <a:extLst>
              <a:ext uri="{FF2B5EF4-FFF2-40B4-BE49-F238E27FC236}">
                <a16:creationId xmlns="" xmlns:a16="http://schemas.microsoft.com/office/drawing/2014/main" id="{772507FD-2BCD-4B25-B027-9FFB5A28493A}"/>
              </a:ext>
            </a:extLst>
          </p:cNvPr>
          <p:cNvSpPr txBox="1"/>
          <p:nvPr/>
        </p:nvSpPr>
        <p:spPr>
          <a:xfrm>
            <a:off x="-4763" y="5264150"/>
            <a:ext cx="3779838" cy="684213"/>
          </a:xfrm>
          <a:prstGeom prst="rect">
            <a:avLst/>
          </a:prstGeom>
          <a:gradFill>
            <a:gsLst>
              <a:gs pos="0">
                <a:schemeClr val="bg1">
                  <a:lumMod val="79000"/>
                  <a:alpha val="73000"/>
                </a:schemeClr>
              </a:gs>
              <a:gs pos="0">
                <a:schemeClr val="bg1">
                  <a:lumMod val="85000"/>
                  <a:alpha val="49000"/>
                </a:schemeClr>
              </a:gs>
              <a:gs pos="100000">
                <a:schemeClr val="accent1">
                  <a:tint val="23500"/>
                  <a:satMod val="160000"/>
                </a:schemeClr>
              </a:gs>
            </a:gsLst>
            <a:lin ang="5400000" scaled="0"/>
          </a:gradFill>
        </p:spPr>
        <p:txBody>
          <a:bodyPr>
            <a:spAutoFit/>
          </a:bodyPr>
          <a:lstStyle/>
          <a:p>
            <a:pPr algn="ctr" fontAlgn="auto">
              <a:spcBef>
                <a:spcPts val="0"/>
              </a:spcBef>
              <a:spcAft>
                <a:spcPts val="0"/>
              </a:spcAft>
              <a:defRPr/>
            </a:pPr>
            <a:r>
              <a:rPr lang="en-GB" sz="800" dirty="0">
                <a:solidFill>
                  <a:schemeClr val="tx1">
                    <a:lumMod val="65000"/>
                    <a:lumOff val="35000"/>
                  </a:schemeClr>
                </a:solidFill>
                <a:latin typeface="Gill Sans"/>
              </a:rPr>
              <a:t>Paseo del Prado, 4</a:t>
            </a:r>
          </a:p>
          <a:p>
            <a:pPr algn="ctr" fontAlgn="auto">
              <a:spcBef>
                <a:spcPts val="0"/>
              </a:spcBef>
              <a:spcAft>
                <a:spcPts val="0"/>
              </a:spcAft>
              <a:defRPr/>
            </a:pPr>
            <a:r>
              <a:rPr lang="en-GB" sz="800" dirty="0">
                <a:solidFill>
                  <a:schemeClr val="tx1">
                    <a:lumMod val="65000"/>
                    <a:lumOff val="35000"/>
                  </a:schemeClr>
                </a:solidFill>
                <a:latin typeface="Gill Sans"/>
              </a:rPr>
              <a:t>  28014 Madrid</a:t>
            </a:r>
          </a:p>
          <a:p>
            <a:pPr algn="ctr" fontAlgn="auto">
              <a:spcBef>
                <a:spcPts val="0"/>
              </a:spcBef>
              <a:spcAft>
                <a:spcPts val="0"/>
              </a:spcAft>
              <a:defRPr/>
            </a:pPr>
            <a:r>
              <a:rPr lang="en-GB" sz="800" dirty="0">
                <a:solidFill>
                  <a:schemeClr val="tx1">
                    <a:lumMod val="65000"/>
                    <a:lumOff val="35000"/>
                  </a:schemeClr>
                </a:solidFill>
                <a:latin typeface="Gill Sans"/>
              </a:rPr>
              <a:t>Tel: 900 121 121</a:t>
            </a:r>
          </a:p>
          <a:p>
            <a:pPr algn="ctr" fontAlgn="auto">
              <a:spcBef>
                <a:spcPts val="0"/>
              </a:spcBef>
              <a:spcAft>
                <a:spcPts val="0"/>
              </a:spcAft>
              <a:defRPr/>
            </a:pPr>
            <a:r>
              <a:rPr lang="en-GB" sz="800" dirty="0">
                <a:solidFill>
                  <a:schemeClr val="tx1">
                    <a:lumMod val="65000"/>
                    <a:lumOff val="35000"/>
                  </a:schemeClr>
                </a:solidFill>
                <a:latin typeface="Gill Sans"/>
                <a:hlinkClick r:id="rId3"/>
              </a:rPr>
              <a:t>https://www.ico.es</a:t>
            </a:r>
            <a:endParaRPr lang="en-GB" sz="1000" dirty="0">
              <a:solidFill>
                <a:schemeClr val="tx1">
                  <a:lumMod val="65000"/>
                  <a:lumOff val="35000"/>
                </a:schemeClr>
              </a:solidFill>
              <a:latin typeface="Gill Sans"/>
              <a:cs typeface="+mn-cs"/>
            </a:endParaRPr>
          </a:p>
          <a:p>
            <a:pPr algn="just" fontAlgn="auto">
              <a:spcBef>
                <a:spcPts val="0"/>
              </a:spcBef>
              <a:spcAft>
                <a:spcPts val="0"/>
              </a:spcAft>
              <a:defRPr/>
            </a:pPr>
            <a:endParaRPr lang="en-GB" sz="800" dirty="0">
              <a:solidFill>
                <a:schemeClr val="tx1">
                  <a:lumMod val="65000"/>
                  <a:lumOff val="35000"/>
                </a:schemeClr>
              </a:solidFill>
              <a:latin typeface="Gill Sans"/>
              <a:cs typeface="+mn-cs"/>
            </a:endParaRPr>
          </a:p>
        </p:txBody>
      </p:sp>
      <p:pic>
        <p:nvPicPr>
          <p:cNvPr id="165895" name="Picture 6" descr="https://www.ico.es/subHome-theme/images/common/ministerio-economia-competetitividad.png">
            <a:extLst>
              <a:ext uri="{FF2B5EF4-FFF2-40B4-BE49-F238E27FC236}">
                <a16:creationId xmlns="" xmlns:a16="http://schemas.microsoft.com/office/drawing/2014/main" id="{7AD50D21-7583-40B4-BB3C-72DE177F27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r="42531"/>
          <a:stretch>
            <a:fillRect/>
          </a:stretch>
        </p:blipFill>
        <p:spPr bwMode="auto">
          <a:xfrm>
            <a:off x="698500" y="1666875"/>
            <a:ext cx="1511300" cy="69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6" name="Picture 8" descr="https://www.ico.es/subHome-theme/images/common/ministerio-economia-competetitividad.png">
            <a:extLst>
              <a:ext uri="{FF2B5EF4-FFF2-40B4-BE49-F238E27FC236}">
                <a16:creationId xmlns="" xmlns:a16="http://schemas.microsoft.com/office/drawing/2014/main" id="{FA8A971A-99E2-4D1A-BC3D-5D281F94318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61092"/>
          <a:stretch>
            <a:fillRect/>
          </a:stretch>
        </p:blipFill>
        <p:spPr bwMode="auto">
          <a:xfrm>
            <a:off x="2209800" y="1666875"/>
            <a:ext cx="1008063" cy="69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897" name="Picture 2">
            <a:extLst>
              <a:ext uri="{FF2B5EF4-FFF2-40B4-BE49-F238E27FC236}">
                <a16:creationId xmlns="" xmlns:a16="http://schemas.microsoft.com/office/drawing/2014/main" id="{57A57B92-9E51-474F-A503-E7F2353632E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76338" y="2924175"/>
            <a:ext cx="1547812"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01137174"/>
      </p:ext>
    </p:extLst>
  </p:cSld>
  <p:clrMapOvr>
    <a:masterClrMapping/>
  </p:clrMapOvr>
  <p:transition spd="slow"/>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809840DA-0D83-4C48-A503-95F150AD22E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C1268FE-C425-4D05-A850-85CA64E2D90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BB40C3C7-C173-4D45-8AD2-9593C327ADFC}"/>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B13BD70D-535E-4AF2-8D12-88734FC04E8B}" type="slidenum">
              <a:rPr lang="es-ES" altLang="es-ES" sz="1600" b="1">
                <a:solidFill>
                  <a:srgbClr val="FFC000"/>
                </a:solidFill>
              </a:rPr>
              <a:pPr algn="r" eaLnBrk="1" hangingPunct="1">
                <a:spcBef>
                  <a:spcPct val="0"/>
                </a:spcBef>
                <a:buFontTx/>
                <a:buNone/>
              </a:pPr>
              <a:t>17</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A7575B38-EA7A-46D7-8CA8-D3960692615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NOTABLE MILESTONES IN 2016</a:t>
            </a:r>
            <a:endParaRPr lang="en-GB" dirty="0">
              <a:solidFill>
                <a:srgbClr val="9E1B34"/>
              </a:solidFill>
              <a:latin typeface="Gill Sans"/>
            </a:endParaRPr>
          </a:p>
        </p:txBody>
      </p:sp>
      <p:pic>
        <p:nvPicPr>
          <p:cNvPr id="18438" name="Picture 2">
            <a:extLst>
              <a:ext uri="{FF2B5EF4-FFF2-40B4-BE49-F238E27FC236}">
                <a16:creationId xmlns="" xmlns:a16="http://schemas.microsoft.com/office/drawing/2014/main" id="{F2EB4FF9-9AC4-405F-A879-E56B13B6D5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9" name="AutoShape 6" descr="Resultado de imagen de imagen de calendario 2016">
            <a:extLst>
              <a:ext uri="{FF2B5EF4-FFF2-40B4-BE49-F238E27FC236}">
                <a16:creationId xmlns="" xmlns:a16="http://schemas.microsoft.com/office/drawing/2014/main" id="{AE0BFD78-EDB8-4A90-B508-7C96E8C8FF77}"/>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8440" name="AutoShape 8" descr="Resultado de imagen de imagen de calendario 2016">
            <a:extLst>
              <a:ext uri="{FF2B5EF4-FFF2-40B4-BE49-F238E27FC236}">
                <a16:creationId xmlns="" xmlns:a16="http://schemas.microsoft.com/office/drawing/2014/main" id="{8641094C-DA1F-4DA7-8EC1-D2D0A0BB41EF}"/>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8441" name="AutoShape 12" descr="Resultado de imagen de imagen de verificacion">
            <a:extLst>
              <a:ext uri="{FF2B5EF4-FFF2-40B4-BE49-F238E27FC236}">
                <a16:creationId xmlns="" xmlns:a16="http://schemas.microsoft.com/office/drawing/2014/main" id="{9886DFD3-143E-4E1E-8553-A2906214875B}"/>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8442" name="AutoShape 14" descr="Resultado de imagen de imagen de verificacion">
            <a:extLst>
              <a:ext uri="{FF2B5EF4-FFF2-40B4-BE49-F238E27FC236}">
                <a16:creationId xmlns="" xmlns:a16="http://schemas.microsoft.com/office/drawing/2014/main" id="{F9332CE0-BB7B-433C-AE91-4202C066352F}"/>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8443" name="8 Rectángulo">
            <a:extLst>
              <a:ext uri="{FF2B5EF4-FFF2-40B4-BE49-F238E27FC236}">
                <a16:creationId xmlns="" xmlns:a16="http://schemas.microsoft.com/office/drawing/2014/main" id="{D9E6070E-1529-4A5D-B0D8-0B93DB8C52EC}"/>
              </a:ext>
            </a:extLst>
          </p:cNvPr>
          <p:cNvSpPr>
            <a:spLocks noChangeArrowheads="1"/>
          </p:cNvSpPr>
          <p:nvPr/>
        </p:nvSpPr>
        <p:spPr bwMode="auto">
          <a:xfrm>
            <a:off x="1763713" y="1016000"/>
            <a:ext cx="6985000"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NOTABLE ECONOMIC MILESTONES</a:t>
            </a:r>
          </a:p>
        </p:txBody>
      </p:sp>
      <p:sp>
        <p:nvSpPr>
          <p:cNvPr id="54" name="53 Rectángulo">
            <a:extLst>
              <a:ext uri="{FF2B5EF4-FFF2-40B4-BE49-F238E27FC236}">
                <a16:creationId xmlns="" xmlns:a16="http://schemas.microsoft.com/office/drawing/2014/main" id="{FA4E1812-F96B-45CC-9A2C-BE5473E8B129}"/>
              </a:ext>
            </a:extLst>
          </p:cNvPr>
          <p:cNvSpPr/>
          <p:nvPr/>
        </p:nvSpPr>
        <p:spPr>
          <a:xfrm>
            <a:off x="1763713" y="1339850"/>
            <a:ext cx="6985000"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defRPr/>
            </a:pPr>
            <a:r>
              <a:rPr lang="en-GB" sz="1000" b="1" u="sng" dirty="0">
                <a:solidFill>
                  <a:schemeClr val="accent2">
                    <a:lumMod val="75000"/>
                  </a:schemeClr>
                </a:solidFill>
                <a:latin typeface="Gill Sans"/>
              </a:rPr>
              <a:t>Significant increase in funds managed by ICO</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In addition to lending activities and the provision of guarantees, ICO, as a state financial agency, manages and administers different funds which have no legal personality and which, generally speaking, are financed under the general state budget.</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These instruments are aimed at different areas of activity, such as the financial sustainability of Spain's autonomous regions and local authorities, promoting the internationalisation of Spanish companies and contributing to development. ICO undertakes these activities on behalf of the state and the corresponding balances are not included in ICO's financial statements. </a:t>
            </a:r>
          </a:p>
        </p:txBody>
      </p:sp>
      <p:sp>
        <p:nvSpPr>
          <p:cNvPr id="18445" name="53 Rectángulo">
            <a:extLst>
              <a:ext uri="{FF2B5EF4-FFF2-40B4-BE49-F238E27FC236}">
                <a16:creationId xmlns="" xmlns:a16="http://schemas.microsoft.com/office/drawing/2014/main" id="{DBEFCFCC-220F-414E-B172-C26A2860048C}"/>
              </a:ext>
            </a:extLst>
          </p:cNvPr>
          <p:cNvSpPr>
            <a:spLocks noChangeArrowheads="1"/>
          </p:cNvSpPr>
          <p:nvPr/>
        </p:nvSpPr>
        <p:spPr bwMode="auto">
          <a:xfrm>
            <a:off x="1763713" y="5595938"/>
            <a:ext cx="6985000" cy="785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At the end of 2016, the outstanding balance of transactions carried out using state funds stood at €163.437 billion, an increase of 15.9% compared to the end of 2015.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Combining its own operations and those carried out on behalf of the state gives a balance of €196.225 billion as at 31 December 2016, a year-on-year increase of 5.2 %.</a:t>
            </a:r>
          </a:p>
        </p:txBody>
      </p:sp>
      <p:pic>
        <p:nvPicPr>
          <p:cNvPr id="2" name="Imagen 1"/>
          <p:cNvPicPr>
            <a:picLocks noChangeAspect="1"/>
          </p:cNvPicPr>
          <p:nvPr/>
        </p:nvPicPr>
        <p:blipFill>
          <a:blip r:embed="rId3"/>
          <a:stretch>
            <a:fillRect/>
          </a:stretch>
        </p:blipFill>
        <p:spPr>
          <a:xfrm>
            <a:off x="2735796" y="2712791"/>
            <a:ext cx="4683588" cy="2840445"/>
          </a:xfrm>
          <a:prstGeom prst="rect">
            <a:avLst/>
          </a:prstGeom>
        </p:spPr>
      </p:pic>
      <p:grpSp>
        <p:nvGrpSpPr>
          <p:cNvPr id="4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4"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5"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6"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7"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8"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9"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0"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1"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2"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3"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0"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09AA9C1-12E1-499A-8401-054F7322D44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641411E8-AC7C-4AF7-8979-2EECCD8C16C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5D8AD538-6F2E-4511-B3D4-5A7111423FCC}"/>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A7B21D3D-F9E0-44AB-8A31-B12B5FD11663}" type="slidenum">
              <a:rPr lang="es-ES" altLang="es-ES" sz="1600" b="1">
                <a:solidFill>
                  <a:srgbClr val="FFC000"/>
                </a:solidFill>
              </a:rPr>
              <a:pPr algn="r" eaLnBrk="1" hangingPunct="1">
                <a:spcBef>
                  <a:spcPct val="0"/>
                </a:spcBef>
                <a:buFontTx/>
                <a:buNone/>
              </a:pPr>
              <a:t>18</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FA63A4B0-41B0-4894-A3EE-08293CE70E5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NOTABLE MILESTONES IN 2016</a:t>
            </a:r>
            <a:endParaRPr lang="en-GB" dirty="0">
              <a:solidFill>
                <a:srgbClr val="9E1B34"/>
              </a:solidFill>
              <a:latin typeface="Gill Sans"/>
            </a:endParaRPr>
          </a:p>
        </p:txBody>
      </p:sp>
      <p:pic>
        <p:nvPicPr>
          <p:cNvPr id="19462" name="Picture 2">
            <a:extLst>
              <a:ext uri="{FF2B5EF4-FFF2-40B4-BE49-F238E27FC236}">
                <a16:creationId xmlns="" xmlns:a16="http://schemas.microsoft.com/office/drawing/2014/main" id="{0096EFFF-7AE0-4A01-80D7-F572A730FCC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63" name="AutoShape 6" descr="Resultado de imagen de imagen de calendario 2016">
            <a:extLst>
              <a:ext uri="{FF2B5EF4-FFF2-40B4-BE49-F238E27FC236}">
                <a16:creationId xmlns="" xmlns:a16="http://schemas.microsoft.com/office/drawing/2014/main" id="{173A7188-8B65-4571-A830-78F9CC5B81F5}"/>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9464" name="AutoShape 8" descr="Resultado de imagen de imagen de calendario 2016">
            <a:extLst>
              <a:ext uri="{FF2B5EF4-FFF2-40B4-BE49-F238E27FC236}">
                <a16:creationId xmlns="" xmlns:a16="http://schemas.microsoft.com/office/drawing/2014/main" id="{8F8817DE-23D0-4150-B6BE-F5E50862D742}"/>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9465" name="AutoShape 12" descr="Resultado de imagen de imagen de verificacion">
            <a:extLst>
              <a:ext uri="{FF2B5EF4-FFF2-40B4-BE49-F238E27FC236}">
                <a16:creationId xmlns="" xmlns:a16="http://schemas.microsoft.com/office/drawing/2014/main" id="{CB9D178D-9B18-40FB-86EB-7BB601446368}"/>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9466" name="AutoShape 14" descr="Resultado de imagen de imagen de verificacion">
            <a:extLst>
              <a:ext uri="{FF2B5EF4-FFF2-40B4-BE49-F238E27FC236}">
                <a16:creationId xmlns="" xmlns:a16="http://schemas.microsoft.com/office/drawing/2014/main" id="{9A6EF057-26D1-4C58-B5C7-5FF031814866}"/>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9467" name="8 Rectángulo">
            <a:extLst>
              <a:ext uri="{FF2B5EF4-FFF2-40B4-BE49-F238E27FC236}">
                <a16:creationId xmlns="" xmlns:a16="http://schemas.microsoft.com/office/drawing/2014/main" id="{28FAE744-67EC-40B5-8961-B8F0AE640206}"/>
              </a:ext>
            </a:extLst>
          </p:cNvPr>
          <p:cNvSpPr>
            <a:spLocks noChangeArrowheads="1"/>
          </p:cNvSpPr>
          <p:nvPr/>
        </p:nvSpPr>
        <p:spPr bwMode="auto">
          <a:xfrm>
            <a:off x="1835150" y="1150169"/>
            <a:ext cx="6824663" cy="274637"/>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NOTABLE ECONOMIC MILESTONES</a:t>
            </a:r>
          </a:p>
        </p:txBody>
      </p:sp>
      <p:sp>
        <p:nvSpPr>
          <p:cNvPr id="40" name="39 Rectángulo">
            <a:extLst>
              <a:ext uri="{FF2B5EF4-FFF2-40B4-BE49-F238E27FC236}">
                <a16:creationId xmlns="" xmlns:a16="http://schemas.microsoft.com/office/drawing/2014/main" id="{8FCA66A3-71F1-4294-BE09-9E5587D0C074}"/>
              </a:ext>
            </a:extLst>
          </p:cNvPr>
          <p:cNvSpPr/>
          <p:nvPr/>
        </p:nvSpPr>
        <p:spPr>
          <a:xfrm>
            <a:off x="1835150" y="1532756"/>
            <a:ext cx="6913563"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defRPr/>
            </a:pPr>
            <a:r>
              <a:rPr lang="en-GB" sz="1000" b="1" u="sng" dirty="0">
                <a:solidFill>
                  <a:schemeClr val="accent2">
                    <a:lumMod val="75000"/>
                  </a:schemeClr>
                </a:solidFill>
                <a:latin typeface="Gill Sans"/>
              </a:rPr>
              <a:t>ICO consolidates its presence in the social impact bonds market </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Over 2016, ICO obtained financing amounting to €3.970 billion. Of this amount, 64% was obtained from securities issued on capital markets and the remaining 36% from loans from different multilateral organisations. </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In terms of market issues, the return of ICO to the dollar market is worth special mention, with a benchmark financing operation for the sum of $500 million. Also, the second issue of social impact bonds, also for the sum of €500 million, consolidated the presence of ICO in operations of that kind, the purpose of which is to provide financing for SMEs located in regions of Spain with a per capita GDP below the national average. </a:t>
            </a:r>
          </a:p>
          <a:p>
            <a:pPr algn="just">
              <a:defRPr/>
            </a:pPr>
            <a:endParaRPr lang="en-GB" sz="500" dirty="0">
              <a:solidFill>
                <a:srgbClr val="9E1B34"/>
              </a:solidFill>
              <a:latin typeface="Gill Sans"/>
            </a:endParaRPr>
          </a:p>
          <a:p>
            <a:pPr algn="just">
              <a:defRPr/>
            </a:pPr>
            <a:r>
              <a:rPr lang="en-GB" sz="1000" dirty="0">
                <a:solidFill>
                  <a:srgbClr val="9E1B34"/>
                </a:solidFill>
                <a:latin typeface="Gill Sans"/>
              </a:rPr>
              <a:t>In terms of financing from multilateral organisations, in recent years ICO has improved the channelling of these funds, offering Spanish companies better-than-market conditions in terms of price, term and availability, with the transactions entered into with the European Investment Bank (EIB) deserving special mention.</a:t>
            </a:r>
          </a:p>
        </p:txBody>
      </p:sp>
      <p:sp>
        <p:nvSpPr>
          <p:cNvPr id="19469" name="8 Rectángulo">
            <a:extLst>
              <a:ext uri="{FF2B5EF4-FFF2-40B4-BE49-F238E27FC236}">
                <a16:creationId xmlns="" xmlns:a16="http://schemas.microsoft.com/office/drawing/2014/main" id="{EE3B888E-CDB9-45EC-A598-B442806499D9}"/>
              </a:ext>
            </a:extLst>
          </p:cNvPr>
          <p:cNvSpPr>
            <a:spLocks noChangeArrowheads="1"/>
          </p:cNvSpPr>
          <p:nvPr/>
        </p:nvSpPr>
        <p:spPr bwMode="auto">
          <a:xfrm>
            <a:off x="1908175" y="4343400"/>
            <a:ext cx="3557588" cy="24606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000" b="1">
                <a:solidFill>
                  <a:srgbClr val="9E1B34"/>
                </a:solidFill>
                <a:latin typeface="Gill Sans"/>
              </a:rPr>
              <a:t>ENERGY EFFICIENCY</a:t>
            </a:r>
          </a:p>
        </p:txBody>
      </p:sp>
      <p:sp>
        <p:nvSpPr>
          <p:cNvPr id="19470" name="2 CuadroTexto">
            <a:extLst>
              <a:ext uri="{FF2B5EF4-FFF2-40B4-BE49-F238E27FC236}">
                <a16:creationId xmlns="" xmlns:a16="http://schemas.microsoft.com/office/drawing/2014/main" id="{C019BE1F-5958-4F98-9780-23DD4A9A3B07}"/>
              </a:ext>
            </a:extLst>
          </p:cNvPr>
          <p:cNvSpPr txBox="1">
            <a:spLocks noChangeArrowheads="1"/>
          </p:cNvSpPr>
          <p:nvPr/>
        </p:nvSpPr>
        <p:spPr bwMode="auto">
          <a:xfrm>
            <a:off x="1835150" y="4652963"/>
            <a:ext cx="6475413"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Arial" panose="020B0604020202020204" pitchFamily="34" charset="0"/>
              <a:buNone/>
            </a:pPr>
            <a:r>
              <a:rPr lang="en-GB" altLang="es-ES" sz="900">
                <a:solidFill>
                  <a:srgbClr val="9E1B34"/>
                </a:solidFill>
                <a:latin typeface="Gill Sans"/>
              </a:rPr>
              <a:t>In 2016, €85,800 was invested to install LED lighting.</a:t>
            </a:r>
          </a:p>
        </p:txBody>
      </p:sp>
      <p:sp>
        <p:nvSpPr>
          <p:cNvPr id="19471" name="8 Rectángulo">
            <a:extLst>
              <a:ext uri="{FF2B5EF4-FFF2-40B4-BE49-F238E27FC236}">
                <a16:creationId xmlns="" xmlns:a16="http://schemas.microsoft.com/office/drawing/2014/main" id="{FB08C70B-0A9A-4BD1-80A0-3C7DCC49A96C}"/>
              </a:ext>
            </a:extLst>
          </p:cNvPr>
          <p:cNvSpPr>
            <a:spLocks noChangeArrowheads="1"/>
          </p:cNvSpPr>
          <p:nvPr/>
        </p:nvSpPr>
        <p:spPr bwMode="auto">
          <a:xfrm>
            <a:off x="1835150" y="3905250"/>
            <a:ext cx="6824663"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NOTABLE ENVIRONMENTAL MILESTONES</a:t>
            </a:r>
          </a:p>
        </p:txBody>
      </p:sp>
      <p:sp>
        <p:nvSpPr>
          <p:cNvPr id="19472" name="8 Rectángulo">
            <a:extLst>
              <a:ext uri="{FF2B5EF4-FFF2-40B4-BE49-F238E27FC236}">
                <a16:creationId xmlns="" xmlns:a16="http://schemas.microsoft.com/office/drawing/2014/main" id="{398EBB16-834A-49A2-8FCB-BFEDD5FC6CCA}"/>
              </a:ext>
            </a:extLst>
          </p:cNvPr>
          <p:cNvSpPr>
            <a:spLocks noChangeArrowheads="1"/>
          </p:cNvSpPr>
          <p:nvPr/>
        </p:nvSpPr>
        <p:spPr bwMode="auto">
          <a:xfrm>
            <a:off x="1914525" y="5049838"/>
            <a:ext cx="3557588" cy="254000"/>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000" b="1">
                <a:solidFill>
                  <a:srgbClr val="9E1B34"/>
                </a:solidFill>
                <a:latin typeface="Gill Sans"/>
              </a:rPr>
              <a:t>ADHESION TO THE EQUATOR PRINCIPLES</a:t>
            </a:r>
          </a:p>
        </p:txBody>
      </p:sp>
      <p:sp>
        <p:nvSpPr>
          <p:cNvPr id="19476" name="2 CuadroTexto">
            <a:extLst>
              <a:ext uri="{FF2B5EF4-FFF2-40B4-BE49-F238E27FC236}">
                <a16:creationId xmlns="" xmlns:a16="http://schemas.microsoft.com/office/drawing/2014/main" id="{20AB5832-57A2-4D1C-ACC7-4437714D02C3}"/>
              </a:ext>
            </a:extLst>
          </p:cNvPr>
          <p:cNvSpPr txBox="1">
            <a:spLocks noChangeArrowheads="1"/>
          </p:cNvSpPr>
          <p:nvPr/>
        </p:nvSpPr>
        <p:spPr bwMode="auto">
          <a:xfrm>
            <a:off x="1879600" y="5394325"/>
            <a:ext cx="6824663"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Arial" panose="020B0604020202020204" pitchFamily="34" charset="0"/>
              <a:buNone/>
            </a:pPr>
            <a:r>
              <a:rPr lang="en-GB" altLang="es-ES" sz="900">
                <a:solidFill>
                  <a:srgbClr val="9E1B34"/>
                </a:solidFill>
                <a:latin typeface="Gill Sans"/>
              </a:rPr>
              <a:t>In October 2016, ICO officially signed up to the Equator Principles. The inclusion of environmental and social criteria in the analysis of financing transactions, in addition to new risks inherent in the project, represent a significant qualitative change in the procedures in place to date. Following ICO's adhesion to the Equator Principles, its employees must receive training to adapt their knowledge to the new requirements; furthermore, internal processes and procedures relating to project finance must also be updated.</a:t>
            </a:r>
          </a:p>
        </p:txBody>
      </p:sp>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BDB9F6F9-814E-45DA-943E-E5391C383F14}"/>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3544A5D4-B564-461A-86E4-91689A5036E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738EFB61-8B40-407C-982C-18682DF59ED2}"/>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9643174-D5E6-4E2A-AE12-0FBA81DE8BD5}" type="slidenum">
              <a:rPr lang="es-ES" altLang="es-ES" sz="1600" b="1">
                <a:solidFill>
                  <a:srgbClr val="FFC000"/>
                </a:solidFill>
              </a:rPr>
              <a:pPr algn="r" eaLnBrk="1" hangingPunct="1">
                <a:spcBef>
                  <a:spcPct val="0"/>
                </a:spcBef>
                <a:buFontTx/>
                <a:buNone/>
              </a:pPr>
              <a:t>19</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3B253F83-CC66-4392-9568-F5ABFBE8D923}"/>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NOTABLE MILESTONES IN 2016</a:t>
            </a:r>
            <a:endParaRPr lang="en-GB" dirty="0">
              <a:solidFill>
                <a:srgbClr val="9E1B34"/>
              </a:solidFill>
              <a:latin typeface="Gill Sans"/>
            </a:endParaRPr>
          </a:p>
        </p:txBody>
      </p:sp>
      <p:pic>
        <p:nvPicPr>
          <p:cNvPr id="20486" name="Picture 2">
            <a:extLst>
              <a:ext uri="{FF2B5EF4-FFF2-40B4-BE49-F238E27FC236}">
                <a16:creationId xmlns="" xmlns:a16="http://schemas.microsoft.com/office/drawing/2014/main" id="{AADEAD78-E5DB-45F8-8B40-E4231A18749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87" name="AutoShape 6" descr="Resultado de imagen de imagen de calendario 2016">
            <a:extLst>
              <a:ext uri="{FF2B5EF4-FFF2-40B4-BE49-F238E27FC236}">
                <a16:creationId xmlns="" xmlns:a16="http://schemas.microsoft.com/office/drawing/2014/main" id="{ECC62662-CC62-4E2A-AD0E-E905B610EF90}"/>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0488" name="AutoShape 8" descr="Resultado de imagen de imagen de calendario 2016">
            <a:extLst>
              <a:ext uri="{FF2B5EF4-FFF2-40B4-BE49-F238E27FC236}">
                <a16:creationId xmlns="" xmlns:a16="http://schemas.microsoft.com/office/drawing/2014/main" id="{FB4C22D0-AE8B-48D6-B633-53543DFF1331}"/>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0489" name="AutoShape 12" descr="Resultado de imagen de imagen de verificacion">
            <a:extLst>
              <a:ext uri="{FF2B5EF4-FFF2-40B4-BE49-F238E27FC236}">
                <a16:creationId xmlns="" xmlns:a16="http://schemas.microsoft.com/office/drawing/2014/main" id="{6DB93CA7-A823-4D2F-8182-C57760BE4FE2}"/>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0490" name="AutoShape 14" descr="Resultado de imagen de imagen de verificacion">
            <a:extLst>
              <a:ext uri="{FF2B5EF4-FFF2-40B4-BE49-F238E27FC236}">
                <a16:creationId xmlns="" xmlns:a16="http://schemas.microsoft.com/office/drawing/2014/main" id="{93AFE0E0-A462-4990-8A34-1A15D5E93866}"/>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0491" name="8 Rectángulo">
            <a:extLst>
              <a:ext uri="{FF2B5EF4-FFF2-40B4-BE49-F238E27FC236}">
                <a16:creationId xmlns="" xmlns:a16="http://schemas.microsoft.com/office/drawing/2014/main" id="{BCCF9E4C-0006-4CCC-BAFE-67DF2AFB5F05}"/>
              </a:ext>
            </a:extLst>
          </p:cNvPr>
          <p:cNvSpPr>
            <a:spLocks noChangeArrowheads="1"/>
          </p:cNvSpPr>
          <p:nvPr/>
        </p:nvSpPr>
        <p:spPr bwMode="auto">
          <a:xfrm>
            <a:off x="3192463" y="1274763"/>
            <a:ext cx="2265362" cy="24606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000" b="1">
                <a:solidFill>
                  <a:srgbClr val="9E1B34"/>
                </a:solidFill>
                <a:latin typeface="Gill Sans"/>
              </a:rPr>
              <a:t>AWARDS AND RECOGNITION</a:t>
            </a:r>
          </a:p>
        </p:txBody>
      </p:sp>
      <p:sp>
        <p:nvSpPr>
          <p:cNvPr id="20492" name="8 Rectángulo">
            <a:extLst>
              <a:ext uri="{FF2B5EF4-FFF2-40B4-BE49-F238E27FC236}">
                <a16:creationId xmlns="" xmlns:a16="http://schemas.microsoft.com/office/drawing/2014/main" id="{8853C558-D0C5-411B-ACB6-40440B66F753}"/>
              </a:ext>
            </a:extLst>
          </p:cNvPr>
          <p:cNvSpPr>
            <a:spLocks noChangeArrowheads="1"/>
          </p:cNvSpPr>
          <p:nvPr/>
        </p:nvSpPr>
        <p:spPr bwMode="auto">
          <a:xfrm>
            <a:off x="3816350" y="3638550"/>
            <a:ext cx="2473325" cy="24606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000" b="1">
                <a:solidFill>
                  <a:srgbClr val="9E1B34"/>
                </a:solidFill>
                <a:latin typeface="Gill Sans"/>
              </a:rPr>
              <a:t>OTHER ACTIONS OF INTEREST</a:t>
            </a:r>
          </a:p>
        </p:txBody>
      </p:sp>
      <p:sp>
        <p:nvSpPr>
          <p:cNvPr id="54285" name="2 CuadroTexto">
            <a:extLst>
              <a:ext uri="{FF2B5EF4-FFF2-40B4-BE49-F238E27FC236}">
                <a16:creationId xmlns="" xmlns:a16="http://schemas.microsoft.com/office/drawing/2014/main" id="{1E6398A4-94E1-4376-AB25-049F08DA4E3E}"/>
              </a:ext>
            </a:extLst>
          </p:cNvPr>
          <p:cNvSpPr txBox="1">
            <a:spLocks noChangeArrowheads="1"/>
          </p:cNvSpPr>
          <p:nvPr/>
        </p:nvSpPr>
        <p:spPr bwMode="auto">
          <a:xfrm>
            <a:off x="2916238" y="1627188"/>
            <a:ext cx="4081462"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just" eaLnBrk="1" hangingPunct="1">
              <a:spcBef>
                <a:spcPct val="0"/>
              </a:spcBef>
              <a:defRPr/>
            </a:pPr>
            <a:r>
              <a:rPr lang="en-GB" altLang="es-ES" sz="1000" dirty="0">
                <a:solidFill>
                  <a:srgbClr val="9E1B34"/>
                </a:solidFill>
                <a:latin typeface="Gill Sans"/>
              </a:rPr>
              <a:t>ICO was recognised at the “European Business Awards 2016”, in the “Environmental and Corporate Sustainability” category.</a:t>
            </a:r>
          </a:p>
          <a:p>
            <a:pPr marL="0" indent="0" algn="just" eaLnBrk="1" hangingPunct="1">
              <a:spcBef>
                <a:spcPct val="0"/>
              </a:spcBef>
              <a:buFont typeface="Arial" pitchFamily="34" charset="0"/>
              <a:buNone/>
              <a:defRPr/>
            </a:pPr>
            <a:endParaRPr lang="en-GB" altLang="es-ES" sz="500" dirty="0">
              <a:solidFill>
                <a:srgbClr val="9E1B34"/>
              </a:solidFill>
              <a:latin typeface="Gill Sans"/>
            </a:endParaRPr>
          </a:p>
          <a:p>
            <a:pPr algn="just" eaLnBrk="1" hangingPunct="1">
              <a:spcBef>
                <a:spcPct val="0"/>
              </a:spcBef>
              <a:defRPr/>
            </a:pPr>
            <a:r>
              <a:rPr lang="en-GB" altLang="es-ES" sz="1000" dirty="0">
                <a:solidFill>
                  <a:srgbClr val="9E1B34"/>
                </a:solidFill>
                <a:latin typeface="Gill Sans"/>
              </a:rPr>
              <a:t>“Best Social Impact Bond of the Year” award from Global Capital magazine</a:t>
            </a:r>
          </a:p>
          <a:p>
            <a:pPr marL="0" indent="0" algn="just" eaLnBrk="1" hangingPunct="1">
              <a:spcBef>
                <a:spcPct val="0"/>
              </a:spcBef>
              <a:buFont typeface="Arial" pitchFamily="34" charset="0"/>
              <a:buNone/>
              <a:defRPr/>
            </a:pPr>
            <a:endParaRPr lang="en-GB" altLang="es-ES" sz="500" dirty="0">
              <a:solidFill>
                <a:srgbClr val="9E1B34"/>
              </a:solidFill>
              <a:latin typeface="Gill Sans"/>
            </a:endParaRPr>
          </a:p>
          <a:p>
            <a:pPr algn="just" eaLnBrk="1" hangingPunct="1">
              <a:spcBef>
                <a:spcPct val="0"/>
              </a:spcBef>
              <a:defRPr/>
            </a:pPr>
            <a:r>
              <a:rPr lang="en-GB" altLang="es-ES" sz="1000" dirty="0">
                <a:solidFill>
                  <a:srgbClr val="9E1B34"/>
                </a:solidFill>
                <a:latin typeface="Gill Sans"/>
              </a:rPr>
              <a:t>ICO has been awarded the DZ Bank seal of quality for sustainability and, notably, we were also ranked in the top 15%.</a:t>
            </a:r>
            <a:endParaRPr lang="en-GB" altLang="es-ES" sz="800" dirty="0">
              <a:solidFill>
                <a:srgbClr val="9E1B34"/>
              </a:solidFill>
              <a:latin typeface="Gill Sans"/>
            </a:endParaRPr>
          </a:p>
        </p:txBody>
      </p:sp>
      <p:pic>
        <p:nvPicPr>
          <p:cNvPr id="20494" name="Picture 42">
            <a:extLst>
              <a:ext uri="{FF2B5EF4-FFF2-40B4-BE49-F238E27FC236}">
                <a16:creationId xmlns="" xmlns:a16="http://schemas.microsoft.com/office/drawing/2014/main" id="{A7104534-67AC-4516-9B05-5037954AF5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5163" y="2492375"/>
            <a:ext cx="1820862"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95" name="Picture 44" descr="Resultado de imagen de european business awards">
            <a:extLst>
              <a:ext uri="{FF2B5EF4-FFF2-40B4-BE49-F238E27FC236}">
                <a16:creationId xmlns="" xmlns:a16="http://schemas.microsoft.com/office/drawing/2014/main" id="{D58196D6-D8A1-454F-A71C-0570AF749D07}"/>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78663" y="1646238"/>
            <a:ext cx="847725"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96" name="Picture 46" descr="Resultado de imagen de social bond deal of the year global capital">
            <a:extLst>
              <a:ext uri="{FF2B5EF4-FFF2-40B4-BE49-F238E27FC236}">
                <a16:creationId xmlns="" xmlns:a16="http://schemas.microsoft.com/office/drawing/2014/main" id="{4DE241B6-37D8-4A3D-81DD-CE38CE5D21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16125" y="1909763"/>
            <a:ext cx="766763" cy="765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97" name="AutoShape 46" descr="Resultado de imagen de ii ico sustainable bond forum">
            <a:extLst>
              <a:ext uri="{FF2B5EF4-FFF2-40B4-BE49-F238E27FC236}">
                <a16:creationId xmlns="" xmlns:a16="http://schemas.microsoft.com/office/drawing/2014/main" id="{6F760D18-8025-4016-B85E-922039E1A018}"/>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pic>
        <p:nvPicPr>
          <p:cNvPr id="20498" name="Picture 47">
            <a:extLst>
              <a:ext uri="{FF2B5EF4-FFF2-40B4-BE49-F238E27FC236}">
                <a16:creationId xmlns="" xmlns:a16="http://schemas.microsoft.com/office/drawing/2014/main" id="{26EF4C60-320F-468F-AE27-58317C55CE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62150" y="4046538"/>
            <a:ext cx="1530350"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99" name="2 CuadroTexto">
            <a:extLst>
              <a:ext uri="{FF2B5EF4-FFF2-40B4-BE49-F238E27FC236}">
                <a16:creationId xmlns="" xmlns:a16="http://schemas.microsoft.com/office/drawing/2014/main" id="{B9CCB2E2-1C71-42B5-81DC-B03288E6BB6A}"/>
              </a:ext>
            </a:extLst>
          </p:cNvPr>
          <p:cNvSpPr txBox="1">
            <a:spLocks noChangeArrowheads="1"/>
          </p:cNvSpPr>
          <p:nvPr/>
        </p:nvSpPr>
        <p:spPr bwMode="auto">
          <a:xfrm>
            <a:off x="3563938" y="4000500"/>
            <a:ext cx="3787775" cy="193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pPr>
            <a:r>
              <a:rPr lang="en-GB" altLang="es-ES" sz="1000">
                <a:solidFill>
                  <a:srgbClr val="9E1B34"/>
                </a:solidFill>
                <a:latin typeface="Gill Sans"/>
              </a:rPr>
              <a:t>On 29 June 2016, the second edition of the “ICO Sustainable Bond Forum” was held with a view to exploring the social impact and green bonds market with issuers, investors, agencies and all other market participants.</a:t>
            </a:r>
          </a:p>
          <a:p>
            <a:pPr algn="just" eaLnBrk="1" hangingPunct="1">
              <a:spcBef>
                <a:spcPct val="0"/>
              </a:spcBef>
            </a:pPr>
            <a:endParaRPr lang="en-GB" altLang="es-ES" sz="500">
              <a:solidFill>
                <a:srgbClr val="9E1B34"/>
              </a:solidFill>
              <a:latin typeface="Gill Sans"/>
            </a:endParaRPr>
          </a:p>
          <a:p>
            <a:pPr algn="just" eaLnBrk="1" hangingPunct="1">
              <a:spcBef>
                <a:spcPct val="0"/>
              </a:spcBef>
            </a:pPr>
            <a:r>
              <a:rPr lang="en-GB" altLang="es-ES" sz="1000">
                <a:solidFill>
                  <a:srgbClr val="9E1B34"/>
                </a:solidFill>
                <a:latin typeface="Gill Sans"/>
              </a:rPr>
              <a:t>The ICO Museum has been included in the 7th edition of the Madrid Accessible Tourism Guide.</a:t>
            </a:r>
          </a:p>
          <a:p>
            <a:pPr algn="just" eaLnBrk="1" hangingPunct="1">
              <a:spcBef>
                <a:spcPct val="0"/>
              </a:spcBef>
            </a:pPr>
            <a:endParaRPr lang="en-GB" altLang="es-ES" sz="500">
              <a:solidFill>
                <a:srgbClr val="9E1B34"/>
              </a:solidFill>
              <a:latin typeface="Gill Sans"/>
            </a:endParaRPr>
          </a:p>
          <a:p>
            <a:pPr algn="just" eaLnBrk="1" hangingPunct="1">
              <a:spcBef>
                <a:spcPct val="0"/>
              </a:spcBef>
            </a:pPr>
            <a:r>
              <a:rPr lang="en-GB" altLang="es-ES" sz="1000">
                <a:solidFill>
                  <a:srgbClr val="9E1B34"/>
                </a:solidFill>
                <a:latin typeface="Gill Sans"/>
              </a:rPr>
              <a:t>For the first time, ICO has given work experience to a number of young people with intellectual disabilities, as part of the first edition of the “CAMPVS Project”, in collaboration with Fundación Carmen Pardo-Valcarce.</a:t>
            </a:r>
            <a:endParaRPr lang="en-GB" altLang="es-ES" sz="800">
              <a:solidFill>
                <a:srgbClr val="9E1B34"/>
              </a:solidFill>
              <a:latin typeface="Gill Sans"/>
            </a:endParaRPr>
          </a:p>
        </p:txBody>
      </p:sp>
      <p:pic>
        <p:nvPicPr>
          <p:cNvPr id="20500" name="Picture 48">
            <a:extLst>
              <a:ext uri="{FF2B5EF4-FFF2-40B4-BE49-F238E27FC236}">
                <a16:creationId xmlns="" xmlns:a16="http://schemas.microsoft.com/office/drawing/2014/main" id="{53949384-C1F8-481C-A019-057CB7CC2E3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51713" y="5049180"/>
            <a:ext cx="1247775" cy="62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8" name="8 Rectángulo">
              <a:hlinkClick r:id="rId8"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9" name="8 Rectángulo">
              <a:hlinkClick r:id="rId9"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0" name="8 Rectángulo">
              <a:hlinkClick r:id="rId10"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1" name="8 Rectángulo">
              <a:hlinkClick r:id="rId11"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5" name="8 Rectángulo">
              <a:hlinkClick r:id="rId12"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6" name="8 Rectángulo">
              <a:hlinkClick r:id="rId13"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7" name="8 Rectángulo">
              <a:hlinkClick r:id="rId14"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8" name="8 Rectángulo">
              <a:hlinkClick r:id="rId15"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9" name="8 Rectángulo">
              <a:hlinkClick r:id="rId16"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0" name="8 Rectángulo">
              <a:hlinkClick r:id="rId17"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1" name="8 Rectángulo">
              <a:hlinkClick r:id="rId18"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2" name="8 Rectángulo">
              <a:hlinkClick r:id="rId19"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4" name="33 Grupo"/>
          <p:cNvGrpSpPr/>
          <p:nvPr/>
        </p:nvGrpSpPr>
        <p:grpSpPr>
          <a:xfrm>
            <a:off x="93663" y="5481228"/>
            <a:ext cx="1320800" cy="684622"/>
            <a:chOff x="93663" y="5481228"/>
            <a:chExt cx="1320800" cy="684622"/>
          </a:xfrm>
        </p:grpSpPr>
        <p:sp>
          <p:nvSpPr>
            <p:cNvPr id="35" name="8 Rectángulo">
              <a:hlinkClick r:id="rId20"/>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7" name="Picture 10" descr="http://images.gofreedownload.net/3-gray-printer-33855.jpg">
              <a:hlinkClick r:id="rId20"/>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1"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30FE5F2D-679D-4746-861E-A03614534F1D}"/>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2C6D8D52-8E26-4990-9E38-D75D07040AC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8BCCB1F6-36AE-4AC7-9EC3-354B26F6A252}"/>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957ACBE3-E2B4-4451-A72B-4029FBC16EE8}" type="slidenum">
              <a:rPr lang="es-ES" altLang="es-ES" sz="1600" b="1">
                <a:solidFill>
                  <a:srgbClr val="FFC000"/>
                </a:solidFill>
              </a:rPr>
              <a:pPr eaLnBrk="1" hangingPunct="1">
                <a:spcBef>
                  <a:spcPct val="0"/>
                </a:spcBef>
                <a:buFontTx/>
                <a:buNone/>
              </a:pPr>
              <a:t>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62623E53-10CE-4B8F-B9B8-45359B7A596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CONTENTS</a:t>
            </a:r>
            <a:endParaRPr lang="en-GB" dirty="0">
              <a:solidFill>
                <a:srgbClr val="9E1B34"/>
              </a:solidFill>
              <a:latin typeface="Gill Sans"/>
            </a:endParaRPr>
          </a:p>
        </p:txBody>
      </p:sp>
      <p:pic>
        <p:nvPicPr>
          <p:cNvPr id="3078" name="Picture 2">
            <a:extLst>
              <a:ext uri="{FF2B5EF4-FFF2-40B4-BE49-F238E27FC236}">
                <a16:creationId xmlns="" xmlns:a16="http://schemas.microsoft.com/office/drawing/2014/main" id="{BECD94B6-4499-4577-A72F-25BE8B80D11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 name="AutoShape 6" descr="Resultado de imagen de imagen de calendario 2016">
            <a:extLst>
              <a:ext uri="{FF2B5EF4-FFF2-40B4-BE49-F238E27FC236}">
                <a16:creationId xmlns="" xmlns:a16="http://schemas.microsoft.com/office/drawing/2014/main" id="{6BBFC904-E46B-4A11-97D2-F8CFEB3D2DF0}"/>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3080" name="AutoShape 8" descr="Resultado de imagen de imagen de calendario 2016">
            <a:extLst>
              <a:ext uri="{FF2B5EF4-FFF2-40B4-BE49-F238E27FC236}">
                <a16:creationId xmlns="" xmlns:a16="http://schemas.microsoft.com/office/drawing/2014/main" id="{77323FD9-AA73-4752-965C-BB35AABDC280}"/>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3081" name="AutoShape 12" descr="Resultado de imagen de imagen de verificacion">
            <a:extLst>
              <a:ext uri="{FF2B5EF4-FFF2-40B4-BE49-F238E27FC236}">
                <a16:creationId xmlns="" xmlns:a16="http://schemas.microsoft.com/office/drawing/2014/main" id="{DC558090-55C8-4DBE-A609-AD4CEEE323F3}"/>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3082" name="AutoShape 14" descr="Resultado de imagen de imagen de verificacion">
            <a:extLst>
              <a:ext uri="{FF2B5EF4-FFF2-40B4-BE49-F238E27FC236}">
                <a16:creationId xmlns="" xmlns:a16="http://schemas.microsoft.com/office/drawing/2014/main" id="{E4E5B316-97EB-4D61-9654-DE37DB30FB80}"/>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3083" name="8 Rectángulo">
            <a:hlinkClick r:id="rId3" action="ppaction://hlinksldjump"/>
            <a:extLst>
              <a:ext uri="{FF2B5EF4-FFF2-40B4-BE49-F238E27FC236}">
                <a16:creationId xmlns="" xmlns:a16="http://schemas.microsoft.com/office/drawing/2014/main" id="{CD4F523A-CEFD-4438-8B05-F794C281AE6B}"/>
              </a:ext>
            </a:extLst>
          </p:cNvPr>
          <p:cNvSpPr>
            <a:spLocks noChangeArrowheads="1"/>
          </p:cNvSpPr>
          <p:nvPr/>
        </p:nvSpPr>
        <p:spPr bwMode="auto">
          <a:xfrm>
            <a:off x="5148263" y="1387475"/>
            <a:ext cx="34988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Letter from the Chairman</a:t>
            </a:r>
          </a:p>
        </p:txBody>
      </p:sp>
      <p:sp>
        <p:nvSpPr>
          <p:cNvPr id="3084" name="8 Rectángulo">
            <a:hlinkClick r:id="rId4" action="ppaction://hlinksldjump"/>
            <a:extLst>
              <a:ext uri="{FF2B5EF4-FFF2-40B4-BE49-F238E27FC236}">
                <a16:creationId xmlns="" xmlns:a16="http://schemas.microsoft.com/office/drawing/2014/main" id="{D8B004D8-4D61-43B7-B3E9-8CF2B16F7958}"/>
              </a:ext>
            </a:extLst>
          </p:cNvPr>
          <p:cNvSpPr>
            <a:spLocks noChangeArrowheads="1"/>
          </p:cNvSpPr>
          <p:nvPr/>
        </p:nvSpPr>
        <p:spPr bwMode="auto">
          <a:xfrm>
            <a:off x="5154613" y="1731963"/>
            <a:ext cx="349885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About this report</a:t>
            </a:r>
          </a:p>
        </p:txBody>
      </p:sp>
      <p:sp>
        <p:nvSpPr>
          <p:cNvPr id="3085" name="8 Rectángulo">
            <a:hlinkClick r:id="rId5" action="ppaction://hlinksldjump"/>
            <a:extLst>
              <a:ext uri="{FF2B5EF4-FFF2-40B4-BE49-F238E27FC236}">
                <a16:creationId xmlns="" xmlns:a16="http://schemas.microsoft.com/office/drawing/2014/main" id="{EE5AFE48-F02E-45B1-95B2-AA1C6775C5B1}"/>
              </a:ext>
            </a:extLst>
          </p:cNvPr>
          <p:cNvSpPr>
            <a:spLocks noChangeArrowheads="1"/>
          </p:cNvSpPr>
          <p:nvPr/>
        </p:nvSpPr>
        <p:spPr bwMode="auto">
          <a:xfrm>
            <a:off x="5154613" y="2079625"/>
            <a:ext cx="34988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Key milestones</a:t>
            </a:r>
          </a:p>
        </p:txBody>
      </p:sp>
      <p:sp>
        <p:nvSpPr>
          <p:cNvPr id="3086" name="8 Rectángulo">
            <a:hlinkClick r:id="rId6" action="ppaction://hlinksldjump"/>
            <a:extLst>
              <a:ext uri="{FF2B5EF4-FFF2-40B4-BE49-F238E27FC236}">
                <a16:creationId xmlns="" xmlns:a16="http://schemas.microsoft.com/office/drawing/2014/main" id="{15A23CEA-0AC9-431E-899F-DEC143CDA9A8}"/>
              </a:ext>
            </a:extLst>
          </p:cNvPr>
          <p:cNvSpPr>
            <a:spLocks noChangeArrowheads="1"/>
          </p:cNvSpPr>
          <p:nvPr/>
        </p:nvSpPr>
        <p:spPr bwMode="auto">
          <a:xfrm>
            <a:off x="5160963" y="2416175"/>
            <a:ext cx="34988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General information about ICO</a:t>
            </a:r>
          </a:p>
        </p:txBody>
      </p:sp>
      <p:sp>
        <p:nvSpPr>
          <p:cNvPr id="3087" name="8 Rectángulo">
            <a:hlinkClick r:id="rId7" action="ppaction://hlinksldjump"/>
            <a:extLst>
              <a:ext uri="{FF2B5EF4-FFF2-40B4-BE49-F238E27FC236}">
                <a16:creationId xmlns="" xmlns:a16="http://schemas.microsoft.com/office/drawing/2014/main" id="{3E791728-AE0F-4703-9CF4-7EA239E574A2}"/>
              </a:ext>
            </a:extLst>
          </p:cNvPr>
          <p:cNvSpPr>
            <a:spLocks noChangeArrowheads="1"/>
          </p:cNvSpPr>
          <p:nvPr/>
        </p:nvSpPr>
        <p:spPr bwMode="auto">
          <a:xfrm>
            <a:off x="5154613" y="2763838"/>
            <a:ext cx="349885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Corporate governance</a:t>
            </a:r>
          </a:p>
        </p:txBody>
      </p:sp>
      <p:sp>
        <p:nvSpPr>
          <p:cNvPr id="3088" name="8 Rectángulo">
            <a:hlinkClick r:id="rId8" action="ppaction://hlinksldjump"/>
            <a:extLst>
              <a:ext uri="{FF2B5EF4-FFF2-40B4-BE49-F238E27FC236}">
                <a16:creationId xmlns="" xmlns:a16="http://schemas.microsoft.com/office/drawing/2014/main" id="{085DD158-BFA2-4574-8E64-7521A9E27240}"/>
              </a:ext>
            </a:extLst>
          </p:cNvPr>
          <p:cNvSpPr>
            <a:spLocks noChangeArrowheads="1"/>
          </p:cNvSpPr>
          <p:nvPr/>
        </p:nvSpPr>
        <p:spPr bwMode="auto">
          <a:xfrm>
            <a:off x="5160963" y="3098800"/>
            <a:ext cx="34988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Economic management</a:t>
            </a:r>
          </a:p>
        </p:txBody>
      </p:sp>
      <p:sp>
        <p:nvSpPr>
          <p:cNvPr id="3089" name="8 Rectángulo">
            <a:hlinkClick r:id="rId9" action="ppaction://hlinksldjump"/>
            <a:extLst>
              <a:ext uri="{FF2B5EF4-FFF2-40B4-BE49-F238E27FC236}">
                <a16:creationId xmlns="" xmlns:a16="http://schemas.microsoft.com/office/drawing/2014/main" id="{2820745E-8BDD-4051-8E4E-E6B848F80635}"/>
              </a:ext>
            </a:extLst>
          </p:cNvPr>
          <p:cNvSpPr>
            <a:spLocks noChangeArrowheads="1"/>
          </p:cNvSpPr>
          <p:nvPr/>
        </p:nvSpPr>
        <p:spPr bwMode="auto">
          <a:xfrm>
            <a:off x="5160963" y="3446463"/>
            <a:ext cx="349885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Environmental management</a:t>
            </a:r>
          </a:p>
        </p:txBody>
      </p:sp>
      <p:sp>
        <p:nvSpPr>
          <p:cNvPr id="3090" name="8 Rectángulo">
            <a:hlinkClick r:id="rId10" action="ppaction://hlinksldjump"/>
            <a:extLst>
              <a:ext uri="{FF2B5EF4-FFF2-40B4-BE49-F238E27FC236}">
                <a16:creationId xmlns="" xmlns:a16="http://schemas.microsoft.com/office/drawing/2014/main" id="{A79607A4-97A2-4496-8BF5-9FED90F1FF63}"/>
              </a:ext>
            </a:extLst>
          </p:cNvPr>
          <p:cNvSpPr>
            <a:spLocks noChangeArrowheads="1"/>
          </p:cNvSpPr>
          <p:nvPr/>
        </p:nvSpPr>
        <p:spPr bwMode="auto">
          <a:xfrm>
            <a:off x="5167313" y="3783013"/>
            <a:ext cx="349885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Labour relations</a:t>
            </a:r>
          </a:p>
        </p:txBody>
      </p:sp>
      <p:sp>
        <p:nvSpPr>
          <p:cNvPr id="3091" name="8 Rectángulo">
            <a:hlinkClick r:id="rId11" action="ppaction://hlinksldjump"/>
            <a:extLst>
              <a:ext uri="{FF2B5EF4-FFF2-40B4-BE49-F238E27FC236}">
                <a16:creationId xmlns="" xmlns:a16="http://schemas.microsoft.com/office/drawing/2014/main" id="{3D002F7F-5266-481D-BA96-164B9572EB6E}"/>
              </a:ext>
            </a:extLst>
          </p:cNvPr>
          <p:cNvSpPr>
            <a:spLocks noChangeArrowheads="1"/>
          </p:cNvSpPr>
          <p:nvPr/>
        </p:nvSpPr>
        <p:spPr bwMode="auto">
          <a:xfrm>
            <a:off x="5154613" y="4130675"/>
            <a:ext cx="34988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ICO and society</a:t>
            </a:r>
          </a:p>
        </p:txBody>
      </p:sp>
      <p:sp>
        <p:nvSpPr>
          <p:cNvPr id="3092" name="8 Rectángulo">
            <a:hlinkClick r:id="rId12" action="ppaction://hlinksldjump"/>
            <a:extLst>
              <a:ext uri="{FF2B5EF4-FFF2-40B4-BE49-F238E27FC236}">
                <a16:creationId xmlns="" xmlns:a16="http://schemas.microsoft.com/office/drawing/2014/main" id="{DDDAA007-33D2-42D0-BB14-C60ED7F21069}"/>
              </a:ext>
            </a:extLst>
          </p:cNvPr>
          <p:cNvSpPr>
            <a:spLocks noChangeArrowheads="1"/>
          </p:cNvSpPr>
          <p:nvPr/>
        </p:nvSpPr>
        <p:spPr bwMode="auto">
          <a:xfrm>
            <a:off x="5160963" y="4467225"/>
            <a:ext cx="34988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Annex 1. Table of contents</a:t>
            </a:r>
          </a:p>
        </p:txBody>
      </p:sp>
      <p:sp>
        <p:nvSpPr>
          <p:cNvPr id="3093" name="8 Rectángulo">
            <a:hlinkClick r:id="rId13" action="ppaction://hlinksldjump"/>
            <a:extLst>
              <a:ext uri="{FF2B5EF4-FFF2-40B4-BE49-F238E27FC236}">
                <a16:creationId xmlns="" xmlns:a16="http://schemas.microsoft.com/office/drawing/2014/main" id="{466198F8-A7C5-4F65-8CAC-8D1150E6B962}"/>
              </a:ext>
            </a:extLst>
          </p:cNvPr>
          <p:cNvSpPr>
            <a:spLocks noChangeArrowheads="1"/>
          </p:cNvSpPr>
          <p:nvPr/>
        </p:nvSpPr>
        <p:spPr bwMode="auto">
          <a:xfrm>
            <a:off x="5160963" y="4814888"/>
            <a:ext cx="349885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Annex 2. Basic regulatory framework</a:t>
            </a:r>
          </a:p>
        </p:txBody>
      </p:sp>
      <p:sp>
        <p:nvSpPr>
          <p:cNvPr id="3094" name="8 Rectángulo">
            <a:hlinkClick r:id="rId14" action="ppaction://hlinksldjump"/>
            <a:extLst>
              <a:ext uri="{FF2B5EF4-FFF2-40B4-BE49-F238E27FC236}">
                <a16:creationId xmlns="" xmlns:a16="http://schemas.microsoft.com/office/drawing/2014/main" id="{6EED7A04-F661-47F1-89FB-1CE621303084}"/>
              </a:ext>
            </a:extLst>
          </p:cNvPr>
          <p:cNvSpPr>
            <a:spLocks noChangeArrowheads="1"/>
          </p:cNvSpPr>
          <p:nvPr/>
        </p:nvSpPr>
        <p:spPr bwMode="auto">
          <a:xfrm>
            <a:off x="5167313" y="5151438"/>
            <a:ext cx="349250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Annex 3. AXIS </a:t>
            </a:r>
            <a:r>
              <a:rPr lang="en-GB" altLang="es-ES" sz="1200" b="1" dirty="0" err="1">
                <a:solidFill>
                  <a:srgbClr val="9E1B34"/>
                </a:solidFill>
                <a:latin typeface="Gill Sans"/>
              </a:rPr>
              <a:t>Participaciones</a:t>
            </a:r>
            <a:r>
              <a:rPr lang="en-GB" altLang="es-ES" sz="1200" b="1" dirty="0">
                <a:solidFill>
                  <a:srgbClr val="9E1B34"/>
                </a:solidFill>
                <a:latin typeface="Gill Sans"/>
              </a:rPr>
              <a:t> </a:t>
            </a:r>
            <a:r>
              <a:rPr lang="en-GB" altLang="es-ES" sz="1200" b="1" dirty="0" err="1">
                <a:solidFill>
                  <a:srgbClr val="9E1B34"/>
                </a:solidFill>
                <a:latin typeface="Gill Sans"/>
              </a:rPr>
              <a:t>Empresariales</a:t>
            </a:r>
            <a:r>
              <a:rPr lang="en-GB" altLang="es-ES" sz="1200" b="1" dirty="0">
                <a:solidFill>
                  <a:srgbClr val="9E1B34"/>
                </a:solidFill>
                <a:latin typeface="Gill Sans"/>
              </a:rPr>
              <a:t> </a:t>
            </a: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03045C5-16EB-4670-A7F9-86B204EADE2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7E794CA8-5DA3-43AD-AC15-B671B7017EE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FF6C9111-8F33-4296-8A27-E85184473070}"/>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69EBFEA-989E-4284-950A-2B8685AAF8A9}" type="slidenum">
              <a:rPr lang="es-ES" altLang="es-ES" sz="1600" b="1">
                <a:solidFill>
                  <a:srgbClr val="FFC000"/>
                </a:solidFill>
              </a:rPr>
              <a:pPr algn="r" eaLnBrk="1" hangingPunct="1">
                <a:spcBef>
                  <a:spcPct val="0"/>
                </a:spcBef>
                <a:buFontTx/>
                <a:buNone/>
              </a:pPr>
              <a:t>20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F0D5D8C3-26B5-432B-927C-0367E4A332E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NOTABLE MILESTONES IN THE FIRST HALF OF 2017</a:t>
            </a:r>
            <a:endParaRPr lang="en-GB" dirty="0">
              <a:solidFill>
                <a:srgbClr val="9E1B34"/>
              </a:solidFill>
              <a:latin typeface="Gill Sans"/>
            </a:endParaRPr>
          </a:p>
        </p:txBody>
      </p:sp>
      <p:pic>
        <p:nvPicPr>
          <p:cNvPr id="21510" name="Picture 2">
            <a:extLst>
              <a:ext uri="{FF2B5EF4-FFF2-40B4-BE49-F238E27FC236}">
                <a16:creationId xmlns="" xmlns:a16="http://schemas.microsoft.com/office/drawing/2014/main" id="{22D6460B-B7CB-4867-AB2A-DF6456B6475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11" name="AutoShape 6" descr="Resultado de imagen de imagen de calendario 2016">
            <a:extLst>
              <a:ext uri="{FF2B5EF4-FFF2-40B4-BE49-F238E27FC236}">
                <a16:creationId xmlns="" xmlns:a16="http://schemas.microsoft.com/office/drawing/2014/main" id="{66414387-014E-4034-BF78-4178506217C7}"/>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1512" name="AutoShape 8" descr="Resultado de imagen de imagen de calendario 2016">
            <a:extLst>
              <a:ext uri="{FF2B5EF4-FFF2-40B4-BE49-F238E27FC236}">
                <a16:creationId xmlns="" xmlns:a16="http://schemas.microsoft.com/office/drawing/2014/main" id="{F5D70CB3-B2CE-4A8C-9435-D39B9B5D5BC5}"/>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1513" name="AutoShape 12" descr="Resultado de imagen de imagen de verificacion">
            <a:extLst>
              <a:ext uri="{FF2B5EF4-FFF2-40B4-BE49-F238E27FC236}">
                <a16:creationId xmlns="" xmlns:a16="http://schemas.microsoft.com/office/drawing/2014/main" id="{FA408BD2-E3BF-4AE9-9B25-D9F22C2325B7}"/>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1514" name="AutoShape 14" descr="Resultado de imagen de imagen de verificacion">
            <a:extLst>
              <a:ext uri="{FF2B5EF4-FFF2-40B4-BE49-F238E27FC236}">
                <a16:creationId xmlns="" xmlns:a16="http://schemas.microsoft.com/office/drawing/2014/main" id="{F6DAF907-FAF2-4AC1-9135-8D44275730EA}"/>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1515" name="AutoShape 46" descr="Resultado de imagen de ii ico sustainable bond forum">
            <a:extLst>
              <a:ext uri="{FF2B5EF4-FFF2-40B4-BE49-F238E27FC236}">
                <a16:creationId xmlns="" xmlns:a16="http://schemas.microsoft.com/office/drawing/2014/main" id="{3CCA9525-06DA-42FF-8A71-C6970B77942C}"/>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grpSp>
        <p:nvGrpSpPr>
          <p:cNvPr id="21516" name="1 Grupo">
            <a:extLst>
              <a:ext uri="{FF2B5EF4-FFF2-40B4-BE49-F238E27FC236}">
                <a16:creationId xmlns="" xmlns:a16="http://schemas.microsoft.com/office/drawing/2014/main" id="{B56070D2-620B-420B-8375-3C0F80D630AB}"/>
              </a:ext>
            </a:extLst>
          </p:cNvPr>
          <p:cNvGrpSpPr>
            <a:grpSpLocks/>
          </p:cNvGrpSpPr>
          <p:nvPr/>
        </p:nvGrpSpPr>
        <p:grpSpPr bwMode="auto">
          <a:xfrm>
            <a:off x="1944688" y="4562475"/>
            <a:ext cx="3851275" cy="315913"/>
            <a:chOff x="1835151" y="1125538"/>
            <a:chExt cx="3258807" cy="315912"/>
          </a:xfrm>
        </p:grpSpPr>
        <p:sp>
          <p:nvSpPr>
            <p:cNvPr id="48" name="9 Rectángulo">
              <a:extLst>
                <a:ext uri="{FF2B5EF4-FFF2-40B4-BE49-F238E27FC236}">
                  <a16:creationId xmlns="" xmlns:a16="http://schemas.microsoft.com/office/drawing/2014/main" id="{60252E39-5053-4BA1-87AC-59394B92EC61}"/>
                </a:ext>
              </a:extLst>
            </p:cNvPr>
            <p:cNvSpPr/>
            <p:nvPr/>
          </p:nvSpPr>
          <p:spPr>
            <a:xfrm>
              <a:off x="1835151" y="1125538"/>
              <a:ext cx="3194329"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es-ES"/>
            </a:p>
          </p:txBody>
        </p:sp>
        <p:sp>
          <p:nvSpPr>
            <p:cNvPr id="49" name="8 Rectángulo">
              <a:extLst>
                <a:ext uri="{FF2B5EF4-FFF2-40B4-BE49-F238E27FC236}">
                  <a16:creationId xmlns="" xmlns:a16="http://schemas.microsoft.com/office/drawing/2014/main" id="{2430C24C-DC3F-41E8-9519-DF06032DD2AB}"/>
                </a:ext>
              </a:extLst>
            </p:cNvPr>
            <p:cNvSpPr>
              <a:spLocks noChangeArrowheads="1"/>
            </p:cNvSpPr>
            <p:nvPr/>
          </p:nvSpPr>
          <p:spPr bwMode="auto">
            <a:xfrm>
              <a:off x="1835151" y="1150938"/>
              <a:ext cx="3258807" cy="253999"/>
            </a:xfrm>
            <a:prstGeom prst="rect">
              <a:avLst/>
            </a:prstGeom>
            <a:noFill/>
            <a:ln>
              <a:noFill/>
            </a:ln>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1050" b="1" dirty="0">
                  <a:solidFill>
                    <a:srgbClr val="9E1B34"/>
                  </a:solidFill>
                  <a:latin typeface="Gill Sans" charset="0"/>
                </a:rPr>
                <a:t>TRANSFER OF PROPERTIES FOR SOCIAL PURPOSES</a:t>
              </a:r>
            </a:p>
          </p:txBody>
        </p:sp>
      </p:grpSp>
      <p:sp>
        <p:nvSpPr>
          <p:cNvPr id="21517" name="2 CuadroTexto">
            <a:extLst>
              <a:ext uri="{FF2B5EF4-FFF2-40B4-BE49-F238E27FC236}">
                <a16:creationId xmlns="" xmlns:a16="http://schemas.microsoft.com/office/drawing/2014/main" id="{D8D7B440-E9B9-44AC-AF67-FBD0F8B3EF02}"/>
              </a:ext>
            </a:extLst>
          </p:cNvPr>
          <p:cNvSpPr txBox="1">
            <a:spLocks noChangeArrowheads="1"/>
          </p:cNvSpPr>
          <p:nvPr/>
        </p:nvSpPr>
        <p:spPr bwMode="auto">
          <a:xfrm>
            <a:off x="2016125" y="4943475"/>
            <a:ext cx="6346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Arial" panose="020B0604020202020204" pitchFamily="34" charset="0"/>
              <a:buNone/>
            </a:pPr>
            <a:r>
              <a:rPr lang="en-GB" altLang="es-ES" sz="900">
                <a:solidFill>
                  <a:srgbClr val="9E1B34"/>
                </a:solidFill>
                <a:latin typeface="Gill Sans"/>
              </a:rPr>
              <a:t>ICO has made a total of 12 properties available to local authorities and other non-profit associations (6 for residential use and another 6 for non-residential use), to be used for social purposes. The first property was transferred to the local authorities in Alicante for use as part of a women's support programme.</a:t>
            </a:r>
          </a:p>
        </p:txBody>
      </p:sp>
      <p:grpSp>
        <p:nvGrpSpPr>
          <p:cNvPr id="21518" name="1 Grupo">
            <a:extLst>
              <a:ext uri="{FF2B5EF4-FFF2-40B4-BE49-F238E27FC236}">
                <a16:creationId xmlns="" xmlns:a16="http://schemas.microsoft.com/office/drawing/2014/main" id="{1DA5D180-1FA6-4A78-B053-9C6A3F363DC4}"/>
              </a:ext>
            </a:extLst>
          </p:cNvPr>
          <p:cNvGrpSpPr>
            <a:grpSpLocks/>
          </p:cNvGrpSpPr>
          <p:nvPr/>
        </p:nvGrpSpPr>
        <p:grpSpPr bwMode="auto">
          <a:xfrm>
            <a:off x="1898650" y="1214438"/>
            <a:ext cx="3600450" cy="315912"/>
            <a:chOff x="1835151" y="1125538"/>
            <a:chExt cx="3258808" cy="315912"/>
          </a:xfrm>
        </p:grpSpPr>
        <p:sp>
          <p:nvSpPr>
            <p:cNvPr id="69" name="9 Rectángulo">
              <a:extLst>
                <a:ext uri="{FF2B5EF4-FFF2-40B4-BE49-F238E27FC236}">
                  <a16:creationId xmlns="" xmlns:a16="http://schemas.microsoft.com/office/drawing/2014/main" id="{19F18634-63AB-4A5B-B2B9-F2E0BCEACD5B}"/>
                </a:ext>
              </a:extLst>
            </p:cNvPr>
            <p:cNvSpPr/>
            <p:nvPr/>
          </p:nvSpPr>
          <p:spPr>
            <a:xfrm>
              <a:off x="1835151" y="1125538"/>
              <a:ext cx="3194150"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es-ES"/>
            </a:p>
          </p:txBody>
        </p:sp>
        <p:sp>
          <p:nvSpPr>
            <p:cNvPr id="70" name="8 Rectángulo">
              <a:extLst>
                <a:ext uri="{FF2B5EF4-FFF2-40B4-BE49-F238E27FC236}">
                  <a16:creationId xmlns="" xmlns:a16="http://schemas.microsoft.com/office/drawing/2014/main" id="{48AD5CA0-F276-4A82-B846-CFE9A6797DC6}"/>
                </a:ext>
              </a:extLst>
            </p:cNvPr>
            <p:cNvSpPr>
              <a:spLocks noChangeArrowheads="1"/>
            </p:cNvSpPr>
            <p:nvPr/>
          </p:nvSpPr>
          <p:spPr bwMode="auto">
            <a:xfrm>
              <a:off x="1835151" y="1150938"/>
              <a:ext cx="3258808" cy="254000"/>
            </a:xfrm>
            <a:prstGeom prst="rect">
              <a:avLst/>
            </a:prstGeom>
            <a:noFill/>
            <a:ln>
              <a:noFill/>
            </a:ln>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1050" b="1" dirty="0">
                  <a:solidFill>
                    <a:srgbClr val="9E1B34"/>
                  </a:solidFill>
                  <a:latin typeface="Gill Sans" charset="0"/>
                </a:rPr>
                <a:t>CORPORATE GOVERNANCE</a:t>
              </a:r>
            </a:p>
          </p:txBody>
        </p:sp>
      </p:grpSp>
      <p:sp>
        <p:nvSpPr>
          <p:cNvPr id="71" name="2 CuadroTexto">
            <a:extLst>
              <a:ext uri="{FF2B5EF4-FFF2-40B4-BE49-F238E27FC236}">
                <a16:creationId xmlns="" xmlns:a16="http://schemas.microsoft.com/office/drawing/2014/main" id="{00034FE4-B16A-4F74-A962-4000DB787CC7}"/>
              </a:ext>
            </a:extLst>
          </p:cNvPr>
          <p:cNvSpPr txBox="1">
            <a:spLocks noChangeArrowheads="1"/>
          </p:cNvSpPr>
          <p:nvPr/>
        </p:nvSpPr>
        <p:spPr bwMode="auto">
          <a:xfrm>
            <a:off x="1871663" y="1612900"/>
            <a:ext cx="6491287" cy="1338263"/>
          </a:xfrm>
          <a:prstGeom prst="rect">
            <a:avLst/>
          </a:prstGeom>
          <a:noFill/>
          <a:ln>
            <a:noFill/>
          </a:ln>
          <a:extLst/>
        </p:spPr>
        <p:txBody>
          <a:bodyPr>
            <a:spAutoFit/>
          </a:bodyPr>
          <a:lstStyle>
            <a:lvl1pPr marL="171450" indent="-171450"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just" eaLnBrk="1" hangingPunct="1">
              <a:spcBef>
                <a:spcPct val="0"/>
              </a:spcBef>
              <a:buFont typeface="Wingdings" panose="05000000000000000000" pitchFamily="2" charset="2"/>
              <a:buChar char="§"/>
              <a:defRPr/>
            </a:pPr>
            <a:r>
              <a:rPr lang="en-GB" altLang="es-ES" sz="900" dirty="0">
                <a:solidFill>
                  <a:srgbClr val="9E1B34"/>
                </a:solidFill>
                <a:latin typeface="Gill Sans" charset="0"/>
              </a:rPr>
              <a:t>Organisational Circular 1/2017, of 27 May, on collegiate bodies </a:t>
            </a:r>
          </a:p>
          <a:p>
            <a:pPr marL="0" indent="0" algn="just" eaLnBrk="1" hangingPunct="1">
              <a:spcBef>
                <a:spcPct val="0"/>
              </a:spcBef>
              <a:buFont typeface="Arial" pitchFamily="34" charset="0"/>
              <a:buNone/>
              <a:defRPr/>
            </a:pPr>
            <a:endParaRPr lang="en-GB" altLang="es-ES" sz="900" dirty="0">
              <a:solidFill>
                <a:srgbClr val="9E1B34"/>
              </a:solidFill>
              <a:latin typeface="Gill Sans" charset="0"/>
            </a:endParaRPr>
          </a:p>
          <a:p>
            <a:pPr algn="just" eaLnBrk="1" hangingPunct="1">
              <a:spcBef>
                <a:spcPct val="0"/>
              </a:spcBef>
              <a:buFont typeface="Wingdings" panose="05000000000000000000" pitchFamily="2" charset="2"/>
              <a:buChar char="§"/>
              <a:defRPr/>
            </a:pPr>
            <a:r>
              <a:rPr lang="en-GB" altLang="es-ES" sz="900" dirty="0">
                <a:solidFill>
                  <a:srgbClr val="9E1B34"/>
                </a:solidFill>
                <a:latin typeface="Gill Sans" charset="0"/>
              </a:rPr>
              <a:t>New appointments to the General Board:</a:t>
            </a:r>
          </a:p>
          <a:p>
            <a:pPr marL="0" indent="0" algn="just" eaLnBrk="1" hangingPunct="1">
              <a:spcBef>
                <a:spcPct val="0"/>
              </a:spcBef>
              <a:buFont typeface="Arial" pitchFamily="34" charset="0"/>
              <a:buNone/>
              <a:defRPr/>
            </a:pPr>
            <a:endParaRPr lang="en-GB" altLang="es-ES" sz="900" dirty="0">
              <a:solidFill>
                <a:srgbClr val="9E1B34"/>
              </a:solidFill>
              <a:latin typeface="Gill Sans" charset="0"/>
            </a:endParaRPr>
          </a:p>
          <a:p>
            <a:pPr marL="361950" indent="-180975" algn="just" eaLnBrk="1" hangingPunct="1">
              <a:spcBef>
                <a:spcPct val="0"/>
              </a:spcBef>
              <a:buFont typeface="Wingdings" panose="05000000000000000000" pitchFamily="2" charset="2"/>
              <a:buChar char="Ø"/>
              <a:defRPr/>
            </a:pPr>
            <a:r>
              <a:rPr lang="en-GB" altLang="es-ES" sz="900" dirty="0">
                <a:solidFill>
                  <a:srgbClr val="9E1B34"/>
                </a:solidFill>
                <a:latin typeface="Gill Sans" charset="0"/>
              </a:rPr>
              <a:t>Miguel Ordozgoiti, Director General for Services. Ministry of Agriculture and Fisheries, Food and Environmental Affairs</a:t>
            </a:r>
          </a:p>
          <a:p>
            <a:pPr marL="361950" indent="-180975" algn="just" eaLnBrk="1" hangingPunct="1">
              <a:spcBef>
                <a:spcPct val="0"/>
              </a:spcBef>
              <a:buFont typeface="Wingdings" panose="05000000000000000000" pitchFamily="2" charset="2"/>
              <a:buChar char="Ø"/>
              <a:defRPr/>
            </a:pPr>
            <a:r>
              <a:rPr lang="en-GB" altLang="es-ES" sz="900" dirty="0">
                <a:solidFill>
                  <a:srgbClr val="9E1B34"/>
                </a:solidFill>
                <a:latin typeface="Gill Sans" charset="0"/>
              </a:rPr>
              <a:t>Mª Jesús Romero de Ávila, Director General for Economic Planning and Budgets. Ministry of Public Works</a:t>
            </a:r>
          </a:p>
          <a:p>
            <a:pPr marL="361950" indent="-180975" algn="just" eaLnBrk="1" hangingPunct="1">
              <a:spcBef>
                <a:spcPct val="0"/>
              </a:spcBef>
              <a:buFont typeface="Wingdings" panose="05000000000000000000" pitchFamily="2" charset="2"/>
              <a:buChar char="Ø"/>
              <a:defRPr/>
            </a:pPr>
            <a:r>
              <a:rPr lang="en-GB" altLang="es-ES" sz="900" dirty="0">
                <a:solidFill>
                  <a:srgbClr val="9E1B34"/>
                </a:solidFill>
                <a:latin typeface="Gill Sans" charset="0"/>
              </a:rPr>
              <a:t>Raquel García, adviser to the minister's office. Ministry of Finance and Public Service</a:t>
            </a:r>
          </a:p>
          <a:p>
            <a:pPr marL="361950" indent="-180975" algn="just" eaLnBrk="1" hangingPunct="1">
              <a:spcBef>
                <a:spcPct val="0"/>
              </a:spcBef>
              <a:buFont typeface="Wingdings" panose="05000000000000000000" pitchFamily="2" charset="2"/>
              <a:buChar char="Ø"/>
              <a:defRPr/>
            </a:pPr>
            <a:endParaRPr lang="en-GB" altLang="es-ES" sz="900" dirty="0">
              <a:solidFill>
                <a:srgbClr val="9E1B34"/>
              </a:solidFill>
              <a:latin typeface="Gill Sans" charset="0"/>
            </a:endParaRPr>
          </a:p>
          <a:p>
            <a:pPr algn="just" eaLnBrk="1" hangingPunct="1">
              <a:spcBef>
                <a:spcPct val="0"/>
              </a:spcBef>
              <a:buFont typeface="Wingdings" panose="05000000000000000000" pitchFamily="2" charset="2"/>
              <a:buChar char="§"/>
              <a:defRPr/>
            </a:pPr>
            <a:r>
              <a:rPr lang="en-GB" altLang="es-ES" sz="900" dirty="0">
                <a:solidFill>
                  <a:srgbClr val="9E1B34"/>
                </a:solidFill>
                <a:latin typeface="Gill Sans" charset="0"/>
              </a:rPr>
              <a:t>Appointment of Mariano Colmenar Palomares as Director General for Business</a:t>
            </a:r>
          </a:p>
        </p:txBody>
      </p:sp>
      <p:grpSp>
        <p:nvGrpSpPr>
          <p:cNvPr id="21520" name="1 Grupo">
            <a:extLst>
              <a:ext uri="{FF2B5EF4-FFF2-40B4-BE49-F238E27FC236}">
                <a16:creationId xmlns="" xmlns:a16="http://schemas.microsoft.com/office/drawing/2014/main" id="{D174A133-5DE1-4059-B09D-9CB625897D8A}"/>
              </a:ext>
            </a:extLst>
          </p:cNvPr>
          <p:cNvGrpSpPr>
            <a:grpSpLocks/>
          </p:cNvGrpSpPr>
          <p:nvPr/>
        </p:nvGrpSpPr>
        <p:grpSpPr bwMode="auto">
          <a:xfrm>
            <a:off x="1871663" y="3132138"/>
            <a:ext cx="3638550" cy="315912"/>
            <a:chOff x="1835151" y="1125538"/>
            <a:chExt cx="3258807" cy="315912"/>
          </a:xfrm>
        </p:grpSpPr>
        <p:sp>
          <p:nvSpPr>
            <p:cNvPr id="73" name="9 Rectángulo">
              <a:extLst>
                <a:ext uri="{FF2B5EF4-FFF2-40B4-BE49-F238E27FC236}">
                  <a16:creationId xmlns="" xmlns:a16="http://schemas.microsoft.com/office/drawing/2014/main" id="{2E7D9AB8-6B5C-400E-B17F-F1920D281D8B}"/>
                </a:ext>
              </a:extLst>
            </p:cNvPr>
            <p:cNvSpPr/>
            <p:nvPr/>
          </p:nvSpPr>
          <p:spPr>
            <a:xfrm>
              <a:off x="1835151" y="1125538"/>
              <a:ext cx="3194825"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endParaRPr lang="es-ES"/>
            </a:p>
          </p:txBody>
        </p:sp>
        <p:sp>
          <p:nvSpPr>
            <p:cNvPr id="74" name="8 Rectángulo">
              <a:extLst>
                <a:ext uri="{FF2B5EF4-FFF2-40B4-BE49-F238E27FC236}">
                  <a16:creationId xmlns="" xmlns:a16="http://schemas.microsoft.com/office/drawing/2014/main" id="{FC866FE8-9659-4F73-B93B-5ED6AC87445E}"/>
                </a:ext>
              </a:extLst>
            </p:cNvPr>
            <p:cNvSpPr>
              <a:spLocks noChangeArrowheads="1"/>
            </p:cNvSpPr>
            <p:nvPr/>
          </p:nvSpPr>
          <p:spPr bwMode="auto">
            <a:xfrm>
              <a:off x="1907663" y="1150938"/>
              <a:ext cx="3186295" cy="254000"/>
            </a:xfrm>
            <a:prstGeom prst="rect">
              <a:avLst/>
            </a:prstGeom>
            <a:noFill/>
            <a:ln>
              <a:noFill/>
            </a:ln>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1050" b="1" dirty="0">
                  <a:solidFill>
                    <a:srgbClr val="9E1B34"/>
                  </a:solidFill>
                  <a:latin typeface="Gill Sans" charset="0"/>
                </a:rPr>
                <a:t>AMENDMENTS TO INTERNAL STANDARDS</a:t>
              </a:r>
            </a:p>
          </p:txBody>
        </p:sp>
      </p:grpSp>
      <p:sp>
        <p:nvSpPr>
          <p:cNvPr id="55314" name="2 CuadroTexto">
            <a:extLst>
              <a:ext uri="{FF2B5EF4-FFF2-40B4-BE49-F238E27FC236}">
                <a16:creationId xmlns="" xmlns:a16="http://schemas.microsoft.com/office/drawing/2014/main" id="{2ED7258A-F4A6-4634-BAD3-11F23C946B55}"/>
              </a:ext>
            </a:extLst>
          </p:cNvPr>
          <p:cNvSpPr txBox="1">
            <a:spLocks noChangeArrowheads="1"/>
          </p:cNvSpPr>
          <p:nvPr/>
        </p:nvSpPr>
        <p:spPr bwMode="auto">
          <a:xfrm>
            <a:off x="1871663" y="3540125"/>
            <a:ext cx="6510337"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171450" indent="-171450" algn="just" eaLnBrk="1" hangingPunct="1">
              <a:spcBef>
                <a:spcPct val="0"/>
              </a:spcBef>
              <a:buFont typeface="Wingdings" panose="05000000000000000000" pitchFamily="2" charset="2"/>
              <a:buChar char="§"/>
              <a:defRPr/>
            </a:pPr>
            <a:r>
              <a:rPr lang="en-GB" altLang="es-ES" sz="900" dirty="0">
                <a:solidFill>
                  <a:srgbClr val="9E1B34"/>
                </a:solidFill>
                <a:latin typeface="Gill Sans"/>
              </a:rPr>
              <a:t>New version of the Internal Rules of Conduct relating to the Securities Market, approved by the ICO General Board in February 2017.</a:t>
            </a:r>
          </a:p>
          <a:p>
            <a:pPr algn="just" eaLnBrk="1" hangingPunct="1">
              <a:spcBef>
                <a:spcPct val="0"/>
              </a:spcBef>
              <a:buFont typeface="Arial" pitchFamily="34" charset="0"/>
              <a:buNone/>
              <a:defRPr/>
            </a:pPr>
            <a:endParaRPr lang="en-GB" altLang="es-ES" sz="900" dirty="0">
              <a:solidFill>
                <a:srgbClr val="9E1B34"/>
              </a:solidFill>
              <a:latin typeface="Gill Sans"/>
            </a:endParaRPr>
          </a:p>
          <a:p>
            <a:pPr marL="171450" indent="-171450" algn="just" eaLnBrk="1" hangingPunct="1">
              <a:spcBef>
                <a:spcPct val="0"/>
              </a:spcBef>
              <a:buFont typeface="Wingdings" panose="05000000000000000000" pitchFamily="2" charset="2"/>
              <a:buChar char="§"/>
              <a:defRPr/>
            </a:pPr>
            <a:r>
              <a:rPr lang="en-GB" altLang="es-ES" sz="900" dirty="0">
                <a:solidFill>
                  <a:srgbClr val="9E1B34"/>
                </a:solidFill>
                <a:latin typeface="Gill Sans"/>
              </a:rPr>
              <a:t>The rules relating to the ICO Risk Map have been revised with a view to analysing its validity and adjusting the aspects necessary for it to correctly reflect the management of non-financial risks</a:t>
            </a:r>
          </a:p>
        </p:txBody>
      </p:sp>
      <p:grpSp>
        <p:nvGrpSpPr>
          <p:cNvPr id="5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5"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6"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7"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8"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9"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60"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61"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2"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3"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4"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5"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6"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7" name="36 Grupo"/>
          <p:cNvGrpSpPr/>
          <p:nvPr/>
        </p:nvGrpSpPr>
        <p:grpSpPr>
          <a:xfrm>
            <a:off x="93663" y="5481228"/>
            <a:ext cx="1320800" cy="684622"/>
            <a:chOff x="93663" y="5481228"/>
            <a:chExt cx="1320800" cy="684622"/>
          </a:xfrm>
        </p:grpSpPr>
        <p:sp>
          <p:nvSpPr>
            <p:cNvPr id="38"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9"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40EACD14-FF46-4B04-8A74-8C7C2B847F8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95F6CF6A-448B-4E2D-BAF0-A12C10B7BAA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401178F2-FC6A-4A76-89E4-A614FD3D631B}"/>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A3BB933E-A067-4236-9BAD-637C67F76056}" type="slidenum">
              <a:rPr lang="es-ES" altLang="es-ES" sz="1600" b="1">
                <a:solidFill>
                  <a:srgbClr val="FFC000"/>
                </a:solidFill>
              </a:rPr>
              <a:pPr eaLnBrk="1" hangingPunct="1">
                <a:spcBef>
                  <a:spcPct val="0"/>
                </a:spcBef>
                <a:buFontTx/>
                <a:buNone/>
              </a:pPr>
              <a:t>21</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BAC9CB00-32FB-45DE-8C4B-703A433C037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22534" name="Picture 2">
            <a:extLst>
              <a:ext uri="{FF2B5EF4-FFF2-40B4-BE49-F238E27FC236}">
                <a16:creationId xmlns="" xmlns:a16="http://schemas.microsoft.com/office/drawing/2014/main" id="{58A8D6FA-C444-40AC-8654-C022FE8FEB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5" name="AutoShape 6" descr="Resultado de imagen de imagen de calendario 2016">
            <a:extLst>
              <a:ext uri="{FF2B5EF4-FFF2-40B4-BE49-F238E27FC236}">
                <a16:creationId xmlns="" xmlns:a16="http://schemas.microsoft.com/office/drawing/2014/main" id="{457D2ACF-5BB2-4370-8E51-E815B4149DF1}"/>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2536" name="AutoShape 8" descr="Resultado de imagen de imagen de calendario 2016">
            <a:extLst>
              <a:ext uri="{FF2B5EF4-FFF2-40B4-BE49-F238E27FC236}">
                <a16:creationId xmlns="" xmlns:a16="http://schemas.microsoft.com/office/drawing/2014/main" id="{5B5BA839-1A67-4E80-8328-4353376850F6}"/>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2537" name="AutoShape 12" descr="Resultado de imagen de imagen de verificacion">
            <a:extLst>
              <a:ext uri="{FF2B5EF4-FFF2-40B4-BE49-F238E27FC236}">
                <a16:creationId xmlns="" xmlns:a16="http://schemas.microsoft.com/office/drawing/2014/main" id="{43980E01-E54F-4E41-B09E-F464302E0E02}"/>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2538" name="AutoShape 14" descr="Resultado de imagen de imagen de verificacion">
            <a:extLst>
              <a:ext uri="{FF2B5EF4-FFF2-40B4-BE49-F238E27FC236}">
                <a16:creationId xmlns="" xmlns:a16="http://schemas.microsoft.com/office/drawing/2014/main" id="{F504E5EC-ECFF-4EF6-B087-B5244DE2CC97}"/>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2539" name="13 Rectángulo">
            <a:extLst>
              <a:ext uri="{FF2B5EF4-FFF2-40B4-BE49-F238E27FC236}">
                <a16:creationId xmlns="" xmlns:a16="http://schemas.microsoft.com/office/drawing/2014/main" id="{B0D7A3C5-6305-4D8D-A06F-AF145F04ADAA}"/>
              </a:ext>
            </a:extLst>
          </p:cNvPr>
          <p:cNvSpPr>
            <a:spLocks noChangeArrowheads="1"/>
          </p:cNvSpPr>
          <p:nvPr/>
        </p:nvSpPr>
        <p:spPr bwMode="auto">
          <a:xfrm>
            <a:off x="2808288" y="2816225"/>
            <a:ext cx="5006975" cy="327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600" b="1">
                <a:solidFill>
                  <a:srgbClr val="953735"/>
                </a:solidFill>
                <a:latin typeface="Gill Sans"/>
              </a:rPr>
              <a:t>Corporate identification details</a:t>
            </a:r>
          </a:p>
          <a:p>
            <a:pPr eaLnBrk="1" hangingPunct="1">
              <a:spcBef>
                <a:spcPct val="0"/>
              </a:spcBef>
              <a:buFont typeface="Wingdings" panose="05000000000000000000" pitchFamily="2" charset="2"/>
              <a:buChar char="q"/>
            </a:pPr>
            <a:r>
              <a:rPr lang="en-GB" altLang="es-ES" sz="1600" b="1">
                <a:solidFill>
                  <a:srgbClr val="953735"/>
                </a:solidFill>
                <a:latin typeface="Gill Sans"/>
              </a:rPr>
              <a:t>Legal form and applicable regime. Mission and vision</a:t>
            </a:r>
          </a:p>
          <a:p>
            <a:pPr eaLnBrk="1" hangingPunct="1">
              <a:spcBef>
                <a:spcPct val="0"/>
              </a:spcBef>
              <a:buFont typeface="Wingdings" panose="05000000000000000000" pitchFamily="2" charset="2"/>
              <a:buChar char="q"/>
            </a:pPr>
            <a:r>
              <a:rPr lang="en-GB" altLang="es-ES" sz="1600" b="1">
                <a:solidFill>
                  <a:srgbClr val="953735"/>
                </a:solidFill>
                <a:latin typeface="Gill Sans"/>
              </a:rPr>
              <a:t>Business model. Products</a:t>
            </a:r>
          </a:p>
          <a:p>
            <a:pPr eaLnBrk="1" hangingPunct="1">
              <a:spcBef>
                <a:spcPct val="0"/>
              </a:spcBef>
              <a:buFont typeface="Wingdings" panose="05000000000000000000" pitchFamily="2" charset="2"/>
              <a:buChar char="q"/>
            </a:pPr>
            <a:r>
              <a:rPr lang="en-GB" altLang="es-ES" sz="1600" b="1">
                <a:solidFill>
                  <a:srgbClr val="953735"/>
                </a:solidFill>
                <a:latin typeface="Gill Sans"/>
              </a:rPr>
              <a:t>Stakeholders</a:t>
            </a:r>
          </a:p>
          <a:p>
            <a:pPr eaLnBrk="1" hangingPunct="1">
              <a:spcBef>
                <a:spcPct val="0"/>
              </a:spcBef>
              <a:buFont typeface="Wingdings" panose="05000000000000000000" pitchFamily="2" charset="2"/>
              <a:buChar char="q"/>
            </a:pPr>
            <a:r>
              <a:rPr lang="en-GB" altLang="es-ES" sz="1600" b="1">
                <a:solidFill>
                  <a:srgbClr val="953735"/>
                </a:solidFill>
                <a:latin typeface="Gill Sans"/>
              </a:rPr>
              <a:t>Materiality</a:t>
            </a:r>
          </a:p>
          <a:p>
            <a:pPr eaLnBrk="1" hangingPunct="1">
              <a:spcBef>
                <a:spcPct val="0"/>
              </a:spcBef>
              <a:buFont typeface="Wingdings" panose="05000000000000000000" pitchFamily="2" charset="2"/>
              <a:buChar char="q"/>
            </a:pPr>
            <a:r>
              <a:rPr lang="en-GB" altLang="es-ES" sz="1600" b="1">
                <a:solidFill>
                  <a:srgbClr val="953735"/>
                </a:solidFill>
                <a:latin typeface="Gill Sans"/>
              </a:rPr>
              <a:t>Risks and opportunities</a:t>
            </a:r>
          </a:p>
          <a:p>
            <a:pPr eaLnBrk="1" hangingPunct="1">
              <a:spcBef>
                <a:spcPct val="0"/>
              </a:spcBef>
              <a:buFont typeface="Wingdings" panose="05000000000000000000" pitchFamily="2" charset="2"/>
              <a:buChar char="q"/>
            </a:pPr>
            <a:r>
              <a:rPr lang="en-GB" altLang="es-ES" sz="1600" b="1">
                <a:solidFill>
                  <a:srgbClr val="953735"/>
                </a:solidFill>
                <a:latin typeface="Gill Sans"/>
              </a:rPr>
              <a:t>Suppliers</a:t>
            </a:r>
          </a:p>
          <a:p>
            <a:pPr eaLnBrk="1" hangingPunct="1">
              <a:spcBef>
                <a:spcPct val="0"/>
              </a:spcBef>
              <a:buFont typeface="Wingdings" panose="05000000000000000000" pitchFamily="2" charset="2"/>
              <a:buChar char="q"/>
            </a:pPr>
            <a:r>
              <a:rPr lang="en-GB" altLang="es-ES" sz="1600" b="1">
                <a:solidFill>
                  <a:srgbClr val="953735"/>
                </a:solidFill>
                <a:latin typeface="Gill Sans"/>
              </a:rPr>
              <a:t>Transparency</a:t>
            </a:r>
          </a:p>
          <a:p>
            <a:pPr eaLnBrk="1" hangingPunct="1">
              <a:spcBef>
                <a:spcPct val="0"/>
              </a:spcBef>
              <a:buFont typeface="Wingdings" panose="05000000000000000000" pitchFamily="2" charset="2"/>
              <a:buChar char="q"/>
            </a:pPr>
            <a:r>
              <a:rPr lang="en-GB" altLang="es-ES" sz="1600" b="1">
                <a:solidFill>
                  <a:srgbClr val="953735"/>
                </a:solidFill>
                <a:latin typeface="Gill Sans"/>
              </a:rPr>
              <a:t>Communication</a:t>
            </a:r>
          </a:p>
          <a:p>
            <a:pPr eaLnBrk="1" hangingPunct="1">
              <a:spcBef>
                <a:spcPct val="0"/>
              </a:spcBef>
              <a:buFont typeface="Wingdings" panose="05000000000000000000" pitchFamily="2" charset="2"/>
              <a:buChar char="q"/>
            </a:pPr>
            <a:r>
              <a:rPr lang="en-GB" altLang="es-ES" sz="1600" b="1">
                <a:solidFill>
                  <a:srgbClr val="953735"/>
                </a:solidFill>
                <a:latin typeface="Gill Sans"/>
              </a:rPr>
              <a:t>Client satisfaction</a:t>
            </a:r>
          </a:p>
          <a:p>
            <a:pPr eaLnBrk="1" hangingPunct="1">
              <a:spcBef>
                <a:spcPct val="0"/>
              </a:spcBef>
              <a:buFont typeface="Wingdings" panose="05000000000000000000" pitchFamily="2" charset="2"/>
              <a:buChar char="q"/>
            </a:pPr>
            <a:r>
              <a:rPr lang="en-GB" altLang="es-ES" sz="1600" b="1">
                <a:solidFill>
                  <a:srgbClr val="953735"/>
                </a:solidFill>
                <a:latin typeface="Gill Sans"/>
              </a:rPr>
              <a:t>Investments in companies.</a:t>
            </a:r>
          </a:p>
          <a:p>
            <a:pPr eaLnBrk="1" hangingPunct="1">
              <a:spcBef>
                <a:spcPct val="0"/>
              </a:spcBef>
              <a:buFont typeface="Wingdings" panose="05000000000000000000" pitchFamily="2" charset="2"/>
              <a:buChar char="q"/>
            </a:pPr>
            <a:r>
              <a:rPr lang="en-GB" altLang="es-ES" sz="1600" b="1">
                <a:solidFill>
                  <a:srgbClr val="953735"/>
                </a:solidFill>
                <a:latin typeface="Gill Sans"/>
              </a:rPr>
              <a:t>Alliances</a:t>
            </a:r>
          </a:p>
          <a:p>
            <a:pPr eaLnBrk="1" hangingPunct="1">
              <a:spcBef>
                <a:spcPct val="0"/>
              </a:spcBef>
              <a:buFont typeface="Wingdings" panose="05000000000000000000" pitchFamily="2" charset="2"/>
              <a:buChar char="q"/>
            </a:pPr>
            <a:r>
              <a:rPr lang="en-GB" altLang="es-ES" sz="1600" b="1">
                <a:solidFill>
                  <a:srgbClr val="953735"/>
                </a:solidFill>
                <a:latin typeface="Gill Sans"/>
              </a:rPr>
              <a:t>Development of the main indicators</a:t>
            </a:r>
          </a:p>
        </p:txBody>
      </p:sp>
      <p:sp>
        <p:nvSpPr>
          <p:cNvPr id="22540" name="8 Rectángulo">
            <a:extLst>
              <a:ext uri="{FF2B5EF4-FFF2-40B4-BE49-F238E27FC236}">
                <a16:creationId xmlns="" xmlns:a16="http://schemas.microsoft.com/office/drawing/2014/main" id="{F0EFDC1A-CA09-4CCD-B560-ECDAA016B77E}"/>
              </a:ext>
            </a:extLst>
          </p:cNvPr>
          <p:cNvSpPr>
            <a:spLocks noChangeArrowheads="1"/>
          </p:cNvSpPr>
          <p:nvPr/>
        </p:nvSpPr>
        <p:spPr bwMode="auto">
          <a:xfrm>
            <a:off x="2808288" y="2111375"/>
            <a:ext cx="5851525" cy="52387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a:solidFill>
                  <a:srgbClr val="9E1B34"/>
                </a:solidFill>
                <a:latin typeface="Gill Sans"/>
              </a:rPr>
              <a:t>General information about ICO</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8353E8CE-D02B-43DC-8BFD-D0E46A346C6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73413037-77DD-420F-9506-1DD26F162986}"/>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4975A358-1426-45C4-8A7E-40924EA596C1}"/>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EBA9391F-BEC1-49E2-A9A0-D3B86B2E71D2}" type="slidenum">
              <a:rPr lang="es-ES" altLang="es-ES" sz="1600" b="1">
                <a:solidFill>
                  <a:srgbClr val="FFC000"/>
                </a:solidFill>
              </a:rPr>
              <a:pPr eaLnBrk="1" hangingPunct="1">
                <a:spcBef>
                  <a:spcPct val="0"/>
                </a:spcBef>
                <a:buFontTx/>
                <a:buNone/>
              </a:pPr>
              <a:t>22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BC732F21-46D6-495B-A21F-8A0101DA733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dirty="0">
              <a:solidFill>
                <a:srgbClr val="9E1B34"/>
              </a:solidFill>
              <a:latin typeface="Gill Sans"/>
            </a:endParaRPr>
          </a:p>
        </p:txBody>
      </p:sp>
      <p:pic>
        <p:nvPicPr>
          <p:cNvPr id="23558" name="Picture 2">
            <a:extLst>
              <a:ext uri="{FF2B5EF4-FFF2-40B4-BE49-F238E27FC236}">
                <a16:creationId xmlns="" xmlns:a16="http://schemas.microsoft.com/office/drawing/2014/main" id="{08581270-53DD-43F0-BE7B-EA2746CCEB5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9" name="AutoShape 6" descr="Resultado de imagen de imagen de calendario 2016">
            <a:extLst>
              <a:ext uri="{FF2B5EF4-FFF2-40B4-BE49-F238E27FC236}">
                <a16:creationId xmlns="" xmlns:a16="http://schemas.microsoft.com/office/drawing/2014/main" id="{98862FC4-A916-4E2B-BF50-5E7505DD30E4}"/>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3560" name="AutoShape 8" descr="Resultado de imagen de imagen de calendario 2016">
            <a:extLst>
              <a:ext uri="{FF2B5EF4-FFF2-40B4-BE49-F238E27FC236}">
                <a16:creationId xmlns="" xmlns:a16="http://schemas.microsoft.com/office/drawing/2014/main" id="{8EEECE60-002F-42DD-9804-6306DE5649F7}"/>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3561" name="AutoShape 12" descr="Resultado de imagen de imagen de verificacion">
            <a:extLst>
              <a:ext uri="{FF2B5EF4-FFF2-40B4-BE49-F238E27FC236}">
                <a16:creationId xmlns="" xmlns:a16="http://schemas.microsoft.com/office/drawing/2014/main" id="{6FB5351E-1423-40E8-8B05-B5A2115E8C9B}"/>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3562" name="AutoShape 14" descr="Resultado de imagen de imagen de verificacion">
            <a:extLst>
              <a:ext uri="{FF2B5EF4-FFF2-40B4-BE49-F238E27FC236}">
                <a16:creationId xmlns="" xmlns:a16="http://schemas.microsoft.com/office/drawing/2014/main" id="{A582ADBA-7D82-465B-AEAB-155F741F375B}"/>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3" name="7 Rectángulo">
            <a:extLst>
              <a:ext uri="{FF2B5EF4-FFF2-40B4-BE49-F238E27FC236}">
                <a16:creationId xmlns="" xmlns:a16="http://schemas.microsoft.com/office/drawing/2014/main" id="{508EBF7D-FB4F-4DA6-94C3-5C216AD2E37D}"/>
              </a:ext>
            </a:extLst>
          </p:cNvPr>
          <p:cNvSpPr>
            <a:spLocks noChangeArrowheads="1"/>
          </p:cNvSpPr>
          <p:nvPr/>
        </p:nvSpPr>
        <p:spPr bwMode="auto">
          <a:xfrm>
            <a:off x="2554288" y="2133600"/>
            <a:ext cx="5905500" cy="3476625"/>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171450" indent="-171450" algn="just" eaLnBrk="1" hangingPunct="1">
              <a:buFont typeface="Wingdings" panose="05000000000000000000" pitchFamily="2" charset="2"/>
              <a:buChar char="Ø"/>
              <a:defRPr/>
            </a:pPr>
            <a:r>
              <a:rPr lang="en-GB" altLang="es-ES" sz="1000" b="1" dirty="0">
                <a:solidFill>
                  <a:srgbClr val="9E1B34"/>
                </a:solidFill>
                <a:latin typeface="Gill Sans"/>
              </a:rPr>
              <a:t>Company name</a:t>
            </a:r>
          </a:p>
          <a:p>
            <a:pPr algn="just" eaLnBrk="1" hangingPunct="1">
              <a:defRPr/>
            </a:pPr>
            <a:endParaRPr lang="en-GB" altLang="es-ES" sz="500" dirty="0">
              <a:solidFill>
                <a:srgbClr val="9E1B34"/>
              </a:solidFill>
              <a:latin typeface="Gill Sans"/>
            </a:endParaRPr>
          </a:p>
          <a:p>
            <a:pPr marL="361950" algn="just" eaLnBrk="1" hangingPunct="1">
              <a:defRPr/>
            </a:pPr>
            <a:r>
              <a:rPr lang="en-GB" altLang="es-ES" sz="1000" dirty="0">
                <a:solidFill>
                  <a:srgbClr val="9E1B34"/>
                </a:solidFill>
                <a:latin typeface="Gill Sans"/>
              </a:rPr>
              <a:t>INSTITUTO DE CRÉDITO OFICIAL, ENTIDAD PÚBLICA EMPRESARIAL (ICO)</a:t>
            </a:r>
          </a:p>
          <a:p>
            <a:pPr marL="180975" algn="just" eaLnBrk="1" hangingPunct="1">
              <a:defRPr/>
            </a:pPr>
            <a:endParaRPr lang="en-GB" altLang="es-ES" sz="1000" dirty="0">
              <a:solidFill>
                <a:srgbClr val="9E1B34"/>
              </a:solidFill>
              <a:latin typeface="Gill Sans"/>
            </a:endParaRPr>
          </a:p>
          <a:p>
            <a:pPr marL="171450" indent="-171450" algn="just" eaLnBrk="1" hangingPunct="1">
              <a:buFont typeface="Wingdings" panose="05000000000000000000" pitchFamily="2" charset="2"/>
              <a:buChar char="Ø"/>
              <a:defRPr/>
            </a:pPr>
            <a:r>
              <a:rPr lang="en-GB" altLang="es-ES" sz="1000" b="1" dirty="0">
                <a:solidFill>
                  <a:srgbClr val="9E1B34"/>
                </a:solidFill>
                <a:latin typeface="Gill Sans"/>
              </a:rPr>
              <a:t>Tax ID (CIF)</a:t>
            </a:r>
          </a:p>
          <a:p>
            <a:pPr algn="just" eaLnBrk="1" hangingPunct="1">
              <a:defRPr/>
            </a:pPr>
            <a:endParaRPr lang="en-GB" altLang="es-ES" sz="500" dirty="0">
              <a:solidFill>
                <a:srgbClr val="9E1B34"/>
              </a:solidFill>
              <a:latin typeface="Gill Sans"/>
            </a:endParaRPr>
          </a:p>
          <a:p>
            <a:pPr marL="361950" algn="just" eaLnBrk="1" hangingPunct="1">
              <a:defRPr/>
            </a:pPr>
            <a:r>
              <a:rPr lang="en-GB" altLang="es-ES" sz="1000" dirty="0">
                <a:solidFill>
                  <a:srgbClr val="9E1B34"/>
                </a:solidFill>
                <a:latin typeface="Gill Sans"/>
              </a:rPr>
              <a:t>Q-2876002-C</a:t>
            </a:r>
          </a:p>
          <a:p>
            <a:pPr marL="361950" algn="just" eaLnBrk="1" hangingPunct="1">
              <a:defRPr/>
            </a:pPr>
            <a:endParaRPr lang="en-GB" altLang="es-ES" sz="1000" dirty="0">
              <a:solidFill>
                <a:srgbClr val="9E1B34"/>
              </a:solidFill>
              <a:latin typeface="Gill Sans"/>
            </a:endParaRPr>
          </a:p>
          <a:p>
            <a:pPr marL="171450" indent="-171450" algn="just" eaLnBrk="1" hangingPunct="1">
              <a:buFont typeface="Wingdings" panose="05000000000000000000" pitchFamily="2" charset="2"/>
              <a:buChar char="Ø"/>
              <a:defRPr/>
            </a:pPr>
            <a:r>
              <a:rPr lang="en-GB" altLang="es-ES" sz="1000" b="1" dirty="0">
                <a:solidFill>
                  <a:srgbClr val="9E1B34"/>
                </a:solidFill>
                <a:latin typeface="Gill Sans"/>
              </a:rPr>
              <a:t>Registered address</a:t>
            </a:r>
          </a:p>
          <a:p>
            <a:pPr algn="just" eaLnBrk="1" hangingPunct="1">
              <a:defRPr/>
            </a:pPr>
            <a:endParaRPr lang="en-GB" altLang="es-ES" sz="500" dirty="0">
              <a:solidFill>
                <a:srgbClr val="9E1B34"/>
              </a:solidFill>
              <a:latin typeface="Gill Sans"/>
            </a:endParaRPr>
          </a:p>
          <a:p>
            <a:pPr marL="361950" algn="just" eaLnBrk="1" hangingPunct="1">
              <a:defRPr/>
            </a:pPr>
            <a:r>
              <a:rPr lang="en-GB" altLang="es-ES" sz="1000" dirty="0">
                <a:solidFill>
                  <a:srgbClr val="9E1B34"/>
                </a:solidFill>
                <a:latin typeface="Gill Sans"/>
              </a:rPr>
              <a:t>Paseo del Prado, 4. 28014 – MADRID</a:t>
            </a:r>
          </a:p>
          <a:p>
            <a:pPr marL="361950" algn="just" eaLnBrk="1" hangingPunct="1">
              <a:defRPr/>
            </a:pPr>
            <a:endParaRPr lang="en-GB" altLang="es-ES" sz="1000" dirty="0">
              <a:solidFill>
                <a:srgbClr val="9E1B34"/>
              </a:solidFill>
              <a:latin typeface="Gill Sans"/>
            </a:endParaRPr>
          </a:p>
          <a:p>
            <a:pPr marL="171450" indent="-171450" algn="just" eaLnBrk="1" hangingPunct="1">
              <a:buFont typeface="Wingdings" panose="05000000000000000000" pitchFamily="2" charset="2"/>
              <a:buChar char="Ø"/>
              <a:defRPr/>
            </a:pPr>
            <a:r>
              <a:rPr lang="en-GB" altLang="es-ES" sz="1000" b="1" dirty="0">
                <a:solidFill>
                  <a:srgbClr val="9E1B34"/>
                </a:solidFill>
                <a:latin typeface="Gill Sans"/>
              </a:rPr>
              <a:t>Website</a:t>
            </a:r>
          </a:p>
          <a:p>
            <a:pPr algn="just" eaLnBrk="1" hangingPunct="1">
              <a:defRPr/>
            </a:pPr>
            <a:endParaRPr lang="en-GB" altLang="es-ES" sz="500" dirty="0">
              <a:solidFill>
                <a:srgbClr val="9E1B34"/>
              </a:solidFill>
              <a:latin typeface="Gill Sans"/>
            </a:endParaRPr>
          </a:p>
          <a:p>
            <a:pPr marL="361950" algn="just" eaLnBrk="1" hangingPunct="1">
              <a:defRPr/>
            </a:pPr>
            <a:r>
              <a:rPr lang="en-GB" altLang="es-ES" sz="1000" dirty="0">
                <a:solidFill>
                  <a:srgbClr val="9E1B34"/>
                </a:solidFill>
                <a:latin typeface="Gill Sans"/>
                <a:hlinkClick r:id="rId3"/>
              </a:rPr>
              <a:t>www.ico.es</a:t>
            </a:r>
            <a:endParaRPr lang="en-GB" altLang="es-ES" sz="1000" dirty="0">
              <a:solidFill>
                <a:srgbClr val="9E1B34"/>
              </a:solidFill>
              <a:latin typeface="Gill Sans"/>
            </a:endParaRPr>
          </a:p>
          <a:p>
            <a:pPr marL="361950" algn="just" eaLnBrk="1" hangingPunct="1">
              <a:defRPr/>
            </a:pPr>
            <a:endParaRPr lang="en-GB" altLang="es-ES" sz="1000" dirty="0">
              <a:solidFill>
                <a:srgbClr val="9E1B34"/>
              </a:solidFill>
              <a:latin typeface="Gill Sans"/>
            </a:endParaRPr>
          </a:p>
          <a:p>
            <a:pPr marL="171450" indent="-171450" algn="just" eaLnBrk="1" hangingPunct="1">
              <a:buFont typeface="Wingdings" panose="05000000000000000000" pitchFamily="2" charset="2"/>
              <a:buChar char="Ø"/>
              <a:defRPr/>
            </a:pPr>
            <a:r>
              <a:rPr lang="en-GB" altLang="es-ES" sz="1000" b="1" dirty="0">
                <a:solidFill>
                  <a:srgbClr val="9E1B34"/>
                </a:solidFill>
                <a:latin typeface="Gill Sans"/>
              </a:rPr>
              <a:t>Social networks</a:t>
            </a:r>
          </a:p>
          <a:p>
            <a:pPr algn="just" eaLnBrk="1" hangingPunct="1">
              <a:defRPr/>
            </a:pPr>
            <a:endParaRPr lang="en-GB" altLang="es-ES" sz="500" dirty="0">
              <a:solidFill>
                <a:srgbClr val="9E1B34"/>
              </a:solidFill>
              <a:latin typeface="Gill Sans"/>
            </a:endParaRPr>
          </a:p>
          <a:p>
            <a:pPr marL="361950" algn="just" eaLnBrk="1" hangingPunct="1">
              <a:defRPr/>
            </a:pPr>
            <a:r>
              <a:rPr lang="en-GB" altLang="es-ES" sz="1000" dirty="0">
                <a:solidFill>
                  <a:srgbClr val="9E1B34"/>
                </a:solidFill>
                <a:latin typeface="Gill Sans"/>
              </a:rPr>
              <a:t>LinkedIn</a:t>
            </a:r>
          </a:p>
          <a:p>
            <a:pPr marL="361950" algn="just" eaLnBrk="1" hangingPunct="1">
              <a:defRPr/>
            </a:pPr>
            <a:r>
              <a:rPr lang="en-GB" altLang="es-ES" sz="1000" dirty="0">
                <a:solidFill>
                  <a:srgbClr val="9E1B34"/>
                </a:solidFill>
                <a:latin typeface="Gill Sans"/>
              </a:rPr>
              <a:t>Twitter (@Icogob)</a:t>
            </a:r>
          </a:p>
          <a:p>
            <a:pPr marL="361950" algn="just" eaLnBrk="1" hangingPunct="1">
              <a:defRPr/>
            </a:pPr>
            <a:endParaRPr lang="en-GB" altLang="es-ES" sz="1000" dirty="0">
              <a:solidFill>
                <a:srgbClr val="9E1B34"/>
              </a:solidFill>
              <a:latin typeface="Gill Sans"/>
            </a:endParaRPr>
          </a:p>
          <a:p>
            <a:pPr marL="171450" indent="-171450" algn="just" eaLnBrk="1" hangingPunct="1">
              <a:buFont typeface="Wingdings" panose="05000000000000000000" pitchFamily="2" charset="2"/>
              <a:buChar char="Ø"/>
              <a:defRPr/>
            </a:pPr>
            <a:r>
              <a:rPr lang="en-GB" altLang="es-ES" sz="1000" b="1" dirty="0">
                <a:solidFill>
                  <a:srgbClr val="9E1B34"/>
                </a:solidFill>
                <a:latin typeface="Gill Sans"/>
              </a:rPr>
              <a:t>Point of contact for matters relating to this report</a:t>
            </a:r>
          </a:p>
          <a:p>
            <a:pPr algn="just" eaLnBrk="1" hangingPunct="1">
              <a:defRPr/>
            </a:pPr>
            <a:endParaRPr lang="en-GB" altLang="es-ES" sz="500" dirty="0">
              <a:solidFill>
                <a:srgbClr val="9E1B34"/>
              </a:solidFill>
              <a:latin typeface="Gill Sans"/>
            </a:endParaRPr>
          </a:p>
          <a:p>
            <a:pPr marL="361950" algn="just" eaLnBrk="1" hangingPunct="1">
              <a:defRPr/>
            </a:pPr>
            <a:r>
              <a:rPr lang="en-GB" altLang="es-ES" sz="1000" dirty="0">
                <a:solidFill>
                  <a:srgbClr val="9E1B34"/>
                </a:solidFill>
                <a:latin typeface="Gill Sans"/>
              </a:rPr>
              <a:t>rse@ico.es</a:t>
            </a:r>
          </a:p>
          <a:p>
            <a:pPr marL="361950" algn="just" eaLnBrk="1" hangingPunct="1">
              <a:defRPr/>
            </a:pPr>
            <a:endParaRPr lang="en-GB" altLang="es-ES" sz="1000" dirty="0">
              <a:solidFill>
                <a:srgbClr val="9E1B34"/>
              </a:solidFill>
              <a:latin typeface="Gill Sans"/>
            </a:endParaRPr>
          </a:p>
        </p:txBody>
      </p:sp>
      <p:sp>
        <p:nvSpPr>
          <p:cNvPr id="23564" name="8 Rectángulo">
            <a:extLst>
              <a:ext uri="{FF2B5EF4-FFF2-40B4-BE49-F238E27FC236}">
                <a16:creationId xmlns="" xmlns:a16="http://schemas.microsoft.com/office/drawing/2014/main" id="{59ACF60F-7918-4FE8-9CFB-47DBEA233C44}"/>
              </a:ext>
            </a:extLst>
          </p:cNvPr>
          <p:cNvSpPr>
            <a:spLocks noChangeArrowheads="1"/>
          </p:cNvSpPr>
          <p:nvPr/>
        </p:nvSpPr>
        <p:spPr bwMode="auto">
          <a:xfrm>
            <a:off x="1763713" y="1279525"/>
            <a:ext cx="689610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CORPORATE IDENTIFICATION DETAILS</a:t>
            </a:r>
          </a:p>
        </p:txBody>
      </p:sp>
      <p:grpSp>
        <p:nvGrpSpPr>
          <p:cNvPr id="4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2"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5"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9"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0"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1"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2"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27"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11950BC-8626-4549-9B0E-06B9E6E10684}"/>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15FD975F-9257-421E-9797-A639A74D5A2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6714C919-91E2-44EC-B965-2C306C98F474}"/>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1938E842-8522-45D7-ADA0-F61077E3A734}" type="slidenum">
              <a:rPr lang="es-ES" altLang="es-ES" sz="1600" b="1">
                <a:solidFill>
                  <a:srgbClr val="FFC000"/>
                </a:solidFill>
              </a:rPr>
              <a:pPr eaLnBrk="1" hangingPunct="1">
                <a:spcBef>
                  <a:spcPct val="0"/>
                </a:spcBef>
                <a:buFontTx/>
                <a:buNone/>
              </a:pPr>
              <a:t>23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22CA5A8C-6BC3-48AC-B79A-D1718B020E8B}"/>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dirty="0">
              <a:solidFill>
                <a:srgbClr val="9E1B34"/>
              </a:solidFill>
              <a:latin typeface="Gill Sans"/>
            </a:endParaRPr>
          </a:p>
        </p:txBody>
      </p:sp>
      <p:pic>
        <p:nvPicPr>
          <p:cNvPr id="24582" name="Picture 2">
            <a:extLst>
              <a:ext uri="{FF2B5EF4-FFF2-40B4-BE49-F238E27FC236}">
                <a16:creationId xmlns="" xmlns:a16="http://schemas.microsoft.com/office/drawing/2014/main" id="{5601636A-F868-422D-8E09-745D70ACE8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3" name="AutoShape 6" descr="Resultado de imagen de imagen de calendario 2016">
            <a:extLst>
              <a:ext uri="{FF2B5EF4-FFF2-40B4-BE49-F238E27FC236}">
                <a16:creationId xmlns="" xmlns:a16="http://schemas.microsoft.com/office/drawing/2014/main" id="{387C82AB-8E3E-4555-A138-20A9287E6E3F}"/>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4584" name="AutoShape 8" descr="Resultado de imagen de imagen de calendario 2016">
            <a:extLst>
              <a:ext uri="{FF2B5EF4-FFF2-40B4-BE49-F238E27FC236}">
                <a16:creationId xmlns="" xmlns:a16="http://schemas.microsoft.com/office/drawing/2014/main" id="{7A3929BE-292B-4437-B473-480CA6A8BDAF}"/>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4585" name="AutoShape 12" descr="Resultado de imagen de imagen de verificacion">
            <a:extLst>
              <a:ext uri="{FF2B5EF4-FFF2-40B4-BE49-F238E27FC236}">
                <a16:creationId xmlns="" xmlns:a16="http://schemas.microsoft.com/office/drawing/2014/main" id="{7D2D4A45-665B-4ADA-8D19-B96C100D7372}"/>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4586" name="AutoShape 14" descr="Resultado de imagen de imagen de verificacion">
            <a:extLst>
              <a:ext uri="{FF2B5EF4-FFF2-40B4-BE49-F238E27FC236}">
                <a16:creationId xmlns="" xmlns:a16="http://schemas.microsoft.com/office/drawing/2014/main" id="{3B33E0DE-6803-41EE-AC4E-3D6092C76F37}"/>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3" name="7 Rectángulo">
            <a:extLst>
              <a:ext uri="{FF2B5EF4-FFF2-40B4-BE49-F238E27FC236}">
                <a16:creationId xmlns="" xmlns:a16="http://schemas.microsoft.com/office/drawing/2014/main" id="{C4FA56AF-40DE-4609-854A-4CA8E0E7CD9B}"/>
              </a:ext>
            </a:extLst>
          </p:cNvPr>
          <p:cNvSpPr>
            <a:spLocks noChangeArrowheads="1"/>
          </p:cNvSpPr>
          <p:nvPr/>
        </p:nvSpPr>
        <p:spPr bwMode="auto">
          <a:xfrm>
            <a:off x="1655763" y="1341438"/>
            <a:ext cx="7096125" cy="784225"/>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a:defRPr/>
            </a:pPr>
            <a:r>
              <a:rPr lang="en-GB" sz="900" dirty="0">
                <a:solidFill>
                  <a:schemeClr val="accent2">
                    <a:lumMod val="75000"/>
                  </a:schemeClr>
                </a:solidFill>
                <a:latin typeface="Gill Sans"/>
              </a:rPr>
              <a:t>The legal form and the legal regime applicable to ICO, as well as its purposes and functions, are defined in articles 1 to 4 of its articles of association, approved by Royal Decree 706/1999, of 30 April (BOE (official gazette of the Spanish state) No. 114, of 13 May 1999). The original version of this provision has undergone changes and the consolidated text includes amendments set out in Law 40/2015, of 1 October, on the legal regime applicable to the public sector (BOE No. 236, of 2 October 2015), Royal Decree 1149/2015, of 18 December (BOE No. 1, of 1 January 2016), and Royal Decree 390/2011, of 18 March (BOE No. 77, of 31 March 2011).</a:t>
            </a:r>
          </a:p>
        </p:txBody>
      </p:sp>
      <p:sp>
        <p:nvSpPr>
          <p:cNvPr id="24588" name="8 Rectángulo">
            <a:extLst>
              <a:ext uri="{FF2B5EF4-FFF2-40B4-BE49-F238E27FC236}">
                <a16:creationId xmlns="" xmlns:a16="http://schemas.microsoft.com/office/drawing/2014/main" id="{88002FA8-28E4-47D3-9C64-1773540B3B8E}"/>
              </a:ext>
            </a:extLst>
          </p:cNvPr>
          <p:cNvSpPr>
            <a:spLocks noChangeArrowheads="1"/>
          </p:cNvSpPr>
          <p:nvPr/>
        </p:nvSpPr>
        <p:spPr bwMode="auto">
          <a:xfrm>
            <a:off x="1727200" y="1016000"/>
            <a:ext cx="7019925"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LEGAL FORM AND APPLICABLE REGIME. MISSION AND VISION</a:t>
            </a:r>
          </a:p>
        </p:txBody>
      </p:sp>
      <p:sp>
        <p:nvSpPr>
          <p:cNvPr id="36" name="7 Rectángulo">
            <a:extLst>
              <a:ext uri="{FF2B5EF4-FFF2-40B4-BE49-F238E27FC236}">
                <a16:creationId xmlns="" xmlns:a16="http://schemas.microsoft.com/office/drawing/2014/main" id="{99B2CB9D-A1A3-4060-A1CF-D165261C4082}"/>
              </a:ext>
            </a:extLst>
          </p:cNvPr>
          <p:cNvSpPr>
            <a:spLocks noChangeArrowheads="1"/>
          </p:cNvSpPr>
          <p:nvPr/>
        </p:nvSpPr>
        <p:spPr bwMode="auto">
          <a:xfrm>
            <a:off x="1655763" y="2133600"/>
            <a:ext cx="3384550" cy="4108450"/>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171450" indent="-171450" algn="just">
              <a:buFont typeface="Wingdings" panose="05000000000000000000" pitchFamily="2" charset="2"/>
              <a:buChar char="§"/>
              <a:defRPr/>
            </a:pPr>
            <a:r>
              <a:rPr lang="en-GB" sz="900" b="1" dirty="0">
                <a:solidFill>
                  <a:schemeClr val="accent2">
                    <a:lumMod val="75000"/>
                  </a:schemeClr>
                </a:solidFill>
                <a:latin typeface="Gill Sans"/>
              </a:rPr>
              <a:t>Legal form and applicable regime</a:t>
            </a:r>
          </a:p>
          <a:p>
            <a:pPr algn="just">
              <a:defRPr/>
            </a:pPr>
            <a:endParaRPr lang="en-GB" sz="9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ICO is a public business entity attached to the Ministry of Economy, Industry and Competitiveness through the State Secretariat for the Economy and Business Support. Its legal form is that of a credit institution and it is regarded as a state financial agency. It has its own legal personality, assets and treasury, as well as management autonomy in carrying out its functions.</a:t>
            </a:r>
          </a:p>
          <a:p>
            <a:pPr algn="just">
              <a:defRPr/>
            </a:pPr>
            <a:endParaRPr lang="en-GB" sz="9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The State Secretariat for the Economy and Business Support is responsible for strategic management at Instituto de Crédito Oficial, as well as assessing and controlling the results of its activities.</a:t>
            </a:r>
          </a:p>
          <a:p>
            <a:pPr algn="just">
              <a:defRPr/>
            </a:pPr>
            <a:endParaRPr lang="en-GB" sz="9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ICO is not financed through the general state budget, but in the capital markets and through loans. The Spanish government guarantees the debts and obligations it contracts in order to raise such funds.</a:t>
            </a:r>
          </a:p>
          <a:p>
            <a:pPr algn="just">
              <a:defRPr/>
            </a:pPr>
            <a:endParaRPr lang="en-GB" sz="900" dirty="0">
              <a:solidFill>
                <a:schemeClr val="accent2">
                  <a:lumMod val="75000"/>
                </a:schemeClr>
              </a:solidFill>
              <a:latin typeface="Gill Sans"/>
              <a:cs typeface="Arial" charset="0"/>
            </a:endParaRPr>
          </a:p>
          <a:p>
            <a:pPr marL="171450" indent="-171450" algn="just">
              <a:buFont typeface="Wingdings" panose="05000000000000000000" pitchFamily="2" charset="2"/>
              <a:buChar char="§"/>
              <a:defRPr/>
            </a:pPr>
            <a:r>
              <a:rPr lang="en-GB" sz="900" b="1" dirty="0">
                <a:solidFill>
                  <a:schemeClr val="accent2">
                    <a:lumMod val="75000"/>
                  </a:schemeClr>
                </a:solidFill>
                <a:latin typeface="Gill Sans"/>
              </a:rPr>
              <a:t>Mission</a:t>
            </a:r>
          </a:p>
          <a:p>
            <a:pPr algn="just">
              <a:defRPr/>
            </a:pPr>
            <a:endParaRPr lang="en-GB" sz="9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The purpose of the Instituto de Crédito Oficial is to sustain and promote economic activities that contribute to growth and to improving the distribution of the nation's wealth and, in particular, those which should be promoted due to their social, cultural, innovative or environmental importance. </a:t>
            </a:r>
          </a:p>
          <a:p>
            <a:pPr algn="just">
              <a:defRPr/>
            </a:pPr>
            <a:endParaRPr lang="en-GB" sz="900" dirty="0">
              <a:solidFill>
                <a:schemeClr val="accent2">
                  <a:lumMod val="75000"/>
                </a:schemeClr>
              </a:solidFill>
              <a:latin typeface="Gill Sans"/>
              <a:cs typeface="Arial" charset="0"/>
            </a:endParaRPr>
          </a:p>
        </p:txBody>
      </p:sp>
      <p:sp>
        <p:nvSpPr>
          <p:cNvPr id="37" name="7 Rectángulo">
            <a:extLst>
              <a:ext uri="{FF2B5EF4-FFF2-40B4-BE49-F238E27FC236}">
                <a16:creationId xmlns="" xmlns:a16="http://schemas.microsoft.com/office/drawing/2014/main" id="{420B27D9-FFB4-45F4-A174-2537D8D9B612}"/>
              </a:ext>
            </a:extLst>
          </p:cNvPr>
          <p:cNvSpPr>
            <a:spLocks noChangeArrowheads="1"/>
          </p:cNvSpPr>
          <p:nvPr/>
        </p:nvSpPr>
        <p:spPr bwMode="auto">
          <a:xfrm>
            <a:off x="5076825" y="2195513"/>
            <a:ext cx="3670300" cy="4262437"/>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171450" indent="-171450" algn="just">
              <a:buFont typeface="Wingdings" panose="05000000000000000000" pitchFamily="2" charset="2"/>
              <a:buChar char="§"/>
              <a:defRPr/>
            </a:pPr>
            <a:r>
              <a:rPr lang="en-GB" sz="900" b="1" dirty="0">
                <a:solidFill>
                  <a:schemeClr val="accent2">
                    <a:lumMod val="75000"/>
                  </a:schemeClr>
                </a:solidFill>
                <a:latin typeface="Gill Sans"/>
              </a:rPr>
              <a:t> Vision</a:t>
            </a:r>
          </a:p>
          <a:p>
            <a:pPr algn="just">
              <a:defRPr/>
            </a:pPr>
            <a:endParaRPr lang="en-GB" sz="9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These objectives are accomplished by ICO in its dual role as a specialised credit institution and a state financial agency.</a:t>
            </a:r>
          </a:p>
          <a:p>
            <a:pPr algn="just">
              <a:defRPr/>
            </a:pPr>
            <a:endParaRPr lang="en-GB" sz="9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ICO's goal is to be a top-tier international organisation and a benchmark national institution in terms of transparency, solvency and credibility, to be acknowledged by SMEs and financial institutions in particular as an ally for increasing wealth and employment and as having a highly qualified, motivated, efficient and committed team that carries out its functions in an environment of trust and cooperation.</a:t>
            </a:r>
          </a:p>
          <a:p>
            <a:pPr algn="just">
              <a:defRPr/>
            </a:pPr>
            <a:endParaRPr lang="en-GB" sz="900" dirty="0">
              <a:solidFill>
                <a:schemeClr val="accent2">
                  <a:lumMod val="75000"/>
                </a:schemeClr>
              </a:solidFill>
              <a:latin typeface="Gill Sans"/>
              <a:cs typeface="Arial" charset="0"/>
            </a:endParaRPr>
          </a:p>
          <a:p>
            <a:pPr marL="171450" indent="-171450" algn="just">
              <a:buFont typeface="Wingdings" panose="05000000000000000000" pitchFamily="2" charset="2"/>
              <a:buChar char="§"/>
              <a:defRPr/>
            </a:pPr>
            <a:r>
              <a:rPr lang="en-GB" sz="900" b="1" dirty="0">
                <a:solidFill>
                  <a:schemeClr val="accent2">
                    <a:lumMod val="75000"/>
                  </a:schemeClr>
                </a:solidFill>
                <a:latin typeface="Gill Sans"/>
              </a:rPr>
              <a:t>Functions</a:t>
            </a:r>
          </a:p>
          <a:p>
            <a:pPr algn="just">
              <a:defRPr/>
            </a:pPr>
            <a:endParaRPr lang="en-GB" sz="9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The functions of Instituto de Crédito Oficial are to:</a:t>
            </a:r>
          </a:p>
          <a:p>
            <a:pPr algn="just">
              <a:defRPr/>
            </a:pPr>
            <a:endParaRPr lang="en-GB" sz="500" dirty="0">
              <a:solidFill>
                <a:schemeClr val="accent2">
                  <a:lumMod val="75000"/>
                </a:schemeClr>
              </a:solidFill>
              <a:latin typeface="Gill Sans"/>
              <a:cs typeface="Arial" charset="0"/>
            </a:endParaRPr>
          </a:p>
          <a:p>
            <a:pPr marL="180975" indent="-180975" algn="just">
              <a:buFontTx/>
              <a:buAutoNum type="arabicPeriod"/>
              <a:defRPr/>
            </a:pPr>
            <a:r>
              <a:rPr lang="en-GB" sz="900" dirty="0">
                <a:solidFill>
                  <a:schemeClr val="accent2">
                    <a:lumMod val="75000"/>
                  </a:schemeClr>
                </a:solidFill>
                <a:latin typeface="Gill Sans"/>
              </a:rPr>
              <a:t>Contribute to mitigating the economic effects resulting from serious economic crises, natural disasters or other similar circumstances, in line with guidance from the Council of Ministers or the government's Executive Committee for Economic Affairs.</a:t>
            </a:r>
          </a:p>
          <a:p>
            <a:pPr marL="180975" indent="-180975" algn="just">
              <a:buFontTx/>
              <a:buAutoNum type="arabicPeriod"/>
              <a:defRPr/>
            </a:pPr>
            <a:endParaRPr lang="en-GB" sz="500" dirty="0">
              <a:solidFill>
                <a:schemeClr val="accent2">
                  <a:lumMod val="75000"/>
                </a:schemeClr>
              </a:solidFill>
              <a:latin typeface="Gill Sans"/>
              <a:cs typeface="Arial" charset="0"/>
            </a:endParaRPr>
          </a:p>
          <a:p>
            <a:pPr marL="180975" indent="-180975" algn="just">
              <a:defRPr/>
            </a:pPr>
            <a:r>
              <a:rPr lang="en-GB" sz="900" dirty="0">
                <a:solidFill>
                  <a:schemeClr val="accent2">
                    <a:lumMod val="75000"/>
                  </a:schemeClr>
                </a:solidFill>
                <a:latin typeface="Gill Sans"/>
              </a:rPr>
              <a:t>2.</a:t>
            </a:r>
            <a:r>
              <a:rPr lang="en-US" sz="900" dirty="0">
                <a:solidFill>
                  <a:schemeClr val="accent2">
                    <a:lumMod val="75000"/>
                  </a:schemeClr>
                </a:solidFill>
                <a:latin typeface="Gill Sans"/>
              </a:rPr>
              <a:t>	</a:t>
            </a:r>
            <a:r>
              <a:rPr lang="en-GB" sz="900" dirty="0">
                <a:solidFill>
                  <a:schemeClr val="accent2">
                    <a:lumMod val="75000"/>
                  </a:schemeClr>
                </a:solidFill>
                <a:latin typeface="Gill Sans"/>
              </a:rPr>
              <a:t>Act as an instrument to implement certain economic policy measures following the fundamental lines established by the Council of Ministers, the government's Executive Committee for Economic Affairs or the Ministry of Economy and Competitiveness, subject to the rules and decisions set out in that regard by the General Board.</a:t>
            </a:r>
          </a:p>
        </p:txBody>
      </p:sp>
      <p:grpSp>
        <p:nvGrpSpPr>
          <p:cNvPr id="4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6"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7"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8"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9"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0"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1"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2"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0"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01AE369B-5758-4A8E-9FC9-971983E45777}"/>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6666F612-3BE4-4116-A857-F171FE242C0E}"/>
              </a:ext>
            </a:extLst>
          </p:cNvPr>
          <p:cNvSpPr/>
          <p:nvPr/>
        </p:nvSpPr>
        <p:spPr>
          <a:xfrm>
            <a:off x="0" y="6799263"/>
            <a:ext cx="9144000" cy="115887"/>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4F825661-B0DD-4BB0-B3D1-0BACE5892113}"/>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25605" name="Picture 2">
            <a:extLst>
              <a:ext uri="{FF2B5EF4-FFF2-40B4-BE49-F238E27FC236}">
                <a16:creationId xmlns="" xmlns:a16="http://schemas.microsoft.com/office/drawing/2014/main" id="{BC8215C1-B95C-4655-B218-8B17F5EFAED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23 Rectángulo">
            <a:extLst>
              <a:ext uri="{FF2B5EF4-FFF2-40B4-BE49-F238E27FC236}">
                <a16:creationId xmlns="" xmlns:a16="http://schemas.microsoft.com/office/drawing/2014/main" id="{195FDC53-055A-4130-B317-C72AE336A7CA}"/>
              </a:ext>
            </a:extLst>
          </p:cNvPr>
          <p:cNvSpPr/>
          <p:nvPr/>
        </p:nvSpPr>
        <p:spPr>
          <a:xfrm>
            <a:off x="1692275" y="1965325"/>
            <a:ext cx="2771775" cy="246063"/>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000" b="1" dirty="0">
                <a:solidFill>
                  <a:schemeClr val="accent2">
                    <a:lumMod val="75000"/>
                  </a:schemeClr>
                </a:solidFill>
                <a:latin typeface="Gill Sans"/>
              </a:rPr>
              <a:t> STATE FINANCIAL AGENCY</a:t>
            </a:r>
            <a:endParaRPr lang="en-GB" sz="1000" b="1" dirty="0">
              <a:solidFill>
                <a:schemeClr val="tx1">
                  <a:lumMod val="50000"/>
                  <a:lumOff val="50000"/>
                </a:schemeClr>
              </a:solidFill>
              <a:latin typeface="Gill Sans"/>
              <a:cs typeface="+mn-cs"/>
            </a:endParaRPr>
          </a:p>
        </p:txBody>
      </p:sp>
      <p:sp>
        <p:nvSpPr>
          <p:cNvPr id="15" name="14 Rectángulo">
            <a:extLst>
              <a:ext uri="{FF2B5EF4-FFF2-40B4-BE49-F238E27FC236}">
                <a16:creationId xmlns="" xmlns:a16="http://schemas.microsoft.com/office/drawing/2014/main" id="{3925AA74-7E83-4BCD-936A-2DDEFE38AC78}"/>
              </a:ext>
            </a:extLst>
          </p:cNvPr>
          <p:cNvSpPr/>
          <p:nvPr/>
        </p:nvSpPr>
        <p:spPr>
          <a:xfrm>
            <a:off x="1692275" y="1231900"/>
            <a:ext cx="6945313" cy="369888"/>
          </a:xfrm>
          <a:prstGeom prst="rect">
            <a:avLst/>
          </a:prstGeom>
        </p:spPr>
        <p:txBody>
          <a:bodyPr>
            <a:spAutoFit/>
          </a:bodyPr>
          <a:lstStyle/>
          <a:p>
            <a:pPr algn="just">
              <a:defRPr/>
            </a:pPr>
            <a:r>
              <a:rPr lang="en-GB" sz="900" dirty="0">
                <a:solidFill>
                  <a:schemeClr val="accent2">
                    <a:lumMod val="75000"/>
                  </a:schemeClr>
                </a:solidFill>
                <a:latin typeface="Gill Sans"/>
              </a:rPr>
              <a:t>As part its activities, ICO acts as a state financial agency and as a credit institution (state-owned investment bank).</a:t>
            </a:r>
          </a:p>
        </p:txBody>
      </p:sp>
      <p:sp>
        <p:nvSpPr>
          <p:cNvPr id="2" name="1 Rectángulo">
            <a:extLst>
              <a:ext uri="{FF2B5EF4-FFF2-40B4-BE49-F238E27FC236}">
                <a16:creationId xmlns="" xmlns:a16="http://schemas.microsoft.com/office/drawing/2014/main" id="{B39CDB3F-5E8A-4F07-BD9A-F9EE4B6F8256}"/>
              </a:ext>
            </a:extLst>
          </p:cNvPr>
          <p:cNvSpPr/>
          <p:nvPr/>
        </p:nvSpPr>
        <p:spPr>
          <a:xfrm>
            <a:off x="1679575" y="3060700"/>
            <a:ext cx="6958013" cy="584200"/>
          </a:xfrm>
          <a:prstGeom prst="rect">
            <a:avLst/>
          </a:prstGeom>
        </p:spPr>
        <p:txBody>
          <a:bodyPr>
            <a:spAutoFit/>
          </a:bodyPr>
          <a:lstStyle/>
          <a:p>
            <a:pPr algn="just">
              <a:defRPr/>
            </a:pPr>
            <a:r>
              <a:rPr lang="en-GB" sz="900" b="1" dirty="0">
                <a:solidFill>
                  <a:schemeClr val="accent2">
                    <a:lumMod val="75000"/>
                  </a:schemeClr>
                </a:solidFill>
                <a:latin typeface="Gill Sans"/>
              </a:rPr>
              <a:t>NATIONAL SCOPE OF ACTION</a:t>
            </a:r>
          </a:p>
          <a:p>
            <a:pPr algn="just">
              <a:defRPr/>
            </a:pPr>
            <a:endParaRPr lang="en-GB" sz="500" b="1" dirty="0">
              <a:solidFill>
                <a:srgbClr val="00B050"/>
              </a:solidFill>
              <a:latin typeface="Gill Sans"/>
              <a:cs typeface="Arial" charset="0"/>
            </a:endParaRPr>
          </a:p>
          <a:p>
            <a:pPr algn="just">
              <a:defRPr/>
            </a:pPr>
            <a:r>
              <a:rPr lang="en-GB" sz="900" dirty="0">
                <a:solidFill>
                  <a:schemeClr val="accent2">
                    <a:lumMod val="75000"/>
                  </a:schemeClr>
                </a:solidFill>
                <a:latin typeface="Gill Sans"/>
              </a:rPr>
              <a:t>ICO is tasked, on behalf of the state, with arranging, managing and administrating economic policy operations in order to respond to special circumstances. These operations do not form part of the Institute's balance sheet.</a:t>
            </a:r>
          </a:p>
        </p:txBody>
      </p:sp>
      <p:sp>
        <p:nvSpPr>
          <p:cNvPr id="25609" name="24 Rectángulo">
            <a:extLst>
              <a:ext uri="{FF2B5EF4-FFF2-40B4-BE49-F238E27FC236}">
                <a16:creationId xmlns="" xmlns:a16="http://schemas.microsoft.com/office/drawing/2014/main" id="{DBB137B7-917E-40FE-8A7E-F04FB34708CB}"/>
              </a:ext>
            </a:extLst>
          </p:cNvPr>
          <p:cNvSpPr>
            <a:spLocks noChangeArrowheads="1"/>
          </p:cNvSpPr>
          <p:nvPr/>
        </p:nvSpPr>
        <p:spPr bwMode="auto">
          <a:xfrm>
            <a:off x="1817688" y="3729038"/>
            <a:ext cx="3833812" cy="238125"/>
          </a:xfrm>
          <a:prstGeom prst="rect">
            <a:avLst/>
          </a:prstGeom>
          <a:noFill/>
          <a:ln w="1587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9E1B34"/>
                </a:solidFill>
                <a:latin typeface="Gill Sans"/>
              </a:rPr>
              <a:t>Regional Financing Fund (FFCCAA)</a:t>
            </a:r>
            <a:endParaRPr lang="en-GB" altLang="es-ES" sz="900">
              <a:solidFill>
                <a:srgbClr val="9E1B34"/>
              </a:solidFill>
              <a:latin typeface="Gill Sans"/>
            </a:endParaRPr>
          </a:p>
        </p:txBody>
      </p:sp>
      <p:sp>
        <p:nvSpPr>
          <p:cNvPr id="26" name="25 Rectángulo">
            <a:extLst>
              <a:ext uri="{FF2B5EF4-FFF2-40B4-BE49-F238E27FC236}">
                <a16:creationId xmlns="" xmlns:a16="http://schemas.microsoft.com/office/drawing/2014/main" id="{29F44FAB-DC7D-4DE6-BF15-5D92B34AF4F8}"/>
              </a:ext>
            </a:extLst>
          </p:cNvPr>
          <p:cNvSpPr/>
          <p:nvPr/>
        </p:nvSpPr>
        <p:spPr>
          <a:xfrm>
            <a:off x="1822450" y="4017963"/>
            <a:ext cx="6813550" cy="922337"/>
          </a:xfrm>
          <a:prstGeom prst="rect">
            <a:avLst/>
          </a:prstGeom>
        </p:spPr>
        <p:txBody>
          <a:bodyPr>
            <a:spAutoFit/>
          </a:bodyPr>
          <a:lstStyle/>
          <a:p>
            <a:pPr marL="171450" indent="-171450" algn="just">
              <a:buFont typeface="Wingdings" pitchFamily="2" charset="2"/>
              <a:buChar char="§"/>
              <a:defRPr/>
            </a:pPr>
            <a:r>
              <a:rPr lang="en-GB" sz="900" b="1" u="sng" dirty="0">
                <a:solidFill>
                  <a:schemeClr val="accent2">
                    <a:lumMod val="75000"/>
                  </a:schemeClr>
                </a:solidFill>
                <a:latin typeface="Gill Sans"/>
              </a:rPr>
              <a:t>Purpose</a:t>
            </a:r>
            <a:r>
              <a:rPr lang="en-GB" sz="900" dirty="0">
                <a:solidFill>
                  <a:schemeClr val="accent2">
                    <a:lumMod val="75000"/>
                  </a:schemeClr>
                </a:solidFill>
                <a:latin typeface="Gill Sans"/>
              </a:rPr>
              <a:t>: To provide Spain's autonomous regions with liquidity.</a:t>
            </a:r>
          </a:p>
          <a:p>
            <a:pPr marL="171450" indent="-171450" algn="just">
              <a:buFont typeface="Wingdings" pitchFamily="2" charset="2"/>
              <a:buChar char="§"/>
              <a:defRPr/>
            </a:pPr>
            <a:r>
              <a:rPr lang="en-GB" sz="900" b="1" u="sng" dirty="0">
                <a:solidFill>
                  <a:schemeClr val="accent2">
                    <a:lumMod val="75000"/>
                  </a:schemeClr>
                </a:solidFill>
                <a:latin typeface="Gill Sans"/>
              </a:rPr>
              <a:t>ICO's function</a:t>
            </a:r>
            <a:r>
              <a:rPr lang="en-GB" sz="900" dirty="0">
                <a:solidFill>
                  <a:schemeClr val="accent2">
                    <a:lumMod val="75000"/>
                  </a:schemeClr>
                </a:solidFill>
                <a:latin typeface="Gill Sans"/>
              </a:rPr>
              <a:t>: ICO is the financial manager of the fund, responsible, among other functions, for arranging financial transactions with Spain's autonomous regions and providing technical instrumentation, accounting, cash, paying agent and monitoring services, in addition to all other financial services relating to authorised transactions charged to the fund.</a:t>
            </a:r>
          </a:p>
          <a:p>
            <a:pPr marL="171450" indent="-171450" algn="just">
              <a:buFont typeface="Wingdings" pitchFamily="2" charset="2"/>
              <a:buChar char="§"/>
              <a:defRPr/>
            </a:pPr>
            <a:r>
              <a:rPr lang="en-GB" sz="900" b="1" u="sng" dirty="0">
                <a:solidFill>
                  <a:schemeClr val="accent2">
                    <a:lumMod val="75000"/>
                  </a:schemeClr>
                </a:solidFill>
                <a:latin typeface="Gill Sans"/>
              </a:rPr>
              <a:t>Other information of interest</a:t>
            </a:r>
            <a:r>
              <a:rPr lang="en-GB" sz="900" dirty="0">
                <a:solidFill>
                  <a:schemeClr val="accent2">
                    <a:lumMod val="75000"/>
                  </a:schemeClr>
                </a:solidFill>
                <a:latin typeface="Gill Sans"/>
              </a:rPr>
              <a:t>: This fund inherits the rights and obligations of the now defunct Fund for Financing Payments to Suppliers (FFPP) and the Regional Liquidity Fund (FLA).</a:t>
            </a:r>
          </a:p>
        </p:txBody>
      </p:sp>
      <p:sp>
        <p:nvSpPr>
          <p:cNvPr id="25611" name="26 Rectángulo">
            <a:extLst>
              <a:ext uri="{FF2B5EF4-FFF2-40B4-BE49-F238E27FC236}">
                <a16:creationId xmlns="" xmlns:a16="http://schemas.microsoft.com/office/drawing/2014/main" id="{E5EE0786-C3A2-4462-9EE7-21AF7B1FCE47}"/>
              </a:ext>
            </a:extLst>
          </p:cNvPr>
          <p:cNvSpPr>
            <a:spLocks noChangeArrowheads="1"/>
          </p:cNvSpPr>
          <p:nvPr/>
        </p:nvSpPr>
        <p:spPr bwMode="auto">
          <a:xfrm>
            <a:off x="1846263" y="5129213"/>
            <a:ext cx="3446462" cy="231775"/>
          </a:xfrm>
          <a:prstGeom prst="rect">
            <a:avLst/>
          </a:prstGeom>
          <a:noFill/>
          <a:ln w="1587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9E1B34"/>
                </a:solidFill>
                <a:latin typeface="Gill Sans"/>
              </a:rPr>
              <a:t>Local Authority Financing Fund (FFEELL)</a:t>
            </a:r>
            <a:endParaRPr lang="en-GB" altLang="es-ES" sz="900">
              <a:solidFill>
                <a:srgbClr val="9E1B34"/>
              </a:solidFill>
              <a:latin typeface="Gill Sans"/>
            </a:endParaRPr>
          </a:p>
        </p:txBody>
      </p:sp>
      <p:sp>
        <p:nvSpPr>
          <p:cNvPr id="22" name="21 Rectángulo">
            <a:extLst>
              <a:ext uri="{FF2B5EF4-FFF2-40B4-BE49-F238E27FC236}">
                <a16:creationId xmlns="" xmlns:a16="http://schemas.microsoft.com/office/drawing/2014/main" id="{53ED0326-3AB5-4166-93D4-ED00E19F17F6}"/>
              </a:ext>
            </a:extLst>
          </p:cNvPr>
          <p:cNvSpPr/>
          <p:nvPr/>
        </p:nvSpPr>
        <p:spPr>
          <a:xfrm>
            <a:off x="1822450" y="5391150"/>
            <a:ext cx="6813550" cy="1062038"/>
          </a:xfrm>
          <a:prstGeom prst="rect">
            <a:avLst/>
          </a:prstGeom>
        </p:spPr>
        <p:txBody>
          <a:bodyPr>
            <a:spAutoFit/>
          </a:bodyPr>
          <a:lstStyle/>
          <a:p>
            <a:pPr marL="171450" indent="-171450" algn="just">
              <a:buFont typeface="Wingdings" pitchFamily="2" charset="2"/>
              <a:buChar char="§"/>
              <a:defRPr/>
            </a:pPr>
            <a:r>
              <a:rPr lang="en-GB" sz="900" b="1" u="sng" dirty="0">
                <a:solidFill>
                  <a:schemeClr val="accent2">
                    <a:lumMod val="75000"/>
                  </a:schemeClr>
                </a:solidFill>
                <a:latin typeface="Gill Sans"/>
              </a:rPr>
              <a:t>Purpose</a:t>
            </a:r>
            <a:r>
              <a:rPr lang="en-GB" sz="900" dirty="0">
                <a:solidFill>
                  <a:schemeClr val="accent2">
                    <a:lumMod val="75000"/>
                  </a:schemeClr>
                </a:solidFill>
                <a:latin typeface="Gill Sans"/>
              </a:rPr>
              <a:t>: To provide liquidity to and ensure the financial sustainability of town councils by assisting them with their financial needs.</a:t>
            </a:r>
          </a:p>
          <a:p>
            <a:pPr marL="171450" indent="-171450" algn="just">
              <a:buFont typeface="Wingdings" pitchFamily="2" charset="2"/>
              <a:buChar char="§"/>
              <a:defRPr/>
            </a:pPr>
            <a:r>
              <a:rPr lang="en-GB" sz="900" b="1" u="sng" dirty="0">
                <a:solidFill>
                  <a:schemeClr val="accent2">
                    <a:lumMod val="75000"/>
                  </a:schemeClr>
                </a:solidFill>
                <a:latin typeface="Gill Sans"/>
              </a:rPr>
              <a:t>ICO's function</a:t>
            </a:r>
            <a:r>
              <a:rPr lang="en-GB" sz="900" dirty="0">
                <a:solidFill>
                  <a:schemeClr val="accent2">
                    <a:lumMod val="75000"/>
                  </a:schemeClr>
                </a:solidFill>
                <a:latin typeface="Gill Sans"/>
              </a:rPr>
              <a:t>: ICO is the financial manager of the fund, responsible, among other functions, for arranging financial transactions with Spain's autonomous regions and providing technical instrumentation, accounting, cash, paying agent and monitoring services, in addition to all other financial services relating to authorised transactions charged to the fund.</a:t>
            </a:r>
          </a:p>
          <a:p>
            <a:pPr marL="171450" indent="-171450" algn="just">
              <a:buFont typeface="Wingdings" pitchFamily="2" charset="2"/>
              <a:buChar char="§"/>
              <a:defRPr/>
            </a:pPr>
            <a:r>
              <a:rPr lang="en-GB" sz="900" b="1" u="sng" dirty="0">
                <a:solidFill>
                  <a:schemeClr val="accent2">
                    <a:lumMod val="75000"/>
                  </a:schemeClr>
                </a:solidFill>
                <a:latin typeface="Gill Sans"/>
              </a:rPr>
              <a:t>Other information of interest</a:t>
            </a:r>
            <a:r>
              <a:rPr lang="en-GB" sz="900" dirty="0">
                <a:solidFill>
                  <a:schemeClr val="accent2">
                    <a:lumMod val="75000"/>
                  </a:schemeClr>
                </a:solidFill>
                <a:latin typeface="Gill Sans"/>
              </a:rPr>
              <a:t>: This fund has been endowed with the assets relating to local authorities from the now defunct Fund for Financing Payments to Suppliers (FFPP).</a:t>
            </a:r>
          </a:p>
        </p:txBody>
      </p:sp>
      <p:sp>
        <p:nvSpPr>
          <p:cNvPr id="65" name="64 Rectángulo">
            <a:hlinkClick r:id="" action="ppaction://noaction"/>
            <a:extLst>
              <a:ext uri="{FF2B5EF4-FFF2-40B4-BE49-F238E27FC236}">
                <a16:creationId xmlns="" xmlns:a16="http://schemas.microsoft.com/office/drawing/2014/main" id="{9D42A784-F9CB-46B1-BE77-97705B335FAD}"/>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3" action="ppaction://hlinksldjump"/>
            <a:extLst>
              <a:ext uri="{FF2B5EF4-FFF2-40B4-BE49-F238E27FC236}">
                <a16:creationId xmlns="" xmlns:a16="http://schemas.microsoft.com/office/drawing/2014/main" id="{83E3B4A1-E79D-46FB-A5DA-BC644954FF0E}"/>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3" action="ppaction://hlinksldjump"/>
            <a:extLst>
              <a:ext uri="{FF2B5EF4-FFF2-40B4-BE49-F238E27FC236}">
                <a16:creationId xmlns="" xmlns:a16="http://schemas.microsoft.com/office/drawing/2014/main" id="{430198D2-BC39-411E-9728-CD4B28D07ACD}"/>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4" action="ppaction://hlinksldjump"/>
            <a:extLst>
              <a:ext uri="{FF2B5EF4-FFF2-40B4-BE49-F238E27FC236}">
                <a16:creationId xmlns="" xmlns:a16="http://schemas.microsoft.com/office/drawing/2014/main" id="{F44D777F-ABFF-4A05-B990-E77BE6CF4649}"/>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5" action="ppaction://hlinksldjump"/>
            <a:extLst>
              <a:ext uri="{FF2B5EF4-FFF2-40B4-BE49-F238E27FC236}">
                <a16:creationId xmlns="" xmlns:a16="http://schemas.microsoft.com/office/drawing/2014/main" id="{AC7950D8-8EE9-4976-A7C8-8B899DF71C71}"/>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6" action="ppaction://hlinksldjump"/>
            <a:extLst>
              <a:ext uri="{FF2B5EF4-FFF2-40B4-BE49-F238E27FC236}">
                <a16:creationId xmlns="" xmlns:a16="http://schemas.microsoft.com/office/drawing/2014/main" id="{51A147D8-D435-4CA9-B9E7-690D378AC5A9}"/>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7" action="ppaction://hlinksldjump"/>
            <a:extLst>
              <a:ext uri="{FF2B5EF4-FFF2-40B4-BE49-F238E27FC236}">
                <a16:creationId xmlns="" xmlns:a16="http://schemas.microsoft.com/office/drawing/2014/main" id="{249DF206-DD46-495C-AFD4-42CF97CB1AD7}"/>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rId7" action="ppaction://hlinksldjump"/>
            <a:extLst>
              <a:ext uri="{FF2B5EF4-FFF2-40B4-BE49-F238E27FC236}">
                <a16:creationId xmlns="" xmlns:a16="http://schemas.microsoft.com/office/drawing/2014/main" id="{9BE28166-D3F7-4790-BADD-C0F2B9A03F94}"/>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rId8" action="ppaction://hlinksldjump"/>
            <a:extLst>
              <a:ext uri="{FF2B5EF4-FFF2-40B4-BE49-F238E27FC236}">
                <a16:creationId xmlns="" xmlns:a16="http://schemas.microsoft.com/office/drawing/2014/main" id="{D22C9C1B-795D-4A55-AD38-A27E91D7F68B}"/>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5" name="74 Rectángulo">
            <a:hlinkClick r:id="rId9" action="ppaction://hlinksldjump"/>
            <a:extLst>
              <a:ext uri="{FF2B5EF4-FFF2-40B4-BE49-F238E27FC236}">
                <a16:creationId xmlns="" xmlns:a16="http://schemas.microsoft.com/office/drawing/2014/main" id="{4D1A531A-E982-48ED-99F8-97C9381F78D1}"/>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6" name="75 Rectángulo">
            <a:hlinkClick r:id="rId9" action="ppaction://hlinksldjump"/>
            <a:extLst>
              <a:ext uri="{FF2B5EF4-FFF2-40B4-BE49-F238E27FC236}">
                <a16:creationId xmlns="" xmlns:a16="http://schemas.microsoft.com/office/drawing/2014/main" id="{64A38D77-6234-49C4-82DE-BBBE4DC40B46}"/>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7" name="76 Rectángulo">
            <a:hlinkClick r:id="rId10" action="ppaction://hlinksldjump"/>
            <a:extLst>
              <a:ext uri="{FF2B5EF4-FFF2-40B4-BE49-F238E27FC236}">
                <a16:creationId xmlns="" xmlns:a16="http://schemas.microsoft.com/office/drawing/2014/main" id="{6DECD4FD-98DA-4C6B-801F-844F2F81019C}"/>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8" name="77 Rectángulo">
            <a:hlinkClick r:id="rId11" action="ppaction://hlinksldjump"/>
            <a:extLst>
              <a:ext uri="{FF2B5EF4-FFF2-40B4-BE49-F238E27FC236}">
                <a16:creationId xmlns="" xmlns:a16="http://schemas.microsoft.com/office/drawing/2014/main" id="{F2F8D26C-3C9A-4BF4-BF41-7D2C57EA58BD}"/>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9" name="78 Rectángulo">
            <a:hlinkClick r:id="rId12" action="ppaction://hlinksldjump"/>
            <a:extLst>
              <a:ext uri="{FF2B5EF4-FFF2-40B4-BE49-F238E27FC236}">
                <a16:creationId xmlns="" xmlns:a16="http://schemas.microsoft.com/office/drawing/2014/main" id="{C7CFD6B8-F28A-47BF-B792-BDF774A9EF79}"/>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0" name="79 Rectángulo">
            <a:hlinkClick r:id="rId13" action="ppaction://hlinksldjump"/>
            <a:extLst>
              <a:ext uri="{FF2B5EF4-FFF2-40B4-BE49-F238E27FC236}">
                <a16:creationId xmlns="" xmlns:a16="http://schemas.microsoft.com/office/drawing/2014/main" id="{BCB8A6A9-5580-45AD-B5D3-B924447D2E7B}"/>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1" name="80 Rectángulo">
            <a:hlinkClick r:id="rId14" action="ppaction://hlinksldjump"/>
            <a:extLst>
              <a:ext uri="{FF2B5EF4-FFF2-40B4-BE49-F238E27FC236}">
                <a16:creationId xmlns="" xmlns:a16="http://schemas.microsoft.com/office/drawing/2014/main" id="{E1CAE3AE-1A56-4BDD-A53C-91AB830D7141}"/>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2" name="81 Rectángulo">
            <a:hlinkClick r:id="rId15" action="ppaction://hlinksldjump"/>
            <a:extLst>
              <a:ext uri="{FF2B5EF4-FFF2-40B4-BE49-F238E27FC236}">
                <a16:creationId xmlns="" xmlns:a16="http://schemas.microsoft.com/office/drawing/2014/main" id="{079E061E-99DF-4E38-8916-A04842459D7F}"/>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3" name="82 Rectángulo">
            <a:hlinkClick r:id="rId16" action="ppaction://hlinksldjump"/>
            <a:extLst>
              <a:ext uri="{FF2B5EF4-FFF2-40B4-BE49-F238E27FC236}">
                <a16:creationId xmlns="" xmlns:a16="http://schemas.microsoft.com/office/drawing/2014/main" id="{50B75957-E4F2-4CA1-951D-4CEEF3D3DC84}"/>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4" name="83 Rectángulo">
            <a:hlinkClick r:id="rId16" action="ppaction://hlinksldjump"/>
            <a:extLst>
              <a:ext uri="{FF2B5EF4-FFF2-40B4-BE49-F238E27FC236}">
                <a16:creationId xmlns="" xmlns:a16="http://schemas.microsoft.com/office/drawing/2014/main" id="{1B30F926-D0B7-47E6-A16F-24A6ABF99D28}"/>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5" name="84 Rectángulo">
            <a:hlinkClick r:id="" action="ppaction://noaction"/>
            <a:extLst>
              <a:ext uri="{FF2B5EF4-FFF2-40B4-BE49-F238E27FC236}">
                <a16:creationId xmlns="" xmlns:a16="http://schemas.microsoft.com/office/drawing/2014/main" id="{4E6D9C2C-FBA5-4D92-98E1-B2D700C4CA66}"/>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6" name="85 Rectángulo">
            <a:hlinkClick r:id="" action="ppaction://noaction"/>
            <a:extLst>
              <a:ext uri="{FF2B5EF4-FFF2-40B4-BE49-F238E27FC236}">
                <a16:creationId xmlns="" xmlns:a16="http://schemas.microsoft.com/office/drawing/2014/main" id="{7E35128B-5BDC-4810-9F7B-14E69BA459AC}"/>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7" name="86 Rectángulo">
            <a:hlinkClick r:id="" action="ppaction://noaction"/>
            <a:extLst>
              <a:ext uri="{FF2B5EF4-FFF2-40B4-BE49-F238E27FC236}">
                <a16:creationId xmlns="" xmlns:a16="http://schemas.microsoft.com/office/drawing/2014/main" id="{571C6D8D-29BF-463C-9BBB-EA21168A2206}"/>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8" name="87 Rectángulo">
            <a:hlinkClick r:id="" action="ppaction://noaction"/>
            <a:extLst>
              <a:ext uri="{FF2B5EF4-FFF2-40B4-BE49-F238E27FC236}">
                <a16:creationId xmlns="" xmlns:a16="http://schemas.microsoft.com/office/drawing/2014/main" id="{511FE73B-84CC-4D90-BB47-8071378F83B5}"/>
              </a:ext>
            </a:extLst>
          </p:cNvPr>
          <p:cNvSpPr/>
          <p:nvPr/>
        </p:nvSpPr>
        <p:spPr>
          <a:xfrm>
            <a:off x="250825" y="42926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9" name="88 Rectángulo">
            <a:hlinkClick r:id="" action="ppaction://noaction"/>
            <a:extLst>
              <a:ext uri="{FF2B5EF4-FFF2-40B4-BE49-F238E27FC236}">
                <a16:creationId xmlns="" xmlns:a16="http://schemas.microsoft.com/office/drawing/2014/main" id="{CF36AEC8-C81E-4E82-80CC-5101A4002884}"/>
              </a:ext>
            </a:extLst>
          </p:cNvPr>
          <p:cNvSpPr/>
          <p:nvPr/>
        </p:nvSpPr>
        <p:spPr>
          <a:xfrm>
            <a:off x="250825" y="4394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25637" name="8 Rectángulo">
            <a:extLst>
              <a:ext uri="{FF2B5EF4-FFF2-40B4-BE49-F238E27FC236}">
                <a16:creationId xmlns="" xmlns:a16="http://schemas.microsoft.com/office/drawing/2014/main" id="{F79FD259-028C-4D26-8647-4286AA9A6514}"/>
              </a:ext>
            </a:extLst>
          </p:cNvPr>
          <p:cNvSpPr>
            <a:spLocks noChangeArrowheads="1"/>
          </p:cNvSpPr>
          <p:nvPr/>
        </p:nvSpPr>
        <p:spPr bwMode="auto">
          <a:xfrm>
            <a:off x="1692275" y="908050"/>
            <a:ext cx="6943725"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BUSINESS MODEL. PRODUCTS</a:t>
            </a:r>
          </a:p>
        </p:txBody>
      </p:sp>
      <p:sp>
        <p:nvSpPr>
          <p:cNvPr id="94" name="1 Marcador de número de diapositiva">
            <a:extLst>
              <a:ext uri="{FF2B5EF4-FFF2-40B4-BE49-F238E27FC236}">
                <a16:creationId xmlns="" xmlns:a16="http://schemas.microsoft.com/office/drawing/2014/main" id="{C1821A1B-B94F-47FD-8A17-B757390EE651}"/>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9385323-03E7-42FD-8F35-BD605AD77ABE}" type="slidenum">
              <a:rPr lang="es-ES" altLang="es-ES" sz="1600" b="1">
                <a:solidFill>
                  <a:srgbClr val="FFC000"/>
                </a:solidFill>
              </a:rPr>
              <a:pPr eaLnBrk="1" hangingPunct="1">
                <a:spcBef>
                  <a:spcPct val="0"/>
                </a:spcBef>
                <a:buFontTx/>
                <a:buNone/>
              </a:pPr>
              <a:t>24</a:t>
            </a:fld>
            <a:endParaRPr lang="en-GB" altLang="es-ES" sz="1600" b="1">
              <a:solidFill>
                <a:srgbClr val="FFC000"/>
              </a:solidFill>
            </a:endParaRPr>
          </a:p>
        </p:txBody>
      </p:sp>
      <p:sp>
        <p:nvSpPr>
          <p:cNvPr id="90" name="89 Rectángulo">
            <a:extLst>
              <a:ext uri="{FF2B5EF4-FFF2-40B4-BE49-F238E27FC236}">
                <a16:creationId xmlns="" xmlns:a16="http://schemas.microsoft.com/office/drawing/2014/main" id="{0784198C-C14E-4D6C-9570-2D9A5E81202D}"/>
              </a:ext>
            </a:extLst>
          </p:cNvPr>
          <p:cNvSpPr/>
          <p:nvPr/>
        </p:nvSpPr>
        <p:spPr>
          <a:xfrm>
            <a:off x="1681163" y="1557338"/>
            <a:ext cx="6956425" cy="338137"/>
          </a:xfrm>
          <a:prstGeom prst="rect">
            <a:avLst/>
          </a:prstGeom>
        </p:spPr>
        <p:txBody>
          <a:bodyPr>
            <a:spAutoFit/>
          </a:bodyPr>
          <a:lstStyle/>
          <a:p>
            <a:pPr algn="just">
              <a:defRPr/>
            </a:pPr>
            <a:r>
              <a:rPr lang="en-GB" sz="800" i="1" dirty="0">
                <a:solidFill>
                  <a:schemeClr val="accent2">
                    <a:lumMod val="75000"/>
                  </a:schemeClr>
                </a:solidFill>
                <a:latin typeface="Gill Sans"/>
              </a:rPr>
              <a:t>Note: The information regarding the activity of these products for 2016 can be found in the “Economic management” section (pages 69 to 104)</a:t>
            </a:r>
          </a:p>
        </p:txBody>
      </p:sp>
      <p:sp>
        <p:nvSpPr>
          <p:cNvPr id="55" name="54 Rectángulo">
            <a:extLst>
              <a:ext uri="{FF2B5EF4-FFF2-40B4-BE49-F238E27FC236}">
                <a16:creationId xmlns="" xmlns:a16="http://schemas.microsoft.com/office/drawing/2014/main" id="{36214D7A-ECB5-4FB4-AB4C-38F3085C7739}"/>
              </a:ext>
            </a:extLst>
          </p:cNvPr>
          <p:cNvSpPr/>
          <p:nvPr/>
        </p:nvSpPr>
        <p:spPr>
          <a:xfrm>
            <a:off x="1679575" y="2211388"/>
            <a:ext cx="6958013" cy="785812"/>
          </a:xfrm>
          <a:prstGeom prst="rect">
            <a:avLst/>
          </a:prstGeom>
        </p:spPr>
        <p:txBody>
          <a:bodyPr>
            <a:spAutoFit/>
          </a:bodyPr>
          <a:lstStyle/>
          <a:p>
            <a:pPr algn="just">
              <a:defRPr/>
            </a:pPr>
            <a:r>
              <a:rPr lang="en-GB" sz="900" dirty="0">
                <a:solidFill>
                  <a:schemeClr val="accent2">
                    <a:lumMod val="75000"/>
                  </a:schemeClr>
                </a:solidFill>
                <a:latin typeface="Gill Sans"/>
              </a:rPr>
              <a:t>As a state financial agency, ICO manages the official funding instruments that the Spanish state provides for encouraging exports and supporting development, with the state compensating ICO for any costs these processes may entail. This type also includes ICO funding, on express instructions from the government, for those affected by natural disasters, environmental disasters and other events of general interest. For these types of operations, ICO does not take on the risk and therefore acts only after public funds have been provided and/or through offsetting of interest rate differentials.</a:t>
            </a:r>
          </a:p>
        </p:txBody>
      </p:sp>
      <p:grpSp>
        <p:nvGrpSpPr>
          <p:cNvPr id="96"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97" name="8 Rectángulo">
              <a:hlinkClick r:id="rId1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98" name="8 Rectángulo">
              <a:hlinkClick r:id="rId1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99" name="8 Rectángulo">
              <a:hlinkClick r:id="rId1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100" name="8 Rectángulo">
              <a:hlinkClick r:id="rId5"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101" name="8 Rectángulo">
              <a:hlinkClick r:id="rId16"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102" name="8 Rectángulo">
              <a:hlinkClick r:id="rId2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103" name="8 Rectángulo">
              <a:hlinkClick r:id="rId2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104" name="8 Rectángulo">
              <a:hlinkClick r:id="rId2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105" name="8 Rectángulo">
              <a:hlinkClick r:id="rId2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106" name="8 Rectángulo">
              <a:hlinkClick r:id="rId2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107" name="8 Rectángulo">
              <a:hlinkClick r:id="rId2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108" name="8 Rectángulo">
              <a:hlinkClick r:id="rId2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54" name="53 Grupo"/>
          <p:cNvGrpSpPr/>
          <p:nvPr/>
        </p:nvGrpSpPr>
        <p:grpSpPr>
          <a:xfrm>
            <a:off x="93663" y="5481228"/>
            <a:ext cx="1320800" cy="684622"/>
            <a:chOff x="93663" y="5481228"/>
            <a:chExt cx="1320800" cy="684622"/>
          </a:xfrm>
        </p:grpSpPr>
        <p:sp>
          <p:nvSpPr>
            <p:cNvPr id="56" name="8 Rectángulo">
              <a:hlinkClick r:id="rId2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57" name="Picture 10" descr="http://images.gofreedownload.net/3-gray-printer-33855.jpg">
              <a:hlinkClick r:id="rId2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B9A5FF77-7808-48F6-A462-2B7A6BC8561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39333EBD-9A55-4E0E-BCBB-59919B9E511E}"/>
              </a:ext>
            </a:extLst>
          </p:cNvPr>
          <p:cNvSpPr/>
          <p:nvPr/>
        </p:nvSpPr>
        <p:spPr>
          <a:xfrm>
            <a:off x="0" y="6799263"/>
            <a:ext cx="9144000" cy="115887"/>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41953B30-4498-4F1B-91CB-90CD6D6EC12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26629" name="Picture 2">
            <a:extLst>
              <a:ext uri="{FF2B5EF4-FFF2-40B4-BE49-F238E27FC236}">
                <a16:creationId xmlns="" xmlns:a16="http://schemas.microsoft.com/office/drawing/2014/main" id="{D730B3FA-6FC0-4426-8DBE-A68DCD02581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23 Rectángulo">
            <a:extLst>
              <a:ext uri="{FF2B5EF4-FFF2-40B4-BE49-F238E27FC236}">
                <a16:creationId xmlns="" xmlns:a16="http://schemas.microsoft.com/office/drawing/2014/main" id="{8D9ECDDD-E09D-43DB-B9A7-F45EFFBCA511}"/>
              </a:ext>
            </a:extLst>
          </p:cNvPr>
          <p:cNvSpPr/>
          <p:nvPr/>
        </p:nvSpPr>
        <p:spPr>
          <a:xfrm>
            <a:off x="1692275" y="1381745"/>
            <a:ext cx="2868613" cy="246062"/>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000" b="1" dirty="0">
                <a:solidFill>
                  <a:schemeClr val="accent2">
                    <a:lumMod val="75000"/>
                  </a:schemeClr>
                </a:solidFill>
                <a:latin typeface="Gill Sans"/>
              </a:rPr>
              <a:t> STATE FINANCIAL AGENCY</a:t>
            </a:r>
            <a:endParaRPr lang="en-GB" sz="1000" b="1" dirty="0">
              <a:solidFill>
                <a:schemeClr val="tx1">
                  <a:lumMod val="50000"/>
                  <a:lumOff val="50000"/>
                </a:schemeClr>
              </a:solidFill>
              <a:latin typeface="Gill Sans"/>
              <a:cs typeface="+mn-cs"/>
            </a:endParaRPr>
          </a:p>
        </p:txBody>
      </p:sp>
      <p:sp>
        <p:nvSpPr>
          <p:cNvPr id="65" name="64 Rectángulo">
            <a:hlinkClick r:id="" action="ppaction://noaction"/>
            <a:extLst>
              <a:ext uri="{FF2B5EF4-FFF2-40B4-BE49-F238E27FC236}">
                <a16:creationId xmlns="" xmlns:a16="http://schemas.microsoft.com/office/drawing/2014/main" id="{A3EB4DF7-AF24-450A-B4EF-5138EB59CF1B}"/>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3" action="ppaction://hlinksldjump"/>
            <a:extLst>
              <a:ext uri="{FF2B5EF4-FFF2-40B4-BE49-F238E27FC236}">
                <a16:creationId xmlns="" xmlns:a16="http://schemas.microsoft.com/office/drawing/2014/main" id="{60554649-19C8-4ADC-8543-C5883C4AC3EB}"/>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3" action="ppaction://hlinksldjump"/>
            <a:extLst>
              <a:ext uri="{FF2B5EF4-FFF2-40B4-BE49-F238E27FC236}">
                <a16:creationId xmlns="" xmlns:a16="http://schemas.microsoft.com/office/drawing/2014/main" id="{26868553-F050-4B9B-B1E5-BDCE5DA24B02}"/>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4" action="ppaction://hlinksldjump"/>
            <a:extLst>
              <a:ext uri="{FF2B5EF4-FFF2-40B4-BE49-F238E27FC236}">
                <a16:creationId xmlns="" xmlns:a16="http://schemas.microsoft.com/office/drawing/2014/main" id="{A5A8DC7A-08C8-4631-866E-E17EB5F53337}"/>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5" action="ppaction://hlinksldjump"/>
            <a:extLst>
              <a:ext uri="{FF2B5EF4-FFF2-40B4-BE49-F238E27FC236}">
                <a16:creationId xmlns="" xmlns:a16="http://schemas.microsoft.com/office/drawing/2014/main" id="{1C9A008C-FF30-457B-BB47-DAC09181119A}"/>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6" action="ppaction://hlinksldjump"/>
            <a:extLst>
              <a:ext uri="{FF2B5EF4-FFF2-40B4-BE49-F238E27FC236}">
                <a16:creationId xmlns="" xmlns:a16="http://schemas.microsoft.com/office/drawing/2014/main" id="{03AD1499-FE95-4725-B7EE-EF4E6913CCF9}"/>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 action="ppaction://noaction"/>
            <a:extLst>
              <a:ext uri="{FF2B5EF4-FFF2-40B4-BE49-F238E27FC236}">
                <a16:creationId xmlns="" xmlns:a16="http://schemas.microsoft.com/office/drawing/2014/main" id="{47EF751F-5597-4516-A759-8D1830AD3FAB}"/>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7" action="ppaction://hlinksldjump"/>
            <a:extLst>
              <a:ext uri="{FF2B5EF4-FFF2-40B4-BE49-F238E27FC236}">
                <a16:creationId xmlns="" xmlns:a16="http://schemas.microsoft.com/office/drawing/2014/main" id="{1D35479F-0D12-49E9-8012-736C4CF5CD26}"/>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rId7" action="ppaction://hlinksldjump"/>
            <a:extLst>
              <a:ext uri="{FF2B5EF4-FFF2-40B4-BE49-F238E27FC236}">
                <a16:creationId xmlns="" xmlns:a16="http://schemas.microsoft.com/office/drawing/2014/main" id="{5669AC2D-7530-49B9-8AFE-A048238BCE35}"/>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rId8" action="ppaction://hlinksldjump"/>
            <a:extLst>
              <a:ext uri="{FF2B5EF4-FFF2-40B4-BE49-F238E27FC236}">
                <a16:creationId xmlns="" xmlns:a16="http://schemas.microsoft.com/office/drawing/2014/main" id="{B6C006D7-E88E-4843-B91A-C4A8A08C896A}"/>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5" name="74 Rectángulo">
            <a:hlinkClick r:id="rId9" action="ppaction://hlinksldjump"/>
            <a:extLst>
              <a:ext uri="{FF2B5EF4-FFF2-40B4-BE49-F238E27FC236}">
                <a16:creationId xmlns="" xmlns:a16="http://schemas.microsoft.com/office/drawing/2014/main" id="{9A1DF555-E16F-4C09-9616-909EDF485811}"/>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6" name="75 Rectángulo">
            <a:hlinkClick r:id="rId9" action="ppaction://hlinksldjump"/>
            <a:extLst>
              <a:ext uri="{FF2B5EF4-FFF2-40B4-BE49-F238E27FC236}">
                <a16:creationId xmlns="" xmlns:a16="http://schemas.microsoft.com/office/drawing/2014/main" id="{71D16747-1963-45E7-96AE-E8AF6D8E6639}"/>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7" name="76 Rectángulo">
            <a:hlinkClick r:id="rId10" action="ppaction://hlinksldjump"/>
            <a:extLst>
              <a:ext uri="{FF2B5EF4-FFF2-40B4-BE49-F238E27FC236}">
                <a16:creationId xmlns="" xmlns:a16="http://schemas.microsoft.com/office/drawing/2014/main" id="{179A84A9-3D1A-43D1-8C33-687C138C1A86}"/>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8" name="77 Rectángulo">
            <a:hlinkClick r:id="rId11" action="ppaction://hlinksldjump"/>
            <a:extLst>
              <a:ext uri="{FF2B5EF4-FFF2-40B4-BE49-F238E27FC236}">
                <a16:creationId xmlns="" xmlns:a16="http://schemas.microsoft.com/office/drawing/2014/main" id="{9796AC06-21FE-4335-8514-858887E7C6D8}"/>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9" name="78 Rectángulo">
            <a:hlinkClick r:id="rId12" action="ppaction://hlinksldjump"/>
            <a:extLst>
              <a:ext uri="{FF2B5EF4-FFF2-40B4-BE49-F238E27FC236}">
                <a16:creationId xmlns="" xmlns:a16="http://schemas.microsoft.com/office/drawing/2014/main" id="{1693FB84-BCDE-46A5-BFB9-C24FF8CDB7E9}"/>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0" name="79 Rectángulo">
            <a:hlinkClick r:id="rId13" action="ppaction://hlinksldjump"/>
            <a:extLst>
              <a:ext uri="{FF2B5EF4-FFF2-40B4-BE49-F238E27FC236}">
                <a16:creationId xmlns="" xmlns:a16="http://schemas.microsoft.com/office/drawing/2014/main" id="{9BA7A262-2028-4994-877A-F365C8C1C5BE}"/>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1" name="80 Rectángulo">
            <a:hlinkClick r:id="rId14" action="ppaction://hlinksldjump"/>
            <a:extLst>
              <a:ext uri="{FF2B5EF4-FFF2-40B4-BE49-F238E27FC236}">
                <a16:creationId xmlns="" xmlns:a16="http://schemas.microsoft.com/office/drawing/2014/main" id="{C7BFD97F-F020-4FED-AA32-3C893754534D}"/>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2" name="81 Rectángulo">
            <a:hlinkClick r:id="rId15" action="ppaction://hlinksldjump"/>
            <a:extLst>
              <a:ext uri="{FF2B5EF4-FFF2-40B4-BE49-F238E27FC236}">
                <a16:creationId xmlns="" xmlns:a16="http://schemas.microsoft.com/office/drawing/2014/main" id="{7C1E090D-3763-42DE-B45C-4CC29DB7BD98}"/>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3" name="82 Rectángulo">
            <a:hlinkClick r:id="rId16" action="ppaction://hlinksldjump"/>
            <a:extLst>
              <a:ext uri="{FF2B5EF4-FFF2-40B4-BE49-F238E27FC236}">
                <a16:creationId xmlns="" xmlns:a16="http://schemas.microsoft.com/office/drawing/2014/main" id="{D1D29258-F005-4A6A-BA57-2D77C29F3EC5}"/>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4" name="83 Rectángulo">
            <a:hlinkClick r:id="rId16" action="ppaction://hlinksldjump"/>
            <a:extLst>
              <a:ext uri="{FF2B5EF4-FFF2-40B4-BE49-F238E27FC236}">
                <a16:creationId xmlns="" xmlns:a16="http://schemas.microsoft.com/office/drawing/2014/main" id="{AB993A53-218D-455E-ADEC-EAF13455417C}"/>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5" name="84 Rectángulo">
            <a:hlinkClick r:id="" action="ppaction://noaction"/>
            <a:extLst>
              <a:ext uri="{FF2B5EF4-FFF2-40B4-BE49-F238E27FC236}">
                <a16:creationId xmlns="" xmlns:a16="http://schemas.microsoft.com/office/drawing/2014/main" id="{144CC61E-BC7D-4D77-8FAA-E22CAFCFBA1B}"/>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6" name="85 Rectángulo">
            <a:hlinkClick r:id="" action="ppaction://noaction"/>
            <a:extLst>
              <a:ext uri="{FF2B5EF4-FFF2-40B4-BE49-F238E27FC236}">
                <a16:creationId xmlns="" xmlns:a16="http://schemas.microsoft.com/office/drawing/2014/main" id="{EC072848-E90E-45BF-B90D-698229DCBE34}"/>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7" name="86 Rectángulo">
            <a:hlinkClick r:id="" action="ppaction://noaction"/>
            <a:extLst>
              <a:ext uri="{FF2B5EF4-FFF2-40B4-BE49-F238E27FC236}">
                <a16:creationId xmlns="" xmlns:a16="http://schemas.microsoft.com/office/drawing/2014/main" id="{F4725C9F-DEAE-4E4C-8BF2-553CED3117C1}"/>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8" name="87 Rectángulo">
            <a:hlinkClick r:id="" action="ppaction://noaction"/>
            <a:extLst>
              <a:ext uri="{FF2B5EF4-FFF2-40B4-BE49-F238E27FC236}">
                <a16:creationId xmlns="" xmlns:a16="http://schemas.microsoft.com/office/drawing/2014/main" id="{CBD7C6C5-9B9D-4572-B25B-58C5FC1165D1}"/>
              </a:ext>
            </a:extLst>
          </p:cNvPr>
          <p:cNvSpPr/>
          <p:nvPr/>
        </p:nvSpPr>
        <p:spPr>
          <a:xfrm>
            <a:off x="250825" y="42926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9" name="88 Rectángulo">
            <a:hlinkClick r:id="" action="ppaction://noaction"/>
            <a:extLst>
              <a:ext uri="{FF2B5EF4-FFF2-40B4-BE49-F238E27FC236}">
                <a16:creationId xmlns="" xmlns:a16="http://schemas.microsoft.com/office/drawing/2014/main" id="{2C45E3E1-1246-40D6-8349-E389FF85CAC9}"/>
              </a:ext>
            </a:extLst>
          </p:cNvPr>
          <p:cNvSpPr/>
          <p:nvPr/>
        </p:nvSpPr>
        <p:spPr>
          <a:xfrm>
            <a:off x="250825" y="4394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26656" name="8 Rectángulo">
            <a:extLst>
              <a:ext uri="{FF2B5EF4-FFF2-40B4-BE49-F238E27FC236}">
                <a16:creationId xmlns="" xmlns:a16="http://schemas.microsoft.com/office/drawing/2014/main" id="{92859B2B-0FD4-45C0-BF66-8610487D5F20}"/>
              </a:ext>
            </a:extLst>
          </p:cNvPr>
          <p:cNvSpPr>
            <a:spLocks noChangeArrowheads="1"/>
          </p:cNvSpPr>
          <p:nvPr/>
        </p:nvSpPr>
        <p:spPr bwMode="auto">
          <a:xfrm>
            <a:off x="1692275" y="1015032"/>
            <a:ext cx="6943725"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dirty="0">
                <a:solidFill>
                  <a:srgbClr val="9E1B34"/>
                </a:solidFill>
                <a:latin typeface="Gill Sans"/>
              </a:rPr>
              <a:t>BUSINESS MODEL. PRODUCTS</a:t>
            </a:r>
          </a:p>
        </p:txBody>
      </p:sp>
      <p:sp>
        <p:nvSpPr>
          <p:cNvPr id="26657" name="28 Rectángulo">
            <a:extLst>
              <a:ext uri="{FF2B5EF4-FFF2-40B4-BE49-F238E27FC236}">
                <a16:creationId xmlns="" xmlns:a16="http://schemas.microsoft.com/office/drawing/2014/main" id="{37689396-C02B-4ECF-9C2E-90CD55518A52}"/>
              </a:ext>
            </a:extLst>
          </p:cNvPr>
          <p:cNvSpPr>
            <a:spLocks noChangeArrowheads="1"/>
          </p:cNvSpPr>
          <p:nvPr/>
        </p:nvSpPr>
        <p:spPr bwMode="auto">
          <a:xfrm>
            <a:off x="1692275" y="2246932"/>
            <a:ext cx="3536950" cy="230188"/>
          </a:xfrm>
          <a:prstGeom prst="rect">
            <a:avLst/>
          </a:prstGeom>
          <a:noFill/>
          <a:ln w="1587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9E1B34"/>
                </a:solidFill>
                <a:latin typeface="Gill Sans"/>
              </a:rPr>
              <a:t>Companies Internationalisation Fund (FIEM)</a:t>
            </a:r>
          </a:p>
        </p:txBody>
      </p:sp>
      <p:sp>
        <p:nvSpPr>
          <p:cNvPr id="43" name="42 Rectángulo">
            <a:extLst>
              <a:ext uri="{FF2B5EF4-FFF2-40B4-BE49-F238E27FC236}">
                <a16:creationId xmlns="" xmlns:a16="http://schemas.microsoft.com/office/drawing/2014/main" id="{1B10BEEF-3218-44D4-9335-9BA10A531384}"/>
              </a:ext>
            </a:extLst>
          </p:cNvPr>
          <p:cNvSpPr/>
          <p:nvPr/>
        </p:nvSpPr>
        <p:spPr>
          <a:xfrm>
            <a:off x="1595438" y="2477120"/>
            <a:ext cx="7040562" cy="2032000"/>
          </a:xfrm>
          <a:prstGeom prst="rect">
            <a:avLst/>
          </a:prstGeom>
        </p:spPr>
        <p:txBody>
          <a:bodyPr>
            <a:spAutoFit/>
          </a:bodyPr>
          <a:lstStyle/>
          <a:p>
            <a:pPr marL="171450" indent="-171450" algn="just">
              <a:buFont typeface="Wingdings" pitchFamily="2" charset="2"/>
              <a:buChar char="§"/>
              <a:defRPr/>
            </a:pPr>
            <a:r>
              <a:rPr lang="en-GB" sz="900" b="1" u="sng" dirty="0">
                <a:solidFill>
                  <a:schemeClr val="accent2">
                    <a:lumMod val="75000"/>
                  </a:schemeClr>
                </a:solidFill>
                <a:latin typeface="Gill Sans"/>
              </a:rPr>
              <a:t>Purpose</a:t>
            </a:r>
            <a:r>
              <a:rPr lang="en-GB" sz="900" dirty="0">
                <a:solidFill>
                  <a:schemeClr val="accent2">
                    <a:lumMod val="75000"/>
                  </a:schemeClr>
                </a:solidFill>
                <a:latin typeface="Gill Sans"/>
              </a:rPr>
              <a:t>: To promote the export operations of Spanish companies, in addition to Spanish direct investment abroad.</a:t>
            </a:r>
          </a:p>
          <a:p>
            <a:pPr marL="171450" indent="-171450" algn="just">
              <a:buFont typeface="Wingdings" pitchFamily="2" charset="2"/>
              <a:buChar char="§"/>
              <a:defRPr/>
            </a:pPr>
            <a:r>
              <a:rPr lang="en-GB" sz="900" b="1" u="sng" dirty="0">
                <a:solidFill>
                  <a:schemeClr val="accent2">
                    <a:lumMod val="75000"/>
                  </a:schemeClr>
                </a:solidFill>
                <a:latin typeface="Gill Sans"/>
              </a:rPr>
              <a:t>Management of the fund</a:t>
            </a:r>
            <a:r>
              <a:rPr lang="en-GB" sz="900" dirty="0">
                <a:solidFill>
                  <a:schemeClr val="accent2">
                    <a:lumMod val="75000"/>
                  </a:schemeClr>
                </a:solidFill>
                <a:latin typeface="Gill Sans"/>
              </a:rPr>
              <a:t>: State Secretariat for Trade, which reports to the Ministry of </a:t>
            </a:r>
            <a:r>
              <a:rPr lang="en-GB" sz="900" dirty="0">
                <a:solidFill>
                  <a:srgbClr val="C0504D">
                    <a:lumMod val="75000"/>
                  </a:srgbClr>
                </a:solidFill>
                <a:latin typeface="Gill Sans"/>
              </a:rPr>
              <a:t>Economy, Industry and Competitiveness.</a:t>
            </a:r>
          </a:p>
          <a:p>
            <a:pPr marL="171450" indent="-171450" algn="just">
              <a:buFont typeface="Wingdings" pitchFamily="2" charset="2"/>
              <a:buChar char="§"/>
              <a:defRPr/>
            </a:pPr>
            <a:r>
              <a:rPr lang="en-GB" sz="900" b="1" u="sng" dirty="0">
                <a:solidFill>
                  <a:schemeClr val="accent2">
                    <a:lumMod val="75000"/>
                  </a:schemeClr>
                </a:solidFill>
                <a:latin typeface="Gill Sans"/>
              </a:rPr>
              <a:t>ICO's function</a:t>
            </a:r>
            <a:r>
              <a:rPr lang="en-GB" sz="900" dirty="0">
                <a:solidFill>
                  <a:schemeClr val="accent2">
                    <a:lumMod val="75000"/>
                  </a:schemeClr>
                </a:solidFill>
                <a:latin typeface="Gill Sans"/>
              </a:rPr>
              <a:t>: Financial agent, formalising the corresponding credit, loan or donation agreements, in the name of the Spanish government and on behalf of the State. Furthermore, it provides technical instrumentation, accounting, cash, paying agent and control services, in addition to a whole range of financial services linked to authorised transactions charged to the FIEM.</a:t>
            </a:r>
          </a:p>
          <a:p>
            <a:pPr marL="171450" indent="-171450" algn="just">
              <a:buFont typeface="Wingdings" pitchFamily="2" charset="2"/>
              <a:buChar char="§"/>
              <a:defRPr/>
            </a:pPr>
            <a:r>
              <a:rPr lang="en-GB" sz="900" b="1" u="sng" dirty="0">
                <a:solidFill>
                  <a:schemeClr val="accent2">
                    <a:lumMod val="75000"/>
                  </a:schemeClr>
                </a:solidFill>
                <a:latin typeface="Gill Sans"/>
              </a:rPr>
              <a:t>Beneficiaries</a:t>
            </a:r>
            <a:r>
              <a:rPr lang="en-GB" sz="900" dirty="0">
                <a:solidFill>
                  <a:schemeClr val="accent2">
                    <a:lumMod val="75000"/>
                  </a:schemeClr>
                </a:solidFill>
                <a:latin typeface="Gill Sans"/>
              </a:rPr>
              <a:t>: States, regional, provincial and local public sector bodies abroad, foreign public institutions, as well as companies, associations and consortia of public and private foreign companies, both in developed and developing nations. On an exceptional basis, international organisations may benefit from the fund, provided that there is a clear commercial interest in the relevant contribution in terms of the internationalisation of the Spanish economy.</a:t>
            </a:r>
          </a:p>
          <a:p>
            <a:pPr marL="171450" indent="-171450" algn="just">
              <a:buFont typeface="Wingdings" pitchFamily="2" charset="2"/>
              <a:buChar char="§"/>
              <a:defRPr/>
            </a:pPr>
            <a:r>
              <a:rPr lang="en-GB" sz="900" b="1" u="sng" dirty="0">
                <a:solidFill>
                  <a:schemeClr val="accent2">
                    <a:lumMod val="75000"/>
                  </a:schemeClr>
                </a:solidFill>
                <a:latin typeface="Gill Sans"/>
              </a:rPr>
              <a:t>Actions eligible for financing</a:t>
            </a:r>
            <a:r>
              <a:rPr lang="en-GB" sz="900" dirty="0">
                <a:solidFill>
                  <a:schemeClr val="accent2">
                    <a:lumMod val="75000"/>
                  </a:schemeClr>
                </a:solidFill>
                <a:latin typeface="Gill Sans"/>
              </a:rPr>
              <a:t>: Transactions and projects that are of special interest to the internationalisation strategy for the Spanish economy, in addition to technical assistance that those transactions and projects may require.</a:t>
            </a:r>
            <a:endParaRPr lang="en-GB" sz="900" b="1" u="sng" dirty="0">
              <a:solidFill>
                <a:schemeClr val="accent2">
                  <a:lumMod val="75000"/>
                </a:schemeClr>
              </a:solidFill>
              <a:latin typeface="Gill Sans"/>
              <a:cs typeface="Arial" charset="0"/>
            </a:endParaRPr>
          </a:p>
        </p:txBody>
      </p:sp>
      <p:sp>
        <p:nvSpPr>
          <p:cNvPr id="44" name="43 Rectángulo">
            <a:extLst>
              <a:ext uri="{FF2B5EF4-FFF2-40B4-BE49-F238E27FC236}">
                <a16:creationId xmlns="" xmlns:a16="http://schemas.microsoft.com/office/drawing/2014/main" id="{761872C8-54F7-45F2-9DC0-1AC2C1826569}"/>
              </a:ext>
            </a:extLst>
          </p:cNvPr>
          <p:cNvSpPr/>
          <p:nvPr/>
        </p:nvSpPr>
        <p:spPr>
          <a:xfrm>
            <a:off x="1595438" y="1627807"/>
            <a:ext cx="6969125" cy="584200"/>
          </a:xfrm>
          <a:prstGeom prst="rect">
            <a:avLst/>
          </a:prstGeom>
        </p:spPr>
        <p:txBody>
          <a:bodyPr>
            <a:spAutoFit/>
          </a:bodyPr>
          <a:lstStyle/>
          <a:p>
            <a:pPr algn="just">
              <a:defRPr/>
            </a:pPr>
            <a:r>
              <a:rPr lang="en-GB" sz="900" b="1" dirty="0">
                <a:solidFill>
                  <a:schemeClr val="accent2">
                    <a:lumMod val="75000"/>
                  </a:schemeClr>
                </a:solidFill>
                <a:latin typeface="Gill Sans"/>
              </a:rPr>
              <a:t>INTERNATIONAL SCOPE OF ACTION</a:t>
            </a:r>
          </a:p>
          <a:p>
            <a:pPr algn="just">
              <a:defRPr/>
            </a:pPr>
            <a:endParaRPr lang="en-GB" sz="500" b="1" dirty="0">
              <a:solidFill>
                <a:srgbClr val="00B050"/>
              </a:solidFill>
              <a:latin typeface="Gill Sans"/>
              <a:cs typeface="Arial" charset="0"/>
            </a:endParaRPr>
          </a:p>
          <a:p>
            <a:pPr algn="just">
              <a:defRPr/>
            </a:pPr>
            <a:r>
              <a:rPr lang="en-GB" sz="900" dirty="0">
                <a:solidFill>
                  <a:schemeClr val="accent2">
                    <a:lumMod val="75000"/>
                  </a:schemeClr>
                </a:solidFill>
                <a:latin typeface="Gill Sans"/>
              </a:rPr>
              <a:t>At an international level, the Institute officially supports the internationalisation of Spanish companies (FIEM and CARI) and the foreign cooperation system (FONPRODE and FCAS).</a:t>
            </a:r>
          </a:p>
        </p:txBody>
      </p:sp>
      <p:sp>
        <p:nvSpPr>
          <p:cNvPr id="26660" name="28 Rectángulo">
            <a:extLst>
              <a:ext uri="{FF2B5EF4-FFF2-40B4-BE49-F238E27FC236}">
                <a16:creationId xmlns="" xmlns:a16="http://schemas.microsoft.com/office/drawing/2014/main" id="{CA5F0D62-B4C4-474D-83CA-AE5C0DCDA158}"/>
              </a:ext>
            </a:extLst>
          </p:cNvPr>
          <p:cNvSpPr>
            <a:spLocks noChangeArrowheads="1"/>
          </p:cNvSpPr>
          <p:nvPr/>
        </p:nvSpPr>
        <p:spPr bwMode="auto">
          <a:xfrm>
            <a:off x="1692275" y="4221088"/>
            <a:ext cx="3240088" cy="230187"/>
          </a:xfrm>
          <a:prstGeom prst="rect">
            <a:avLst/>
          </a:prstGeom>
          <a:noFill/>
          <a:ln w="1587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9E1B34"/>
                </a:solidFill>
                <a:latin typeface="Gill Sans"/>
              </a:rPr>
              <a:t>Reciprocal Interest Adjustment Agreement (CARI)</a:t>
            </a:r>
          </a:p>
        </p:txBody>
      </p:sp>
      <p:sp>
        <p:nvSpPr>
          <p:cNvPr id="49" name="48 Rectángulo">
            <a:extLst>
              <a:ext uri="{FF2B5EF4-FFF2-40B4-BE49-F238E27FC236}">
                <a16:creationId xmlns="" xmlns:a16="http://schemas.microsoft.com/office/drawing/2014/main" id="{0533B4D6-31B3-449D-B1EE-1CC9447E48C1}"/>
              </a:ext>
            </a:extLst>
          </p:cNvPr>
          <p:cNvSpPr/>
          <p:nvPr/>
        </p:nvSpPr>
        <p:spPr>
          <a:xfrm>
            <a:off x="1619250" y="4475088"/>
            <a:ext cx="7016750" cy="1892300"/>
          </a:xfrm>
          <a:prstGeom prst="rect">
            <a:avLst/>
          </a:prstGeom>
        </p:spPr>
        <p:txBody>
          <a:bodyPr>
            <a:spAutoFit/>
          </a:bodyPr>
          <a:lstStyle/>
          <a:p>
            <a:pPr marL="182563" lvl="1" indent="-182563" algn="just">
              <a:buFont typeface="Wingdings" pitchFamily="2" charset="2"/>
              <a:buChar char="§"/>
              <a:defRPr/>
            </a:pPr>
            <a:r>
              <a:rPr lang="en-GB" sz="900" b="1" u="sng" dirty="0">
                <a:solidFill>
                  <a:schemeClr val="accent2">
                    <a:lumMod val="75000"/>
                  </a:schemeClr>
                </a:solidFill>
                <a:latin typeface="Gill Sans"/>
              </a:rPr>
              <a:t>Purpose</a:t>
            </a:r>
            <a:r>
              <a:rPr lang="en-GB" sz="900" dirty="0">
                <a:solidFill>
                  <a:schemeClr val="accent2">
                    <a:lumMod val="75000"/>
                  </a:schemeClr>
                </a:solidFill>
                <a:latin typeface="Gill Sans"/>
              </a:rPr>
              <a:t>: Promote the export operations of Spanish companies, offering incentives in terms of long-term loans granted by financial institutions at a fixed interest rate.</a:t>
            </a:r>
          </a:p>
          <a:p>
            <a:pPr marL="182563" indent="-182563" algn="just">
              <a:buFont typeface="Wingdings" pitchFamily="2" charset="2"/>
              <a:buChar char="§"/>
              <a:defRPr/>
            </a:pPr>
            <a:r>
              <a:rPr lang="en-GB" sz="900" b="1" u="sng" dirty="0">
                <a:solidFill>
                  <a:schemeClr val="accent2">
                    <a:lumMod val="75000"/>
                  </a:schemeClr>
                </a:solidFill>
                <a:latin typeface="Gill Sans"/>
              </a:rPr>
              <a:t>Management of the fund</a:t>
            </a:r>
            <a:r>
              <a:rPr lang="en-GB" sz="900" dirty="0">
                <a:solidFill>
                  <a:schemeClr val="accent2">
                    <a:lumMod val="75000"/>
                  </a:schemeClr>
                </a:solidFill>
                <a:latin typeface="Gill Sans"/>
              </a:rPr>
              <a:t>: The State Secretariat for Trade, which reports to the Ministry of </a:t>
            </a:r>
            <a:r>
              <a:rPr lang="en-GB" sz="900" dirty="0">
                <a:solidFill>
                  <a:srgbClr val="C0504D">
                    <a:lumMod val="75000"/>
                  </a:srgbClr>
                </a:solidFill>
                <a:latin typeface="Gill Sans"/>
              </a:rPr>
              <a:t>Economy, Industry and Competitiveness.</a:t>
            </a:r>
            <a:r>
              <a:rPr lang="en-GB" sz="900" dirty="0">
                <a:solidFill>
                  <a:schemeClr val="accent2">
                    <a:lumMod val="75000"/>
                  </a:schemeClr>
                </a:solidFill>
                <a:latin typeface="Gill Sans"/>
              </a:rPr>
              <a:t>.</a:t>
            </a:r>
          </a:p>
          <a:p>
            <a:pPr marL="182563" indent="-182563" algn="just">
              <a:buFont typeface="Wingdings" pitchFamily="2" charset="2"/>
              <a:buChar char="§"/>
              <a:defRPr/>
            </a:pPr>
            <a:r>
              <a:rPr lang="en-GB" sz="900" b="1" u="sng" dirty="0">
                <a:solidFill>
                  <a:schemeClr val="accent2">
                    <a:lumMod val="75000"/>
                  </a:schemeClr>
                </a:solidFill>
                <a:latin typeface="Gill Sans"/>
              </a:rPr>
              <a:t>ICO's function</a:t>
            </a:r>
            <a:r>
              <a:rPr lang="en-GB" sz="900" dirty="0">
                <a:solidFill>
                  <a:schemeClr val="accent2">
                    <a:lumMod val="75000"/>
                  </a:schemeClr>
                </a:solidFill>
                <a:latin typeface="Gill Sans"/>
              </a:rPr>
              <a:t>: Financial agent, formalising the corresponding credit agreements on behalf of the Spanish government and managing the adjustments under the instrument.</a:t>
            </a:r>
          </a:p>
          <a:p>
            <a:pPr marL="182563" indent="-182563" algn="just">
              <a:buFont typeface="Wingdings" pitchFamily="2" charset="2"/>
              <a:buChar char="§"/>
              <a:defRPr/>
            </a:pPr>
            <a:r>
              <a:rPr lang="en-GB" sz="900" b="1" u="sng" dirty="0">
                <a:solidFill>
                  <a:schemeClr val="accent2">
                    <a:lumMod val="75000"/>
                  </a:schemeClr>
                </a:solidFill>
                <a:latin typeface="Gill Sans"/>
              </a:rPr>
              <a:t>Beneficiaries</a:t>
            </a:r>
            <a:r>
              <a:rPr lang="en-GB" sz="900" dirty="0">
                <a:solidFill>
                  <a:schemeClr val="accent2">
                    <a:lumMod val="75000"/>
                  </a:schemeClr>
                </a:solidFill>
                <a:latin typeface="Gill Sans"/>
              </a:rPr>
              <a:t>: Spanish exporters and financial institutions, which receive a certain financial margin on the outstanding balance of each loan made under the system, eliminating the risks arising from the difference between the fixed rate of the loan and the cost conventionally attributed to the resources that finance it. This financial instrument offers flexibility to the bank and the exporter, as it adapts to the construction period, the disbursement period, the number of disbursements and the repayment schedules.</a:t>
            </a:r>
          </a:p>
          <a:p>
            <a:pPr marL="182563" indent="-182563" algn="just">
              <a:buFont typeface="Wingdings" pitchFamily="2" charset="2"/>
              <a:buChar char="§"/>
              <a:defRPr/>
            </a:pPr>
            <a:r>
              <a:rPr lang="en-GB" sz="900" b="1" u="sng" dirty="0">
                <a:solidFill>
                  <a:schemeClr val="accent2">
                    <a:lumMod val="75000"/>
                  </a:schemeClr>
                </a:solidFill>
                <a:latin typeface="Gill Sans"/>
              </a:rPr>
              <a:t>Actions eligible for financing</a:t>
            </a:r>
            <a:r>
              <a:rPr lang="en-GB" sz="900" dirty="0">
                <a:solidFill>
                  <a:schemeClr val="accent2">
                    <a:lumMod val="75000"/>
                  </a:schemeClr>
                </a:solidFill>
                <a:latin typeface="Gill Sans"/>
              </a:rPr>
              <a:t>: Operations and projects of special interest to the internationalisation strategy for the Spanish economy. As part of CARI, there is always listing, regardless of the currency used or the size of the transaction. It is also covered by CESCE (Spanish export credit insurance company).</a:t>
            </a:r>
          </a:p>
        </p:txBody>
      </p:sp>
      <p:sp>
        <p:nvSpPr>
          <p:cNvPr id="95" name="1 Marcador de número de diapositiva">
            <a:extLst>
              <a:ext uri="{FF2B5EF4-FFF2-40B4-BE49-F238E27FC236}">
                <a16:creationId xmlns="" xmlns:a16="http://schemas.microsoft.com/office/drawing/2014/main" id="{D1EE67C7-9A6F-441C-9935-2A03D2F73233}"/>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9E9B9F44-860A-4062-9DD2-BC548106EAD3}" type="slidenum">
              <a:rPr lang="es-ES" altLang="es-ES" sz="1600" b="1">
                <a:solidFill>
                  <a:srgbClr val="FFC000"/>
                </a:solidFill>
              </a:rPr>
              <a:pPr eaLnBrk="1" hangingPunct="1">
                <a:spcBef>
                  <a:spcPct val="0"/>
                </a:spcBef>
                <a:buFontTx/>
                <a:buNone/>
              </a:pPr>
              <a:t>25</a:t>
            </a:fld>
            <a:endParaRPr lang="en-GB" altLang="es-ES" sz="1600" b="1">
              <a:solidFill>
                <a:srgbClr val="FFC000"/>
              </a:solidFill>
            </a:endParaRPr>
          </a:p>
        </p:txBody>
      </p:sp>
      <p:grpSp>
        <p:nvGrpSpPr>
          <p:cNvPr id="5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5" name="8 Rectángulo">
              <a:hlinkClick r:id="rId1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6" name="8 Rectángulo">
              <a:hlinkClick r:id="rId1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7" name="8 Rectángulo">
              <a:hlinkClick r:id="rId1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98" name="8 Rectángulo">
              <a:hlinkClick r:id="rId5"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99" name="8 Rectángulo">
              <a:hlinkClick r:id="rId16"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100" name="8 Rectángulo">
              <a:hlinkClick r:id="rId2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101" name="8 Rectángulo">
              <a:hlinkClick r:id="rId2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102" name="8 Rectángulo">
              <a:hlinkClick r:id="rId2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103" name="8 Rectángulo">
              <a:hlinkClick r:id="rId2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104" name="8 Rectángulo">
              <a:hlinkClick r:id="rId2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105" name="8 Rectángulo">
              <a:hlinkClick r:id="rId2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106" name="8 Rectángulo">
              <a:hlinkClick r:id="rId2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52" name="51 Grupo"/>
          <p:cNvGrpSpPr/>
          <p:nvPr/>
        </p:nvGrpSpPr>
        <p:grpSpPr>
          <a:xfrm>
            <a:off x="93663" y="5481228"/>
            <a:ext cx="1320800" cy="684622"/>
            <a:chOff x="93663" y="5481228"/>
            <a:chExt cx="1320800" cy="684622"/>
          </a:xfrm>
        </p:grpSpPr>
        <p:sp>
          <p:nvSpPr>
            <p:cNvPr id="53" name="8 Rectángulo">
              <a:hlinkClick r:id="rId2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58" name="Picture 10" descr="http://images.gofreedownload.net/3-gray-printer-33855.jpg">
              <a:hlinkClick r:id="rId2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88FCF11E-5B66-466C-9AB5-C088C4C5A757}"/>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826F1BAC-DFE9-4DDC-82EF-39D0C10B52C0}"/>
              </a:ext>
            </a:extLst>
          </p:cNvPr>
          <p:cNvSpPr/>
          <p:nvPr/>
        </p:nvSpPr>
        <p:spPr>
          <a:xfrm>
            <a:off x="0" y="6799263"/>
            <a:ext cx="9144000" cy="115887"/>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1CCAAD98-C580-4CE8-BD68-A6E574B9D057}"/>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27653" name="Picture 2">
            <a:extLst>
              <a:ext uri="{FF2B5EF4-FFF2-40B4-BE49-F238E27FC236}">
                <a16:creationId xmlns="" xmlns:a16="http://schemas.microsoft.com/office/drawing/2014/main" id="{B14694A4-2791-422C-9AD4-2C5D08B7AFE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23 Rectángulo">
            <a:extLst>
              <a:ext uri="{FF2B5EF4-FFF2-40B4-BE49-F238E27FC236}">
                <a16:creationId xmlns="" xmlns:a16="http://schemas.microsoft.com/office/drawing/2014/main" id="{5D4C5AE3-02BF-47BB-9096-44413E9B72C8}"/>
              </a:ext>
            </a:extLst>
          </p:cNvPr>
          <p:cNvSpPr/>
          <p:nvPr/>
        </p:nvSpPr>
        <p:spPr>
          <a:xfrm>
            <a:off x="1727200" y="1274763"/>
            <a:ext cx="2868613" cy="246062"/>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000" b="1" dirty="0">
                <a:solidFill>
                  <a:schemeClr val="accent2">
                    <a:lumMod val="75000"/>
                  </a:schemeClr>
                </a:solidFill>
                <a:latin typeface="Gill Sans"/>
              </a:rPr>
              <a:t> STATE FINANCIAL AGENCY</a:t>
            </a:r>
            <a:endParaRPr lang="en-GB" sz="1000" b="1" dirty="0">
              <a:solidFill>
                <a:schemeClr val="tx1">
                  <a:lumMod val="50000"/>
                  <a:lumOff val="50000"/>
                </a:schemeClr>
              </a:solidFill>
              <a:latin typeface="Gill Sans"/>
              <a:cs typeface="+mn-cs"/>
            </a:endParaRPr>
          </a:p>
        </p:txBody>
      </p:sp>
      <p:sp>
        <p:nvSpPr>
          <p:cNvPr id="65" name="64 Rectángulo">
            <a:hlinkClick r:id="" action="ppaction://noaction"/>
            <a:extLst>
              <a:ext uri="{FF2B5EF4-FFF2-40B4-BE49-F238E27FC236}">
                <a16:creationId xmlns="" xmlns:a16="http://schemas.microsoft.com/office/drawing/2014/main" id="{F386A195-AED7-46CF-B14A-20E6AD4DD985}"/>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3" action="ppaction://hlinksldjump"/>
            <a:extLst>
              <a:ext uri="{FF2B5EF4-FFF2-40B4-BE49-F238E27FC236}">
                <a16:creationId xmlns="" xmlns:a16="http://schemas.microsoft.com/office/drawing/2014/main" id="{E77AFC51-9542-4956-B367-A3F6357D440D}"/>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3" action="ppaction://hlinksldjump"/>
            <a:extLst>
              <a:ext uri="{FF2B5EF4-FFF2-40B4-BE49-F238E27FC236}">
                <a16:creationId xmlns="" xmlns:a16="http://schemas.microsoft.com/office/drawing/2014/main" id="{859754BB-1BEE-4023-B43B-040B7377F8A1}"/>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4" action="ppaction://hlinksldjump"/>
            <a:extLst>
              <a:ext uri="{FF2B5EF4-FFF2-40B4-BE49-F238E27FC236}">
                <a16:creationId xmlns="" xmlns:a16="http://schemas.microsoft.com/office/drawing/2014/main" id="{BE5595C2-FFFC-4B21-9E47-F98515D2C7AA}"/>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5" action="ppaction://hlinksldjump"/>
            <a:extLst>
              <a:ext uri="{FF2B5EF4-FFF2-40B4-BE49-F238E27FC236}">
                <a16:creationId xmlns="" xmlns:a16="http://schemas.microsoft.com/office/drawing/2014/main" id="{EFAE2457-F527-4975-8D9A-DDBDFD21C708}"/>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6" action="ppaction://hlinksldjump"/>
            <a:extLst>
              <a:ext uri="{FF2B5EF4-FFF2-40B4-BE49-F238E27FC236}">
                <a16:creationId xmlns="" xmlns:a16="http://schemas.microsoft.com/office/drawing/2014/main" id="{6A8D2823-DE30-4C1A-AA7D-F154BD177633}"/>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 action="ppaction://noaction"/>
            <a:extLst>
              <a:ext uri="{FF2B5EF4-FFF2-40B4-BE49-F238E27FC236}">
                <a16:creationId xmlns="" xmlns:a16="http://schemas.microsoft.com/office/drawing/2014/main" id="{F7A46C83-D824-42D6-AA75-6743BF1FB717}"/>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7" action="ppaction://hlinksldjump"/>
            <a:extLst>
              <a:ext uri="{FF2B5EF4-FFF2-40B4-BE49-F238E27FC236}">
                <a16:creationId xmlns="" xmlns:a16="http://schemas.microsoft.com/office/drawing/2014/main" id="{4F9F4159-E3F7-4D9F-96C5-1529E764C54D}"/>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rId7" action="ppaction://hlinksldjump"/>
            <a:extLst>
              <a:ext uri="{FF2B5EF4-FFF2-40B4-BE49-F238E27FC236}">
                <a16:creationId xmlns="" xmlns:a16="http://schemas.microsoft.com/office/drawing/2014/main" id="{7E516FEE-E1CD-41E1-9BB3-26A573DB7D7D}"/>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rId8" action="ppaction://hlinksldjump"/>
            <a:extLst>
              <a:ext uri="{FF2B5EF4-FFF2-40B4-BE49-F238E27FC236}">
                <a16:creationId xmlns="" xmlns:a16="http://schemas.microsoft.com/office/drawing/2014/main" id="{125BEE2E-6356-471A-A204-ED434D0E6727}"/>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5" name="74 Rectángulo">
            <a:hlinkClick r:id="rId9" action="ppaction://hlinksldjump"/>
            <a:extLst>
              <a:ext uri="{FF2B5EF4-FFF2-40B4-BE49-F238E27FC236}">
                <a16:creationId xmlns="" xmlns:a16="http://schemas.microsoft.com/office/drawing/2014/main" id="{2F6D74BC-9114-44B6-8A74-C99512814141}"/>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6" name="75 Rectángulo">
            <a:hlinkClick r:id="rId9" action="ppaction://hlinksldjump"/>
            <a:extLst>
              <a:ext uri="{FF2B5EF4-FFF2-40B4-BE49-F238E27FC236}">
                <a16:creationId xmlns="" xmlns:a16="http://schemas.microsoft.com/office/drawing/2014/main" id="{39E65858-8F2A-44ED-B80D-BA95DB788211}"/>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7" name="76 Rectángulo">
            <a:hlinkClick r:id="rId10" action="ppaction://hlinksldjump"/>
            <a:extLst>
              <a:ext uri="{FF2B5EF4-FFF2-40B4-BE49-F238E27FC236}">
                <a16:creationId xmlns="" xmlns:a16="http://schemas.microsoft.com/office/drawing/2014/main" id="{117F0D28-AA19-4E4A-B64A-D46903F9B5D7}"/>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8" name="77 Rectángulo">
            <a:hlinkClick r:id="rId11" action="ppaction://hlinksldjump"/>
            <a:extLst>
              <a:ext uri="{FF2B5EF4-FFF2-40B4-BE49-F238E27FC236}">
                <a16:creationId xmlns="" xmlns:a16="http://schemas.microsoft.com/office/drawing/2014/main" id="{588186F4-66BC-45F1-8867-D26A742A33F9}"/>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9" name="78 Rectángulo">
            <a:hlinkClick r:id="rId12" action="ppaction://hlinksldjump"/>
            <a:extLst>
              <a:ext uri="{FF2B5EF4-FFF2-40B4-BE49-F238E27FC236}">
                <a16:creationId xmlns="" xmlns:a16="http://schemas.microsoft.com/office/drawing/2014/main" id="{5867CB17-FD62-4B81-964D-CFA6B6E7FD5A}"/>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0" name="79 Rectángulo">
            <a:hlinkClick r:id="rId13" action="ppaction://hlinksldjump"/>
            <a:extLst>
              <a:ext uri="{FF2B5EF4-FFF2-40B4-BE49-F238E27FC236}">
                <a16:creationId xmlns="" xmlns:a16="http://schemas.microsoft.com/office/drawing/2014/main" id="{7841F755-28C4-419E-87A3-E23C2262D451}"/>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1" name="80 Rectángulo">
            <a:hlinkClick r:id="rId14" action="ppaction://hlinksldjump"/>
            <a:extLst>
              <a:ext uri="{FF2B5EF4-FFF2-40B4-BE49-F238E27FC236}">
                <a16:creationId xmlns="" xmlns:a16="http://schemas.microsoft.com/office/drawing/2014/main" id="{2023CAB9-B55C-45AD-848C-DB8B2FE4D8B9}"/>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2" name="81 Rectángulo">
            <a:hlinkClick r:id="rId15" action="ppaction://hlinksldjump"/>
            <a:extLst>
              <a:ext uri="{FF2B5EF4-FFF2-40B4-BE49-F238E27FC236}">
                <a16:creationId xmlns="" xmlns:a16="http://schemas.microsoft.com/office/drawing/2014/main" id="{BB6CFE58-5106-45D7-8325-B87749B9E119}"/>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3" name="82 Rectángulo">
            <a:hlinkClick r:id="rId16" action="ppaction://hlinksldjump"/>
            <a:extLst>
              <a:ext uri="{FF2B5EF4-FFF2-40B4-BE49-F238E27FC236}">
                <a16:creationId xmlns="" xmlns:a16="http://schemas.microsoft.com/office/drawing/2014/main" id="{D257E575-0131-4846-ADF9-4BD10160F381}"/>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4" name="83 Rectángulo">
            <a:hlinkClick r:id="rId16" action="ppaction://hlinksldjump"/>
            <a:extLst>
              <a:ext uri="{FF2B5EF4-FFF2-40B4-BE49-F238E27FC236}">
                <a16:creationId xmlns="" xmlns:a16="http://schemas.microsoft.com/office/drawing/2014/main" id="{B977011F-81D5-404E-BC56-2BFCBF3FAC42}"/>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5" name="84 Rectángulo">
            <a:hlinkClick r:id="" action="ppaction://noaction"/>
            <a:extLst>
              <a:ext uri="{FF2B5EF4-FFF2-40B4-BE49-F238E27FC236}">
                <a16:creationId xmlns="" xmlns:a16="http://schemas.microsoft.com/office/drawing/2014/main" id="{5397A056-ABA7-4FC4-8C78-6083CB127C61}"/>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6" name="85 Rectángulo">
            <a:hlinkClick r:id="" action="ppaction://noaction"/>
            <a:extLst>
              <a:ext uri="{FF2B5EF4-FFF2-40B4-BE49-F238E27FC236}">
                <a16:creationId xmlns="" xmlns:a16="http://schemas.microsoft.com/office/drawing/2014/main" id="{04B165D3-72D2-4B40-9EAA-F05115991CBE}"/>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7" name="86 Rectángulo">
            <a:hlinkClick r:id="" action="ppaction://noaction"/>
            <a:extLst>
              <a:ext uri="{FF2B5EF4-FFF2-40B4-BE49-F238E27FC236}">
                <a16:creationId xmlns="" xmlns:a16="http://schemas.microsoft.com/office/drawing/2014/main" id="{DA274F7C-1F52-4C28-96DD-0A1C46758D89}"/>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8" name="87 Rectángulo">
            <a:hlinkClick r:id="" action="ppaction://noaction"/>
            <a:extLst>
              <a:ext uri="{FF2B5EF4-FFF2-40B4-BE49-F238E27FC236}">
                <a16:creationId xmlns="" xmlns:a16="http://schemas.microsoft.com/office/drawing/2014/main" id="{28F6A54E-60E0-4824-8441-7B6AA29E111F}"/>
              </a:ext>
            </a:extLst>
          </p:cNvPr>
          <p:cNvSpPr/>
          <p:nvPr/>
        </p:nvSpPr>
        <p:spPr>
          <a:xfrm>
            <a:off x="250825" y="42926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9" name="88 Rectángulo">
            <a:hlinkClick r:id="" action="ppaction://noaction"/>
            <a:extLst>
              <a:ext uri="{FF2B5EF4-FFF2-40B4-BE49-F238E27FC236}">
                <a16:creationId xmlns="" xmlns:a16="http://schemas.microsoft.com/office/drawing/2014/main" id="{6ACE0DE0-B836-4E27-B76F-D367620E78AC}"/>
              </a:ext>
            </a:extLst>
          </p:cNvPr>
          <p:cNvSpPr/>
          <p:nvPr/>
        </p:nvSpPr>
        <p:spPr>
          <a:xfrm>
            <a:off x="250825" y="4394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27680" name="8 Rectángulo">
            <a:extLst>
              <a:ext uri="{FF2B5EF4-FFF2-40B4-BE49-F238E27FC236}">
                <a16:creationId xmlns="" xmlns:a16="http://schemas.microsoft.com/office/drawing/2014/main" id="{EDB16F13-812E-4598-AC3F-693B2AEF235D}"/>
              </a:ext>
            </a:extLst>
          </p:cNvPr>
          <p:cNvSpPr>
            <a:spLocks noChangeArrowheads="1"/>
          </p:cNvSpPr>
          <p:nvPr/>
        </p:nvSpPr>
        <p:spPr bwMode="auto">
          <a:xfrm>
            <a:off x="1727200" y="908050"/>
            <a:ext cx="690880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BUSINESS MODEL. PRODUCTS</a:t>
            </a:r>
          </a:p>
        </p:txBody>
      </p:sp>
      <p:sp>
        <p:nvSpPr>
          <p:cNvPr id="44" name="43 Rectángulo">
            <a:extLst>
              <a:ext uri="{FF2B5EF4-FFF2-40B4-BE49-F238E27FC236}">
                <a16:creationId xmlns="" xmlns:a16="http://schemas.microsoft.com/office/drawing/2014/main" id="{D3BC797F-5D2F-4B2E-A336-DA6AAB17F661}"/>
              </a:ext>
            </a:extLst>
          </p:cNvPr>
          <p:cNvSpPr/>
          <p:nvPr/>
        </p:nvSpPr>
        <p:spPr>
          <a:xfrm>
            <a:off x="1727200" y="1520825"/>
            <a:ext cx="6837363" cy="230188"/>
          </a:xfrm>
          <a:prstGeom prst="rect">
            <a:avLst/>
          </a:prstGeom>
        </p:spPr>
        <p:txBody>
          <a:bodyPr>
            <a:spAutoFit/>
          </a:bodyPr>
          <a:lstStyle/>
          <a:p>
            <a:pPr algn="just">
              <a:defRPr/>
            </a:pPr>
            <a:r>
              <a:rPr lang="en-GB" sz="900" b="1" dirty="0">
                <a:solidFill>
                  <a:schemeClr val="accent2">
                    <a:lumMod val="75000"/>
                  </a:schemeClr>
                </a:solidFill>
                <a:latin typeface="Gill Sans"/>
              </a:rPr>
              <a:t>INTERNATIONAL SCOPE OF ACTION</a:t>
            </a:r>
          </a:p>
        </p:txBody>
      </p:sp>
      <p:sp>
        <p:nvSpPr>
          <p:cNvPr id="27682" name="26 Rectángulo">
            <a:extLst>
              <a:ext uri="{FF2B5EF4-FFF2-40B4-BE49-F238E27FC236}">
                <a16:creationId xmlns="" xmlns:a16="http://schemas.microsoft.com/office/drawing/2014/main" id="{20F8EAC3-4DE4-46B4-AD7F-A23565E1FD3E}"/>
              </a:ext>
            </a:extLst>
          </p:cNvPr>
          <p:cNvSpPr>
            <a:spLocks noChangeArrowheads="1"/>
          </p:cNvSpPr>
          <p:nvPr/>
        </p:nvSpPr>
        <p:spPr bwMode="auto">
          <a:xfrm>
            <a:off x="1727200" y="3924300"/>
            <a:ext cx="3851275" cy="230188"/>
          </a:xfrm>
          <a:prstGeom prst="rect">
            <a:avLst/>
          </a:prstGeom>
          <a:noFill/>
          <a:ln w="1587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9E1B34"/>
                </a:solidFill>
                <a:latin typeface="Gill Sans"/>
              </a:rPr>
              <a:t>Water and Sanitation Cooperation Fund (FCAS)</a:t>
            </a:r>
          </a:p>
        </p:txBody>
      </p:sp>
      <p:sp>
        <p:nvSpPr>
          <p:cNvPr id="39" name="38 Rectángulo">
            <a:extLst>
              <a:ext uri="{FF2B5EF4-FFF2-40B4-BE49-F238E27FC236}">
                <a16:creationId xmlns="" xmlns:a16="http://schemas.microsoft.com/office/drawing/2014/main" id="{F70BAB94-D3DC-4060-AF96-DFA367108E25}"/>
              </a:ext>
            </a:extLst>
          </p:cNvPr>
          <p:cNvSpPr/>
          <p:nvPr/>
        </p:nvSpPr>
        <p:spPr>
          <a:xfrm>
            <a:off x="1612900" y="4275138"/>
            <a:ext cx="7023100" cy="1892300"/>
          </a:xfrm>
          <a:prstGeom prst="rect">
            <a:avLst/>
          </a:prstGeom>
        </p:spPr>
        <p:txBody>
          <a:bodyPr>
            <a:spAutoFit/>
          </a:bodyPr>
          <a:lstStyle/>
          <a:p>
            <a:pPr marL="171450" indent="-171450" algn="just">
              <a:buFont typeface="Wingdings" pitchFamily="2" charset="2"/>
              <a:buChar char="§"/>
              <a:defRPr/>
            </a:pPr>
            <a:r>
              <a:rPr lang="en-GB" sz="900" b="1" u="sng" dirty="0">
                <a:solidFill>
                  <a:schemeClr val="accent2">
                    <a:lumMod val="75000"/>
                  </a:schemeClr>
                </a:solidFill>
                <a:latin typeface="Gill Sans"/>
              </a:rPr>
              <a:t>Purpose</a:t>
            </a:r>
            <a:r>
              <a:rPr lang="en-GB" sz="900" dirty="0">
                <a:solidFill>
                  <a:schemeClr val="accent2">
                    <a:lumMod val="75000"/>
                  </a:schemeClr>
                </a:solidFill>
                <a:latin typeface="Gill Sans"/>
              </a:rPr>
              <a:t>: Facilitating access to water and sanitation as an indispensable element for human well-being and development.</a:t>
            </a:r>
          </a:p>
          <a:p>
            <a:pPr marL="171450" indent="-171450" algn="just">
              <a:buFont typeface="Wingdings" pitchFamily="2" charset="2"/>
              <a:buChar char="§"/>
              <a:defRPr/>
            </a:pPr>
            <a:r>
              <a:rPr lang="en-GB" sz="900" b="1" u="sng" dirty="0">
                <a:solidFill>
                  <a:schemeClr val="accent2">
                    <a:lumMod val="75000"/>
                  </a:schemeClr>
                </a:solidFill>
                <a:latin typeface="Gill Sans"/>
              </a:rPr>
              <a:t>Management of the fund</a:t>
            </a:r>
            <a:r>
              <a:rPr lang="en-GB" sz="900" dirty="0">
                <a:solidFill>
                  <a:schemeClr val="accent2">
                    <a:lumMod val="75000"/>
                  </a:schemeClr>
                </a:solidFill>
                <a:latin typeface="Gill Sans"/>
              </a:rPr>
              <a:t>: Spanish Agency for International Development Cooperation (AECID) (Ministry of Foreign Affairs and Cooperation).</a:t>
            </a:r>
          </a:p>
          <a:p>
            <a:pPr marL="171450" indent="-171450" algn="just">
              <a:buFont typeface="Wingdings" pitchFamily="2" charset="2"/>
              <a:buChar char="§"/>
              <a:defRPr/>
            </a:pPr>
            <a:r>
              <a:rPr lang="en-GB" sz="900" b="1" u="sng" dirty="0">
                <a:solidFill>
                  <a:schemeClr val="accent2">
                    <a:lumMod val="75000"/>
                  </a:schemeClr>
                </a:solidFill>
                <a:latin typeface="Gill Sans"/>
              </a:rPr>
              <a:t>ICO's function</a:t>
            </a:r>
            <a:r>
              <a:rPr lang="en-GB" sz="900" dirty="0">
                <a:solidFill>
                  <a:schemeClr val="accent2">
                    <a:lumMod val="75000"/>
                  </a:schemeClr>
                </a:solidFill>
                <a:latin typeface="Gill Sans"/>
              </a:rPr>
              <a:t>: Financial agent responsible for executing, in the name of the Spanish government and on behalf of the state, the corresponding loan agreements. It also provides technical instrumentation, accounting, cash, control and collection and recovery services, in addition to a whole range of financial services related to the fund's activities</a:t>
            </a:r>
          </a:p>
          <a:p>
            <a:pPr marL="171450" indent="-171450" algn="just">
              <a:buFont typeface="Wingdings" pitchFamily="2" charset="2"/>
              <a:buChar char="§"/>
              <a:defRPr/>
            </a:pPr>
            <a:r>
              <a:rPr lang="en-GB" sz="900" b="1" u="sng" dirty="0">
                <a:solidFill>
                  <a:schemeClr val="accent2">
                    <a:lumMod val="75000"/>
                  </a:schemeClr>
                </a:solidFill>
                <a:latin typeface="Gill Sans"/>
              </a:rPr>
              <a:t>Beneficiaries</a:t>
            </a:r>
            <a:r>
              <a:rPr lang="en-GB" sz="900" dirty="0">
                <a:solidFill>
                  <a:schemeClr val="accent2">
                    <a:lumMod val="75000"/>
                  </a:schemeClr>
                </a:solidFill>
                <a:latin typeface="Gill Sans"/>
              </a:rPr>
              <a:t>: Public sector bodies (national, regional, or local) in the countries receiving financing and civil society organisations, cooperatives or other non-profit associations dedicated to the provision of water and sanitation services or tasks associated with the provision of these public services in the region.</a:t>
            </a:r>
          </a:p>
          <a:p>
            <a:pPr marL="171450" indent="-171450" algn="just">
              <a:buFont typeface="Wingdings" pitchFamily="2" charset="2"/>
              <a:buChar char="§"/>
              <a:defRPr/>
            </a:pPr>
            <a:r>
              <a:rPr lang="en-GB" sz="900" b="1" u="sng" dirty="0">
                <a:solidFill>
                  <a:schemeClr val="accent2">
                    <a:lumMod val="75000"/>
                  </a:schemeClr>
                </a:solidFill>
                <a:latin typeface="Gill Sans"/>
              </a:rPr>
              <a:t>Actions eligible for financing</a:t>
            </a:r>
            <a:r>
              <a:rPr lang="en-GB" sz="900" dirty="0">
                <a:solidFill>
                  <a:schemeClr val="accent2">
                    <a:lumMod val="75000"/>
                  </a:schemeClr>
                </a:solidFill>
                <a:latin typeface="Gill Sans"/>
              </a:rPr>
              <a:t>: Infrastructure to provide access to drinking water, infrastructure to provide access to basic sanitation services, activities that seek to strengthen the institutional system for the management of the water sector and its sustainability, projects that promote the integrated management of water resources.</a:t>
            </a:r>
            <a:endParaRPr lang="en-GB" sz="900" b="1" u="sng" dirty="0">
              <a:solidFill>
                <a:schemeClr val="accent2">
                  <a:lumMod val="75000"/>
                </a:schemeClr>
              </a:solidFill>
              <a:latin typeface="Gill Sans"/>
              <a:cs typeface="Arial" charset="0"/>
            </a:endParaRPr>
          </a:p>
        </p:txBody>
      </p:sp>
      <p:sp>
        <p:nvSpPr>
          <p:cNvPr id="27684" name="24 Rectángulo">
            <a:extLst>
              <a:ext uri="{FF2B5EF4-FFF2-40B4-BE49-F238E27FC236}">
                <a16:creationId xmlns="" xmlns:a16="http://schemas.microsoft.com/office/drawing/2014/main" id="{D3AD6280-77E5-4E7B-AB9D-6133CF89CB77}"/>
              </a:ext>
            </a:extLst>
          </p:cNvPr>
          <p:cNvSpPr>
            <a:spLocks noChangeArrowheads="1"/>
          </p:cNvSpPr>
          <p:nvPr/>
        </p:nvSpPr>
        <p:spPr bwMode="auto">
          <a:xfrm>
            <a:off x="1727200" y="1792288"/>
            <a:ext cx="3538538" cy="230187"/>
          </a:xfrm>
          <a:prstGeom prst="rect">
            <a:avLst/>
          </a:prstGeom>
          <a:noFill/>
          <a:ln w="1587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9E1B34"/>
                </a:solidFill>
                <a:latin typeface="Gill Sans"/>
              </a:rPr>
              <a:t>Fund for the Promotion of Development (FONPRODE)</a:t>
            </a:r>
          </a:p>
        </p:txBody>
      </p:sp>
      <p:sp>
        <p:nvSpPr>
          <p:cNvPr id="46" name="45 Rectángulo">
            <a:extLst>
              <a:ext uri="{FF2B5EF4-FFF2-40B4-BE49-F238E27FC236}">
                <a16:creationId xmlns="" xmlns:a16="http://schemas.microsoft.com/office/drawing/2014/main" id="{BD2AC6DA-FB31-4B3D-8648-D3E1B31A6904}"/>
              </a:ext>
            </a:extLst>
          </p:cNvPr>
          <p:cNvSpPr/>
          <p:nvPr/>
        </p:nvSpPr>
        <p:spPr>
          <a:xfrm>
            <a:off x="1577975" y="2106613"/>
            <a:ext cx="7058025" cy="1754187"/>
          </a:xfrm>
          <a:prstGeom prst="rect">
            <a:avLst/>
          </a:prstGeom>
        </p:spPr>
        <p:txBody>
          <a:bodyPr>
            <a:spAutoFit/>
          </a:bodyPr>
          <a:lstStyle/>
          <a:p>
            <a:pPr marL="171450" indent="-171450" algn="just">
              <a:buFont typeface="Wingdings" pitchFamily="2" charset="2"/>
              <a:buChar char="§"/>
              <a:defRPr/>
            </a:pPr>
            <a:r>
              <a:rPr lang="en-GB" sz="900" b="1" u="sng" dirty="0">
                <a:solidFill>
                  <a:schemeClr val="accent2">
                    <a:lumMod val="75000"/>
                  </a:schemeClr>
                </a:solidFill>
                <a:latin typeface="Gill Sans"/>
              </a:rPr>
              <a:t>Purpose</a:t>
            </a:r>
            <a:r>
              <a:rPr lang="en-GB" sz="900" dirty="0">
                <a:solidFill>
                  <a:schemeClr val="accent2">
                    <a:lumMod val="75000"/>
                  </a:schemeClr>
                </a:solidFill>
                <a:latin typeface="Gill Sans"/>
              </a:rPr>
              <a:t>: Eradication of poverty, reduction of social inequalities among individuals and communities, gender equality, protection of human rights and the promotion of humane and sustainable development in Latin American and the Caribbean.</a:t>
            </a:r>
          </a:p>
          <a:p>
            <a:pPr marL="180975" indent="-180975" algn="just">
              <a:buFont typeface="Wingdings" pitchFamily="2" charset="2"/>
              <a:buChar char="§"/>
              <a:defRPr/>
            </a:pPr>
            <a:r>
              <a:rPr lang="en-GB" sz="900" b="1" u="sng" dirty="0">
                <a:solidFill>
                  <a:schemeClr val="accent2">
                    <a:lumMod val="75000"/>
                  </a:schemeClr>
                </a:solidFill>
                <a:latin typeface="Gill Sans"/>
              </a:rPr>
              <a:t>Management of the fund</a:t>
            </a:r>
            <a:r>
              <a:rPr lang="en-GB" sz="900" dirty="0">
                <a:solidFill>
                  <a:schemeClr val="accent2">
                    <a:lumMod val="75000"/>
                  </a:schemeClr>
                </a:solidFill>
                <a:latin typeface="Gill Sans"/>
              </a:rPr>
              <a:t>: Spanish Agency for International Development Cooperation (AECID) (Ministry of Foreign Affairs and Cooperation).</a:t>
            </a:r>
          </a:p>
          <a:p>
            <a:pPr marL="171450" indent="-171450" algn="just">
              <a:buFont typeface="Wingdings" pitchFamily="2" charset="2"/>
              <a:buChar char="§"/>
              <a:defRPr/>
            </a:pPr>
            <a:r>
              <a:rPr lang="en-GB" sz="900" b="1" u="sng" dirty="0">
                <a:solidFill>
                  <a:schemeClr val="accent2">
                    <a:lumMod val="75000"/>
                  </a:schemeClr>
                </a:solidFill>
                <a:latin typeface="Gill Sans"/>
              </a:rPr>
              <a:t>ICO's function</a:t>
            </a:r>
            <a:r>
              <a:rPr lang="en-GB" sz="900" dirty="0">
                <a:solidFill>
                  <a:schemeClr val="accent2">
                    <a:lumMod val="75000"/>
                  </a:schemeClr>
                </a:solidFill>
                <a:latin typeface="Gill Sans"/>
              </a:rPr>
              <a:t>: Financial agent responsible for formalising in the name of the Spanish government and on behalf of the state, the agreements entered into with beneficiaries. It also provides technical instrumentation, accounting, cash, control and collection and recovery services, in addition to a whole range of financial services related to the fund's activities.</a:t>
            </a:r>
          </a:p>
          <a:p>
            <a:pPr marL="171450" indent="-171450" algn="just">
              <a:buFont typeface="Wingdings" pitchFamily="2" charset="2"/>
              <a:buChar char="§"/>
              <a:defRPr/>
            </a:pPr>
            <a:r>
              <a:rPr lang="en-GB" sz="900" b="1" u="sng" dirty="0">
                <a:solidFill>
                  <a:schemeClr val="accent2">
                    <a:lumMod val="75000"/>
                  </a:schemeClr>
                </a:solidFill>
                <a:latin typeface="Gill Sans"/>
              </a:rPr>
              <a:t>Beneficiaries</a:t>
            </a:r>
            <a:r>
              <a:rPr lang="en-GB" sz="900" dirty="0">
                <a:solidFill>
                  <a:schemeClr val="accent2">
                    <a:lumMod val="75000"/>
                  </a:schemeClr>
                </a:solidFill>
                <a:latin typeface="Gill Sans"/>
              </a:rPr>
              <a:t>: States and the state public sector, non-financial multilateral development organisations, international development financial institutions, microfinance institutions and companies offering technical assistance or carrying out feasibility studies.</a:t>
            </a:r>
          </a:p>
          <a:p>
            <a:pPr marL="171450" indent="-171450" algn="just">
              <a:buFont typeface="Wingdings" pitchFamily="2" charset="2"/>
              <a:buChar char="§"/>
              <a:defRPr/>
            </a:pPr>
            <a:r>
              <a:rPr lang="en-GB" sz="900" b="1" u="sng" dirty="0">
                <a:solidFill>
                  <a:schemeClr val="accent2">
                    <a:lumMod val="75000"/>
                  </a:schemeClr>
                </a:solidFill>
                <a:latin typeface="Gill Sans"/>
              </a:rPr>
              <a:t>Actions eligible for financing</a:t>
            </a:r>
            <a:r>
              <a:rPr lang="en-GB" sz="900" dirty="0">
                <a:solidFill>
                  <a:schemeClr val="accent2">
                    <a:lumMod val="75000"/>
                  </a:schemeClr>
                </a:solidFill>
                <a:latin typeface="Gill Sans"/>
              </a:rPr>
              <a:t>: All actions that support development proposed by the Ministry of Foreign Affairs and Cooperation that align with the Spanish policy on international development cooperation.</a:t>
            </a:r>
            <a:endParaRPr lang="en-GB" sz="900" b="1" u="sng" dirty="0">
              <a:solidFill>
                <a:schemeClr val="accent2">
                  <a:lumMod val="75000"/>
                </a:schemeClr>
              </a:solidFill>
              <a:latin typeface="Gill Sans"/>
              <a:cs typeface="Arial" charset="0"/>
            </a:endParaRPr>
          </a:p>
        </p:txBody>
      </p:sp>
      <p:sp>
        <p:nvSpPr>
          <p:cNvPr id="96" name="1 Marcador de número de diapositiva">
            <a:extLst>
              <a:ext uri="{FF2B5EF4-FFF2-40B4-BE49-F238E27FC236}">
                <a16:creationId xmlns="" xmlns:a16="http://schemas.microsoft.com/office/drawing/2014/main" id="{8530097F-20F0-4DE4-8C53-C952D7545EA5}"/>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E22AF68F-B320-4850-B5F1-2CCC3239A412}" type="slidenum">
              <a:rPr lang="es-ES" altLang="es-ES" sz="1600" b="1">
                <a:solidFill>
                  <a:srgbClr val="FFC000"/>
                </a:solidFill>
              </a:rPr>
              <a:pPr eaLnBrk="1" hangingPunct="1">
                <a:spcBef>
                  <a:spcPct val="0"/>
                </a:spcBef>
                <a:buFontTx/>
                <a:buNone/>
              </a:pPr>
              <a:t>26</a:t>
            </a:fld>
            <a:endParaRPr lang="en-GB" altLang="es-ES" sz="1600" b="1">
              <a:solidFill>
                <a:srgbClr val="FFC000"/>
              </a:solidFill>
            </a:endParaRPr>
          </a:p>
        </p:txBody>
      </p:sp>
      <p:grpSp>
        <p:nvGrpSpPr>
          <p:cNvPr id="5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5" name="8 Rectángulo">
              <a:hlinkClick r:id="rId1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6" name="8 Rectángulo">
              <a:hlinkClick r:id="rId1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7" name="8 Rectángulo">
              <a:hlinkClick r:id="rId1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98" name="8 Rectángulo">
              <a:hlinkClick r:id="rId5"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99" name="8 Rectángulo">
              <a:hlinkClick r:id="rId16"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100" name="8 Rectángulo">
              <a:hlinkClick r:id="rId2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101" name="8 Rectángulo">
              <a:hlinkClick r:id="rId2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102" name="8 Rectángulo">
              <a:hlinkClick r:id="rId2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103" name="8 Rectángulo">
              <a:hlinkClick r:id="rId2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104" name="8 Rectángulo">
              <a:hlinkClick r:id="rId2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105" name="8 Rectángulo">
              <a:hlinkClick r:id="rId2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106" name="8 Rectángulo">
              <a:hlinkClick r:id="rId2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52" name="51 Grupo"/>
          <p:cNvGrpSpPr/>
          <p:nvPr/>
        </p:nvGrpSpPr>
        <p:grpSpPr>
          <a:xfrm>
            <a:off x="93663" y="5481228"/>
            <a:ext cx="1320800" cy="684622"/>
            <a:chOff x="93663" y="5481228"/>
            <a:chExt cx="1320800" cy="684622"/>
          </a:xfrm>
        </p:grpSpPr>
        <p:sp>
          <p:nvSpPr>
            <p:cNvPr id="53" name="8 Rectángulo">
              <a:hlinkClick r:id="rId2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58" name="Picture 10" descr="http://images.gofreedownload.net/3-gray-printer-33855.jpg">
              <a:hlinkClick r:id="rId2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49E31C59-E48C-4511-8D60-B393F1908BB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0FA65E64-9F8C-4137-ACA7-56573E20C36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62BD7513-1ABD-4E4B-8FAA-C2D01F5DDCD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28677" name="Picture 2">
            <a:extLst>
              <a:ext uri="{FF2B5EF4-FFF2-40B4-BE49-F238E27FC236}">
                <a16:creationId xmlns="" xmlns:a16="http://schemas.microsoft.com/office/drawing/2014/main" id="{140E7930-DF9D-43D1-8BA3-775FC9BC71B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13FE8FAA-4EC9-412B-B1CF-9A3FA35CF392}"/>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8B25385C-BFE5-4079-B07A-8CDB08A2BF03}" type="slidenum">
              <a:rPr lang="es-ES" altLang="es-ES" sz="1600" b="1">
                <a:solidFill>
                  <a:srgbClr val="FFC000"/>
                </a:solidFill>
              </a:rPr>
              <a:pPr eaLnBrk="1" hangingPunct="1">
                <a:spcBef>
                  <a:spcPct val="0"/>
                </a:spcBef>
                <a:buFontTx/>
                <a:buNone/>
              </a:pPr>
              <a:t>27</a:t>
            </a:fld>
            <a:endParaRPr lang="en-GB" altLang="es-ES" sz="1600" b="1">
              <a:solidFill>
                <a:srgbClr val="FFC000"/>
              </a:solidFill>
            </a:endParaRPr>
          </a:p>
        </p:txBody>
      </p:sp>
      <p:sp>
        <p:nvSpPr>
          <p:cNvPr id="28679" name="22 Rectángulo">
            <a:extLst>
              <a:ext uri="{FF2B5EF4-FFF2-40B4-BE49-F238E27FC236}">
                <a16:creationId xmlns="" xmlns:a16="http://schemas.microsoft.com/office/drawing/2014/main" id="{8CAE244E-46AF-4823-AC5C-B91E39801051}"/>
              </a:ext>
            </a:extLst>
          </p:cNvPr>
          <p:cNvSpPr>
            <a:spLocks noChangeArrowheads="1"/>
          </p:cNvSpPr>
          <p:nvPr/>
        </p:nvSpPr>
        <p:spPr bwMode="auto">
          <a:xfrm>
            <a:off x="1655763" y="1292225"/>
            <a:ext cx="3983037" cy="228600"/>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900" b="1" dirty="0">
                <a:solidFill>
                  <a:srgbClr val="9E1B34"/>
                </a:solidFill>
                <a:latin typeface="Gill Sans"/>
              </a:rPr>
              <a:t> CREDIT INSTITUTION (PROMOTIONAL BANK)</a:t>
            </a:r>
          </a:p>
        </p:txBody>
      </p:sp>
      <p:sp>
        <p:nvSpPr>
          <p:cNvPr id="28680" name="2 Rectángulo">
            <a:extLst>
              <a:ext uri="{FF2B5EF4-FFF2-40B4-BE49-F238E27FC236}">
                <a16:creationId xmlns="" xmlns:a16="http://schemas.microsoft.com/office/drawing/2014/main" id="{ADF7AE7D-CA9B-4242-857C-EEFAD8EF3BED}"/>
              </a:ext>
            </a:extLst>
          </p:cNvPr>
          <p:cNvSpPr>
            <a:spLocks noChangeArrowheads="1"/>
          </p:cNvSpPr>
          <p:nvPr/>
        </p:nvSpPr>
        <p:spPr bwMode="auto">
          <a:xfrm>
            <a:off x="1655763" y="1497013"/>
            <a:ext cx="6985000" cy="218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53735"/>
                </a:solidFill>
                <a:latin typeface="Gill Sans"/>
              </a:rPr>
              <a:t>As a specialised credit institution or promotional bank, ICO provides medium- and long-term financing for productive investments made by companies established in Spain or Spanish companies established abroad. This is done through the following instruments:</a:t>
            </a:r>
          </a:p>
          <a:p>
            <a:pPr algn="just" eaLnBrk="1" hangingPunct="1">
              <a:spcBef>
                <a:spcPct val="0"/>
              </a:spcBef>
              <a:buFontTx/>
              <a:buNone/>
            </a:pPr>
            <a:endParaRPr lang="en-GB" altLang="es-ES" sz="500">
              <a:solidFill>
                <a:srgbClr val="953735"/>
              </a:solidFill>
              <a:latin typeface="Gill Sans"/>
            </a:endParaRPr>
          </a:p>
          <a:p>
            <a:pPr algn="just" eaLnBrk="1" hangingPunct="1">
              <a:spcBef>
                <a:spcPct val="0"/>
              </a:spcBef>
              <a:buFont typeface="Wingdings" panose="05000000000000000000" pitchFamily="2" charset="2"/>
              <a:buChar char="Ø"/>
            </a:pPr>
            <a:r>
              <a:rPr lang="en-GB" altLang="es-ES" sz="900" b="1" i="1">
                <a:solidFill>
                  <a:srgbClr val="953735"/>
                </a:solidFill>
                <a:latin typeface="Gill Sans"/>
              </a:rPr>
              <a:t>Second-floor facilities. Financing aimed at the self-employed, companies and public and private entities. </a:t>
            </a:r>
            <a:r>
              <a:rPr lang="en-GB" altLang="es-ES" sz="900">
                <a:solidFill>
                  <a:srgbClr val="953735"/>
                </a:solidFill>
                <a:latin typeface="Gill Sans"/>
              </a:rPr>
              <a:t>Second-floor facilities have been confirmed as the most efficient formula for the distribution of ICO financing using the branch network of virtually all the credit institutions operating in Spain, in order to get ICO loans to SMEs and the self-employed nationwide. For this purpose, each year ICO signs the corresponding partnership agreements with these institutions.</a:t>
            </a:r>
          </a:p>
          <a:p>
            <a:pPr algn="just" eaLnBrk="1" hangingPunct="1">
              <a:spcBef>
                <a:spcPct val="0"/>
              </a:spcBef>
              <a:buFontTx/>
              <a:buNone/>
            </a:pPr>
            <a:endParaRPr lang="en-GB" altLang="es-ES" sz="500">
              <a:solidFill>
                <a:srgbClr val="953735"/>
              </a:solidFill>
              <a:latin typeface="Gill Sans"/>
            </a:endParaRPr>
          </a:p>
          <a:p>
            <a:pPr algn="just" eaLnBrk="1" hangingPunct="1">
              <a:spcBef>
                <a:spcPct val="0"/>
              </a:spcBef>
              <a:buFont typeface="Wingdings" panose="05000000000000000000" pitchFamily="2" charset="2"/>
              <a:buChar char="Ø"/>
            </a:pPr>
            <a:r>
              <a:rPr lang="en-GB" altLang="es-ES" sz="900" b="1" i="1">
                <a:solidFill>
                  <a:srgbClr val="953735"/>
                </a:solidFill>
                <a:latin typeface="Gill Sans"/>
              </a:rPr>
              <a:t>Financing for large companies, projects and local authorities</a:t>
            </a:r>
            <a:r>
              <a:rPr lang="en-GB" altLang="es-ES" sz="900">
                <a:solidFill>
                  <a:srgbClr val="953735"/>
                </a:solidFill>
                <a:latin typeface="Gill Sans"/>
              </a:rPr>
              <a:t>: Intended to fund major public or private investment projects which, by their nature, involve high capital requirements and long repayment periods. ICO studies, grants and assumes the risk in the transactions using the standard economic and financial criteria used by commercial banks and assessing the social, economic and environmental impact of the investments it funds. These loans may be bilateral, although it is more common for them to be syndicated with other financial institutions, funded jointly with multilateral financial institutions, or in some cases, when funding Spanish investments abroad, through local financial institutions in the countries receiving the investment.</a:t>
            </a:r>
          </a:p>
        </p:txBody>
      </p:sp>
      <p:sp>
        <p:nvSpPr>
          <p:cNvPr id="28681" name="21 Rectángulo">
            <a:extLst>
              <a:ext uri="{FF2B5EF4-FFF2-40B4-BE49-F238E27FC236}">
                <a16:creationId xmlns="" xmlns:a16="http://schemas.microsoft.com/office/drawing/2014/main" id="{26D1AEDF-C80B-4212-BF80-8E655FC3045B}"/>
              </a:ext>
            </a:extLst>
          </p:cNvPr>
          <p:cNvSpPr>
            <a:spLocks noChangeArrowheads="1"/>
          </p:cNvSpPr>
          <p:nvPr/>
        </p:nvSpPr>
        <p:spPr bwMode="auto">
          <a:xfrm>
            <a:off x="1655763" y="3490119"/>
            <a:ext cx="1852612" cy="23083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sz="900" b="1" dirty="0">
                <a:solidFill>
                  <a:srgbClr val="9E1B34"/>
                </a:solidFill>
                <a:latin typeface="Gill Sans"/>
              </a:rPr>
              <a:t> </a:t>
            </a:r>
            <a:r>
              <a:rPr lang="en-GB" altLang="es-ES" sz="900" b="1" dirty="0">
                <a:solidFill>
                  <a:srgbClr val="9E1B34"/>
                </a:solidFill>
                <a:latin typeface="Gill Sans"/>
              </a:rPr>
              <a:t>OTHER PRODUCTS</a:t>
            </a:r>
          </a:p>
        </p:txBody>
      </p:sp>
      <p:sp>
        <p:nvSpPr>
          <p:cNvPr id="28682" name="4 Rectángulo">
            <a:extLst>
              <a:ext uri="{FF2B5EF4-FFF2-40B4-BE49-F238E27FC236}">
                <a16:creationId xmlns="" xmlns:a16="http://schemas.microsoft.com/office/drawing/2014/main" id="{9395E3AF-4457-49A2-A1E7-6A0581A7C0BC}"/>
              </a:ext>
            </a:extLst>
          </p:cNvPr>
          <p:cNvSpPr>
            <a:spLocks noChangeArrowheads="1"/>
          </p:cNvSpPr>
          <p:nvPr/>
        </p:nvSpPr>
        <p:spPr bwMode="auto">
          <a:xfrm>
            <a:off x="1655763" y="3806825"/>
            <a:ext cx="69850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dirty="0">
                <a:solidFill>
                  <a:srgbClr val="9E1B34"/>
                </a:solidFill>
                <a:latin typeface="Gill Sans"/>
              </a:rPr>
              <a:t>In 2016, ICO continued to promote the various funds in which it invests, some managed through its wholly owned investee, AXIS </a:t>
            </a:r>
            <a:r>
              <a:rPr lang="en-GB" altLang="es-ES" sz="900" dirty="0" err="1">
                <a:solidFill>
                  <a:srgbClr val="9E1B34"/>
                </a:solidFill>
                <a:latin typeface="Gill Sans"/>
              </a:rPr>
              <a:t>Participaciones</a:t>
            </a:r>
            <a:r>
              <a:rPr lang="en-GB" altLang="es-ES" sz="900" dirty="0">
                <a:solidFill>
                  <a:srgbClr val="9E1B34"/>
                </a:solidFill>
                <a:latin typeface="Gill Sans"/>
              </a:rPr>
              <a:t> </a:t>
            </a:r>
            <a:r>
              <a:rPr lang="en-GB" altLang="es-ES" sz="900" dirty="0" err="1">
                <a:solidFill>
                  <a:srgbClr val="9E1B34"/>
                </a:solidFill>
                <a:latin typeface="Gill Sans"/>
              </a:rPr>
              <a:t>Empresariales</a:t>
            </a:r>
            <a:r>
              <a:rPr lang="en-GB" altLang="es-ES" sz="900" dirty="0">
                <a:solidFill>
                  <a:srgbClr val="9E1B34"/>
                </a:solidFill>
                <a:latin typeface="Gill Sans"/>
              </a:rPr>
              <a:t> S.G.E.C.R., S.A.U. and others by the Institute itself or other institutions or companies.</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 typeface="Wingdings" panose="05000000000000000000" pitchFamily="2" charset="2"/>
              <a:buChar char="Ø"/>
            </a:pPr>
            <a:r>
              <a:rPr lang="en-GB" altLang="es-ES" sz="900" b="1" i="1" dirty="0">
                <a:solidFill>
                  <a:srgbClr val="9E1B34"/>
                </a:solidFill>
                <a:latin typeface="Gill Sans"/>
              </a:rPr>
              <a:t>FOND-ICO Global</a:t>
            </a:r>
            <a:r>
              <a:rPr lang="en-GB" altLang="es-ES" sz="900" dirty="0">
                <a:solidFill>
                  <a:srgbClr val="9E1B34"/>
                </a:solidFill>
                <a:latin typeface="Gill Sans"/>
              </a:rPr>
              <a:t>. Spain's first publicly held "fund of funds", with assets of €1.5 billion. It responds to one of the main concerns in the venture capital sector, which was asking for greater public sector involvement in relation to alternative funding channels to bank financing for businesses; it forms part of one of the measures in the “Economic Stimulus and Entrepreneur Support Plan” approved by the Government in February 2013. The purpose of this fund is to promote the creation of privately managed venture capital funds which primarily invest in Spanish companies at all stages of development.</a:t>
            </a:r>
          </a:p>
          <a:p>
            <a:pPr algn="just" eaLnBrk="1" hangingPunct="1">
              <a:spcBef>
                <a:spcPct val="0"/>
              </a:spcBef>
              <a:buFont typeface="Wingdings" panose="05000000000000000000" pitchFamily="2" charset="2"/>
              <a:buChar char="Ø"/>
            </a:pPr>
            <a:endParaRPr lang="en-GB" altLang="es-ES" sz="500" dirty="0">
              <a:solidFill>
                <a:srgbClr val="9E1B34"/>
              </a:solidFill>
              <a:latin typeface="Gill Sans"/>
            </a:endParaRPr>
          </a:p>
          <a:p>
            <a:pPr algn="just" eaLnBrk="1" hangingPunct="1">
              <a:spcBef>
                <a:spcPct val="0"/>
              </a:spcBef>
              <a:buFont typeface="Wingdings" panose="05000000000000000000" pitchFamily="2" charset="2"/>
              <a:buChar char="Ø"/>
            </a:pPr>
            <a:r>
              <a:rPr lang="en-GB" altLang="es-ES" sz="900" b="1" i="1" dirty="0">
                <a:solidFill>
                  <a:srgbClr val="9E1B34"/>
                </a:solidFill>
                <a:latin typeface="Gill Sans"/>
              </a:rPr>
              <a:t>FOND-</a:t>
            </a:r>
            <a:r>
              <a:rPr lang="en-GB" altLang="es-ES" sz="900" b="1" i="1" dirty="0" err="1">
                <a:solidFill>
                  <a:srgbClr val="9E1B34"/>
                </a:solidFill>
                <a:latin typeface="Gill Sans"/>
              </a:rPr>
              <a:t>ICOpyme</a:t>
            </a:r>
            <a:r>
              <a:rPr lang="en-GB" altLang="es-ES" sz="900" b="1" i="1" dirty="0">
                <a:solidFill>
                  <a:srgbClr val="9E1B34"/>
                </a:solidFill>
                <a:latin typeface="Gill Sans"/>
              </a:rPr>
              <a:t>, FCR</a:t>
            </a:r>
            <a:r>
              <a:rPr lang="en-GB" altLang="es-ES" sz="900" dirty="0">
                <a:solidFill>
                  <a:srgbClr val="9E1B34"/>
                </a:solidFill>
                <a:latin typeface="Gill Sans"/>
              </a:rPr>
              <a:t>. Its objective focuses mainly on companies which, having reached a certain degree of maturity, wish to finance their expansion, growth and/or internationalisation and, to a lesser extent, companies in their early stages which, having survived the initial stages, need resources to continue their development.  In both cases the investment is made jointly with other financial, technological or industrial partners.</a:t>
            </a:r>
          </a:p>
          <a:p>
            <a:pPr algn="just" eaLnBrk="1" hangingPunct="1">
              <a:spcBef>
                <a:spcPct val="0"/>
              </a:spcBef>
              <a:buFont typeface="Wingdings" panose="05000000000000000000" pitchFamily="2" charset="2"/>
              <a:buChar char="Ø"/>
            </a:pPr>
            <a:endParaRPr lang="en-GB" altLang="es-ES" sz="500" dirty="0">
              <a:solidFill>
                <a:srgbClr val="9E1B34"/>
              </a:solidFill>
              <a:latin typeface="Gill Sans"/>
            </a:endParaRPr>
          </a:p>
          <a:p>
            <a:pPr algn="just" eaLnBrk="1" hangingPunct="1">
              <a:spcBef>
                <a:spcPct val="0"/>
              </a:spcBef>
              <a:buFont typeface="Wingdings" panose="05000000000000000000" pitchFamily="2" charset="2"/>
              <a:buChar char="Ø"/>
            </a:pPr>
            <a:r>
              <a:rPr lang="en-GB" altLang="es-ES" sz="900" b="1" i="1" dirty="0">
                <a:solidFill>
                  <a:srgbClr val="9E1B34"/>
                </a:solidFill>
                <a:latin typeface="Gill Sans"/>
              </a:rPr>
              <a:t>FOND-</a:t>
            </a:r>
            <a:r>
              <a:rPr lang="en-GB" altLang="es-ES" sz="900" b="1" i="1" dirty="0" err="1">
                <a:solidFill>
                  <a:srgbClr val="9E1B34"/>
                </a:solidFill>
                <a:latin typeface="Gill Sans"/>
              </a:rPr>
              <a:t>ICOinfraestructuras</a:t>
            </a:r>
            <a:r>
              <a:rPr lang="en-GB" altLang="es-ES" sz="900" b="1" i="1" dirty="0">
                <a:solidFill>
                  <a:srgbClr val="9E1B34"/>
                </a:solidFill>
                <a:latin typeface="Gill Sans"/>
              </a:rPr>
              <a:t>, FCR</a:t>
            </a:r>
            <a:r>
              <a:rPr lang="en-GB" altLang="es-ES" sz="900" dirty="0">
                <a:solidFill>
                  <a:srgbClr val="9E1B34"/>
                </a:solidFill>
                <a:latin typeface="Gill Sans"/>
              </a:rPr>
              <a:t>. The objective of this fund is to contribute to the development, construction and co-management of infrastructure projects, focusing on public-private partnership schemes. The objectives of this fund include strengthening the capitalisation of projects, supporting infrastructure management companies by taking minority equity stakes.</a:t>
            </a:r>
            <a:endParaRPr lang="en-GB" altLang="es-ES" sz="500" dirty="0">
              <a:solidFill>
                <a:srgbClr val="9E1B34"/>
              </a:solidFill>
              <a:latin typeface="Gill Sans"/>
            </a:endParaRPr>
          </a:p>
        </p:txBody>
      </p:sp>
      <p:sp>
        <p:nvSpPr>
          <p:cNvPr id="28683" name="8 Rectángulo">
            <a:extLst>
              <a:ext uri="{FF2B5EF4-FFF2-40B4-BE49-F238E27FC236}">
                <a16:creationId xmlns="" xmlns:a16="http://schemas.microsoft.com/office/drawing/2014/main" id="{7862B158-38DA-4515-8225-E861CA33EDD3}"/>
              </a:ext>
            </a:extLst>
          </p:cNvPr>
          <p:cNvSpPr>
            <a:spLocks noChangeArrowheads="1"/>
          </p:cNvSpPr>
          <p:nvPr/>
        </p:nvSpPr>
        <p:spPr bwMode="auto">
          <a:xfrm>
            <a:off x="1655763" y="893763"/>
            <a:ext cx="7019925" cy="274637"/>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BUSINESS MODEL. PRODUCTS</a:t>
            </a:r>
          </a:p>
        </p:txBody>
      </p:sp>
      <p:grpSp>
        <p:nvGrpSpPr>
          <p:cNvPr id="4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3"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5"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6"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7"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8"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9"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7"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B119FAFC-D451-4A4D-A9D6-357CFBE6CBBD}"/>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B7F3B243-A693-4161-9148-18D17844A8C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6DF463C7-7B7B-452A-B47B-846F872931AF}"/>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29701" name="Picture 2">
            <a:extLst>
              <a:ext uri="{FF2B5EF4-FFF2-40B4-BE49-F238E27FC236}">
                <a16:creationId xmlns="" xmlns:a16="http://schemas.microsoft.com/office/drawing/2014/main" id="{A9899F8D-9646-454A-A22A-31DCE1087F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B56D4D9F-8ED8-4161-A79B-85E2A04DEDB0}"/>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E155DE60-7D8E-4565-B83B-7BE4F7EECE95}" type="slidenum">
              <a:rPr lang="es-ES" altLang="es-ES" sz="1600" b="1">
                <a:solidFill>
                  <a:srgbClr val="FFC000"/>
                </a:solidFill>
              </a:rPr>
              <a:pPr eaLnBrk="1" hangingPunct="1">
                <a:spcBef>
                  <a:spcPct val="0"/>
                </a:spcBef>
                <a:buFontTx/>
                <a:buNone/>
              </a:pPr>
              <a:t>28</a:t>
            </a:fld>
            <a:endParaRPr lang="en-GB" altLang="es-ES" sz="1600" b="1">
              <a:solidFill>
                <a:srgbClr val="FFC000"/>
              </a:solidFill>
            </a:endParaRPr>
          </a:p>
        </p:txBody>
      </p:sp>
      <p:sp>
        <p:nvSpPr>
          <p:cNvPr id="21511" name="4 Rectángulo">
            <a:extLst>
              <a:ext uri="{FF2B5EF4-FFF2-40B4-BE49-F238E27FC236}">
                <a16:creationId xmlns="" xmlns:a16="http://schemas.microsoft.com/office/drawing/2014/main" id="{6457531C-75A4-4C08-8492-4EA8C957DE0F}"/>
              </a:ext>
            </a:extLst>
          </p:cNvPr>
          <p:cNvSpPr>
            <a:spLocks noChangeArrowheads="1"/>
          </p:cNvSpPr>
          <p:nvPr/>
        </p:nvSpPr>
        <p:spPr bwMode="auto">
          <a:xfrm>
            <a:off x="1692275" y="1681163"/>
            <a:ext cx="5183188" cy="217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7800" indent="-177800"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indent="0" algn="just" eaLnBrk="1" hangingPunct="1">
              <a:spcBef>
                <a:spcPct val="0"/>
              </a:spcBef>
              <a:buFont typeface="Arial" pitchFamily="34" charset="0"/>
              <a:buNone/>
              <a:defRPr/>
            </a:pPr>
            <a:r>
              <a:rPr lang="en-GB" altLang="es-ES" sz="900" dirty="0">
                <a:solidFill>
                  <a:srgbClr val="953735"/>
                </a:solidFill>
                <a:latin typeface="Gill Sans" charset="0"/>
              </a:rPr>
              <a:t>ICO also contributes different amounts to the following capital funds:</a:t>
            </a:r>
          </a:p>
          <a:p>
            <a:pPr marL="0" indent="0" algn="just" eaLnBrk="1" hangingPunct="1">
              <a:spcBef>
                <a:spcPct val="0"/>
              </a:spcBef>
              <a:buFont typeface="Arial" pitchFamily="34" charset="0"/>
              <a:buNone/>
              <a:defRPr/>
            </a:pPr>
            <a:endParaRPr lang="en-GB" altLang="es-ES" sz="900" dirty="0">
              <a:solidFill>
                <a:srgbClr val="953735"/>
              </a:solidFill>
              <a:latin typeface="Gill Sans" charset="0"/>
            </a:endParaRPr>
          </a:p>
          <a:p>
            <a:pPr algn="just" eaLnBrk="1" hangingPunct="1">
              <a:spcBef>
                <a:spcPct val="0"/>
              </a:spcBef>
              <a:buFont typeface="Wingdings" pitchFamily="2" charset="2"/>
              <a:buChar char="§"/>
              <a:defRPr/>
            </a:pPr>
            <a:r>
              <a:rPr lang="en-GB" altLang="es-ES" sz="900" b="1" dirty="0">
                <a:solidFill>
                  <a:srgbClr val="953735"/>
                </a:solidFill>
                <a:latin typeface="Gill Sans" charset="0"/>
              </a:rPr>
              <a:t>Fons Mediterrània Capital, </a:t>
            </a:r>
            <a:r>
              <a:rPr lang="en-GB" altLang="es-ES" sz="900" dirty="0">
                <a:solidFill>
                  <a:srgbClr val="953735"/>
                </a:solidFill>
                <a:latin typeface="Gill Sans" charset="0"/>
              </a:rPr>
              <a:t>venture capital fund created and designed by ICO in collaboration with the Institut Catalá de Finances (ICF) and the European Investment Bank (EIB). It has a broad and diversified investment mission, carrying out investment transactions in Morocco, Tunisia and Algeria. It is currently in the process of divestment.</a:t>
            </a:r>
          </a:p>
          <a:p>
            <a:pPr algn="just" eaLnBrk="1" hangingPunct="1">
              <a:spcBef>
                <a:spcPct val="0"/>
              </a:spcBef>
              <a:buFont typeface="Wingdings" pitchFamily="2" charset="2"/>
              <a:buChar char="§"/>
              <a:defRPr/>
            </a:pPr>
            <a:endParaRPr lang="en-GB" altLang="es-ES" sz="900" dirty="0">
              <a:solidFill>
                <a:srgbClr val="953735"/>
              </a:solidFill>
              <a:latin typeface="Gill Sans" charset="0"/>
            </a:endParaRPr>
          </a:p>
          <a:p>
            <a:pPr algn="just" eaLnBrk="1" hangingPunct="1">
              <a:spcBef>
                <a:spcPct val="0"/>
              </a:spcBef>
              <a:buFont typeface="Wingdings" pitchFamily="2" charset="2"/>
              <a:buChar char="§"/>
              <a:defRPr/>
            </a:pPr>
            <a:r>
              <a:rPr lang="en-GB" altLang="es-ES" sz="900" b="1" dirty="0">
                <a:solidFill>
                  <a:srgbClr val="953735"/>
                </a:solidFill>
                <a:latin typeface="Gill Sans" charset="0"/>
              </a:rPr>
              <a:t>FC2E, Carbon Fund for Spanish Companies</a:t>
            </a:r>
            <a:r>
              <a:rPr lang="en-GB" altLang="es-ES" sz="900" dirty="0">
                <a:solidFill>
                  <a:srgbClr val="953735"/>
                </a:solidFill>
                <a:latin typeface="Gill Sans" charset="0"/>
              </a:rPr>
              <a:t>, promoted by the Instituto de Crédito Oficial and Santander Investment. It is the first mixed-capital carbon fund managed in Spain. It was created to help Spanish companies comply with greenhouse gas emissions regulations. To achieve its objective, the fund supports clean projects carried out in emerging countries under the mechanisms established in the Kyoto Protocol, that is, the Clean Development Mechanism (CDM) and Joint Implementation (JI), by buying the carbon credits generated by those projects. </a:t>
            </a:r>
          </a:p>
        </p:txBody>
      </p:sp>
      <p:grpSp>
        <p:nvGrpSpPr>
          <p:cNvPr id="29704" name="8 Grupo">
            <a:extLst>
              <a:ext uri="{FF2B5EF4-FFF2-40B4-BE49-F238E27FC236}">
                <a16:creationId xmlns="" xmlns:a16="http://schemas.microsoft.com/office/drawing/2014/main" id="{58BA7BD8-D5FF-4C28-90A2-5F501D8AA331}"/>
              </a:ext>
            </a:extLst>
          </p:cNvPr>
          <p:cNvGrpSpPr>
            <a:grpSpLocks/>
          </p:cNvGrpSpPr>
          <p:nvPr/>
        </p:nvGrpSpPr>
        <p:grpSpPr bwMode="auto">
          <a:xfrm>
            <a:off x="7019925" y="2205038"/>
            <a:ext cx="1179513" cy="1271587"/>
            <a:chOff x="7640572" y="2132855"/>
            <a:chExt cx="919640" cy="1003407"/>
          </a:xfrm>
        </p:grpSpPr>
        <p:pic>
          <p:nvPicPr>
            <p:cNvPr id="29722" name="2 Imagen">
              <a:extLst>
                <a:ext uri="{FF2B5EF4-FFF2-40B4-BE49-F238E27FC236}">
                  <a16:creationId xmlns="" xmlns:a16="http://schemas.microsoft.com/office/drawing/2014/main" id="{14FD9136-4B5B-4A12-93D1-B2F767BD0A1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646825" y="2370046"/>
              <a:ext cx="879729" cy="766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7 Rectángulo">
              <a:extLst>
                <a:ext uri="{FF2B5EF4-FFF2-40B4-BE49-F238E27FC236}">
                  <a16:creationId xmlns="" xmlns:a16="http://schemas.microsoft.com/office/drawing/2014/main" id="{B549DC1E-506C-4BEE-95C2-C822B5302449}"/>
                </a:ext>
              </a:extLst>
            </p:cNvPr>
            <p:cNvSpPr/>
            <p:nvPr/>
          </p:nvSpPr>
          <p:spPr>
            <a:xfrm>
              <a:off x="8459955" y="2177952"/>
              <a:ext cx="100257" cy="76664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a:p>
          </p:txBody>
        </p:sp>
        <p:sp>
          <p:nvSpPr>
            <p:cNvPr id="17" name="16 Rectángulo">
              <a:extLst>
                <a:ext uri="{FF2B5EF4-FFF2-40B4-BE49-F238E27FC236}">
                  <a16:creationId xmlns="" xmlns:a16="http://schemas.microsoft.com/office/drawing/2014/main" id="{63FD8D21-2F27-4B5C-9E00-26B127802261}"/>
                </a:ext>
              </a:extLst>
            </p:cNvPr>
            <p:cNvSpPr/>
            <p:nvPr/>
          </p:nvSpPr>
          <p:spPr>
            <a:xfrm>
              <a:off x="7640572" y="2132855"/>
              <a:ext cx="100257" cy="81174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s-ES"/>
            </a:p>
          </p:txBody>
        </p:sp>
      </p:grpSp>
      <p:sp>
        <p:nvSpPr>
          <p:cNvPr id="29705" name="21 Rectángulo">
            <a:extLst>
              <a:ext uri="{FF2B5EF4-FFF2-40B4-BE49-F238E27FC236}">
                <a16:creationId xmlns="" xmlns:a16="http://schemas.microsoft.com/office/drawing/2014/main" id="{42F4AF38-6F1F-4655-B639-C61C32DA2C1C}"/>
              </a:ext>
            </a:extLst>
          </p:cNvPr>
          <p:cNvSpPr>
            <a:spLocks noChangeArrowheads="1"/>
          </p:cNvSpPr>
          <p:nvPr/>
        </p:nvSpPr>
        <p:spPr bwMode="auto">
          <a:xfrm>
            <a:off x="1692275" y="1076325"/>
            <a:ext cx="2087563" cy="2397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sz="900" dirty="0">
                <a:solidFill>
                  <a:srgbClr val="9E1B34"/>
                </a:solidFill>
              </a:rPr>
              <a:t> </a:t>
            </a:r>
            <a:r>
              <a:rPr lang="en-GB" altLang="es-ES" sz="900" b="1" dirty="0">
                <a:solidFill>
                  <a:srgbClr val="9E1B34"/>
                </a:solidFill>
                <a:latin typeface="Gill Sans"/>
              </a:rPr>
              <a:t>OTHER CAPITAL FUNDS</a:t>
            </a:r>
          </a:p>
        </p:txBody>
      </p:sp>
      <p:sp>
        <p:nvSpPr>
          <p:cNvPr id="29706" name="4 Rectángulo">
            <a:extLst>
              <a:ext uri="{FF2B5EF4-FFF2-40B4-BE49-F238E27FC236}">
                <a16:creationId xmlns="" xmlns:a16="http://schemas.microsoft.com/office/drawing/2014/main" id="{72E22C14-7B96-4CD5-B610-B00BD76F21B1}"/>
              </a:ext>
            </a:extLst>
          </p:cNvPr>
          <p:cNvSpPr>
            <a:spLocks noChangeArrowheads="1"/>
          </p:cNvSpPr>
          <p:nvPr/>
        </p:nvSpPr>
        <p:spPr bwMode="auto">
          <a:xfrm>
            <a:off x="1692275" y="3879850"/>
            <a:ext cx="6875463" cy="106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7800" indent="-17780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
            </a:pPr>
            <a:r>
              <a:rPr lang="en-GB" altLang="es-ES" sz="900" b="1">
                <a:solidFill>
                  <a:srgbClr val="953735"/>
                </a:solidFill>
                <a:latin typeface="Gill Sans"/>
              </a:rPr>
              <a:t>Marguerite Fund, </a:t>
            </a:r>
            <a:r>
              <a:rPr lang="en-GB" altLang="es-ES" sz="900">
                <a:solidFill>
                  <a:srgbClr val="953735"/>
                </a:solidFill>
                <a:latin typeface="Gill Sans"/>
              </a:rPr>
              <a:t>, European capital fund designed by ICO in collaboration with the European Investment Bank, KFW Bankengruppe, the European Commission, Cassa Depositi e Prestiti, Caisse des Dépots et Consignations and PKO Bank Polski,S.A</a:t>
            </a:r>
            <a:r>
              <a:rPr lang="en-GB"/>
              <a:t>.</a:t>
            </a:r>
            <a:r>
              <a:rPr lang="en-GB" altLang="es-ES" sz="900">
                <a:solidFill>
                  <a:srgbClr val="953735"/>
                </a:solidFill>
                <a:latin typeface="Gill Sans"/>
              </a:rPr>
              <a:t> The purpose of the fund is to mitigate the lack of capital in the European infrastructure projects market. Currently, an expansion to the sectors and products covered is being discussed to adapt the fund to current market deficiencies and the “Juncker Plan”. ICO manages the Spanish Treasury's investment in this fund, which is managed by an independent team that identifies and assesses possible investments, preferably in trans-European energy and transport networks, as well as renewable energy.</a:t>
            </a:r>
          </a:p>
        </p:txBody>
      </p:sp>
      <p:grpSp>
        <p:nvGrpSpPr>
          <p:cNvPr id="4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5"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6"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7" name="26 Grupo"/>
          <p:cNvGrpSpPr/>
          <p:nvPr/>
        </p:nvGrpSpPr>
        <p:grpSpPr>
          <a:xfrm>
            <a:off x="93663" y="5481228"/>
            <a:ext cx="1320800" cy="684622"/>
            <a:chOff x="93663" y="5481228"/>
            <a:chExt cx="1320800" cy="684622"/>
          </a:xfrm>
        </p:grpSpPr>
        <p:sp>
          <p:nvSpPr>
            <p:cNvPr id="28"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9"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A4988964-39FB-486C-BE54-DE70368EB5E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04D4CDD0-0D28-49C1-966B-DF0166F6ADF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04866C8E-5098-4767-8EB6-DA57D7145D4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30725" name="Picture 2">
            <a:extLst>
              <a:ext uri="{FF2B5EF4-FFF2-40B4-BE49-F238E27FC236}">
                <a16:creationId xmlns="" xmlns:a16="http://schemas.microsoft.com/office/drawing/2014/main" id="{9191AB04-2F8F-405B-AD07-687DCF40276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1479FC03-7EF7-47D1-BEF4-A791CCBF004B}"/>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CC778523-19E2-4213-9866-BABA20000FC3}" type="slidenum">
              <a:rPr lang="es-ES" altLang="es-ES" sz="1600" b="1">
                <a:solidFill>
                  <a:srgbClr val="FFC000"/>
                </a:solidFill>
              </a:rPr>
              <a:pPr eaLnBrk="1" hangingPunct="1">
                <a:spcBef>
                  <a:spcPct val="0"/>
                </a:spcBef>
                <a:buFontTx/>
                <a:buNone/>
              </a:pPr>
              <a:t>29</a:t>
            </a:fld>
            <a:endParaRPr lang="en-GB" altLang="es-ES" sz="1600" b="1">
              <a:solidFill>
                <a:srgbClr val="FFC000"/>
              </a:solidFill>
            </a:endParaRPr>
          </a:p>
        </p:txBody>
      </p:sp>
      <p:sp>
        <p:nvSpPr>
          <p:cNvPr id="13" name="12 Rectángulo">
            <a:extLst>
              <a:ext uri="{FF2B5EF4-FFF2-40B4-BE49-F238E27FC236}">
                <a16:creationId xmlns="" xmlns:a16="http://schemas.microsoft.com/office/drawing/2014/main" id="{AA4D01CB-1D9B-4BA5-8589-4B16A13093AB}"/>
              </a:ext>
            </a:extLst>
          </p:cNvPr>
          <p:cNvSpPr/>
          <p:nvPr/>
        </p:nvSpPr>
        <p:spPr>
          <a:xfrm>
            <a:off x="1619250" y="1166813"/>
            <a:ext cx="7129463" cy="369887"/>
          </a:xfrm>
          <a:prstGeom prst="rect">
            <a:avLst/>
          </a:prstGeom>
        </p:spPr>
        <p:txBody>
          <a:bodyPr>
            <a:spAutoFit/>
          </a:bodyPr>
          <a:lstStyle/>
          <a:p>
            <a:pPr algn="just">
              <a:defRPr/>
            </a:pPr>
            <a:r>
              <a:rPr lang="en-GB" sz="900" dirty="0">
                <a:solidFill>
                  <a:schemeClr val="accent2">
                    <a:lumMod val="75000"/>
                  </a:schemeClr>
                </a:solidFill>
                <a:latin typeface="Gill Sans"/>
              </a:rPr>
              <a:t>The stakeholder identification process is undertaken by means of ICO's relationship with each of the potential stakeholders. Based on this methodology, ICO has identified the following groups:</a:t>
            </a:r>
          </a:p>
        </p:txBody>
      </p:sp>
      <p:graphicFrame>
        <p:nvGraphicFramePr>
          <p:cNvPr id="10" name="9 Tabla">
            <a:extLst>
              <a:ext uri="{FF2B5EF4-FFF2-40B4-BE49-F238E27FC236}">
                <a16:creationId xmlns="" xmlns:a16="http://schemas.microsoft.com/office/drawing/2014/main" id="{26002A25-C454-41ED-993B-AE9BAC7A7202}"/>
              </a:ext>
            </a:extLst>
          </p:cNvPr>
          <p:cNvGraphicFramePr>
            <a:graphicFrameLocks noGrp="1"/>
          </p:cNvGraphicFramePr>
          <p:nvPr/>
        </p:nvGraphicFramePr>
        <p:xfrm>
          <a:off x="1619250" y="1557338"/>
          <a:ext cx="7129462" cy="4960838"/>
        </p:xfrm>
        <a:graphic>
          <a:graphicData uri="http://schemas.openxmlformats.org/drawingml/2006/table">
            <a:tbl>
              <a:tblPr firstRow="1" bandRow="1"/>
              <a:tblGrid>
                <a:gridCol w="1218735">
                  <a:extLst>
                    <a:ext uri="{9D8B030D-6E8A-4147-A177-3AD203B41FA5}">
                      <a16:colId xmlns="" xmlns:a16="http://schemas.microsoft.com/office/drawing/2014/main" val="20000"/>
                    </a:ext>
                  </a:extLst>
                </a:gridCol>
                <a:gridCol w="1336895">
                  <a:extLst>
                    <a:ext uri="{9D8B030D-6E8A-4147-A177-3AD203B41FA5}">
                      <a16:colId xmlns="" xmlns:a16="http://schemas.microsoft.com/office/drawing/2014/main" val="20001"/>
                    </a:ext>
                  </a:extLst>
                </a:gridCol>
                <a:gridCol w="2224117">
                  <a:extLst>
                    <a:ext uri="{9D8B030D-6E8A-4147-A177-3AD203B41FA5}">
                      <a16:colId xmlns="" xmlns:a16="http://schemas.microsoft.com/office/drawing/2014/main" val="20002"/>
                    </a:ext>
                  </a:extLst>
                </a:gridCol>
                <a:gridCol w="2349715">
                  <a:extLst>
                    <a:ext uri="{9D8B030D-6E8A-4147-A177-3AD203B41FA5}">
                      <a16:colId xmlns="" xmlns:a16="http://schemas.microsoft.com/office/drawing/2014/main" val="20003"/>
                    </a:ext>
                  </a:extLst>
                </a:gridCol>
              </a:tblGrid>
              <a:tr h="214670">
                <a:tc>
                  <a:txBody>
                    <a:bodyPr/>
                    <a:lstStyle/>
                    <a:p>
                      <a:pPr algn="ctr" rtl="0" fontAlgn="ctr"/>
                      <a:r>
                        <a:rPr lang="en-GB" sz="800" b="1" i="0" u="none" strike="noStrike" dirty="0">
                          <a:solidFill>
                            <a:schemeClr val="bg1"/>
                          </a:solidFill>
                          <a:effectLst/>
                          <a:latin typeface="Gill Sans"/>
                        </a:rPr>
                        <a:t>GROUP</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ctr"/>
                      <a:r>
                        <a:rPr lang="en-GB" sz="800" b="1" i="0" u="none" strike="noStrike" dirty="0">
                          <a:solidFill>
                            <a:schemeClr val="bg1"/>
                          </a:solidFill>
                          <a:effectLst/>
                          <a:latin typeface="Gill Sans"/>
                        </a:rPr>
                        <a:t>SUBGROUP</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ctr"/>
                      <a:r>
                        <a:rPr lang="en-GB" sz="800" b="1" i="0" u="none" strike="noStrike" dirty="0">
                          <a:solidFill>
                            <a:schemeClr val="bg1"/>
                          </a:solidFill>
                          <a:effectLst/>
                          <a:latin typeface="Gill Sans"/>
                        </a:rPr>
                        <a:t>DESCRIPTION</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ctr"/>
                      <a:r>
                        <a:rPr lang="en-GB" sz="800" b="1" i="0" u="none" strike="noStrike" dirty="0">
                          <a:solidFill>
                            <a:schemeClr val="bg1"/>
                          </a:solidFill>
                          <a:effectLst/>
                          <a:latin typeface="Gill Sans"/>
                        </a:rPr>
                        <a:t>AIMS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337337">
                <a:tc rowSpan="5">
                  <a:txBody>
                    <a:bodyPr/>
                    <a:lstStyle/>
                    <a:p>
                      <a:pPr algn="ctr" rtl="0" fontAlgn="ctr"/>
                      <a:r>
                        <a:rPr lang="en-GB" sz="800" b="1" i="0" u="none" strike="noStrike" dirty="0">
                          <a:solidFill>
                            <a:schemeClr val="accent2">
                              <a:lumMod val="75000"/>
                            </a:schemeClr>
                          </a:solidFill>
                          <a:effectLst/>
                          <a:latin typeface="Gill Sans"/>
                        </a:rPr>
                        <a:t>1. CLIENTS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rtl="0" fontAlgn="ctr"/>
                      <a:r>
                        <a:rPr lang="en-GB" sz="700" b="0" i="0" u="none" strike="noStrike" dirty="0">
                          <a:solidFill>
                            <a:schemeClr val="accent2">
                              <a:lumMod val="75000"/>
                            </a:schemeClr>
                          </a:solidFill>
                          <a:effectLst/>
                          <a:latin typeface="Gill Sans"/>
                        </a:rPr>
                        <a:t>Financial institutions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Financial institutions that act as the mediators of the loans offered by ICO to SMEs and the self-employed</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Offering ICO financing through the financial institutions' branches to facilitate access among SMEs and the self-employed to ICO loans.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1"/>
                  </a:ext>
                </a:extLst>
              </a:tr>
              <a:tr h="224892">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SMEs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Companies benefiting from ICO's financing facilities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rowSpan="3">
                  <a:txBody>
                    <a:bodyPr/>
                    <a:lstStyle/>
                    <a:p>
                      <a:pPr algn="just" rtl="0" fontAlgn="ctr"/>
                      <a:r>
                        <a:rPr lang="en-GB" sz="700" b="0" i="0" u="none" strike="noStrike" dirty="0">
                          <a:solidFill>
                            <a:schemeClr val="accent2">
                              <a:lumMod val="75000"/>
                            </a:schemeClr>
                          </a:solidFill>
                          <a:effectLst/>
                          <a:latin typeface="Gill Sans"/>
                        </a:rPr>
                        <a:t>Generating/preserving employment and, in particular, in regions with a GDP below the national average; promoting the internationalisation of Spanish companies; financing investment projects that generate wealth and employment and those having a positive environmental and social impact.</a:t>
                      </a:r>
                    </a:p>
                  </a:txBody>
                  <a:tcPr marL="35998" marR="71998" marT="0"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bg1"/>
                    </a:solidFill>
                  </a:tcPr>
                </a:tc>
                <a:extLst>
                  <a:ext uri="{0D108BD9-81ED-4DB2-BD59-A6C34878D82A}">
                    <a16:rowId xmlns="" xmlns:a16="http://schemas.microsoft.com/office/drawing/2014/main" val="10002"/>
                  </a:ext>
                </a:extLst>
              </a:tr>
              <a:tr h="224892">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Self-employed</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Individual business owners benefiting from ICO's financing facilities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vMerge="1">
                  <a:txBody>
                    <a:bodyPr/>
                    <a:lstStyle/>
                    <a:p>
                      <a:endParaRPr lang="es-ES"/>
                    </a:p>
                  </a:txBody>
                  <a:tcPr/>
                </a:tc>
                <a:extLst>
                  <a:ext uri="{0D108BD9-81ED-4DB2-BD59-A6C34878D82A}">
                    <a16:rowId xmlns="" xmlns:a16="http://schemas.microsoft.com/office/drawing/2014/main" val="10003"/>
                  </a:ext>
                </a:extLst>
              </a:tr>
              <a:tr h="438248">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Large companies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bg1"/>
                    </a:solidFill>
                  </a:tcPr>
                </a:tc>
                <a:tc>
                  <a:txBody>
                    <a:bodyPr/>
                    <a:lstStyle/>
                    <a:p>
                      <a:pPr algn="just" rtl="0" fontAlgn="ctr"/>
                      <a:r>
                        <a:rPr lang="en-GB" sz="700" b="0" i="0" u="none" strike="noStrike" dirty="0">
                          <a:solidFill>
                            <a:schemeClr val="accent2">
                              <a:lumMod val="75000"/>
                            </a:schemeClr>
                          </a:solidFill>
                          <a:effectLst/>
                          <a:latin typeface="Gill Sans"/>
                        </a:rPr>
                        <a:t>Companies benefiting from ICO's direct loans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bg1"/>
                    </a:solidFill>
                  </a:tcPr>
                </a:tc>
                <a:tc vMerge="1">
                  <a:txBody>
                    <a:bodyPr/>
                    <a:lstStyle/>
                    <a:p>
                      <a:endParaRPr lang="es-ES"/>
                    </a:p>
                  </a:txBody>
                  <a:tcPr/>
                </a:tc>
                <a:extLst>
                  <a:ext uri="{0D108BD9-81ED-4DB2-BD59-A6C34878D82A}">
                    <a16:rowId xmlns="" xmlns:a16="http://schemas.microsoft.com/office/drawing/2014/main" val="10004"/>
                  </a:ext>
                </a:extLst>
              </a:tr>
              <a:tr h="329567">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State fund managers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bg1"/>
                    </a:solidFill>
                  </a:tcPr>
                </a:tc>
                <a:tc>
                  <a:txBody>
                    <a:bodyPr/>
                    <a:lstStyle/>
                    <a:p>
                      <a:pPr algn="just" rtl="0" fontAlgn="ctr"/>
                      <a:r>
                        <a:rPr lang="en-GB" sz="700" b="0" i="0" u="none" strike="noStrike" dirty="0">
                          <a:solidFill>
                            <a:schemeClr val="accent2">
                              <a:lumMod val="75000"/>
                            </a:schemeClr>
                          </a:solidFill>
                          <a:effectLst/>
                          <a:latin typeface="Gill Sans"/>
                        </a:rPr>
                        <a:t>Ministries that manage the state's funds for internationalisation</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bg1"/>
                    </a:solidFill>
                  </a:tcPr>
                </a:tc>
                <a:tc>
                  <a:txBody>
                    <a:bodyPr/>
                    <a:lstStyle/>
                    <a:p>
                      <a:pPr algn="just" rtl="0" fontAlgn="ctr"/>
                      <a:r>
                        <a:rPr lang="en-GB" sz="700" b="0" i="0" u="none" strike="noStrike" dirty="0">
                          <a:solidFill>
                            <a:schemeClr val="accent2">
                              <a:lumMod val="75000"/>
                            </a:schemeClr>
                          </a:solidFill>
                          <a:effectLst/>
                          <a:latin typeface="Gill Sans"/>
                        </a:rPr>
                        <a:t>Managing the funds made available by ministerial departments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chemeClr val="bg1"/>
                    </a:solidFill>
                  </a:tcPr>
                </a:tc>
                <a:extLst>
                  <a:ext uri="{0D108BD9-81ED-4DB2-BD59-A6C34878D82A}">
                    <a16:rowId xmlns="" xmlns:a16="http://schemas.microsoft.com/office/drawing/2014/main" val="10005"/>
                  </a:ext>
                </a:extLst>
              </a:tr>
              <a:tr h="436248">
                <a:tc>
                  <a:txBody>
                    <a:bodyPr/>
                    <a:lstStyle/>
                    <a:p>
                      <a:pPr algn="ctr" rtl="0" fontAlgn="ctr"/>
                      <a:r>
                        <a:rPr lang="en-GB" sz="800" b="1" i="0" u="none" strike="noStrike" dirty="0">
                          <a:solidFill>
                            <a:schemeClr val="accent2">
                              <a:lumMod val="75000"/>
                            </a:schemeClr>
                          </a:solidFill>
                          <a:effectLst/>
                          <a:latin typeface="Gill Sans"/>
                        </a:rPr>
                        <a:t>2. INVESTORS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rtl="0" fontAlgn="ctr"/>
                      <a:r>
                        <a:rPr lang="en-GB" sz="700" b="0" i="0" u="none" strike="noStrike" dirty="0">
                          <a:solidFill>
                            <a:schemeClr val="accent2">
                              <a:lumMod val="75000"/>
                            </a:schemeClr>
                          </a:solidFill>
                          <a:effectLst/>
                          <a:latin typeface="Gill Sans"/>
                        </a:rPr>
                        <a:t>Investors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Subscribers to bonds issued by ICO to finance their activities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Raising the financial resources needed to undertake ICO activities</a:t>
                      </a:r>
                    </a:p>
                    <a:p>
                      <a:pPr algn="just" rtl="0" fontAlgn="ctr"/>
                      <a:r>
                        <a:rPr lang="en-GB" sz="700" b="0" i="0" u="none" strike="noStrike" dirty="0">
                          <a:solidFill>
                            <a:schemeClr val="accent2">
                              <a:lumMod val="75000"/>
                            </a:schemeClr>
                          </a:solidFill>
                          <a:effectLst/>
                          <a:latin typeface="Gill Sans"/>
                        </a:rPr>
                        <a:t>Development of SRI bonds</a:t>
                      </a:r>
                    </a:p>
                    <a:p>
                      <a:pPr algn="just" rtl="0" fontAlgn="ctr"/>
                      <a:r>
                        <a:rPr lang="en-GB" sz="700" b="0" i="0" u="none" strike="noStrike" baseline="0" dirty="0">
                          <a:solidFill>
                            <a:schemeClr val="accent2">
                              <a:lumMod val="75000"/>
                            </a:schemeClr>
                          </a:solidFill>
                          <a:effectLst/>
                          <a:latin typeface="Gill Sans"/>
                        </a:rPr>
                        <a:t>Platforms for dialogue</a:t>
                      </a:r>
                      <a:endParaRPr lang="en-GB" sz="700" b="0" i="0" u="none" strike="noStrike" dirty="0">
                        <a:solidFill>
                          <a:schemeClr val="accent2">
                            <a:lumMod val="75000"/>
                          </a:schemeClr>
                        </a:solidFill>
                        <a:effectLst/>
                        <a:latin typeface="Gill Sans"/>
                      </a:endParaRP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6"/>
                  </a:ext>
                </a:extLst>
              </a:tr>
              <a:tr h="337337">
                <a:tc rowSpan="3">
                  <a:txBody>
                    <a:bodyPr/>
                    <a:lstStyle/>
                    <a:p>
                      <a:pPr algn="ctr" rtl="0" fontAlgn="ctr"/>
                      <a:r>
                        <a:rPr lang="en-GB" sz="800" b="1" i="0" u="none" strike="noStrike" dirty="0">
                          <a:solidFill>
                            <a:schemeClr val="accent2">
                              <a:lumMod val="75000"/>
                            </a:schemeClr>
                          </a:solidFill>
                          <a:effectLst/>
                          <a:latin typeface="Gill Sans"/>
                        </a:rPr>
                        <a:t>3. INDIVIDUALS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rtl="0" fontAlgn="ctr"/>
                      <a:r>
                        <a:rPr lang="en-GB" sz="700" b="0" i="0" u="none" strike="noStrike" dirty="0">
                          <a:solidFill>
                            <a:schemeClr val="accent2">
                              <a:lumMod val="75000"/>
                            </a:schemeClr>
                          </a:solidFill>
                          <a:effectLst/>
                          <a:latin typeface="Gill Sans"/>
                        </a:rPr>
                        <a:t>Active employees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Staff on a permanent contract or temporary contract that is currently in effect</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Facilitating the professional development and activities of ICO employees by means of equality, non-discrimination, work-life balance and training policies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7"/>
                  </a:ext>
                </a:extLst>
              </a:tr>
              <a:tr h="224892">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Interns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Graduates participating in the training programme with Fundación SEPI carrying out their internship at ICO </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Supporting the workplace training of recent graduates to facilitate their insertion in the labour market </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8"/>
                  </a:ext>
                </a:extLst>
              </a:tr>
              <a:tr h="329564">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Others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Inactive individuals in retirement, on a career break or on other grounds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Facilitating the relationship with ICO in terms of employment rights once the employment contract comes to an end</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9"/>
                  </a:ext>
                </a:extLst>
              </a:tr>
              <a:tr h="436248">
                <a:tc>
                  <a:txBody>
                    <a:bodyPr/>
                    <a:lstStyle/>
                    <a:p>
                      <a:pPr algn="ctr" rtl="0" fontAlgn="ctr"/>
                      <a:r>
                        <a:rPr lang="en-GB" sz="800" b="1" i="0" u="none" strike="noStrike" dirty="0">
                          <a:solidFill>
                            <a:schemeClr val="accent2">
                              <a:lumMod val="75000"/>
                            </a:schemeClr>
                          </a:solidFill>
                          <a:effectLst/>
                          <a:latin typeface="Gill Sans"/>
                        </a:rPr>
                        <a:t>4. SUPPLIERS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rtl="0" fontAlgn="ctr"/>
                      <a:r>
                        <a:rPr lang="en-GB" sz="700" b="0" i="0" u="none" strike="noStrike" dirty="0">
                          <a:solidFill>
                            <a:schemeClr val="accent2">
                              <a:lumMod val="75000"/>
                            </a:schemeClr>
                          </a:solidFill>
                          <a:effectLst/>
                          <a:latin typeface="Gill Sans"/>
                        </a:rPr>
                        <a:t>Suppliers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Companies that supply goods and services to ICO</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Procurement under the principles of public procurement, including CSR clauses </a:t>
                      </a:r>
                    </a:p>
                    <a:p>
                      <a:pPr algn="just" rtl="0" fontAlgn="ctr"/>
                      <a:r>
                        <a:rPr lang="en-GB" sz="700" b="0" i="0" u="none" strike="noStrike" dirty="0">
                          <a:solidFill>
                            <a:schemeClr val="accent2">
                              <a:lumMod val="75000"/>
                            </a:schemeClr>
                          </a:solidFill>
                          <a:effectLst/>
                          <a:latin typeface="Gill Sans"/>
                        </a:rPr>
                        <a:t>Assessment of supplier CSR performance</a:t>
                      </a:r>
                    </a:p>
                    <a:p>
                      <a:pPr algn="just" rtl="0" fontAlgn="ctr"/>
                      <a:r>
                        <a:rPr lang="en-GB" sz="700" b="0" i="0" u="none" strike="noStrike" dirty="0">
                          <a:solidFill>
                            <a:schemeClr val="accent2">
                              <a:lumMod val="75000"/>
                            </a:schemeClr>
                          </a:solidFill>
                          <a:effectLst/>
                          <a:latin typeface="Gill Sans"/>
                        </a:rPr>
                        <a:t>Minimising invoice payment periods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10"/>
                  </a:ext>
                </a:extLst>
              </a:tr>
              <a:tr h="542923">
                <a:tc rowSpan="4">
                  <a:txBody>
                    <a:bodyPr/>
                    <a:lstStyle/>
                    <a:p>
                      <a:pPr algn="ctr" rtl="0" fontAlgn="ctr"/>
                      <a:r>
                        <a:rPr lang="en-GB" sz="800" b="1" i="0" u="none" strike="noStrike" dirty="0">
                          <a:solidFill>
                            <a:schemeClr val="accent2">
                              <a:lumMod val="75000"/>
                            </a:schemeClr>
                          </a:solidFill>
                          <a:effectLst/>
                          <a:latin typeface="Gill Sans"/>
                        </a:rPr>
                        <a:t>5. ORGANISATIONS AND INSTITUTIONS INVOLVED IN THE ECONOMIC AND FINANCIAL MARKETS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rtl="0" fontAlgn="ctr"/>
                      <a:r>
                        <a:rPr lang="en-GB" sz="700" b="0" i="0" u="none" strike="noStrike" dirty="0">
                          <a:solidFill>
                            <a:schemeClr val="accent2">
                              <a:lumMod val="75000"/>
                            </a:schemeClr>
                          </a:solidFill>
                          <a:effectLst/>
                          <a:latin typeface="Gill Sans"/>
                        </a:rPr>
                        <a:t>Multilateral organisations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Supranational international organisation, involving a number of countries or Member States, created to fulfil common objectives that benefit the community or regions in which they are active.</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Identifying cooperation frameworks for the development of joint projects and programmes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11"/>
                  </a:ext>
                </a:extLst>
              </a:tr>
              <a:tr h="224892">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Institutions similar to ICO</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Institutions in EU Member States and other countries with similar functions to those of the Institute</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Collaboration agreements and the exchange of best practice and expertise to generate shared value</a:t>
                      </a:r>
                      <a:endParaRPr lang="en-GB" sz="700" b="0" i="1" u="none" strike="noStrike" dirty="0">
                        <a:solidFill>
                          <a:schemeClr val="accent2">
                            <a:lumMod val="75000"/>
                          </a:schemeClr>
                        </a:solidFill>
                        <a:effectLst/>
                        <a:latin typeface="Gill Sans"/>
                      </a:endParaRP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12"/>
                  </a:ext>
                </a:extLst>
              </a:tr>
              <a:tr h="224892">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Regulatory and supervisory bodies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Organisations and institutions that regulate and supervise activities</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 Regulatory compliance and transparency</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13"/>
                  </a:ext>
                </a:extLst>
              </a:tr>
              <a:tr h="329564">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Management and insurance institutions in financial markets</a:t>
                      </a:r>
                    </a:p>
                  </a:txBody>
                  <a:tcPr marL="9525" marR="9525"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Financial institutions that place the bonds issued by ICO for its financing</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 Regulatory compliance and transparency</a:t>
                      </a:r>
                    </a:p>
                  </a:txBody>
                  <a:tcPr marL="35998" marR="71998" marT="9524"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14"/>
                  </a:ext>
                </a:extLst>
              </a:tr>
            </a:tbl>
          </a:graphicData>
        </a:graphic>
      </p:graphicFrame>
      <p:sp>
        <p:nvSpPr>
          <p:cNvPr id="30799" name="8 Rectángulo">
            <a:extLst>
              <a:ext uri="{FF2B5EF4-FFF2-40B4-BE49-F238E27FC236}">
                <a16:creationId xmlns="" xmlns:a16="http://schemas.microsoft.com/office/drawing/2014/main" id="{781EB816-0437-48A2-AB4C-10EEF6EC8C82}"/>
              </a:ext>
            </a:extLst>
          </p:cNvPr>
          <p:cNvSpPr>
            <a:spLocks noChangeArrowheads="1"/>
          </p:cNvSpPr>
          <p:nvPr/>
        </p:nvSpPr>
        <p:spPr bwMode="auto">
          <a:xfrm>
            <a:off x="1619250" y="893763"/>
            <a:ext cx="7129463"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STAKEHOLDERS</a:t>
            </a:r>
          </a:p>
        </p:txBody>
      </p:sp>
      <p:grpSp>
        <p:nvGrpSpPr>
          <p:cNvPr id="2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4B1173A9-7324-42B8-AC59-76FFE636113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FAEC91A3-AADC-4343-A79E-D3407D70E2AC}"/>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5F6B86F0-CCC7-49ED-834E-4D977FB6E6F6}"/>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447E613E-1521-419A-BB05-231B2F415509}" type="slidenum">
              <a:rPr lang="es-ES" altLang="es-ES" sz="1600" b="1">
                <a:solidFill>
                  <a:srgbClr val="FFC000"/>
                </a:solidFill>
              </a:rPr>
              <a:pPr eaLnBrk="1" hangingPunct="1">
                <a:spcBef>
                  <a:spcPct val="0"/>
                </a:spcBef>
                <a:buFontTx/>
                <a:buNone/>
              </a:pPr>
              <a:t>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7C7E2207-761C-4757-8AD9-68751EB6C141}"/>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4102" name="Picture 2">
            <a:extLst>
              <a:ext uri="{FF2B5EF4-FFF2-40B4-BE49-F238E27FC236}">
                <a16:creationId xmlns="" xmlns:a16="http://schemas.microsoft.com/office/drawing/2014/main" id="{D44DD28C-F9D3-4112-9AE2-269A5F820DF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AutoShape 6" descr="Resultado de imagen de imagen de calendario 2016">
            <a:extLst>
              <a:ext uri="{FF2B5EF4-FFF2-40B4-BE49-F238E27FC236}">
                <a16:creationId xmlns="" xmlns:a16="http://schemas.microsoft.com/office/drawing/2014/main" id="{49D83F08-0384-43D3-98B9-C7D75D130740}"/>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4104" name="AutoShape 8" descr="Resultado de imagen de imagen de calendario 2016">
            <a:extLst>
              <a:ext uri="{FF2B5EF4-FFF2-40B4-BE49-F238E27FC236}">
                <a16:creationId xmlns="" xmlns:a16="http://schemas.microsoft.com/office/drawing/2014/main" id="{902B5E4C-8BC5-4CDB-92C9-2F3E0948E629}"/>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4105" name="AutoShape 12" descr="Resultado de imagen de imagen de verificacion">
            <a:extLst>
              <a:ext uri="{FF2B5EF4-FFF2-40B4-BE49-F238E27FC236}">
                <a16:creationId xmlns="" xmlns:a16="http://schemas.microsoft.com/office/drawing/2014/main" id="{373C94AB-4DE8-4DF4-90C3-F4714AF84B0E}"/>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4106" name="AutoShape 14" descr="Resultado de imagen de imagen de verificacion">
            <a:extLst>
              <a:ext uri="{FF2B5EF4-FFF2-40B4-BE49-F238E27FC236}">
                <a16:creationId xmlns="" xmlns:a16="http://schemas.microsoft.com/office/drawing/2014/main" id="{B78EDFAF-BED2-4BF0-936E-9B474133601C}"/>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4107" name="AutoShape 14" descr="Pablo Zalba, presidente del ICO">
            <a:extLst>
              <a:ext uri="{FF2B5EF4-FFF2-40B4-BE49-F238E27FC236}">
                <a16:creationId xmlns="" xmlns:a16="http://schemas.microsoft.com/office/drawing/2014/main" id="{DBAF85F4-CC96-403F-9BF6-82D3318AA146}"/>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4108" name="8 Rectángulo">
            <a:extLst>
              <a:ext uri="{FF2B5EF4-FFF2-40B4-BE49-F238E27FC236}">
                <a16:creationId xmlns="" xmlns:a16="http://schemas.microsoft.com/office/drawing/2014/main" id="{F1E1D75F-517C-4D38-840C-1BCD2AD48D0B}"/>
              </a:ext>
            </a:extLst>
          </p:cNvPr>
          <p:cNvSpPr>
            <a:spLocks noChangeArrowheads="1"/>
          </p:cNvSpPr>
          <p:nvPr/>
        </p:nvSpPr>
        <p:spPr bwMode="auto">
          <a:xfrm>
            <a:off x="3779838" y="4257675"/>
            <a:ext cx="4537075" cy="52228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dirty="0">
                <a:solidFill>
                  <a:srgbClr val="9E1B34"/>
                </a:solidFill>
                <a:latin typeface="Gill Sans"/>
              </a:rPr>
              <a:t>Letter from the Chairman</a:t>
            </a: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15201C4C-0BDF-478A-8896-CC4CBBD77F6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59FE4B26-0FFB-462C-8449-7844CE36A1CE}"/>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33EBF840-458F-4E10-9C7D-B398F89E8DCB}"/>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31749" name="Picture 2">
            <a:extLst>
              <a:ext uri="{FF2B5EF4-FFF2-40B4-BE49-F238E27FC236}">
                <a16:creationId xmlns="" xmlns:a16="http://schemas.microsoft.com/office/drawing/2014/main" id="{CF1309D0-B036-4108-8E80-D9EDF4AACC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13095EED-BF0C-4462-8CEB-989D3F51BAFD}"/>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B3A123EB-4B8B-467B-811D-F225EB2F12EF}" type="slidenum">
              <a:rPr lang="es-ES" altLang="es-ES" sz="1600" b="1">
                <a:solidFill>
                  <a:srgbClr val="FFC000"/>
                </a:solidFill>
              </a:rPr>
              <a:pPr eaLnBrk="1" hangingPunct="1">
                <a:spcBef>
                  <a:spcPct val="0"/>
                </a:spcBef>
                <a:buFontTx/>
                <a:buNone/>
              </a:pPr>
              <a:t>30</a:t>
            </a:fld>
            <a:endParaRPr lang="en-GB" altLang="es-ES" sz="1600" b="1">
              <a:solidFill>
                <a:srgbClr val="FFC000"/>
              </a:solidFill>
            </a:endParaRPr>
          </a:p>
        </p:txBody>
      </p:sp>
      <p:sp>
        <p:nvSpPr>
          <p:cNvPr id="31751" name="Rectangle 1">
            <a:extLst>
              <a:ext uri="{FF2B5EF4-FFF2-40B4-BE49-F238E27FC236}">
                <a16:creationId xmlns="" xmlns:a16="http://schemas.microsoft.com/office/drawing/2014/main" id="{1B3B3F1C-0F97-4543-8E88-D5B21749AB19}"/>
              </a:ext>
            </a:extLst>
          </p:cNvPr>
          <p:cNvSpPr>
            <a:spLocks noChangeArrowheads="1"/>
          </p:cNvSpPr>
          <p:nvPr/>
        </p:nvSpPr>
        <p:spPr bwMode="auto">
          <a:xfrm>
            <a:off x="2519363" y="1044575"/>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s-ES_tradnl" altLang="es-ES" sz="1800"/>
          </a:p>
        </p:txBody>
      </p:sp>
      <p:graphicFrame>
        <p:nvGraphicFramePr>
          <p:cNvPr id="2" name="1 Tabla">
            <a:extLst>
              <a:ext uri="{FF2B5EF4-FFF2-40B4-BE49-F238E27FC236}">
                <a16:creationId xmlns="" xmlns:a16="http://schemas.microsoft.com/office/drawing/2014/main" id="{1689BC1A-4121-4F3E-912F-D32432321A09}"/>
              </a:ext>
            </a:extLst>
          </p:cNvPr>
          <p:cNvGraphicFramePr>
            <a:graphicFrameLocks noGrp="1"/>
          </p:cNvGraphicFramePr>
          <p:nvPr/>
        </p:nvGraphicFramePr>
        <p:xfrm>
          <a:off x="1655763" y="1484313"/>
          <a:ext cx="7092951" cy="4143375"/>
        </p:xfrm>
        <a:graphic>
          <a:graphicData uri="http://schemas.openxmlformats.org/drawingml/2006/table">
            <a:tbl>
              <a:tblPr firstRow="1" bandRow="1"/>
              <a:tblGrid>
                <a:gridCol w="1737513">
                  <a:extLst>
                    <a:ext uri="{9D8B030D-6E8A-4147-A177-3AD203B41FA5}">
                      <a16:colId xmlns="" xmlns:a16="http://schemas.microsoft.com/office/drawing/2014/main" val="20000"/>
                    </a:ext>
                  </a:extLst>
                </a:gridCol>
                <a:gridCol w="1400051">
                  <a:extLst>
                    <a:ext uri="{9D8B030D-6E8A-4147-A177-3AD203B41FA5}">
                      <a16:colId xmlns="" xmlns:a16="http://schemas.microsoft.com/office/drawing/2014/main" val="20001"/>
                    </a:ext>
                  </a:extLst>
                </a:gridCol>
                <a:gridCol w="2471717">
                  <a:extLst>
                    <a:ext uri="{9D8B030D-6E8A-4147-A177-3AD203B41FA5}">
                      <a16:colId xmlns="" xmlns:a16="http://schemas.microsoft.com/office/drawing/2014/main" val="20002"/>
                    </a:ext>
                  </a:extLst>
                </a:gridCol>
                <a:gridCol w="1483670">
                  <a:extLst>
                    <a:ext uri="{9D8B030D-6E8A-4147-A177-3AD203B41FA5}">
                      <a16:colId xmlns="" xmlns:a16="http://schemas.microsoft.com/office/drawing/2014/main" val="20003"/>
                    </a:ext>
                  </a:extLst>
                </a:gridCol>
              </a:tblGrid>
              <a:tr h="181660">
                <a:tc>
                  <a:txBody>
                    <a:bodyPr/>
                    <a:lstStyle/>
                    <a:p>
                      <a:pPr algn="ctr" rtl="0" fontAlgn="ctr"/>
                      <a:r>
                        <a:rPr lang="en-GB" sz="800" b="1" i="0" u="none" strike="noStrike" dirty="0">
                          <a:solidFill>
                            <a:schemeClr val="bg1"/>
                          </a:solidFill>
                          <a:effectLst/>
                          <a:latin typeface="Gill Sans"/>
                        </a:rPr>
                        <a:t>GROUP</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ctr"/>
                      <a:r>
                        <a:rPr lang="en-GB" sz="800" b="1" i="0" u="none" strike="noStrike" dirty="0">
                          <a:solidFill>
                            <a:schemeClr val="bg1"/>
                          </a:solidFill>
                          <a:effectLst/>
                          <a:latin typeface="Gill Sans"/>
                        </a:rPr>
                        <a:t>SUBGROUP</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ctr"/>
                      <a:r>
                        <a:rPr lang="en-GB" sz="800" b="1" i="0" u="none" strike="noStrike" dirty="0">
                          <a:solidFill>
                            <a:schemeClr val="bg1"/>
                          </a:solidFill>
                          <a:effectLst/>
                          <a:latin typeface="Gill Sans"/>
                        </a:rPr>
                        <a:t>DESCRIPTION</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ctr"/>
                      <a:r>
                        <a:rPr lang="en-GB" sz="800" b="1" i="0" u="none" strike="noStrike" dirty="0">
                          <a:solidFill>
                            <a:schemeClr val="bg1"/>
                          </a:solidFill>
                          <a:effectLst/>
                          <a:latin typeface="Gill Sans"/>
                        </a:rPr>
                        <a:t>AIMS</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216260">
                <a:tc rowSpan="2">
                  <a:txBody>
                    <a:bodyPr/>
                    <a:lstStyle/>
                    <a:p>
                      <a:pPr algn="ctr" rtl="0" fontAlgn="ctr"/>
                      <a:r>
                        <a:rPr lang="en-GB" sz="800" b="1" i="0" u="none" strike="noStrike" dirty="0">
                          <a:solidFill>
                            <a:schemeClr val="accent2">
                              <a:lumMod val="75000"/>
                            </a:schemeClr>
                          </a:solidFill>
                          <a:effectLst/>
                          <a:latin typeface="Gill Sans"/>
                        </a:rPr>
                        <a:t>6. MEDIA</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rtl="0" fontAlgn="ctr"/>
                      <a:r>
                        <a:rPr lang="en-GB" sz="700" b="0" i="0" u="none" strike="noStrike" dirty="0">
                          <a:solidFill>
                            <a:schemeClr val="accent2">
                              <a:lumMod val="75000"/>
                            </a:schemeClr>
                          </a:solidFill>
                          <a:effectLst/>
                          <a:latin typeface="Gill Sans"/>
                        </a:rPr>
                        <a:t>Specialist</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Economic information media</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rowSpan="2">
                  <a:txBody>
                    <a:bodyPr/>
                    <a:lstStyle/>
                    <a:p>
                      <a:pPr marL="0" indent="0" algn="just" rtl="0" fontAlgn="ctr"/>
                      <a:r>
                        <a:rPr lang="en-GB" sz="700" b="0" i="0" u="none" strike="noStrike" dirty="0">
                          <a:solidFill>
                            <a:schemeClr val="accent2">
                              <a:lumMod val="75000"/>
                            </a:schemeClr>
                          </a:solidFill>
                          <a:effectLst/>
                          <a:latin typeface="Gill Sans"/>
                        </a:rPr>
                        <a:t>Publicising ICO activities, in addition to ceremonies and events in which the Institute participates</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1"/>
                  </a:ext>
                </a:extLst>
              </a:tr>
              <a:tr h="218539">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General</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General information media</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vMerge="1">
                  <a:txBody>
                    <a:bodyPr/>
                    <a:lstStyle/>
                    <a:p>
                      <a:pPr algn="l" rtl="0" fontAlgn="ctr"/>
                      <a:endParaRPr lang="es-ES" sz="800" b="0" i="0" u="none" strike="noStrike" dirty="0">
                        <a:solidFill>
                          <a:srgbClr val="9E1B34"/>
                        </a:solidFill>
                        <a:effectLst/>
                        <a:latin typeface="Gill Sans"/>
                      </a:endParaRPr>
                    </a:p>
                  </a:txBody>
                  <a:tcPr marL="8028" marR="8028" marT="802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2"/>
                  </a:ext>
                </a:extLst>
              </a:tr>
              <a:tr h="173009">
                <a:tc rowSpan="2">
                  <a:txBody>
                    <a:bodyPr/>
                    <a:lstStyle/>
                    <a:p>
                      <a:pPr algn="ctr" rtl="0" fontAlgn="ctr"/>
                      <a:r>
                        <a:rPr lang="en-GB" sz="800" b="1" i="0" u="none" strike="noStrike" dirty="0">
                          <a:solidFill>
                            <a:schemeClr val="accent2">
                              <a:lumMod val="75000"/>
                            </a:schemeClr>
                          </a:solidFill>
                          <a:effectLst/>
                          <a:latin typeface="Gill Sans"/>
                        </a:rPr>
                        <a:t>7. ANALYSTS</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rtl="0" fontAlgn="ctr"/>
                      <a:r>
                        <a:rPr lang="en-GB" sz="700" b="0" i="0" u="none" strike="noStrike" dirty="0">
                          <a:solidFill>
                            <a:schemeClr val="accent2">
                              <a:lumMod val="75000"/>
                            </a:schemeClr>
                          </a:solidFill>
                          <a:effectLst/>
                          <a:latin typeface="Gill Sans"/>
                        </a:rPr>
                        <a:t>Financial</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Financial and economic ratings agencies</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rowSpan="2">
                  <a:txBody>
                    <a:bodyPr/>
                    <a:lstStyle/>
                    <a:p>
                      <a:pPr algn="just" rtl="0" fontAlgn="ctr"/>
                      <a:r>
                        <a:rPr lang="en-GB" sz="700" b="0" i="0" u="none" strike="noStrike" dirty="0">
                          <a:solidFill>
                            <a:schemeClr val="accent2">
                              <a:lumMod val="75000"/>
                            </a:schemeClr>
                          </a:solidFill>
                          <a:effectLst/>
                          <a:latin typeface="Gill Sans"/>
                        </a:rPr>
                        <a:t>Providing information with the utmost transparency to facilitate verification work</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3"/>
                  </a:ext>
                </a:extLst>
              </a:tr>
              <a:tr h="261790">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CSR specialists</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Agencies specialising in scoring ESG criteria</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vMerge="1">
                  <a:txBody>
                    <a:bodyPr/>
                    <a:lstStyle/>
                    <a:p>
                      <a:pPr algn="l" rtl="0" fontAlgn="ctr"/>
                      <a:endParaRPr lang="es-ES" sz="800" b="0" i="0" u="none" strike="noStrike" dirty="0">
                        <a:solidFill>
                          <a:schemeClr val="accent2">
                            <a:lumMod val="75000"/>
                          </a:schemeClr>
                        </a:solidFill>
                        <a:effectLst/>
                        <a:latin typeface="Gill Sans"/>
                      </a:endParaRPr>
                    </a:p>
                  </a:txBody>
                  <a:tcPr marL="8028" marR="8028" marT="802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4"/>
                  </a:ext>
                </a:extLst>
              </a:tr>
              <a:tr h="1155591">
                <a:tc>
                  <a:txBody>
                    <a:bodyPr/>
                    <a:lstStyle/>
                    <a:p>
                      <a:pPr algn="ctr" rtl="0" fontAlgn="ctr"/>
                      <a:r>
                        <a:rPr lang="en-GB" sz="800" b="1" i="0" u="none" strike="noStrike" dirty="0">
                          <a:solidFill>
                            <a:schemeClr val="accent2">
                              <a:lumMod val="75000"/>
                            </a:schemeClr>
                          </a:solidFill>
                          <a:effectLst/>
                          <a:latin typeface="Gill Sans"/>
                        </a:rPr>
                        <a:t>8. MINISTRY OF ECONOMY, INDUSTRY AND COMPETITIVENESS</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rtl="0" fontAlgn="ctr"/>
                      <a:r>
                        <a:rPr lang="en-GB" sz="700" b="0" i="0" u="none" strike="noStrike" dirty="0">
                          <a:solidFill>
                            <a:schemeClr val="accent2">
                              <a:lumMod val="75000"/>
                            </a:schemeClr>
                          </a:solidFill>
                          <a:effectLst/>
                          <a:latin typeface="Gill Sans"/>
                        </a:rPr>
                        <a:t>State Secretariat for the Economy</a:t>
                      </a:r>
                    </a:p>
                    <a:p>
                      <a:pPr algn="ctr" rtl="0" fontAlgn="ctr"/>
                      <a:r>
                        <a:rPr lang="en-GB" sz="700" b="0" i="0" u="none" strike="noStrike" dirty="0">
                          <a:solidFill>
                            <a:schemeClr val="accent2">
                              <a:lumMod val="75000"/>
                            </a:schemeClr>
                          </a:solidFill>
                          <a:effectLst/>
                          <a:latin typeface="Gill Sans"/>
                        </a:rPr>
                        <a:t> and Business Support </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Ministerial department to which ICO reports</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Responding to requests for information issued by the ministry regarding ICO activities and responding to parliamentary questions.</a:t>
                      </a:r>
                    </a:p>
                    <a:p>
                      <a:pPr algn="just" rtl="0" fontAlgn="ctr"/>
                      <a:endParaRPr lang="en-GB" sz="400" b="0" i="0" u="none" strike="noStrike" baseline="0" dirty="0">
                        <a:solidFill>
                          <a:schemeClr val="accent2">
                            <a:lumMod val="75000"/>
                          </a:schemeClr>
                        </a:solidFill>
                        <a:effectLst/>
                        <a:latin typeface="Gill Sans"/>
                      </a:endParaRPr>
                    </a:p>
                    <a:p>
                      <a:pPr algn="just" rtl="0" fontAlgn="ctr"/>
                      <a:r>
                        <a:rPr lang="en-GB" sz="700" b="0" i="0" u="none" strike="noStrike" baseline="0" dirty="0">
                          <a:solidFill>
                            <a:schemeClr val="accent2">
                              <a:lumMod val="75000"/>
                            </a:schemeClr>
                          </a:solidFill>
                          <a:effectLst/>
                          <a:latin typeface="Gill Sans"/>
                        </a:rPr>
                        <a:t>Revising and potentially commenting, where applicable, on draft regulations and regulatory projects affecting ICO.</a:t>
                      </a:r>
                      <a:endParaRPr lang="en-GB" sz="700" b="0" i="0" u="none" strike="noStrike" dirty="0">
                        <a:solidFill>
                          <a:schemeClr val="accent2">
                            <a:lumMod val="75000"/>
                          </a:schemeClr>
                        </a:solidFill>
                        <a:effectLst/>
                        <a:latin typeface="Gill Sans"/>
                      </a:endParaRP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5"/>
                  </a:ext>
                </a:extLst>
              </a:tr>
              <a:tr h="968263">
                <a:tc rowSpan="2">
                  <a:txBody>
                    <a:bodyPr/>
                    <a:lstStyle/>
                    <a:p>
                      <a:pPr algn="ctr" rtl="0" fontAlgn="ctr"/>
                      <a:r>
                        <a:rPr lang="en-GB" sz="800" b="1" i="0" u="none" strike="noStrike" dirty="0">
                          <a:solidFill>
                            <a:schemeClr val="accent2">
                              <a:lumMod val="75000"/>
                            </a:schemeClr>
                          </a:solidFill>
                          <a:effectLst/>
                          <a:latin typeface="Gill Sans"/>
                        </a:rPr>
                        <a:t>9. SOCIAL ORGANISATIONS</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rtl="0" fontAlgn="ctr"/>
                      <a:r>
                        <a:rPr lang="en-GB" sz="700" b="0" i="0" u="none" strike="noStrike" dirty="0">
                          <a:solidFill>
                            <a:schemeClr val="accent2">
                              <a:lumMod val="75000"/>
                            </a:schemeClr>
                          </a:solidFill>
                          <a:effectLst/>
                          <a:latin typeface="Gill Sans"/>
                        </a:rPr>
                        <a:t>CSR specialists</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Organisations specialising in CSR of which ICO is a member (Spanish Network of the United Nations Global Compact, Forética, Spainsif)</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Improving the development and implementation of CSR internally; keeping up to date on national and international developments in social responsibility; promoting CSR development initiatives in SMEs </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6"/>
                  </a:ext>
                </a:extLst>
              </a:tr>
              <a:tr h="968263">
                <a:tc vMerge="1">
                  <a:txBody>
                    <a:bodyPr/>
                    <a:lstStyle/>
                    <a:p>
                      <a:endParaRPr lang="es-ES"/>
                    </a:p>
                  </a:txBody>
                  <a:tcPr/>
                </a:tc>
                <a:tc>
                  <a:txBody>
                    <a:bodyPr/>
                    <a:lstStyle/>
                    <a:p>
                      <a:pPr algn="ctr" rtl="0" fontAlgn="ctr"/>
                      <a:r>
                        <a:rPr lang="en-GB" sz="700" b="0" i="0" u="none" strike="noStrike" dirty="0">
                          <a:solidFill>
                            <a:schemeClr val="accent2">
                              <a:lumMod val="75000"/>
                            </a:schemeClr>
                          </a:solidFill>
                          <a:effectLst/>
                          <a:latin typeface="Gill Sans"/>
                        </a:rPr>
                        <a:t>Non-profit organisations and foundations</a:t>
                      </a:r>
                    </a:p>
                  </a:txBody>
                  <a:tcPr marL="8028" marR="8028"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Organisations and foundations with which ICO collaborates in implementing the corporate volunteering plan and as part of the SOCIALLY RESPONSIBLE SMEs initiative</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just" rtl="0" fontAlgn="ctr"/>
                      <a:r>
                        <a:rPr lang="en-GB" sz="700" b="0" i="0" u="none" strike="noStrike" dirty="0">
                          <a:solidFill>
                            <a:schemeClr val="accent2">
                              <a:lumMod val="75000"/>
                            </a:schemeClr>
                          </a:solidFill>
                          <a:effectLst/>
                          <a:latin typeface="Gill Sans"/>
                        </a:rPr>
                        <a:t>Promoting commitment among ICO employees and their families to the social integration of groups at risk of exclusion by participating in activities organised by non-profit organisations and foundations through the corporate volunteering plan</a:t>
                      </a:r>
                    </a:p>
                  </a:txBody>
                  <a:tcPr marL="71996" marR="71996" marT="802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7"/>
                  </a:ext>
                </a:extLst>
              </a:tr>
            </a:tbl>
          </a:graphicData>
        </a:graphic>
      </p:graphicFrame>
      <p:sp>
        <p:nvSpPr>
          <p:cNvPr id="31794" name="8 Rectángulo">
            <a:extLst>
              <a:ext uri="{FF2B5EF4-FFF2-40B4-BE49-F238E27FC236}">
                <a16:creationId xmlns="" xmlns:a16="http://schemas.microsoft.com/office/drawing/2014/main" id="{D616935F-075D-453A-A012-8B0DEEAC98DB}"/>
              </a:ext>
            </a:extLst>
          </p:cNvPr>
          <p:cNvSpPr>
            <a:spLocks noChangeArrowheads="1"/>
          </p:cNvSpPr>
          <p:nvPr/>
        </p:nvSpPr>
        <p:spPr bwMode="auto">
          <a:xfrm>
            <a:off x="1655763" y="990600"/>
            <a:ext cx="70929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STAKEHOLDERS</a:t>
            </a:r>
          </a:p>
        </p:txBody>
      </p:sp>
      <p:grpSp>
        <p:nvGrpSpPr>
          <p:cNvPr id="3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2"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3"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4"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5"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6"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7"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8"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49"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0"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1"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2"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74DEFABC-53A6-456A-9A96-F153C79CA97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CDBAE9E9-3DA6-4182-80A1-A22F61CF0423}"/>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AE46FEA3-6C34-4EFF-A0D8-DF95EBC61E0E}"/>
              </a:ext>
            </a:extLst>
          </p:cNvPr>
          <p:cNvSpPr/>
          <p:nvPr/>
        </p:nvSpPr>
        <p:spPr>
          <a:xfrm>
            <a:off x="0" y="0"/>
            <a:ext cx="9144000" cy="7477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32773" name="Picture 2">
            <a:extLst>
              <a:ext uri="{FF2B5EF4-FFF2-40B4-BE49-F238E27FC236}">
                <a16:creationId xmlns="" xmlns:a16="http://schemas.microsoft.com/office/drawing/2014/main" id="{EA6BDA95-3F5B-45DD-8154-E47336CC70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260350"/>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B78E9507-FDE0-40EE-AD3F-4C1E8F8BF524}"/>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9F1E067-3EC9-432B-9CF0-5CE40CB02A44}" type="slidenum">
              <a:rPr lang="es-ES" altLang="es-ES" sz="1600" b="1">
                <a:solidFill>
                  <a:srgbClr val="FFC000"/>
                </a:solidFill>
              </a:rPr>
              <a:pPr eaLnBrk="1" hangingPunct="1">
                <a:spcBef>
                  <a:spcPct val="0"/>
                </a:spcBef>
                <a:buFontTx/>
                <a:buNone/>
              </a:pPr>
              <a:t>31</a:t>
            </a:fld>
            <a:endParaRPr lang="en-GB" altLang="es-ES" sz="1600" b="1">
              <a:solidFill>
                <a:srgbClr val="FFC000"/>
              </a:solidFill>
            </a:endParaRPr>
          </a:p>
        </p:txBody>
      </p:sp>
      <p:sp>
        <p:nvSpPr>
          <p:cNvPr id="17" name="16 Rectángulo">
            <a:extLst>
              <a:ext uri="{FF2B5EF4-FFF2-40B4-BE49-F238E27FC236}">
                <a16:creationId xmlns="" xmlns:a16="http://schemas.microsoft.com/office/drawing/2014/main" id="{FD41B427-3EC7-4A12-B873-F75949EB33D8}"/>
              </a:ext>
            </a:extLst>
          </p:cNvPr>
          <p:cNvSpPr/>
          <p:nvPr/>
        </p:nvSpPr>
        <p:spPr>
          <a:xfrm>
            <a:off x="1584325" y="1125538"/>
            <a:ext cx="7231063" cy="5416550"/>
          </a:xfrm>
          <a:prstGeom prst="rect">
            <a:avLst/>
          </a:prstGeom>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algn="just" eaLnBrk="1" hangingPunct="1">
              <a:defRPr/>
            </a:pPr>
            <a:r>
              <a:rPr lang="en-GB" altLang="es-ES" sz="900" dirty="0">
                <a:solidFill>
                  <a:schemeClr val="accent2">
                    <a:lumMod val="75000"/>
                  </a:schemeClr>
                </a:solidFill>
                <a:latin typeface="Gill Sans"/>
              </a:rPr>
              <a:t>The team that defines the stakeholders also identifies the material aspects of each stakeholder. Although dependent to date on the internal vision of the team, information gathered during many years of experience and relationships with stakeholders has been taken into consideration. Based on this methodology, the material aspects identified are as follows:</a:t>
            </a:r>
          </a:p>
          <a:p>
            <a:pPr algn="just" eaLnBrk="1" hangingPunct="1">
              <a:defRPr/>
            </a:pPr>
            <a:endParaRPr lang="en-GB" altLang="es-ES" sz="500" dirty="0">
              <a:solidFill>
                <a:schemeClr val="accent2">
                  <a:lumMod val="75000"/>
                </a:schemeClr>
              </a:solidFill>
              <a:latin typeface="Gill Sans"/>
            </a:endParaRPr>
          </a:p>
          <a:p>
            <a:pPr marL="171450" indent="-171450" algn="just">
              <a:buFont typeface="Wingdings" pitchFamily="2" charset="2"/>
              <a:buChar char="Ø"/>
              <a:defRPr/>
            </a:pPr>
            <a:r>
              <a:rPr lang="en-GB" altLang="es-ES" sz="900" b="1" u="sng" dirty="0">
                <a:solidFill>
                  <a:schemeClr val="accent2">
                    <a:lumMod val="75000"/>
                  </a:schemeClr>
                </a:solidFill>
                <a:latin typeface="Gill Sans"/>
              </a:rPr>
              <a:t>AM1. Corporate Reputation</a:t>
            </a:r>
            <a:r>
              <a:rPr lang="en-GB" altLang="es-ES" sz="900" dirty="0">
                <a:solidFill>
                  <a:schemeClr val="accent2">
                    <a:lumMod val="75000"/>
                  </a:schemeClr>
                </a:solidFill>
                <a:latin typeface="Gill Sans"/>
              </a:rPr>
              <a:t>. ICO believes that its corporate reputation is one of its best assets. It shows society its modus operandi and its way of doing things, with a special emphasis on its stakeholders. ICO's mission and the nature of its business call for an ethical and responsible approach that makes it possible to ensure the achievement of its objectives and, as a result, sustainable growth and development in its spheres of action.  </a:t>
            </a:r>
          </a:p>
          <a:p>
            <a:pPr marL="171450" indent="-171450" algn="just">
              <a:buFont typeface="Wingdings" pitchFamily="2" charset="2"/>
              <a:buChar char="Ø"/>
              <a:defRPr/>
            </a:pPr>
            <a:endParaRPr lang="en-GB" sz="500" dirty="0">
              <a:solidFill>
                <a:schemeClr val="accent2">
                  <a:lumMod val="75000"/>
                </a:schemeClr>
              </a:solidFill>
              <a:latin typeface="Gill Sans"/>
            </a:endParaRPr>
          </a:p>
          <a:p>
            <a:pPr marL="180975" algn="just">
              <a:defRPr/>
            </a:pPr>
            <a:r>
              <a:rPr lang="en-GB" sz="900" dirty="0">
                <a:solidFill>
                  <a:schemeClr val="accent2">
                    <a:lumMod val="75000"/>
                  </a:schemeClr>
                </a:solidFill>
                <a:latin typeface="Gill Sans"/>
              </a:rPr>
              <a:t>The confidence generated among investors, national and international banks, multilateral development organisations and society in general, is thanks to the Institute's corporate reputation and it represents another of the pillars, or material aspects, that allow ICO to succeed. For ICO, its corporate reputation is essential in order to remain a key operator, committed to a more sustainable business sector, spurning corruption and bad management practices, to maintain the trust of its partners and to finance projects that help to create value for society as a whole.  This also requires appropriate accountability and information tailored to its stakeholders. To this end, ICO also submits its actions to verification by independent experts who can confirm the validity and quality of the information published on the Institute's website (</a:t>
            </a:r>
            <a:r>
              <a:rPr lang="en-GB" sz="900" dirty="0">
                <a:solidFill>
                  <a:schemeClr val="accent2">
                    <a:lumMod val="75000"/>
                  </a:schemeClr>
                </a:solidFill>
                <a:latin typeface="Gill Sans"/>
                <a:hlinkClick r:id="rId3"/>
              </a:rPr>
              <a:t>www.ico.es</a:t>
            </a:r>
            <a:r>
              <a:rPr lang="en-GB" sz="900" dirty="0">
                <a:solidFill>
                  <a:schemeClr val="accent2">
                    <a:lumMod val="75000"/>
                  </a:schemeClr>
                </a:solidFill>
                <a:latin typeface="Gill Sans"/>
              </a:rPr>
              <a:t>).</a:t>
            </a:r>
          </a:p>
          <a:p>
            <a:pPr marL="180975" algn="just">
              <a:defRPr/>
            </a:pPr>
            <a:endParaRPr lang="en-GB" sz="500" dirty="0">
              <a:solidFill>
                <a:schemeClr val="accent2">
                  <a:lumMod val="75000"/>
                </a:schemeClr>
              </a:solidFill>
              <a:latin typeface="Gill Sans"/>
            </a:endParaRPr>
          </a:p>
          <a:p>
            <a:pPr marL="180975" algn="just">
              <a:defRPr/>
            </a:pPr>
            <a:r>
              <a:rPr lang="en-GB" altLang="es-ES" sz="900" dirty="0">
                <a:solidFill>
                  <a:schemeClr val="accent2">
                    <a:lumMod val="75000"/>
                  </a:schemeClr>
                </a:solidFill>
                <a:latin typeface="Gill Sans"/>
              </a:rPr>
              <a:t>In this regard, the following aspects, among others, may be singled out:</a:t>
            </a:r>
            <a:endParaRPr lang="en-GB" sz="900" dirty="0">
              <a:solidFill>
                <a:schemeClr val="accent2">
                  <a:lumMod val="75000"/>
                </a:schemeClr>
              </a:solidFill>
              <a:latin typeface="Gill Sans"/>
            </a:endParaRPr>
          </a:p>
          <a:p>
            <a:pPr algn="just">
              <a:defRPr/>
            </a:pPr>
            <a:endParaRPr lang="en-GB" sz="500" dirty="0">
              <a:solidFill>
                <a:schemeClr val="accent2">
                  <a:lumMod val="75000"/>
                </a:schemeClr>
              </a:solidFill>
              <a:latin typeface="Gill Sans"/>
            </a:endParaRPr>
          </a:p>
          <a:p>
            <a:pPr marL="361950" indent="-180975" algn="just">
              <a:buFont typeface="Wingdings" pitchFamily="2" charset="2"/>
              <a:buChar char="ü"/>
              <a:defRPr/>
            </a:pPr>
            <a:r>
              <a:rPr lang="en-GB" altLang="es-ES" sz="900" b="1" dirty="0">
                <a:solidFill>
                  <a:schemeClr val="accent2">
                    <a:lumMod val="75000"/>
                  </a:schemeClr>
                </a:solidFill>
                <a:latin typeface="Gill Sans"/>
              </a:rPr>
              <a:t>Ethical and responsible management</a:t>
            </a:r>
            <a:endParaRPr lang="en-GB" sz="900" dirty="0">
              <a:solidFill>
                <a:schemeClr val="accent2">
                  <a:lumMod val="75000"/>
                </a:schemeClr>
              </a:solidFill>
              <a:latin typeface="Gill Sans"/>
            </a:endParaRPr>
          </a:p>
          <a:p>
            <a:pPr marL="361950" indent="-180975" algn="just">
              <a:buFont typeface="Wingdings" pitchFamily="2" charset="2"/>
              <a:buChar char="ü"/>
              <a:defRPr/>
            </a:pPr>
            <a:r>
              <a:rPr lang="en-GB" altLang="es-ES" sz="900" b="1" dirty="0">
                <a:solidFill>
                  <a:schemeClr val="accent2">
                    <a:lumMod val="75000"/>
                  </a:schemeClr>
                </a:solidFill>
                <a:latin typeface="Gill Sans"/>
              </a:rPr>
              <a:t>Corporate image</a:t>
            </a:r>
            <a:endParaRPr lang="en-GB" sz="900" dirty="0">
              <a:solidFill>
                <a:schemeClr val="accent2">
                  <a:lumMod val="75000"/>
                </a:schemeClr>
              </a:solidFill>
              <a:latin typeface="Gill Sans"/>
            </a:endParaRPr>
          </a:p>
          <a:p>
            <a:pPr marL="361950" indent="-180975" algn="just">
              <a:buFont typeface="Wingdings" pitchFamily="2" charset="2"/>
              <a:buChar char="ü"/>
              <a:defRPr/>
            </a:pPr>
            <a:r>
              <a:rPr lang="en-GB" altLang="es-ES" sz="900" b="1" dirty="0">
                <a:solidFill>
                  <a:schemeClr val="accent2">
                    <a:lumMod val="75000"/>
                  </a:schemeClr>
                </a:solidFill>
                <a:latin typeface="Gill Sans"/>
              </a:rPr>
              <a:t>Transparency and communication</a:t>
            </a:r>
            <a:endParaRPr lang="en-GB" altLang="es-ES" sz="900" dirty="0">
              <a:solidFill>
                <a:schemeClr val="accent2">
                  <a:lumMod val="75000"/>
                </a:schemeClr>
              </a:solidFill>
              <a:latin typeface="Gill Sans"/>
            </a:endParaRPr>
          </a:p>
          <a:p>
            <a:pPr algn="just">
              <a:defRPr/>
            </a:pPr>
            <a:endParaRPr lang="en-GB" sz="500" dirty="0">
              <a:solidFill>
                <a:schemeClr val="accent2">
                  <a:lumMod val="75000"/>
                </a:schemeClr>
              </a:solidFill>
              <a:latin typeface="Gill Sans"/>
            </a:endParaRPr>
          </a:p>
          <a:p>
            <a:pPr marL="180975" algn="just">
              <a:defRPr/>
            </a:pPr>
            <a:r>
              <a:rPr lang="en-GB" sz="900" dirty="0">
                <a:solidFill>
                  <a:schemeClr val="accent2">
                    <a:lumMod val="75000"/>
                  </a:schemeClr>
                </a:solidFill>
                <a:latin typeface="Gill Sans"/>
              </a:rPr>
              <a:t>Information on this material aspect can be found in the following sections: “Ethical and responsible management” (pages 66 and 68) “Communication” (pages 41 to 43), “Risks and opportunities” (pages 36 and 39); in references G4-34 to G4-58 (Annex 1, pages 127 to 129); in indicators G4-SO3, G4-SO4 and G4-SO5 (Annex 1, pages 137); and in “Principles for preparing the report” (page 7), “External Verification” (pages 8 to 11) and in reference G4-33  (Annex 1, page 127).</a:t>
            </a:r>
          </a:p>
          <a:p>
            <a:pPr algn="just" eaLnBrk="1" hangingPunct="1">
              <a:defRPr/>
            </a:pPr>
            <a:endParaRPr lang="en-GB" altLang="es-ES" sz="500" dirty="0">
              <a:solidFill>
                <a:schemeClr val="accent2">
                  <a:lumMod val="75000"/>
                </a:schemeClr>
              </a:solidFill>
              <a:latin typeface="Gill Sans"/>
            </a:endParaRPr>
          </a:p>
          <a:p>
            <a:pPr marL="171450" indent="-171450" algn="just">
              <a:buFont typeface="Wingdings" pitchFamily="2" charset="2"/>
              <a:buChar char="Ø"/>
              <a:defRPr/>
            </a:pPr>
            <a:r>
              <a:rPr lang="en-GB" altLang="es-ES" sz="900" b="1" u="sng" dirty="0">
                <a:solidFill>
                  <a:schemeClr val="accent2">
                    <a:lumMod val="75000"/>
                  </a:schemeClr>
                </a:solidFill>
                <a:latin typeface="Gill Sans"/>
              </a:rPr>
              <a:t>AM2. Sources of funding and the financial balance</a:t>
            </a:r>
            <a:r>
              <a:rPr lang="en-GB" altLang="es-ES" sz="900" dirty="0">
                <a:solidFill>
                  <a:schemeClr val="accent2">
                    <a:lumMod val="75000"/>
                  </a:schemeClr>
                </a:solidFill>
                <a:latin typeface="Gill Sans"/>
              </a:rPr>
              <a:t>. Solvency and liquidity are key concepts employed by ICO in its dealings on the financial markets and based on which it obtains resources to invest in sustainable development projects. The Institute, despite enjoying the explicit, irrevocable, unconditional and direct guarantee of the Spanish state, applicable to all debts and obligations it contracts with third parties, has always operated generating sufficient own funds and solvency to meet all of its obligations.</a:t>
            </a:r>
          </a:p>
          <a:p>
            <a:pPr marL="180975" algn="just">
              <a:defRPr/>
            </a:pPr>
            <a:endParaRPr lang="en-GB" sz="500" dirty="0">
              <a:solidFill>
                <a:schemeClr val="accent2">
                  <a:lumMod val="75000"/>
                </a:schemeClr>
              </a:solidFill>
              <a:latin typeface="Gill Sans"/>
            </a:endParaRPr>
          </a:p>
          <a:p>
            <a:pPr marL="180975" algn="just">
              <a:defRPr/>
            </a:pPr>
            <a:r>
              <a:rPr lang="en-GB" sz="900" dirty="0">
                <a:solidFill>
                  <a:schemeClr val="accent2">
                    <a:lumMod val="75000"/>
                  </a:schemeClr>
                </a:solidFill>
                <a:latin typeface="Gill Sans"/>
              </a:rPr>
              <a:t>This is a main concern in managing the activities of the Institute, which, under the principle of caution, always operates bearing in mind its aim of liquidity and solvency. ICO obtains funding from national and international markets, which represents another of the pillars on which its activities are based. To facilitate fund raising, ICO must also show that it has a balance sheet with the right financial balance.</a:t>
            </a:r>
          </a:p>
          <a:p>
            <a:pPr marL="180975" algn="just">
              <a:defRPr/>
            </a:pPr>
            <a:endParaRPr lang="en-GB" sz="500" dirty="0">
              <a:solidFill>
                <a:schemeClr val="accent2">
                  <a:lumMod val="75000"/>
                </a:schemeClr>
              </a:solidFill>
              <a:latin typeface="Gill Sans"/>
            </a:endParaRPr>
          </a:p>
          <a:p>
            <a:pPr marL="180975" algn="just">
              <a:defRPr/>
            </a:pPr>
            <a:r>
              <a:rPr lang="en-GB" sz="900" dirty="0">
                <a:solidFill>
                  <a:schemeClr val="accent2">
                    <a:lumMod val="75000"/>
                  </a:schemeClr>
                </a:solidFill>
                <a:latin typeface="Gill Sans"/>
              </a:rPr>
              <a:t>Information on this material aspect can be found in the “Economic management” (pages 69 and 104) section and indicators G4-EC1 and G4-EC4 (Annex 1, page 130).</a:t>
            </a:r>
          </a:p>
        </p:txBody>
      </p:sp>
      <p:sp>
        <p:nvSpPr>
          <p:cNvPr id="32776" name="8 Rectángulo">
            <a:extLst>
              <a:ext uri="{FF2B5EF4-FFF2-40B4-BE49-F238E27FC236}">
                <a16:creationId xmlns="" xmlns:a16="http://schemas.microsoft.com/office/drawing/2014/main" id="{CFDA30E0-35C7-49E4-AD7F-CDDF083BEA3B}"/>
              </a:ext>
            </a:extLst>
          </p:cNvPr>
          <p:cNvSpPr>
            <a:spLocks noChangeArrowheads="1"/>
          </p:cNvSpPr>
          <p:nvPr/>
        </p:nvSpPr>
        <p:spPr bwMode="auto">
          <a:xfrm>
            <a:off x="1584325" y="836613"/>
            <a:ext cx="7164388"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MATERIALITY</a:t>
            </a:r>
          </a:p>
        </p:txBody>
      </p:sp>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5"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6"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37"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38"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39"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2"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3"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44"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45"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46"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1"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2" name="21 Grupo"/>
          <p:cNvGrpSpPr/>
          <p:nvPr/>
        </p:nvGrpSpPr>
        <p:grpSpPr>
          <a:xfrm>
            <a:off x="93663" y="5481228"/>
            <a:ext cx="1320800" cy="684622"/>
            <a:chOff x="93663" y="5481228"/>
            <a:chExt cx="1320800" cy="684622"/>
          </a:xfrm>
        </p:grpSpPr>
        <p:sp>
          <p:nvSpPr>
            <p:cNvPr id="23"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4"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38E08E2F-E345-4D29-B29C-58A613722B86}"/>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2EAF9CCE-DB2A-4B95-A96E-D50CFCE7151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A1C4D6F0-89AB-4DA1-A54E-8D08AD257788}"/>
              </a:ext>
            </a:extLst>
          </p:cNvPr>
          <p:cNvSpPr/>
          <p:nvPr/>
        </p:nvSpPr>
        <p:spPr>
          <a:xfrm>
            <a:off x="0" y="0"/>
            <a:ext cx="9144000" cy="7477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33797" name="Picture 2">
            <a:extLst>
              <a:ext uri="{FF2B5EF4-FFF2-40B4-BE49-F238E27FC236}">
                <a16:creationId xmlns="" xmlns:a16="http://schemas.microsoft.com/office/drawing/2014/main" id="{83D37996-25A7-46D5-A235-B994CE11AD2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260350"/>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53F2E1D0-D871-484E-8D76-672E32842D94}"/>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60FF7588-F7CE-4A32-97EE-2D4DA46FC851}" type="slidenum">
              <a:rPr lang="es-ES" altLang="es-ES" sz="1600" b="1">
                <a:solidFill>
                  <a:srgbClr val="FFC000"/>
                </a:solidFill>
              </a:rPr>
              <a:pPr eaLnBrk="1" hangingPunct="1">
                <a:spcBef>
                  <a:spcPct val="0"/>
                </a:spcBef>
                <a:buFontTx/>
                <a:buNone/>
              </a:pPr>
              <a:t>32</a:t>
            </a:fld>
            <a:endParaRPr lang="en-GB" altLang="es-ES" sz="1600" b="1">
              <a:solidFill>
                <a:srgbClr val="FFC000"/>
              </a:solidFill>
            </a:endParaRPr>
          </a:p>
        </p:txBody>
      </p:sp>
      <p:sp>
        <p:nvSpPr>
          <p:cNvPr id="17" name="16 Rectángulo">
            <a:extLst>
              <a:ext uri="{FF2B5EF4-FFF2-40B4-BE49-F238E27FC236}">
                <a16:creationId xmlns="" xmlns:a16="http://schemas.microsoft.com/office/drawing/2014/main" id="{6CDC1DCD-C195-43A1-87B2-A597562E65B4}"/>
              </a:ext>
            </a:extLst>
          </p:cNvPr>
          <p:cNvSpPr/>
          <p:nvPr/>
        </p:nvSpPr>
        <p:spPr>
          <a:xfrm>
            <a:off x="1655763" y="1266825"/>
            <a:ext cx="7159625" cy="5108575"/>
          </a:xfrm>
          <a:prstGeom prst="rect">
            <a:avLst/>
          </a:prstGeom>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marL="180975" indent="-180975" algn="just">
              <a:buFont typeface="Wingdings" pitchFamily="2" charset="2"/>
              <a:buChar char="Ø"/>
              <a:defRPr/>
            </a:pPr>
            <a:r>
              <a:rPr lang="en-GB" altLang="es-ES" sz="900" b="1" u="sng" dirty="0">
                <a:solidFill>
                  <a:schemeClr val="accent2">
                    <a:lumMod val="75000"/>
                  </a:schemeClr>
                </a:solidFill>
                <a:latin typeface="Gill Sans"/>
              </a:rPr>
              <a:t>AM3. Support for development in its role as a state financial agency</a:t>
            </a:r>
            <a:r>
              <a:rPr lang="en-GB" altLang="es-ES" sz="900" dirty="0">
                <a:solidFill>
                  <a:schemeClr val="accent2">
                    <a:lumMod val="75000"/>
                  </a:schemeClr>
                </a:solidFill>
                <a:latin typeface="Gill Sans"/>
              </a:rPr>
              <a:t>. Financing, at the express request of the government, those affected by natural disasters and other situations relating to the public interest, is another of the essential aspects of ICO's activities. In this regard, ICO works on a daily basis to preserve its level of effectiveness as a state financial agency. Its extensive experience as a state-owned bank, as well ass its national and international partnerships, make it possible for the Institute to appropriately manage various financial instruments as a state financial agency to promote exports, support for development and the sustainability of the Spanish economy.</a:t>
            </a:r>
          </a:p>
          <a:p>
            <a:pPr algn="just">
              <a:defRPr/>
            </a:pPr>
            <a:endParaRPr lang="en-GB" sz="500" dirty="0">
              <a:solidFill>
                <a:schemeClr val="accent2">
                  <a:lumMod val="75000"/>
                </a:schemeClr>
              </a:solidFill>
              <a:latin typeface="Gill Sans"/>
            </a:endParaRPr>
          </a:p>
          <a:p>
            <a:pPr marL="180975" algn="just">
              <a:defRPr/>
            </a:pPr>
            <a:r>
              <a:rPr lang="en-GB" sz="900" dirty="0">
                <a:solidFill>
                  <a:schemeClr val="accent2">
                    <a:lumMod val="75000"/>
                  </a:schemeClr>
                </a:solidFill>
                <a:latin typeface="Gill Sans"/>
              </a:rPr>
              <a:t>Information on this material aspect can be found in the “Business model. Products” (pages 24 to 28) section and in “Economic management” (pages 69 to 104).</a:t>
            </a:r>
          </a:p>
          <a:p>
            <a:pPr marL="180975" algn="just">
              <a:defRPr/>
            </a:pPr>
            <a:endParaRPr lang="en-GB" sz="500" dirty="0">
              <a:solidFill>
                <a:schemeClr val="accent2">
                  <a:lumMod val="75000"/>
                </a:schemeClr>
              </a:solidFill>
              <a:latin typeface="Gill Sans"/>
            </a:endParaRPr>
          </a:p>
          <a:p>
            <a:pPr marL="171450" indent="-171450" algn="just">
              <a:buFont typeface="Wingdings" pitchFamily="2" charset="2"/>
              <a:buChar char="Ø"/>
              <a:defRPr/>
            </a:pPr>
            <a:r>
              <a:rPr lang="en-GB" altLang="es-ES" sz="900" b="1" u="sng" dirty="0">
                <a:solidFill>
                  <a:schemeClr val="accent2">
                    <a:lumMod val="75000"/>
                  </a:schemeClr>
                </a:solidFill>
                <a:latin typeface="Gill Sans"/>
              </a:rPr>
              <a:t>AM4. Sustainable growth, the environment and society</a:t>
            </a:r>
            <a:r>
              <a:rPr lang="en-GB" altLang="es-ES" sz="900" dirty="0">
                <a:solidFill>
                  <a:schemeClr val="accent2">
                    <a:lumMod val="75000"/>
                  </a:schemeClr>
                </a:solidFill>
                <a:latin typeface="Gill Sans"/>
              </a:rPr>
              <a:t>. As part of this material aspect, on which its operations are dependent, ICO places particular emphasis on the products it develops and the mission that guides its activities. </a:t>
            </a:r>
          </a:p>
          <a:p>
            <a:pPr marL="171450" indent="-171450" algn="just">
              <a:buFont typeface="Wingdings" pitchFamily="2" charset="2"/>
              <a:buChar char="Ø"/>
              <a:defRPr/>
            </a:pPr>
            <a:endParaRPr lang="en-GB" sz="900" dirty="0">
              <a:solidFill>
                <a:schemeClr val="accent2">
                  <a:lumMod val="75000"/>
                </a:schemeClr>
              </a:solidFill>
              <a:latin typeface="Gill Sans"/>
            </a:endParaRPr>
          </a:p>
          <a:p>
            <a:pPr marL="180975" algn="just">
              <a:defRPr/>
            </a:pPr>
            <a:r>
              <a:rPr lang="en-GB" sz="900" dirty="0">
                <a:solidFill>
                  <a:schemeClr val="accent2">
                    <a:lumMod val="75000"/>
                  </a:schemeClr>
                </a:solidFill>
                <a:latin typeface="Gill Sans"/>
              </a:rPr>
              <a:t>The design of second-floor facilities or direct financing seeks to contribute to the economy by creating business synergies to facilitate the development of the country. ICO is committed to generating long-term growth in strategic sectors, the development of which, combined with its mission and the SDG or COP21 guidelines, must have a positive impact on the Spanish economy, society and environment. </a:t>
            </a:r>
          </a:p>
          <a:p>
            <a:pPr marL="180975" algn="just">
              <a:defRPr/>
            </a:pPr>
            <a:endParaRPr lang="en-GB" sz="900" dirty="0">
              <a:solidFill>
                <a:schemeClr val="accent2">
                  <a:lumMod val="75000"/>
                </a:schemeClr>
              </a:solidFill>
              <a:latin typeface="Gill Sans"/>
            </a:endParaRPr>
          </a:p>
          <a:p>
            <a:pPr marL="180975" algn="just">
              <a:defRPr/>
            </a:pPr>
            <a:r>
              <a:rPr lang="en-GB" sz="900" dirty="0">
                <a:solidFill>
                  <a:schemeClr val="accent2">
                    <a:lumMod val="75000"/>
                  </a:schemeClr>
                </a:solidFill>
                <a:latin typeface="Gill Sans"/>
              </a:rPr>
              <a:t>ICO also seeks to have a positive impact on the development of its surroundings and the most disadvantaged through its annual volunteering plan, in which more than 25% of those working at the Institute participate. Furthermore, in partnership with the Global Compact, and in collaboration with organisations in the voluntary sector, an agreement has been signed to facilitate the implementation of corporate volunteering in SMEs (Socially Responsible SMEs), which seeks to take the knowledge of companies to the groups in most need, through their volunteers.</a:t>
            </a:r>
          </a:p>
          <a:p>
            <a:pPr marL="180975" algn="just">
              <a:defRPr/>
            </a:pPr>
            <a:endParaRPr lang="en-GB" sz="900" dirty="0">
              <a:solidFill>
                <a:schemeClr val="accent2">
                  <a:lumMod val="75000"/>
                </a:schemeClr>
              </a:solidFill>
              <a:latin typeface="Gill Sans"/>
            </a:endParaRPr>
          </a:p>
          <a:p>
            <a:pPr marL="180975" algn="just">
              <a:defRPr/>
            </a:pPr>
            <a:r>
              <a:rPr lang="en-GB" sz="900" dirty="0">
                <a:solidFill>
                  <a:schemeClr val="accent2">
                    <a:lumMod val="75000"/>
                  </a:schemeClr>
                </a:solidFill>
                <a:latin typeface="Gill Sans"/>
              </a:rPr>
              <a:t>Information on this material aspect can be found in the “Environmental management” section (pages 105 to 108) and in the “ICO and Society” (pages 122 and 123) section.</a:t>
            </a:r>
          </a:p>
          <a:p>
            <a:pPr marL="180975" algn="just">
              <a:defRPr/>
            </a:pPr>
            <a:endParaRPr lang="en-GB" sz="500" dirty="0">
              <a:solidFill>
                <a:schemeClr val="accent2">
                  <a:lumMod val="75000"/>
                </a:schemeClr>
              </a:solidFill>
              <a:latin typeface="Gill Sans"/>
            </a:endParaRPr>
          </a:p>
          <a:p>
            <a:pPr marL="171450" indent="-171450" algn="just">
              <a:buFont typeface="Wingdings" pitchFamily="2" charset="2"/>
              <a:buChar char="Ø"/>
              <a:defRPr/>
            </a:pPr>
            <a:r>
              <a:rPr lang="en-GB" altLang="es-ES" sz="900" b="1" u="sng" dirty="0">
                <a:solidFill>
                  <a:schemeClr val="accent2">
                    <a:lumMod val="75000"/>
                  </a:schemeClr>
                </a:solidFill>
                <a:latin typeface="Gill Sans"/>
              </a:rPr>
              <a:t>AM5. Alliances</a:t>
            </a:r>
            <a:r>
              <a:rPr lang="en-GB" altLang="es-ES" sz="900" b="1" dirty="0">
                <a:solidFill>
                  <a:schemeClr val="accent2">
                    <a:lumMod val="75000"/>
                  </a:schemeClr>
                </a:solidFill>
                <a:latin typeface="Gill Sans"/>
              </a:rPr>
              <a:t>. </a:t>
            </a:r>
            <a:r>
              <a:rPr lang="en-GB" sz="900" dirty="0">
                <a:solidFill>
                  <a:schemeClr val="accent2">
                    <a:lumMod val="75000"/>
                  </a:schemeClr>
                </a:solidFill>
                <a:latin typeface="Gill Sans"/>
              </a:rPr>
              <a:t>ICO is aware that its internal structure, comprising 308 individuals working in a single location, managing a balance sheet of €48.851 billion without a national and international commercial network to support it, would make it impossible to fulfil its objectives and develop its various business lines without its strategic partnerships. ICO is supported by the commercial network of Spanish banking to make its financing facilities available and to support the internationalisation of Spanish companies; furthermore, it has various international partners as part of collaboration agreements and memorandums of understanding with development banks, similar European institutions, multilateral organisations and other non-government organisations, associations, etc.  </a:t>
            </a:r>
            <a:r>
              <a:rPr lang="en-GB" sz="900" b="1" dirty="0">
                <a:solidFill>
                  <a:schemeClr val="accent2">
                    <a:lumMod val="75000"/>
                  </a:schemeClr>
                </a:solidFill>
                <a:latin typeface="Gill Sans"/>
              </a:rPr>
              <a:t>Partners that support ICO in its activities to drive economic, social and environmental development within the scope of its activities and to achieve its goals</a:t>
            </a:r>
            <a:r>
              <a:rPr lang="en-GB" sz="900" dirty="0">
                <a:solidFill>
                  <a:schemeClr val="accent2">
                    <a:lumMod val="75000"/>
                  </a:schemeClr>
                </a:solidFill>
                <a:latin typeface="Gill Sans"/>
              </a:rPr>
              <a:t>.</a:t>
            </a:r>
          </a:p>
          <a:p>
            <a:pPr marL="171450" indent="-171450" algn="just">
              <a:buFont typeface="Wingdings" pitchFamily="2" charset="2"/>
              <a:buChar char="Ø"/>
              <a:defRPr/>
            </a:pPr>
            <a:endParaRPr lang="en-GB" sz="500" dirty="0">
              <a:solidFill>
                <a:schemeClr val="accent2">
                  <a:lumMod val="75000"/>
                </a:schemeClr>
              </a:solidFill>
              <a:latin typeface="Gill Sans"/>
            </a:endParaRPr>
          </a:p>
          <a:p>
            <a:pPr marL="180975" algn="just">
              <a:defRPr/>
            </a:pPr>
            <a:r>
              <a:rPr lang="en-GB" sz="900" dirty="0">
                <a:solidFill>
                  <a:schemeClr val="accent2">
                    <a:lumMod val="75000"/>
                  </a:schemeClr>
                </a:solidFill>
                <a:latin typeface="Gill Sans"/>
              </a:rPr>
              <a:t>Information on this material aspect can be found in the “Alliances” section (pages 45 to 48) and in “Annex 1. Table of contents (Page 139).</a:t>
            </a:r>
          </a:p>
        </p:txBody>
      </p:sp>
      <p:sp>
        <p:nvSpPr>
          <p:cNvPr id="53" name="52 Rectángulo">
            <a:hlinkClick r:id="" action="ppaction://noaction"/>
            <a:extLst>
              <a:ext uri="{FF2B5EF4-FFF2-40B4-BE49-F238E27FC236}">
                <a16:creationId xmlns="" xmlns:a16="http://schemas.microsoft.com/office/drawing/2014/main" id="{CEB9C5B1-70C3-4721-A2E5-AB5B0420CF6F}"/>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4" name="53 Rectángulo">
            <a:hlinkClick r:id="rId3" action="ppaction://hlinksldjump"/>
            <a:extLst>
              <a:ext uri="{FF2B5EF4-FFF2-40B4-BE49-F238E27FC236}">
                <a16:creationId xmlns="" xmlns:a16="http://schemas.microsoft.com/office/drawing/2014/main" id="{95D62AB8-73C2-4B6F-9008-53946FF26510}"/>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5" name="54 Rectángulo">
            <a:hlinkClick r:id="rId3" action="ppaction://hlinksldjump"/>
            <a:extLst>
              <a:ext uri="{FF2B5EF4-FFF2-40B4-BE49-F238E27FC236}">
                <a16:creationId xmlns="" xmlns:a16="http://schemas.microsoft.com/office/drawing/2014/main" id="{291E2870-EC80-494C-9EDA-ACB0A5367706}"/>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6" name="55 Rectángulo">
            <a:hlinkClick r:id="rId4" action="ppaction://hlinksldjump"/>
            <a:extLst>
              <a:ext uri="{FF2B5EF4-FFF2-40B4-BE49-F238E27FC236}">
                <a16:creationId xmlns="" xmlns:a16="http://schemas.microsoft.com/office/drawing/2014/main" id="{BCF4A2E4-9961-4C1D-9E1F-E0F1BD371098}"/>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7" name="56 Rectángulo">
            <a:hlinkClick r:id="rId5" action="ppaction://hlinksldjump"/>
            <a:extLst>
              <a:ext uri="{FF2B5EF4-FFF2-40B4-BE49-F238E27FC236}">
                <a16:creationId xmlns="" xmlns:a16="http://schemas.microsoft.com/office/drawing/2014/main" id="{2FDE808F-5DCD-4625-A995-1531045FEB43}"/>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8" name="57 Rectángulo">
            <a:hlinkClick r:id="rId6" action="ppaction://hlinksldjump"/>
            <a:extLst>
              <a:ext uri="{FF2B5EF4-FFF2-40B4-BE49-F238E27FC236}">
                <a16:creationId xmlns="" xmlns:a16="http://schemas.microsoft.com/office/drawing/2014/main" id="{3DA8C1F0-8EDA-4532-A70D-8A3E02C8513B}"/>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9" name="58 Rectángulo">
            <a:hlinkClick r:id="" action="ppaction://noaction"/>
            <a:extLst>
              <a:ext uri="{FF2B5EF4-FFF2-40B4-BE49-F238E27FC236}">
                <a16:creationId xmlns="" xmlns:a16="http://schemas.microsoft.com/office/drawing/2014/main" id="{BBAEBB32-086F-4CF6-9F0D-843A5A4C0288}"/>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0" name="59 Rectángulo">
            <a:hlinkClick r:id="rId7" action="ppaction://hlinksldjump"/>
            <a:extLst>
              <a:ext uri="{FF2B5EF4-FFF2-40B4-BE49-F238E27FC236}">
                <a16:creationId xmlns="" xmlns:a16="http://schemas.microsoft.com/office/drawing/2014/main" id="{9A321CE0-0293-43F8-917D-4079CF0D628D}"/>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1" name="60 Rectángulo">
            <a:hlinkClick r:id="rId7" action="ppaction://hlinksldjump"/>
            <a:extLst>
              <a:ext uri="{FF2B5EF4-FFF2-40B4-BE49-F238E27FC236}">
                <a16:creationId xmlns="" xmlns:a16="http://schemas.microsoft.com/office/drawing/2014/main" id="{676E236D-F6ED-4F77-8934-C7E90DF7AEB0}"/>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2" name="61 Rectángulo">
            <a:hlinkClick r:id="rId8" action="ppaction://hlinksldjump"/>
            <a:extLst>
              <a:ext uri="{FF2B5EF4-FFF2-40B4-BE49-F238E27FC236}">
                <a16:creationId xmlns="" xmlns:a16="http://schemas.microsoft.com/office/drawing/2014/main" id="{3997C294-2051-4AA0-9941-90927AD9E286}"/>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3" name="62 Rectángulo">
            <a:hlinkClick r:id="rId9" action="ppaction://hlinksldjump"/>
            <a:extLst>
              <a:ext uri="{FF2B5EF4-FFF2-40B4-BE49-F238E27FC236}">
                <a16:creationId xmlns="" xmlns:a16="http://schemas.microsoft.com/office/drawing/2014/main" id="{289EBA4F-8929-4744-BF40-F09907B40678}"/>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4" name="63 Rectángulo">
            <a:hlinkClick r:id="rId9" action="ppaction://hlinksldjump"/>
            <a:extLst>
              <a:ext uri="{FF2B5EF4-FFF2-40B4-BE49-F238E27FC236}">
                <a16:creationId xmlns="" xmlns:a16="http://schemas.microsoft.com/office/drawing/2014/main" id="{784B4E9B-59FA-4D86-9921-EEDFE94093B5}"/>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5" name="64 Rectángulo">
            <a:hlinkClick r:id="rId10" action="ppaction://hlinksldjump"/>
            <a:extLst>
              <a:ext uri="{FF2B5EF4-FFF2-40B4-BE49-F238E27FC236}">
                <a16:creationId xmlns="" xmlns:a16="http://schemas.microsoft.com/office/drawing/2014/main" id="{808936AB-A081-4046-BAE1-09149F2488F4}"/>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11" action="ppaction://hlinksldjump"/>
            <a:extLst>
              <a:ext uri="{FF2B5EF4-FFF2-40B4-BE49-F238E27FC236}">
                <a16:creationId xmlns="" xmlns:a16="http://schemas.microsoft.com/office/drawing/2014/main" id="{B8253F61-3FAA-4633-950E-EDDC78E8DE3E}"/>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12" action="ppaction://hlinksldjump"/>
            <a:extLst>
              <a:ext uri="{FF2B5EF4-FFF2-40B4-BE49-F238E27FC236}">
                <a16:creationId xmlns="" xmlns:a16="http://schemas.microsoft.com/office/drawing/2014/main" id="{2B8CB881-94BC-4294-9545-DAFE49DB04C6}"/>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13" action="ppaction://hlinksldjump"/>
            <a:extLst>
              <a:ext uri="{FF2B5EF4-FFF2-40B4-BE49-F238E27FC236}">
                <a16:creationId xmlns="" xmlns:a16="http://schemas.microsoft.com/office/drawing/2014/main" id="{7B1A746F-922C-42DF-9AA7-14ED56C9EF8E}"/>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14" action="ppaction://hlinksldjump"/>
            <a:extLst>
              <a:ext uri="{FF2B5EF4-FFF2-40B4-BE49-F238E27FC236}">
                <a16:creationId xmlns="" xmlns:a16="http://schemas.microsoft.com/office/drawing/2014/main" id="{550AE3C2-321E-4401-A429-51F192C50D03}"/>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15" action="ppaction://hlinksldjump"/>
            <a:extLst>
              <a:ext uri="{FF2B5EF4-FFF2-40B4-BE49-F238E27FC236}">
                <a16:creationId xmlns="" xmlns:a16="http://schemas.microsoft.com/office/drawing/2014/main" id="{82E1D096-F7F5-4D7D-B3C0-16815E761037}"/>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rId16" action="ppaction://hlinksldjump"/>
            <a:extLst>
              <a:ext uri="{FF2B5EF4-FFF2-40B4-BE49-F238E27FC236}">
                <a16:creationId xmlns="" xmlns:a16="http://schemas.microsoft.com/office/drawing/2014/main" id="{51FE733D-35B0-4A3C-8576-FD155A3F9F79}"/>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16" action="ppaction://hlinksldjump"/>
            <a:extLst>
              <a:ext uri="{FF2B5EF4-FFF2-40B4-BE49-F238E27FC236}">
                <a16:creationId xmlns="" xmlns:a16="http://schemas.microsoft.com/office/drawing/2014/main" id="{86A711A2-D0FF-4049-A58B-6ACF119F5B94}"/>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 action="ppaction://noaction"/>
            <a:extLst>
              <a:ext uri="{FF2B5EF4-FFF2-40B4-BE49-F238E27FC236}">
                <a16:creationId xmlns="" xmlns:a16="http://schemas.microsoft.com/office/drawing/2014/main" id="{5409A841-2194-490C-9608-7C52A7EB4D11}"/>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 action="ppaction://noaction"/>
            <a:extLst>
              <a:ext uri="{FF2B5EF4-FFF2-40B4-BE49-F238E27FC236}">
                <a16:creationId xmlns="" xmlns:a16="http://schemas.microsoft.com/office/drawing/2014/main" id="{F99860CF-A126-4F1A-AA7E-2A8A2C55B766}"/>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5" name="74 Rectángulo">
            <a:hlinkClick r:id="" action="ppaction://noaction"/>
            <a:extLst>
              <a:ext uri="{FF2B5EF4-FFF2-40B4-BE49-F238E27FC236}">
                <a16:creationId xmlns="" xmlns:a16="http://schemas.microsoft.com/office/drawing/2014/main" id="{09CE7C68-2A53-40E8-B76B-65A21519995F}"/>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33823" name="8 Rectángulo">
            <a:extLst>
              <a:ext uri="{FF2B5EF4-FFF2-40B4-BE49-F238E27FC236}">
                <a16:creationId xmlns="" xmlns:a16="http://schemas.microsoft.com/office/drawing/2014/main" id="{B7066C83-1CAC-48FC-B663-E503C8615532}"/>
              </a:ext>
            </a:extLst>
          </p:cNvPr>
          <p:cNvSpPr>
            <a:spLocks noChangeArrowheads="1"/>
          </p:cNvSpPr>
          <p:nvPr/>
        </p:nvSpPr>
        <p:spPr bwMode="auto">
          <a:xfrm>
            <a:off x="1655763" y="944563"/>
            <a:ext cx="709295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MATERIALITY</a:t>
            </a:r>
          </a:p>
        </p:txBody>
      </p:sp>
      <p:grpSp>
        <p:nvGrpSpPr>
          <p:cNvPr id="47"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85" name="8 Rectángulo">
              <a:hlinkClick r:id="rId1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86" name="8 Rectángulo">
              <a:hlinkClick r:id="rId1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87" name="8 Rectángulo">
              <a:hlinkClick r:id="rId1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88" name="8 Rectángulo">
              <a:hlinkClick r:id="rId5"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89" name="8 Rectángulo">
              <a:hlinkClick r:id="rId16"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90" name="8 Rectángulo">
              <a:hlinkClick r:id="rId2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91" name="8 Rectángulo">
              <a:hlinkClick r:id="rId2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92" name="8 Rectángulo">
              <a:hlinkClick r:id="rId2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93" name="8 Rectángulo">
              <a:hlinkClick r:id="rId2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94" name="8 Rectángulo">
              <a:hlinkClick r:id="rId2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95" name="8 Rectángulo">
              <a:hlinkClick r:id="rId2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96" name="8 Rectángulo">
              <a:hlinkClick r:id="rId2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45" name="44 Grupo"/>
          <p:cNvGrpSpPr/>
          <p:nvPr/>
        </p:nvGrpSpPr>
        <p:grpSpPr>
          <a:xfrm>
            <a:off x="93663" y="5481228"/>
            <a:ext cx="1320800" cy="684622"/>
            <a:chOff x="93663" y="5481228"/>
            <a:chExt cx="1320800" cy="684622"/>
          </a:xfrm>
        </p:grpSpPr>
        <p:sp>
          <p:nvSpPr>
            <p:cNvPr id="46" name="8 Rectángulo">
              <a:hlinkClick r:id="rId2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8" name="Picture 10" descr="http://images.gofreedownload.net/3-gray-printer-33855.jpg">
              <a:hlinkClick r:id="rId2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70505262-CCAF-47BA-912E-995D32BEB8ED}"/>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0AA5D1CC-FFEF-4FED-8AC6-4E1C7A8D9EDC}"/>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03CDD956-0423-4CAF-915A-107A31AB7F58}"/>
              </a:ext>
            </a:extLst>
          </p:cNvPr>
          <p:cNvSpPr/>
          <p:nvPr/>
        </p:nvSpPr>
        <p:spPr>
          <a:xfrm>
            <a:off x="0" y="0"/>
            <a:ext cx="9144000" cy="7477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34821" name="Picture 2">
            <a:extLst>
              <a:ext uri="{FF2B5EF4-FFF2-40B4-BE49-F238E27FC236}">
                <a16:creationId xmlns="" xmlns:a16="http://schemas.microsoft.com/office/drawing/2014/main" id="{C032FCB7-4D35-4CE1-8068-A3737A535E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260350"/>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A7B166DE-C3C2-4A7A-9DA9-5F37505339B5}"/>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EFDA7097-0A5E-4110-8B3C-8663417B7E19}" type="slidenum">
              <a:rPr lang="es-ES" altLang="es-ES" sz="1600" b="1">
                <a:solidFill>
                  <a:srgbClr val="FFC000"/>
                </a:solidFill>
              </a:rPr>
              <a:pPr eaLnBrk="1" hangingPunct="1">
                <a:spcBef>
                  <a:spcPct val="0"/>
                </a:spcBef>
                <a:buFontTx/>
                <a:buNone/>
              </a:pPr>
              <a:t>33</a:t>
            </a:fld>
            <a:endParaRPr lang="en-GB" altLang="es-ES" sz="1600" b="1">
              <a:solidFill>
                <a:srgbClr val="FFC000"/>
              </a:solidFill>
            </a:endParaRPr>
          </a:p>
        </p:txBody>
      </p:sp>
      <p:sp>
        <p:nvSpPr>
          <p:cNvPr id="18" name="17 Rectángulo">
            <a:extLst>
              <a:ext uri="{FF2B5EF4-FFF2-40B4-BE49-F238E27FC236}">
                <a16:creationId xmlns="" xmlns:a16="http://schemas.microsoft.com/office/drawing/2014/main" id="{B01946E2-8FB9-4C6C-A4CE-A3D7162281AF}"/>
              </a:ext>
            </a:extLst>
          </p:cNvPr>
          <p:cNvSpPr/>
          <p:nvPr/>
        </p:nvSpPr>
        <p:spPr>
          <a:xfrm>
            <a:off x="1655763" y="1266825"/>
            <a:ext cx="7092950" cy="2754313"/>
          </a:xfrm>
          <a:prstGeom prst="rect">
            <a:avLst/>
          </a:prstGeom>
        </p:spPr>
        <p:txBody>
          <a:bodyPr>
            <a:spAutoFit/>
          </a:bodyPr>
          <a:lstStyle>
            <a:lvl1pPr eaLnBrk="0" hangingPunct="0">
              <a:defRPr>
                <a:solidFill>
                  <a:schemeClr val="tx1"/>
                </a:solidFill>
                <a:latin typeface="Calibri" pitchFamily="34" charset="0"/>
                <a:cs typeface="Arial" charset="0"/>
              </a:defRPr>
            </a:lvl1pPr>
            <a:lvl2pPr marL="742950" indent="-285750" eaLnBrk="0" hangingPunct="0">
              <a:defRPr>
                <a:solidFill>
                  <a:schemeClr val="tx1"/>
                </a:solidFill>
                <a:latin typeface="Calibri" pitchFamily="34" charset="0"/>
                <a:cs typeface="Arial" charset="0"/>
              </a:defRPr>
            </a:lvl2pPr>
            <a:lvl3pPr marL="1143000" indent="-228600" eaLnBrk="0" hangingPunct="0">
              <a:defRPr>
                <a:solidFill>
                  <a:schemeClr val="tx1"/>
                </a:solidFill>
                <a:latin typeface="Calibri" pitchFamily="34" charset="0"/>
                <a:cs typeface="Arial" charset="0"/>
              </a:defRPr>
            </a:lvl3pPr>
            <a:lvl4pPr marL="1600200" indent="-228600" eaLnBrk="0" hangingPunct="0">
              <a:defRPr>
                <a:solidFill>
                  <a:schemeClr val="tx1"/>
                </a:solidFill>
                <a:latin typeface="Calibri" pitchFamily="34" charset="0"/>
                <a:cs typeface="Arial" charset="0"/>
              </a:defRPr>
            </a:lvl4pPr>
            <a:lvl5pPr marL="2057400" indent="-228600" eaLnBrk="0" hangingPunct="0">
              <a:defRPr>
                <a:solidFill>
                  <a:schemeClr val="tx1"/>
                </a:solidFill>
                <a:latin typeface="Calibri" pitchFamily="34" charset="0"/>
                <a:cs typeface="Arial" charset="0"/>
              </a:defRPr>
            </a:lvl5pPr>
            <a:lvl6pPr marL="2514600" indent="-228600" eaLnBrk="0" fontAlgn="base" hangingPunct="0">
              <a:spcBef>
                <a:spcPct val="0"/>
              </a:spcBef>
              <a:spcAft>
                <a:spcPct val="0"/>
              </a:spcAft>
              <a:defRPr>
                <a:solidFill>
                  <a:schemeClr val="tx1"/>
                </a:solidFill>
                <a:latin typeface="Calibri" pitchFamily="34" charset="0"/>
                <a:cs typeface="Arial" charset="0"/>
              </a:defRPr>
            </a:lvl6pPr>
            <a:lvl7pPr marL="2971800" indent="-228600" eaLnBrk="0" fontAlgn="base" hangingPunct="0">
              <a:spcBef>
                <a:spcPct val="0"/>
              </a:spcBef>
              <a:spcAft>
                <a:spcPct val="0"/>
              </a:spcAft>
              <a:defRPr>
                <a:solidFill>
                  <a:schemeClr val="tx1"/>
                </a:solidFill>
                <a:latin typeface="Calibri" pitchFamily="34" charset="0"/>
                <a:cs typeface="Arial" charset="0"/>
              </a:defRPr>
            </a:lvl7pPr>
            <a:lvl8pPr marL="3429000" indent="-228600" eaLnBrk="0" fontAlgn="base" hangingPunct="0">
              <a:spcBef>
                <a:spcPct val="0"/>
              </a:spcBef>
              <a:spcAft>
                <a:spcPct val="0"/>
              </a:spcAft>
              <a:defRPr>
                <a:solidFill>
                  <a:schemeClr val="tx1"/>
                </a:solidFill>
                <a:latin typeface="Calibri" pitchFamily="34" charset="0"/>
                <a:cs typeface="Arial" charset="0"/>
              </a:defRPr>
            </a:lvl8pPr>
            <a:lvl9pPr marL="3886200" indent="-228600" eaLnBrk="0" fontAlgn="base" hangingPunct="0">
              <a:spcBef>
                <a:spcPct val="0"/>
              </a:spcBef>
              <a:spcAft>
                <a:spcPct val="0"/>
              </a:spcAft>
              <a:defRPr>
                <a:solidFill>
                  <a:schemeClr val="tx1"/>
                </a:solidFill>
                <a:latin typeface="Calibri" pitchFamily="34" charset="0"/>
                <a:cs typeface="Arial" charset="0"/>
              </a:defRPr>
            </a:lvl9pPr>
          </a:lstStyle>
          <a:p>
            <a:pPr marL="180975" indent="-180975" algn="just">
              <a:buFont typeface="Wingdings" panose="05000000000000000000" pitchFamily="2" charset="2"/>
              <a:buChar char="Ø"/>
              <a:defRPr/>
            </a:pPr>
            <a:r>
              <a:rPr lang="en-GB" altLang="es-ES" sz="900" b="1" u="sng" dirty="0">
                <a:solidFill>
                  <a:schemeClr val="accent2">
                    <a:lumMod val="75000"/>
                  </a:schemeClr>
                </a:solidFill>
                <a:latin typeface="Gill Sans"/>
              </a:rPr>
              <a:t>AM6. Human capital</a:t>
            </a:r>
            <a:r>
              <a:rPr lang="en-GB" altLang="es-ES" sz="900" dirty="0">
                <a:solidFill>
                  <a:schemeClr val="accent2">
                    <a:lumMod val="75000"/>
                  </a:schemeClr>
                </a:solidFill>
                <a:latin typeface="Gill Sans"/>
              </a:rPr>
              <a:t>. ICO's most important asset is its intellectual and human capital. People drive the organisation forwards each day and make the fulfilment of each objective possible. Training plans, equality policies and work-life balance measures, through the implementation of the </a:t>
            </a:r>
            <a:r>
              <a:rPr lang="en-GB" altLang="es-ES" sz="900" b="1" dirty="0">
                <a:solidFill>
                  <a:schemeClr val="accent2">
                    <a:lumMod val="75000"/>
                  </a:schemeClr>
                </a:solidFill>
                <a:latin typeface="Gill Sans"/>
              </a:rPr>
              <a:t>EFR management model</a:t>
            </a:r>
            <a:r>
              <a:rPr lang="en-GB" altLang="es-ES" sz="900" dirty="0">
                <a:solidFill>
                  <a:schemeClr val="accent2">
                    <a:lumMod val="75000"/>
                  </a:schemeClr>
                </a:solidFill>
                <a:latin typeface="Gill Sans"/>
              </a:rPr>
              <a:t>, which certifies ICO as a family-responsible company, are one of its most notable characteristics and unique in the field of public sector administration.  In this context, particular emphasis is placed on:</a:t>
            </a:r>
          </a:p>
          <a:p>
            <a:pPr marL="171450" indent="-171450" algn="just">
              <a:buFont typeface="Wingdings" pitchFamily="2" charset="2"/>
              <a:buChar char="Ø"/>
              <a:defRPr/>
            </a:pPr>
            <a:endParaRPr lang="en-GB" altLang="es-ES" sz="500" dirty="0">
              <a:solidFill>
                <a:schemeClr val="accent2">
                  <a:lumMod val="75000"/>
                </a:schemeClr>
              </a:solidFill>
              <a:latin typeface="Gill Sans"/>
            </a:endParaRPr>
          </a:p>
          <a:p>
            <a:pPr marL="361950" indent="-180975" algn="just">
              <a:buFont typeface="Wingdings" pitchFamily="2" charset="2"/>
              <a:buChar char="§"/>
              <a:defRPr/>
            </a:pPr>
            <a:r>
              <a:rPr lang="en-GB" altLang="es-ES" sz="900" b="1" dirty="0">
                <a:solidFill>
                  <a:schemeClr val="accent2">
                    <a:lumMod val="75000"/>
                  </a:schemeClr>
                </a:solidFill>
                <a:latin typeface="Gill Sans"/>
              </a:rPr>
              <a:t>Professionalism and training</a:t>
            </a:r>
            <a:r>
              <a:rPr lang="en-GB" altLang="es-ES" sz="900" dirty="0">
                <a:solidFill>
                  <a:schemeClr val="accent2">
                    <a:lumMod val="75000"/>
                  </a:schemeClr>
                </a:solidFill>
                <a:latin typeface="Gill Sans"/>
              </a:rPr>
              <a:t>. Responding to the requirements of the main stakeholders requires an organisation to make sure that its employees maintain a high level of knowledge and commitment. In ICO's opinion, continuous training is a strategic element to obtain and maintain an appropriate level of professionalism that is capable of fulfilling the tasks assigned to it.</a:t>
            </a:r>
          </a:p>
          <a:p>
            <a:pPr marL="361950" indent="-180975" algn="just">
              <a:buFont typeface="Wingdings" pitchFamily="2" charset="2"/>
              <a:buChar char="§"/>
              <a:defRPr/>
            </a:pPr>
            <a:endParaRPr lang="en-GB" sz="500" dirty="0">
              <a:solidFill>
                <a:schemeClr val="accent2">
                  <a:lumMod val="75000"/>
                </a:schemeClr>
              </a:solidFill>
              <a:latin typeface="Gill Sans"/>
            </a:endParaRPr>
          </a:p>
          <a:p>
            <a:pPr marL="361950" indent="-180975" algn="just">
              <a:defRPr/>
            </a:pPr>
            <a:r>
              <a:rPr lang="en-GB" sz="900" dirty="0">
                <a:solidFill>
                  <a:schemeClr val="accent2">
                    <a:lumMod val="75000"/>
                  </a:schemeClr>
                </a:solidFill>
                <a:latin typeface="Gill Sans"/>
              </a:rPr>
              <a:t>       Information on this material aspect can be found in the “Labour relations” section (pages 109 to 120) and indicators G4-LA9 and G4-LA10 (Annex 1, pages 134 and 135).</a:t>
            </a:r>
          </a:p>
          <a:p>
            <a:pPr marL="171450" indent="-171450" algn="just" eaLnBrk="1" hangingPunct="1">
              <a:buFont typeface="Wingdings" panose="05000000000000000000" pitchFamily="2" charset="2"/>
              <a:buChar char="Ø"/>
              <a:defRPr/>
            </a:pPr>
            <a:endParaRPr lang="en-GB" altLang="es-ES" sz="500" dirty="0">
              <a:solidFill>
                <a:schemeClr val="accent2">
                  <a:lumMod val="75000"/>
                </a:schemeClr>
              </a:solidFill>
              <a:latin typeface="Gill Sans"/>
            </a:endParaRPr>
          </a:p>
          <a:p>
            <a:pPr marL="361950" indent="-180975" algn="just">
              <a:buFont typeface="Wingdings" pitchFamily="2" charset="2"/>
              <a:buChar char="§"/>
              <a:defRPr/>
            </a:pPr>
            <a:r>
              <a:rPr lang="en-GB" altLang="es-ES" sz="900" b="1" dirty="0">
                <a:solidFill>
                  <a:schemeClr val="accent2">
                    <a:lumMod val="75000"/>
                  </a:schemeClr>
                </a:solidFill>
                <a:latin typeface="Gill Sans"/>
              </a:rPr>
              <a:t>Equality and work-life balance</a:t>
            </a:r>
            <a:r>
              <a:rPr lang="en-GB" altLang="es-ES" sz="900" dirty="0">
                <a:solidFill>
                  <a:schemeClr val="accent2">
                    <a:lumMod val="75000"/>
                  </a:schemeClr>
                </a:solidFill>
                <a:latin typeface="Gill Sans"/>
              </a:rPr>
              <a:t>. In the view of ICO, equality among all employees is a basic pillar of its relations with the workforce. Respect for employees' human and employment rights and the right to collective bargaining in which, among other matters, measures are agreed to facilitate a work-life balance, is one of the organisation's permanent objectives.</a:t>
            </a:r>
          </a:p>
          <a:p>
            <a:pPr marL="361950" indent="-180975" algn="just">
              <a:buFont typeface="Wingdings" pitchFamily="2" charset="2"/>
              <a:buChar char="§"/>
              <a:defRPr/>
            </a:pPr>
            <a:endParaRPr lang="en-GB" sz="500" dirty="0">
              <a:solidFill>
                <a:schemeClr val="accent2">
                  <a:lumMod val="75000"/>
                </a:schemeClr>
              </a:solidFill>
              <a:latin typeface="Gill Sans"/>
            </a:endParaRPr>
          </a:p>
          <a:p>
            <a:pPr marL="361950" algn="just">
              <a:defRPr/>
            </a:pPr>
            <a:r>
              <a:rPr lang="en-GB" sz="900" dirty="0">
                <a:solidFill>
                  <a:schemeClr val="accent2">
                    <a:lumMod val="75000"/>
                  </a:schemeClr>
                </a:solidFill>
                <a:latin typeface="Gill Sans"/>
              </a:rPr>
              <a:t>Information on this material aspect can be found in the “Labour relations” section (pages 109 to 120) and indicators G4-LA1, G4-LA2, G4-LA11, G4-LA12 and G4-LA13 (Annex 1, pages 134 and 135).</a:t>
            </a:r>
          </a:p>
        </p:txBody>
      </p:sp>
      <p:sp>
        <p:nvSpPr>
          <p:cNvPr id="53" name="52 Rectángulo">
            <a:hlinkClick r:id="" action="ppaction://noaction"/>
            <a:extLst>
              <a:ext uri="{FF2B5EF4-FFF2-40B4-BE49-F238E27FC236}">
                <a16:creationId xmlns="" xmlns:a16="http://schemas.microsoft.com/office/drawing/2014/main" id="{72FBDD01-DBD9-4DCC-8F67-028234C32849}"/>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4" name="53 Rectángulo">
            <a:hlinkClick r:id="rId3" action="ppaction://hlinksldjump"/>
            <a:extLst>
              <a:ext uri="{FF2B5EF4-FFF2-40B4-BE49-F238E27FC236}">
                <a16:creationId xmlns="" xmlns:a16="http://schemas.microsoft.com/office/drawing/2014/main" id="{FD7579E3-8CC2-4759-8077-8D14634915F6}"/>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5" name="54 Rectángulo">
            <a:hlinkClick r:id="rId3" action="ppaction://hlinksldjump"/>
            <a:extLst>
              <a:ext uri="{FF2B5EF4-FFF2-40B4-BE49-F238E27FC236}">
                <a16:creationId xmlns="" xmlns:a16="http://schemas.microsoft.com/office/drawing/2014/main" id="{2BC001D2-2556-4B4B-8A25-E51A39B4FF08}"/>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6" name="55 Rectángulo">
            <a:hlinkClick r:id="rId4" action="ppaction://hlinksldjump"/>
            <a:extLst>
              <a:ext uri="{FF2B5EF4-FFF2-40B4-BE49-F238E27FC236}">
                <a16:creationId xmlns="" xmlns:a16="http://schemas.microsoft.com/office/drawing/2014/main" id="{194DAC4B-CF28-4D89-BF92-B4061F86EB5F}"/>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7" name="56 Rectángulo">
            <a:hlinkClick r:id="rId5" action="ppaction://hlinksldjump"/>
            <a:extLst>
              <a:ext uri="{FF2B5EF4-FFF2-40B4-BE49-F238E27FC236}">
                <a16:creationId xmlns="" xmlns:a16="http://schemas.microsoft.com/office/drawing/2014/main" id="{322A8AA2-F6D7-4601-BB48-A7615412888B}"/>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8" name="57 Rectángulo">
            <a:hlinkClick r:id="rId6" action="ppaction://hlinksldjump"/>
            <a:extLst>
              <a:ext uri="{FF2B5EF4-FFF2-40B4-BE49-F238E27FC236}">
                <a16:creationId xmlns="" xmlns:a16="http://schemas.microsoft.com/office/drawing/2014/main" id="{0F0DC1C4-681C-40E9-A07D-5FF20BF1550C}"/>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9" name="58 Rectángulo">
            <a:hlinkClick r:id="" action="ppaction://noaction"/>
            <a:extLst>
              <a:ext uri="{FF2B5EF4-FFF2-40B4-BE49-F238E27FC236}">
                <a16:creationId xmlns="" xmlns:a16="http://schemas.microsoft.com/office/drawing/2014/main" id="{236CF592-D4C6-45BA-A42C-F651976EFCFC}"/>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0" name="59 Rectángulo">
            <a:hlinkClick r:id="rId7" action="ppaction://hlinksldjump"/>
            <a:extLst>
              <a:ext uri="{FF2B5EF4-FFF2-40B4-BE49-F238E27FC236}">
                <a16:creationId xmlns="" xmlns:a16="http://schemas.microsoft.com/office/drawing/2014/main" id="{D4203580-1E52-406F-801F-38AFCDACAB7B}"/>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1" name="60 Rectángulo">
            <a:hlinkClick r:id="rId7" action="ppaction://hlinksldjump"/>
            <a:extLst>
              <a:ext uri="{FF2B5EF4-FFF2-40B4-BE49-F238E27FC236}">
                <a16:creationId xmlns="" xmlns:a16="http://schemas.microsoft.com/office/drawing/2014/main" id="{BA3EB002-1E44-4904-8E23-975B0AFE5DF4}"/>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2" name="61 Rectángulo">
            <a:hlinkClick r:id="rId8" action="ppaction://hlinksldjump"/>
            <a:extLst>
              <a:ext uri="{FF2B5EF4-FFF2-40B4-BE49-F238E27FC236}">
                <a16:creationId xmlns="" xmlns:a16="http://schemas.microsoft.com/office/drawing/2014/main" id="{B2E0FEB5-249C-4D81-AC75-E5A815C2D623}"/>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3" name="62 Rectángulo">
            <a:hlinkClick r:id="rId9" action="ppaction://hlinksldjump"/>
            <a:extLst>
              <a:ext uri="{FF2B5EF4-FFF2-40B4-BE49-F238E27FC236}">
                <a16:creationId xmlns="" xmlns:a16="http://schemas.microsoft.com/office/drawing/2014/main" id="{5D22E5EF-56C3-4FA2-A376-FD442FB71D51}"/>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4" name="63 Rectángulo">
            <a:hlinkClick r:id="rId9" action="ppaction://hlinksldjump"/>
            <a:extLst>
              <a:ext uri="{FF2B5EF4-FFF2-40B4-BE49-F238E27FC236}">
                <a16:creationId xmlns="" xmlns:a16="http://schemas.microsoft.com/office/drawing/2014/main" id="{2196E5C8-5D83-4426-9AF2-36E4F3E9067A}"/>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5" name="64 Rectángulo">
            <a:hlinkClick r:id="rId10" action="ppaction://hlinksldjump"/>
            <a:extLst>
              <a:ext uri="{FF2B5EF4-FFF2-40B4-BE49-F238E27FC236}">
                <a16:creationId xmlns="" xmlns:a16="http://schemas.microsoft.com/office/drawing/2014/main" id="{2641B07D-AC82-4C01-B7A7-5EEB5DD7C46D}"/>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11" action="ppaction://hlinksldjump"/>
            <a:extLst>
              <a:ext uri="{FF2B5EF4-FFF2-40B4-BE49-F238E27FC236}">
                <a16:creationId xmlns="" xmlns:a16="http://schemas.microsoft.com/office/drawing/2014/main" id="{E6107BA0-AF9C-4CB7-BADD-84B42E7E21E2}"/>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12" action="ppaction://hlinksldjump"/>
            <a:extLst>
              <a:ext uri="{FF2B5EF4-FFF2-40B4-BE49-F238E27FC236}">
                <a16:creationId xmlns="" xmlns:a16="http://schemas.microsoft.com/office/drawing/2014/main" id="{0AA443FD-E7A6-46B8-8516-8A6AC026E6D5}"/>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13" action="ppaction://hlinksldjump"/>
            <a:extLst>
              <a:ext uri="{FF2B5EF4-FFF2-40B4-BE49-F238E27FC236}">
                <a16:creationId xmlns="" xmlns:a16="http://schemas.microsoft.com/office/drawing/2014/main" id="{C633BB09-3142-4A7F-9541-8DBB39B8E4DA}"/>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14" action="ppaction://hlinksldjump"/>
            <a:extLst>
              <a:ext uri="{FF2B5EF4-FFF2-40B4-BE49-F238E27FC236}">
                <a16:creationId xmlns="" xmlns:a16="http://schemas.microsoft.com/office/drawing/2014/main" id="{4CAE94F4-DA4E-40B2-B472-07FCACF8450C}"/>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15" action="ppaction://hlinksldjump"/>
            <a:extLst>
              <a:ext uri="{FF2B5EF4-FFF2-40B4-BE49-F238E27FC236}">
                <a16:creationId xmlns="" xmlns:a16="http://schemas.microsoft.com/office/drawing/2014/main" id="{DC3FCBB3-F844-4CAD-9305-B693962736C4}"/>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rId16" action="ppaction://hlinksldjump"/>
            <a:extLst>
              <a:ext uri="{FF2B5EF4-FFF2-40B4-BE49-F238E27FC236}">
                <a16:creationId xmlns="" xmlns:a16="http://schemas.microsoft.com/office/drawing/2014/main" id="{5589D481-912B-467F-A49C-F6760D751B63}"/>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16" action="ppaction://hlinksldjump"/>
            <a:extLst>
              <a:ext uri="{FF2B5EF4-FFF2-40B4-BE49-F238E27FC236}">
                <a16:creationId xmlns="" xmlns:a16="http://schemas.microsoft.com/office/drawing/2014/main" id="{E235EBDA-0F51-445B-BB77-F278C93A3779}"/>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 action="ppaction://noaction"/>
            <a:extLst>
              <a:ext uri="{FF2B5EF4-FFF2-40B4-BE49-F238E27FC236}">
                <a16:creationId xmlns="" xmlns:a16="http://schemas.microsoft.com/office/drawing/2014/main" id="{41C3E461-177C-48B7-8FF1-DA25FE86D075}"/>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 action="ppaction://noaction"/>
            <a:extLst>
              <a:ext uri="{FF2B5EF4-FFF2-40B4-BE49-F238E27FC236}">
                <a16:creationId xmlns="" xmlns:a16="http://schemas.microsoft.com/office/drawing/2014/main" id="{2CE30C61-AF93-4DFF-9455-47EE2FBE40CC}"/>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34846" name="8 Rectángulo">
            <a:extLst>
              <a:ext uri="{FF2B5EF4-FFF2-40B4-BE49-F238E27FC236}">
                <a16:creationId xmlns="" xmlns:a16="http://schemas.microsoft.com/office/drawing/2014/main" id="{3BD02E15-20DC-4773-8387-2CEFF310BD58}"/>
              </a:ext>
            </a:extLst>
          </p:cNvPr>
          <p:cNvSpPr>
            <a:spLocks noChangeArrowheads="1"/>
          </p:cNvSpPr>
          <p:nvPr/>
        </p:nvSpPr>
        <p:spPr bwMode="auto">
          <a:xfrm>
            <a:off x="1655763" y="919163"/>
            <a:ext cx="709295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MATERIALITY</a:t>
            </a:r>
          </a:p>
        </p:txBody>
      </p:sp>
      <p:grpSp>
        <p:nvGrpSpPr>
          <p:cNvPr id="46"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83" name="8 Rectángulo">
              <a:hlinkClick r:id="rId1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84" name="8 Rectángulo">
              <a:hlinkClick r:id="rId1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85" name="8 Rectángulo">
              <a:hlinkClick r:id="rId1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86" name="8 Rectángulo">
              <a:hlinkClick r:id="rId5"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87" name="8 Rectángulo">
              <a:hlinkClick r:id="rId16"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88" name="8 Rectángulo">
              <a:hlinkClick r:id="rId2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89" name="8 Rectángulo">
              <a:hlinkClick r:id="rId2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90" name="8 Rectángulo">
              <a:hlinkClick r:id="rId2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91" name="8 Rectángulo">
              <a:hlinkClick r:id="rId2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92" name="8 Rectángulo">
              <a:hlinkClick r:id="rId2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93" name="8 Rectángulo">
              <a:hlinkClick r:id="rId2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94" name="8 Rectángulo">
              <a:hlinkClick r:id="rId2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44" name="43 Grupo"/>
          <p:cNvGrpSpPr/>
          <p:nvPr/>
        </p:nvGrpSpPr>
        <p:grpSpPr>
          <a:xfrm>
            <a:off x="93663" y="5481228"/>
            <a:ext cx="1320800" cy="684622"/>
            <a:chOff x="93663" y="5481228"/>
            <a:chExt cx="1320800" cy="684622"/>
          </a:xfrm>
        </p:grpSpPr>
        <p:sp>
          <p:nvSpPr>
            <p:cNvPr id="45" name="8 Rectángulo">
              <a:hlinkClick r:id="rId2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7" name="Picture 10" descr="http://images.gofreedownload.net/3-gray-printer-33855.jpg">
              <a:hlinkClick r:id="rId2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F57C2ADA-5ED9-4B62-9DD0-82CAE3ED78D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DEFB0483-2866-466F-A31D-F0F4BA5DBF2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52171D35-946E-4650-9338-B8DD9C96F497}"/>
              </a:ext>
            </a:extLst>
          </p:cNvPr>
          <p:cNvSpPr/>
          <p:nvPr/>
        </p:nvSpPr>
        <p:spPr>
          <a:xfrm>
            <a:off x="0" y="0"/>
            <a:ext cx="9144000" cy="7477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chemeClr val="accent2">
                    <a:lumMod val="75000"/>
                  </a:schemeClr>
                </a:solidFill>
                <a:latin typeface="Gill Sans"/>
              </a:rPr>
              <a:t>GENERAL INFORMATION ABOUT ICO</a:t>
            </a:r>
            <a:endParaRPr lang="en-GB" sz="1600" dirty="0">
              <a:solidFill>
                <a:schemeClr val="accent2">
                  <a:lumMod val="75000"/>
                </a:schemeClr>
              </a:solidFill>
              <a:latin typeface="Gill Sans"/>
            </a:endParaRPr>
          </a:p>
        </p:txBody>
      </p:sp>
      <p:pic>
        <p:nvPicPr>
          <p:cNvPr id="35845" name="Picture 2">
            <a:extLst>
              <a:ext uri="{FF2B5EF4-FFF2-40B4-BE49-F238E27FC236}">
                <a16:creationId xmlns="" xmlns:a16="http://schemas.microsoft.com/office/drawing/2014/main" id="{06ED5242-21A0-4297-B5A5-DD49DB4250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6913" y="260350"/>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F576226D-7192-46A1-B55A-EA5940ED8B34}"/>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4D5C85C9-7565-4B4F-AD7D-52C4678A30D4}" type="slidenum">
              <a:rPr lang="es-ES" altLang="es-ES" sz="1600" b="1">
                <a:solidFill>
                  <a:srgbClr val="FFC000"/>
                </a:solidFill>
              </a:rPr>
              <a:pPr eaLnBrk="1" hangingPunct="1">
                <a:spcBef>
                  <a:spcPct val="0"/>
                </a:spcBef>
                <a:buFontTx/>
                <a:buNone/>
              </a:pPr>
              <a:t>34</a:t>
            </a:fld>
            <a:endParaRPr lang="en-GB" altLang="es-ES" sz="1600" b="1">
              <a:solidFill>
                <a:srgbClr val="FFC000"/>
              </a:solidFill>
            </a:endParaRPr>
          </a:p>
        </p:txBody>
      </p:sp>
      <p:graphicFrame>
        <p:nvGraphicFramePr>
          <p:cNvPr id="2" name="1 Tabla">
            <a:extLst>
              <a:ext uri="{FF2B5EF4-FFF2-40B4-BE49-F238E27FC236}">
                <a16:creationId xmlns="" xmlns:a16="http://schemas.microsoft.com/office/drawing/2014/main" id="{91A1CE59-24A0-4F6F-9C40-F182916BC53A}"/>
              </a:ext>
            </a:extLst>
          </p:cNvPr>
          <p:cNvGraphicFramePr>
            <a:graphicFrameLocks noGrp="1"/>
          </p:cNvGraphicFramePr>
          <p:nvPr>
            <p:extLst>
              <p:ext uri="{D42A27DB-BD31-4B8C-83A1-F6EECF244321}">
                <p14:modId xmlns:p14="http://schemas.microsoft.com/office/powerpoint/2010/main" val="4193068602"/>
              </p:ext>
            </p:extLst>
          </p:nvPr>
        </p:nvGraphicFramePr>
        <p:xfrm>
          <a:off x="1763687" y="1795555"/>
          <a:ext cx="6985025" cy="4477761"/>
        </p:xfrm>
        <a:graphic>
          <a:graphicData uri="http://schemas.openxmlformats.org/drawingml/2006/table">
            <a:tbl>
              <a:tblPr firstRow="1" bandRow="1">
                <a:tableStyleId>{5C22544A-7EE6-4342-B048-85BDC9FD1C3A}</a:tableStyleId>
              </a:tblPr>
              <a:tblGrid>
                <a:gridCol w="2607262">
                  <a:extLst>
                    <a:ext uri="{9D8B030D-6E8A-4147-A177-3AD203B41FA5}">
                      <a16:colId xmlns="" xmlns:a16="http://schemas.microsoft.com/office/drawing/2014/main" val="20000"/>
                    </a:ext>
                  </a:extLst>
                </a:gridCol>
                <a:gridCol w="723843">
                  <a:extLst>
                    <a:ext uri="{9D8B030D-6E8A-4147-A177-3AD203B41FA5}">
                      <a16:colId xmlns="" xmlns:a16="http://schemas.microsoft.com/office/drawing/2014/main" val="20001"/>
                    </a:ext>
                  </a:extLst>
                </a:gridCol>
                <a:gridCol w="723843">
                  <a:extLst>
                    <a:ext uri="{9D8B030D-6E8A-4147-A177-3AD203B41FA5}">
                      <a16:colId xmlns="" xmlns:a16="http://schemas.microsoft.com/office/drawing/2014/main" val="20002"/>
                    </a:ext>
                  </a:extLst>
                </a:gridCol>
                <a:gridCol w="723843">
                  <a:extLst>
                    <a:ext uri="{9D8B030D-6E8A-4147-A177-3AD203B41FA5}">
                      <a16:colId xmlns="" xmlns:a16="http://schemas.microsoft.com/office/drawing/2014/main" val="20003"/>
                    </a:ext>
                  </a:extLst>
                </a:gridCol>
                <a:gridCol w="792780">
                  <a:extLst>
                    <a:ext uri="{9D8B030D-6E8A-4147-A177-3AD203B41FA5}">
                      <a16:colId xmlns="" xmlns:a16="http://schemas.microsoft.com/office/drawing/2014/main" val="20004"/>
                    </a:ext>
                  </a:extLst>
                </a:gridCol>
                <a:gridCol w="723843">
                  <a:extLst>
                    <a:ext uri="{9D8B030D-6E8A-4147-A177-3AD203B41FA5}">
                      <a16:colId xmlns="" xmlns:a16="http://schemas.microsoft.com/office/drawing/2014/main" val="20005"/>
                    </a:ext>
                  </a:extLst>
                </a:gridCol>
                <a:gridCol w="689611">
                  <a:extLst>
                    <a:ext uri="{9D8B030D-6E8A-4147-A177-3AD203B41FA5}">
                      <a16:colId xmlns="" xmlns:a16="http://schemas.microsoft.com/office/drawing/2014/main" val="20006"/>
                    </a:ext>
                  </a:extLst>
                </a:gridCol>
              </a:tblGrid>
              <a:tr h="956741">
                <a:tc>
                  <a:txBody>
                    <a:bodyPr/>
                    <a:lstStyle/>
                    <a:p>
                      <a:pPr algn="ctr"/>
                      <a:r>
                        <a:rPr lang="en-GB" sz="800" dirty="0">
                          <a:latin typeface="Gill Sans"/>
                        </a:rPr>
                        <a:t>GROUP/SUBGROUP</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CORPORATE</a:t>
                      </a:r>
                      <a:br>
                        <a:rPr lang="en-GB" sz="700" b="0" i="0" u="none" strike="noStrike" dirty="0">
                          <a:solidFill>
                            <a:srgbClr val="FFFFFF"/>
                          </a:solidFill>
                          <a:effectLst/>
                          <a:latin typeface="Gill Sans"/>
                        </a:rPr>
                      </a:br>
                      <a:r>
                        <a:rPr lang="en-GB" sz="700" b="0" i="0" u="none" strike="noStrike" dirty="0">
                          <a:solidFill>
                            <a:srgbClr val="FFFFFF"/>
                          </a:solidFill>
                          <a:effectLst/>
                          <a:latin typeface="Gill Sans"/>
                        </a:rPr>
                        <a:t>REPUTATION</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SOURCES OF FUNDING AND THE FINANCIAL BALANCE</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SUPPORT FOR DEVELOPMENT as a financial agency</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Products for SUSTAINABLE GROWTH, THE ENVIRONMENT AND SOCIETY</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HUMAN CAPITAL</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ALLIANCES</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292466">
                <a:tc>
                  <a:txBody>
                    <a:bodyPr/>
                    <a:lstStyle/>
                    <a:p>
                      <a:r>
                        <a:rPr lang="en-GB" sz="800" b="1" dirty="0">
                          <a:solidFill>
                            <a:schemeClr val="bg1"/>
                          </a:solidFill>
                          <a:latin typeface="Gill Sans"/>
                        </a:rPr>
                        <a:t>1. CLIENTS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11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11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11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11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11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11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61306">
                <a:tc>
                  <a:txBody>
                    <a:bodyPr/>
                    <a:lstStyle/>
                    <a:p>
                      <a:pPr marL="85725" indent="0"/>
                      <a:r>
                        <a:rPr lang="en-GB" sz="800" dirty="0">
                          <a:solidFill>
                            <a:schemeClr val="bg1"/>
                          </a:solidFill>
                          <a:latin typeface="Gill Sans"/>
                        </a:rPr>
                        <a:t>Financial institutions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900" dirty="0">
                          <a:solidFill>
                            <a:schemeClr val="accent2">
                              <a:lumMod val="75000"/>
                            </a:schemeClr>
                          </a:solidFill>
                          <a:latin typeface="Gill Sans"/>
                          <a:sym typeface="Wingdings"/>
                        </a:rPr>
                        <a:t></a:t>
                      </a:r>
                      <a:endParaRPr lang="en-GB" sz="9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9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9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900" dirty="0">
                          <a:solidFill>
                            <a:schemeClr val="accent2">
                              <a:lumMod val="75000"/>
                            </a:schemeClr>
                          </a:solidFill>
                          <a:latin typeface="Gill Sans"/>
                          <a:sym typeface="Wingdings"/>
                        </a:rPr>
                        <a:t></a:t>
                      </a:r>
                      <a:endParaRPr lang="en-GB" sz="9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900" dirty="0">
                          <a:solidFill>
                            <a:schemeClr val="accent2">
                              <a:lumMod val="75000"/>
                            </a:schemeClr>
                          </a:solidFill>
                          <a:latin typeface="Gill Sans"/>
                          <a:sym typeface="Wingdings"/>
                        </a:rPr>
                        <a:t></a:t>
                      </a:r>
                      <a:endParaRPr lang="en-GB" sz="9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900" dirty="0">
                          <a:solidFill>
                            <a:schemeClr val="accent2">
                              <a:lumMod val="75000"/>
                            </a:schemeClr>
                          </a:solidFill>
                          <a:latin typeface="Gill Sans"/>
                          <a:sym typeface="Wingdings"/>
                        </a:rPr>
                        <a:t></a:t>
                      </a:r>
                      <a:endParaRPr lang="en-GB" sz="9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292466">
                <a:tc>
                  <a:txBody>
                    <a:bodyPr/>
                    <a:lstStyle/>
                    <a:p>
                      <a:pPr marL="85725" indent="0"/>
                      <a:r>
                        <a:rPr lang="en-GB" sz="800" dirty="0">
                          <a:solidFill>
                            <a:schemeClr val="bg1"/>
                          </a:solidFill>
                          <a:latin typeface="Gill Sans"/>
                        </a:rPr>
                        <a:t>SMEs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92466">
                <a:tc>
                  <a:txBody>
                    <a:bodyPr/>
                    <a:lstStyle/>
                    <a:p>
                      <a:pPr marL="85725" indent="0"/>
                      <a:r>
                        <a:rPr lang="en-GB" sz="800" dirty="0">
                          <a:solidFill>
                            <a:schemeClr val="bg1"/>
                          </a:solidFill>
                          <a:latin typeface="Gill Sans"/>
                        </a:rPr>
                        <a:t>Self-employed</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92466">
                <a:tc>
                  <a:txBody>
                    <a:bodyPr/>
                    <a:lstStyle/>
                    <a:p>
                      <a:pPr marL="85725" indent="0"/>
                      <a:r>
                        <a:rPr lang="en-GB" sz="800" dirty="0">
                          <a:solidFill>
                            <a:schemeClr val="bg1"/>
                          </a:solidFill>
                          <a:latin typeface="Gill Sans"/>
                        </a:rPr>
                        <a:t>Large companies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355249">
                <a:tc>
                  <a:txBody>
                    <a:bodyPr/>
                    <a:lstStyle/>
                    <a:p>
                      <a:pPr marL="85725" indent="0"/>
                      <a:r>
                        <a:rPr lang="en-GB" sz="800" dirty="0">
                          <a:solidFill>
                            <a:schemeClr val="bg1"/>
                          </a:solidFill>
                          <a:latin typeface="Gill Sans"/>
                        </a:rPr>
                        <a:t>Ministries and public sector bodies, ICO as government funds manager</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283237">
                <a:tc>
                  <a:txBody>
                    <a:bodyPr/>
                    <a:lstStyle/>
                    <a:p>
                      <a:r>
                        <a:rPr lang="en-GB" sz="800" b="1" dirty="0">
                          <a:solidFill>
                            <a:schemeClr val="bg1"/>
                          </a:solidFill>
                          <a:latin typeface="Gill Sans"/>
                        </a:rPr>
                        <a:t>2. INVESTORS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281500">
                <a:tc>
                  <a:txBody>
                    <a:bodyPr/>
                    <a:lstStyle/>
                    <a:p>
                      <a:pPr marL="85725" indent="0"/>
                      <a:r>
                        <a:rPr lang="en-GB" sz="800" dirty="0">
                          <a:solidFill>
                            <a:schemeClr val="bg1"/>
                          </a:solidFill>
                          <a:latin typeface="Gill Sans"/>
                        </a:rPr>
                        <a:t>Investors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303432">
                <a:tc>
                  <a:txBody>
                    <a:bodyPr/>
                    <a:lstStyle/>
                    <a:p>
                      <a:r>
                        <a:rPr lang="en-GB" sz="800" b="1" dirty="0">
                          <a:solidFill>
                            <a:schemeClr val="bg1"/>
                          </a:solidFill>
                          <a:latin typeface="Gill Sans"/>
                        </a:rPr>
                        <a:t>3. INDIVIDUALS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281500">
                <a:tc>
                  <a:txBody>
                    <a:bodyPr/>
                    <a:lstStyle/>
                    <a:p>
                      <a:pPr marL="85725" indent="0"/>
                      <a:r>
                        <a:rPr lang="en-GB" sz="800" b="0" dirty="0">
                          <a:solidFill>
                            <a:schemeClr val="bg1"/>
                          </a:solidFill>
                          <a:latin typeface="Gill Sans"/>
                        </a:rPr>
                        <a:t>Active employees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292466">
                <a:tc>
                  <a:txBody>
                    <a:bodyPr/>
                    <a:lstStyle/>
                    <a:p>
                      <a:pPr marL="85725" indent="0"/>
                      <a:r>
                        <a:rPr lang="en-GB" sz="800" b="0" dirty="0">
                          <a:solidFill>
                            <a:schemeClr val="bg1"/>
                          </a:solidFill>
                          <a:latin typeface="Gill Sans"/>
                        </a:rPr>
                        <a:t>Interns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r h="292466">
                <a:tc>
                  <a:txBody>
                    <a:bodyPr/>
                    <a:lstStyle/>
                    <a:p>
                      <a:pPr marL="85725" indent="0"/>
                      <a:r>
                        <a:rPr lang="en-GB" sz="800" b="0" dirty="0">
                          <a:solidFill>
                            <a:schemeClr val="bg1"/>
                          </a:solidFill>
                          <a:latin typeface="Gill Sans"/>
                        </a:rPr>
                        <a:t>Others (retirees and those on a career break)</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2"/>
                  </a:ext>
                </a:extLst>
              </a:tr>
            </a:tbl>
          </a:graphicData>
        </a:graphic>
      </p:graphicFrame>
      <p:sp>
        <p:nvSpPr>
          <p:cNvPr id="35848" name="8 Rectángulo">
            <a:extLst>
              <a:ext uri="{FF2B5EF4-FFF2-40B4-BE49-F238E27FC236}">
                <a16:creationId xmlns="" xmlns:a16="http://schemas.microsoft.com/office/drawing/2014/main" id="{67FC472F-2EB3-4A57-9877-4466347C72C0}"/>
              </a:ext>
            </a:extLst>
          </p:cNvPr>
          <p:cNvSpPr>
            <a:spLocks noChangeArrowheads="1"/>
          </p:cNvSpPr>
          <p:nvPr/>
        </p:nvSpPr>
        <p:spPr bwMode="auto">
          <a:xfrm>
            <a:off x="1763713" y="992188"/>
            <a:ext cx="698500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MATERIALITY</a:t>
            </a:r>
          </a:p>
        </p:txBody>
      </p:sp>
      <p:sp>
        <p:nvSpPr>
          <p:cNvPr id="38" name="37 Rectángulo">
            <a:extLst>
              <a:ext uri="{FF2B5EF4-FFF2-40B4-BE49-F238E27FC236}">
                <a16:creationId xmlns="" xmlns:a16="http://schemas.microsoft.com/office/drawing/2014/main" id="{09A58F6C-5936-4FCC-8801-1C9E8791E290}"/>
              </a:ext>
            </a:extLst>
          </p:cNvPr>
          <p:cNvSpPr/>
          <p:nvPr/>
        </p:nvSpPr>
        <p:spPr>
          <a:xfrm>
            <a:off x="1763713" y="1331913"/>
            <a:ext cx="6985000" cy="368300"/>
          </a:xfrm>
          <a:prstGeom prst="rect">
            <a:avLst/>
          </a:prstGeom>
        </p:spPr>
        <p:txBody>
          <a:bodyPr>
            <a:spAutoFit/>
          </a:bodyPr>
          <a:lstStyle/>
          <a:p>
            <a:pPr algn="just">
              <a:defRPr/>
            </a:pPr>
            <a:r>
              <a:rPr lang="en-GB" sz="900" dirty="0">
                <a:solidFill>
                  <a:schemeClr val="accent2">
                    <a:lumMod val="75000"/>
                  </a:schemeClr>
                </a:solidFill>
                <a:latin typeface="Gill Sans"/>
              </a:rPr>
              <a:t>The materiality table below features the material aspects that have an influence on each of the stakeholders identified by ICO.</a:t>
            </a:r>
          </a:p>
        </p:txBody>
      </p:sp>
      <p:grpSp>
        <p:nvGrpSpPr>
          <p:cNvPr id="3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2"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5"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9"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0"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1"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2"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3"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E923E175-8738-44E8-BBB2-C7A94228439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EB5CA345-9953-455A-8DFF-356D6E888E1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F9637EDA-A1C7-465E-8D9F-729CDCC68D20}"/>
              </a:ext>
            </a:extLst>
          </p:cNvPr>
          <p:cNvSpPr/>
          <p:nvPr/>
        </p:nvSpPr>
        <p:spPr>
          <a:xfrm>
            <a:off x="0" y="0"/>
            <a:ext cx="9144000" cy="7477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chemeClr val="accent2">
                    <a:lumMod val="75000"/>
                  </a:schemeClr>
                </a:solidFill>
                <a:latin typeface="Gill Sans"/>
              </a:rPr>
              <a:t>GENERAL INFORMATION ABOUT ICO</a:t>
            </a:r>
            <a:endParaRPr lang="en-GB" sz="1600" dirty="0">
              <a:solidFill>
                <a:schemeClr val="accent2">
                  <a:lumMod val="75000"/>
                </a:schemeClr>
              </a:solidFill>
              <a:latin typeface="Gill Sans"/>
            </a:endParaRPr>
          </a:p>
        </p:txBody>
      </p:sp>
      <p:pic>
        <p:nvPicPr>
          <p:cNvPr id="36869" name="Picture 2">
            <a:extLst>
              <a:ext uri="{FF2B5EF4-FFF2-40B4-BE49-F238E27FC236}">
                <a16:creationId xmlns="" xmlns:a16="http://schemas.microsoft.com/office/drawing/2014/main" id="{2181716D-98EC-4EF9-89FE-78C787D90A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6913" y="260350"/>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77E7C64C-3995-4C6B-923F-0E5049F38798}"/>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28676729-AB2C-4D56-A558-9DB93F6D6C47}" type="slidenum">
              <a:rPr lang="es-ES" altLang="es-ES" sz="1600" b="1">
                <a:solidFill>
                  <a:srgbClr val="FFC000"/>
                </a:solidFill>
              </a:rPr>
              <a:pPr eaLnBrk="1" hangingPunct="1">
                <a:spcBef>
                  <a:spcPct val="0"/>
                </a:spcBef>
                <a:buFontTx/>
                <a:buNone/>
              </a:pPr>
              <a:t>35</a:t>
            </a:fld>
            <a:endParaRPr lang="en-GB" altLang="es-ES" sz="1600" b="1">
              <a:solidFill>
                <a:srgbClr val="FFC000"/>
              </a:solidFill>
            </a:endParaRPr>
          </a:p>
        </p:txBody>
      </p:sp>
      <p:graphicFrame>
        <p:nvGraphicFramePr>
          <p:cNvPr id="2" name="1 Tabla">
            <a:extLst>
              <a:ext uri="{FF2B5EF4-FFF2-40B4-BE49-F238E27FC236}">
                <a16:creationId xmlns="" xmlns:a16="http://schemas.microsoft.com/office/drawing/2014/main" id="{70D0A495-E52F-40A9-98C4-973777C9BCD7}"/>
              </a:ext>
            </a:extLst>
          </p:cNvPr>
          <p:cNvGraphicFramePr>
            <a:graphicFrameLocks noGrp="1"/>
          </p:cNvGraphicFramePr>
          <p:nvPr>
            <p:extLst>
              <p:ext uri="{D42A27DB-BD31-4B8C-83A1-F6EECF244321}">
                <p14:modId xmlns:p14="http://schemas.microsoft.com/office/powerpoint/2010/main" val="2395299788"/>
              </p:ext>
            </p:extLst>
          </p:nvPr>
        </p:nvGraphicFramePr>
        <p:xfrm>
          <a:off x="1727684" y="1068087"/>
          <a:ext cx="7006798" cy="5352312"/>
        </p:xfrm>
        <a:graphic>
          <a:graphicData uri="http://schemas.openxmlformats.org/drawingml/2006/table">
            <a:tbl>
              <a:tblPr firstRow="1" bandRow="1">
                <a:tableStyleId>{5C22544A-7EE6-4342-B048-85BDC9FD1C3A}</a:tableStyleId>
              </a:tblPr>
              <a:tblGrid>
                <a:gridCol w="2902210">
                  <a:extLst>
                    <a:ext uri="{9D8B030D-6E8A-4147-A177-3AD203B41FA5}">
                      <a16:colId xmlns="" xmlns:a16="http://schemas.microsoft.com/office/drawing/2014/main" val="20000"/>
                    </a:ext>
                  </a:extLst>
                </a:gridCol>
                <a:gridCol w="690152">
                  <a:extLst>
                    <a:ext uri="{9D8B030D-6E8A-4147-A177-3AD203B41FA5}">
                      <a16:colId xmlns="" xmlns:a16="http://schemas.microsoft.com/office/drawing/2014/main" val="20001"/>
                    </a:ext>
                  </a:extLst>
                </a:gridCol>
                <a:gridCol w="762800">
                  <a:extLst>
                    <a:ext uri="{9D8B030D-6E8A-4147-A177-3AD203B41FA5}">
                      <a16:colId xmlns="" xmlns:a16="http://schemas.microsoft.com/office/drawing/2014/main" val="20002"/>
                    </a:ext>
                  </a:extLst>
                </a:gridCol>
                <a:gridCol w="690152">
                  <a:extLst>
                    <a:ext uri="{9D8B030D-6E8A-4147-A177-3AD203B41FA5}">
                      <a16:colId xmlns="" xmlns:a16="http://schemas.microsoft.com/office/drawing/2014/main" val="20003"/>
                    </a:ext>
                  </a:extLst>
                </a:gridCol>
                <a:gridCol w="681366">
                  <a:extLst>
                    <a:ext uri="{9D8B030D-6E8A-4147-A177-3AD203B41FA5}">
                      <a16:colId xmlns="" xmlns:a16="http://schemas.microsoft.com/office/drawing/2014/main" val="20004"/>
                    </a:ext>
                  </a:extLst>
                </a:gridCol>
                <a:gridCol w="643848">
                  <a:extLst>
                    <a:ext uri="{9D8B030D-6E8A-4147-A177-3AD203B41FA5}">
                      <a16:colId xmlns="" xmlns:a16="http://schemas.microsoft.com/office/drawing/2014/main" val="20005"/>
                    </a:ext>
                  </a:extLst>
                </a:gridCol>
                <a:gridCol w="636270">
                  <a:extLst>
                    <a:ext uri="{9D8B030D-6E8A-4147-A177-3AD203B41FA5}">
                      <a16:colId xmlns="" xmlns:a16="http://schemas.microsoft.com/office/drawing/2014/main" val="20006"/>
                    </a:ext>
                  </a:extLst>
                </a:gridCol>
              </a:tblGrid>
              <a:tr h="774685">
                <a:tc>
                  <a:txBody>
                    <a:bodyPr/>
                    <a:lstStyle/>
                    <a:p>
                      <a:pPr algn="ctr"/>
                      <a:r>
                        <a:rPr lang="en-GB" sz="800" dirty="0">
                          <a:latin typeface="Gill Sans"/>
                        </a:rPr>
                        <a:t>GROUP/SUBGROUP</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CORPORATE REPUTATION</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SOURCES OF FUNDING AND THE FINANCIAL BALANCE</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SUPPORT FOR DEVELOPMENT as a financial agency</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Products for SUSTAINABLE GROWTH, THE ENVIRONMENT AND SOCIETY</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HUMAN CAPITAL</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1" fontAlgn="ctr"/>
                      <a:r>
                        <a:rPr lang="en-GB" sz="700" b="0" i="0" u="none" strike="noStrike" dirty="0">
                          <a:solidFill>
                            <a:srgbClr val="FFFFFF"/>
                          </a:solidFill>
                          <a:effectLst/>
                          <a:latin typeface="Gill Sans"/>
                        </a:rPr>
                        <a:t>ALLIANCES</a:t>
                      </a:r>
                    </a:p>
                  </a:txBody>
                  <a:tcPr marL="9525" marR="9525" marT="9525" marB="0" vert="vert27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243378">
                <a:tc>
                  <a:txBody>
                    <a:bodyPr/>
                    <a:lstStyle/>
                    <a:p>
                      <a:r>
                        <a:rPr lang="en-GB" sz="800" b="1" dirty="0">
                          <a:solidFill>
                            <a:schemeClr val="bg1"/>
                          </a:solidFill>
                          <a:latin typeface="Gill Sans"/>
                        </a:rPr>
                        <a:t>4. SUPPLIERS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algn="ctr"/>
                      <a:endParaRPr lang="es-ES" sz="800" dirty="0">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1"/>
                  </a:ext>
                </a:extLst>
              </a:tr>
              <a:tr h="213135">
                <a:tc>
                  <a:txBody>
                    <a:bodyPr/>
                    <a:lstStyle/>
                    <a:p>
                      <a:pPr marL="85725" indent="0"/>
                      <a:r>
                        <a:rPr lang="en-GB" sz="800" b="0" dirty="0">
                          <a:solidFill>
                            <a:schemeClr val="bg1"/>
                          </a:solidFill>
                          <a:latin typeface="Gill Sans"/>
                        </a:rPr>
                        <a:t>Suppliers</a:t>
                      </a:r>
                    </a:p>
                  </a:txBody>
                  <a:tcPr marT="46146" marB="46146"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6146" marB="46146"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2"/>
                  </a:ext>
                </a:extLst>
              </a:tr>
              <a:tr h="328674">
                <a:tc>
                  <a:txBody>
                    <a:bodyPr/>
                    <a:lstStyle/>
                    <a:p>
                      <a:r>
                        <a:rPr lang="en-GB" sz="800" b="1" dirty="0">
                          <a:solidFill>
                            <a:schemeClr val="bg1"/>
                          </a:solidFill>
                          <a:latin typeface="Gill Sans"/>
                        </a:rPr>
                        <a:t>5. ORGANISATIONS AND INSTITUTIONS INVOLVED IN THE ECONOMIC AND FINANCIAL MARKETS</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3"/>
                  </a:ext>
                </a:extLst>
              </a:tr>
              <a:tr h="246340">
                <a:tc>
                  <a:txBody>
                    <a:bodyPr/>
                    <a:lstStyle/>
                    <a:p>
                      <a:pPr marL="85725" indent="0"/>
                      <a:r>
                        <a:rPr lang="en-GB" sz="800" dirty="0">
                          <a:solidFill>
                            <a:schemeClr val="bg1"/>
                          </a:solidFill>
                          <a:latin typeface="Gill Sans"/>
                        </a:rPr>
                        <a:t>Multilateral organisations</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4"/>
                  </a:ext>
                </a:extLst>
              </a:tr>
              <a:tr h="208384">
                <a:tc>
                  <a:txBody>
                    <a:bodyPr/>
                    <a:lstStyle/>
                    <a:p>
                      <a:pPr marL="85725" indent="0"/>
                      <a:r>
                        <a:rPr lang="en-GB" sz="800" dirty="0">
                          <a:solidFill>
                            <a:schemeClr val="bg1"/>
                          </a:solidFill>
                          <a:latin typeface="Gill Sans"/>
                        </a:rPr>
                        <a:t>Institutions similar to ICO</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5"/>
                  </a:ext>
                </a:extLst>
              </a:tr>
              <a:tr h="208384">
                <a:tc>
                  <a:txBody>
                    <a:bodyPr/>
                    <a:lstStyle/>
                    <a:p>
                      <a:pPr marL="85725" indent="0"/>
                      <a:r>
                        <a:rPr lang="en-GB" sz="800" dirty="0">
                          <a:solidFill>
                            <a:schemeClr val="bg1"/>
                          </a:solidFill>
                          <a:latin typeface="Gill Sans"/>
                        </a:rPr>
                        <a:t>Regulatory and supervisory bodies</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6"/>
                  </a:ext>
                </a:extLst>
              </a:tr>
              <a:tr h="328674">
                <a:tc>
                  <a:txBody>
                    <a:bodyPr/>
                    <a:lstStyle/>
                    <a:p>
                      <a:pPr marL="85725" indent="0"/>
                      <a:r>
                        <a:rPr lang="en-GB" sz="800" dirty="0">
                          <a:solidFill>
                            <a:schemeClr val="bg1"/>
                          </a:solidFill>
                          <a:latin typeface="Gill Sans"/>
                        </a:rPr>
                        <a:t>Management and insurance institutions in financial markets</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7"/>
                  </a:ext>
                </a:extLst>
              </a:tr>
              <a:tr h="269910">
                <a:tc>
                  <a:txBody>
                    <a:bodyPr/>
                    <a:lstStyle/>
                    <a:p>
                      <a:pPr marL="0" indent="0"/>
                      <a:r>
                        <a:rPr lang="en-GB" sz="800" b="1" dirty="0">
                          <a:solidFill>
                            <a:schemeClr val="bg1"/>
                          </a:solidFill>
                          <a:latin typeface="Gill Sans"/>
                        </a:rPr>
                        <a:t>6. MEDIA</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8"/>
                  </a:ext>
                </a:extLst>
              </a:tr>
              <a:tr h="208384">
                <a:tc>
                  <a:txBody>
                    <a:bodyPr/>
                    <a:lstStyle/>
                    <a:p>
                      <a:pPr marL="85725" indent="0"/>
                      <a:r>
                        <a:rPr lang="en-GB" sz="800" b="0" dirty="0">
                          <a:solidFill>
                            <a:schemeClr val="bg1"/>
                          </a:solidFill>
                          <a:latin typeface="Gill Sans"/>
                        </a:rPr>
                        <a:t>Specialist</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09"/>
                  </a:ext>
                </a:extLst>
              </a:tr>
              <a:tr h="208384">
                <a:tc>
                  <a:txBody>
                    <a:bodyPr/>
                    <a:lstStyle/>
                    <a:p>
                      <a:pPr marL="85725" indent="0"/>
                      <a:r>
                        <a:rPr lang="en-GB" sz="800" dirty="0">
                          <a:solidFill>
                            <a:schemeClr val="bg1"/>
                          </a:solidFill>
                          <a:latin typeface="Gill Sans"/>
                        </a:rPr>
                        <a:t>General</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0"/>
                  </a:ext>
                </a:extLst>
              </a:tr>
              <a:tr h="280031">
                <a:tc>
                  <a:txBody>
                    <a:bodyPr/>
                    <a:lstStyle/>
                    <a:p>
                      <a:r>
                        <a:rPr lang="en-GB" sz="800" b="1" dirty="0">
                          <a:solidFill>
                            <a:schemeClr val="bg1"/>
                          </a:solidFill>
                          <a:latin typeface="Gill Sans"/>
                        </a:rPr>
                        <a:t>7. ANALYSTS</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1"/>
                  </a:ext>
                </a:extLst>
              </a:tr>
              <a:tr h="208384">
                <a:tc>
                  <a:txBody>
                    <a:bodyPr/>
                    <a:lstStyle/>
                    <a:p>
                      <a:pPr marL="85725" indent="0"/>
                      <a:r>
                        <a:rPr lang="en-GB" sz="800" b="0" dirty="0">
                          <a:solidFill>
                            <a:schemeClr val="bg1"/>
                          </a:solidFill>
                          <a:latin typeface="Gill Sans"/>
                        </a:rPr>
                        <a:t>Financial</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2"/>
                  </a:ext>
                </a:extLst>
              </a:tr>
              <a:tr h="208384">
                <a:tc>
                  <a:txBody>
                    <a:bodyPr/>
                    <a:lstStyle/>
                    <a:p>
                      <a:pPr marL="85725" indent="0"/>
                      <a:r>
                        <a:rPr lang="en-GB" sz="800" b="0" dirty="0">
                          <a:solidFill>
                            <a:schemeClr val="bg1"/>
                          </a:solidFill>
                          <a:latin typeface="Gill Sans"/>
                        </a:rPr>
                        <a:t>CSR specialists</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3"/>
                  </a:ext>
                </a:extLst>
              </a:tr>
              <a:tr h="328674">
                <a:tc>
                  <a:txBody>
                    <a:bodyPr/>
                    <a:lstStyle/>
                    <a:p>
                      <a:r>
                        <a:rPr lang="en-GB" sz="800" b="1" dirty="0">
                          <a:solidFill>
                            <a:schemeClr val="bg1"/>
                          </a:solidFill>
                          <a:latin typeface="Gill Sans"/>
                        </a:rPr>
                        <a:t>8. MINISTRY OF ECONOMY, INDUSTRY AND COMPETITIVENESS</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endParaRPr lang="es-ES" sz="800" dirty="0">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4"/>
                  </a:ext>
                </a:extLst>
              </a:tr>
              <a:tr h="208384">
                <a:tc>
                  <a:txBody>
                    <a:bodyPr/>
                    <a:lstStyle/>
                    <a:p>
                      <a:pPr marL="95250" indent="0" algn="l" rtl="0" fontAlgn="ctr"/>
                      <a:r>
                        <a:rPr lang="en-GB" sz="800" b="0" dirty="0">
                          <a:solidFill>
                            <a:schemeClr val="bg1"/>
                          </a:solidFill>
                          <a:latin typeface="Gill Sans"/>
                        </a:rPr>
                        <a:t>State Secretariat for the Economy and Business Support </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5"/>
                  </a:ext>
                </a:extLst>
              </a:tr>
              <a:tr h="241154">
                <a:tc>
                  <a:txBody>
                    <a:bodyPr/>
                    <a:lstStyle/>
                    <a:p>
                      <a:r>
                        <a:rPr lang="en-GB" sz="800" b="1" dirty="0">
                          <a:solidFill>
                            <a:schemeClr val="bg1"/>
                          </a:solidFill>
                          <a:latin typeface="Gill Sans"/>
                        </a:rPr>
                        <a:t>9. SOCIAL ORGANISATIONS</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6"/>
                  </a:ext>
                </a:extLst>
              </a:tr>
              <a:tr h="241154">
                <a:tc>
                  <a:txBody>
                    <a:bodyPr/>
                    <a:lstStyle/>
                    <a:p>
                      <a:pPr marL="85725" indent="0"/>
                      <a:r>
                        <a:rPr lang="en-GB" sz="800" b="0" dirty="0">
                          <a:solidFill>
                            <a:schemeClr val="bg1"/>
                          </a:solidFill>
                          <a:latin typeface="Gill Sans"/>
                        </a:rPr>
                        <a:t>CSR specialists</a:t>
                      </a: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7"/>
                  </a:ext>
                </a:extLst>
              </a:tr>
              <a:tr h="358746">
                <a:tc>
                  <a:txBody>
                    <a:bodyPr/>
                    <a:lstStyle/>
                    <a:p>
                      <a:pPr marL="85725" indent="0"/>
                      <a:r>
                        <a:rPr lang="en-GB" sz="800" b="0" dirty="0">
                          <a:solidFill>
                            <a:schemeClr val="bg1"/>
                          </a:solidFill>
                          <a:latin typeface="Gill Sans"/>
                        </a:rPr>
                        <a:t>Non-profit organisations</a:t>
                      </a:r>
                      <a:r>
                        <a:t> </a:t>
                      </a:r>
                      <a:r>
                        <a:rPr lang="en-GB" sz="800" b="0" baseline="0" dirty="0">
                          <a:solidFill>
                            <a:schemeClr val="bg1"/>
                          </a:solidFill>
                          <a:latin typeface="Gill Sans"/>
                        </a:rPr>
                        <a:t>and foundations</a:t>
                      </a:r>
                      <a:endParaRPr lang="en-GB" sz="800" b="0" dirty="0">
                        <a:solidFill>
                          <a:schemeClr val="bg1"/>
                        </a:solidFill>
                        <a:latin typeface="Gill Sans"/>
                      </a:endParaRPr>
                    </a:p>
                  </a:txBody>
                  <a:tcPr marT="44644" marB="44644"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s-ES"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s-ES" sz="800" dirty="0">
                          <a:solidFill>
                            <a:schemeClr val="accent2">
                              <a:lumMod val="75000"/>
                            </a:schemeClr>
                          </a:solidFill>
                          <a:latin typeface="Gill Sans"/>
                          <a:sym typeface="Wingdings"/>
                        </a:rPr>
                        <a:t></a:t>
                      </a:r>
                      <a:endParaRPr lang="en-GB" sz="800" dirty="0">
                        <a:solidFill>
                          <a:schemeClr val="accent2">
                            <a:lumMod val="75000"/>
                          </a:schemeClr>
                        </a:solidFill>
                        <a:latin typeface="Gill Sans"/>
                      </a:endParaRPr>
                    </a:p>
                  </a:txBody>
                  <a:tcPr marT="44644" marB="44644" anchor="ctr" anchorCtr="1">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noFill/>
                  </a:tcPr>
                </a:tc>
                <a:extLst>
                  <a:ext uri="{0D108BD9-81ED-4DB2-BD59-A6C34878D82A}">
                    <a16:rowId xmlns="" xmlns:a16="http://schemas.microsoft.com/office/drawing/2014/main" val="10018"/>
                  </a:ext>
                </a:extLst>
              </a:tr>
            </a:tbl>
          </a:graphicData>
        </a:graphic>
      </p:graphicFrame>
      <p:sp>
        <p:nvSpPr>
          <p:cNvPr id="36872" name="8 Rectángulo">
            <a:extLst>
              <a:ext uri="{FF2B5EF4-FFF2-40B4-BE49-F238E27FC236}">
                <a16:creationId xmlns="" xmlns:a16="http://schemas.microsoft.com/office/drawing/2014/main" id="{33EE5057-E742-4F39-A1F9-7C75B0E4E1BB}"/>
              </a:ext>
            </a:extLst>
          </p:cNvPr>
          <p:cNvSpPr>
            <a:spLocks noChangeArrowheads="1"/>
          </p:cNvSpPr>
          <p:nvPr/>
        </p:nvSpPr>
        <p:spPr bwMode="auto">
          <a:xfrm>
            <a:off x="1727200" y="836613"/>
            <a:ext cx="7021513"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MATERIALITY</a:t>
            </a:r>
          </a:p>
        </p:txBody>
      </p:sp>
      <p:grpSp>
        <p:nvGrpSpPr>
          <p:cNvPr id="37"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8"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9"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2"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3"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4"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5"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6"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7"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48"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49"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0"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1"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2" name="21 Grupo"/>
          <p:cNvGrpSpPr/>
          <p:nvPr/>
        </p:nvGrpSpPr>
        <p:grpSpPr>
          <a:xfrm>
            <a:off x="93663" y="5481228"/>
            <a:ext cx="1320800" cy="684622"/>
            <a:chOff x="93663" y="5481228"/>
            <a:chExt cx="1320800" cy="684622"/>
          </a:xfrm>
        </p:grpSpPr>
        <p:sp>
          <p:nvSpPr>
            <p:cNvPr id="23"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4"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2A848201-2DED-4BC4-A7D0-0B9A5B9E850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BBA6B7F6-AA49-4D63-B827-1C34A624B101}"/>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43406F9E-8055-49B8-9912-84AE52AC1800}"/>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chemeClr val="accent2">
                    <a:lumMod val="75000"/>
                  </a:schemeClr>
                </a:solidFill>
                <a:latin typeface="Gill Sans"/>
              </a:rPr>
              <a:t>GENERAL INFORMATION ABOUT ICO</a:t>
            </a:r>
            <a:endParaRPr lang="en-GB" sz="1600" dirty="0">
              <a:solidFill>
                <a:schemeClr val="accent2">
                  <a:lumMod val="75000"/>
                </a:schemeClr>
              </a:solidFill>
              <a:latin typeface="Gill Sans"/>
            </a:endParaRPr>
          </a:p>
        </p:txBody>
      </p:sp>
      <p:pic>
        <p:nvPicPr>
          <p:cNvPr id="37893" name="Picture 2">
            <a:extLst>
              <a:ext uri="{FF2B5EF4-FFF2-40B4-BE49-F238E27FC236}">
                <a16:creationId xmlns="" xmlns:a16="http://schemas.microsoft.com/office/drawing/2014/main" id="{52F535E0-54BA-45BD-8DC3-86417CFCB88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2BA69A92-EEB0-45CD-BD9D-08A27B7B3F46}"/>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BB1A7FC4-7276-4C84-9199-468BDA9ABBF9}" type="slidenum">
              <a:rPr lang="es-ES" altLang="es-ES" sz="1600" b="1">
                <a:solidFill>
                  <a:srgbClr val="FFC000"/>
                </a:solidFill>
              </a:rPr>
              <a:pPr eaLnBrk="1" hangingPunct="1">
                <a:spcBef>
                  <a:spcPct val="0"/>
                </a:spcBef>
                <a:buFontTx/>
                <a:buNone/>
              </a:pPr>
              <a:t>36</a:t>
            </a:fld>
            <a:endParaRPr lang="en-GB" altLang="es-ES" sz="1600" b="1">
              <a:solidFill>
                <a:srgbClr val="FFC000"/>
              </a:solidFill>
            </a:endParaRPr>
          </a:p>
        </p:txBody>
      </p:sp>
      <p:sp>
        <p:nvSpPr>
          <p:cNvPr id="37895" name="8 Rectángulo">
            <a:extLst>
              <a:ext uri="{FF2B5EF4-FFF2-40B4-BE49-F238E27FC236}">
                <a16:creationId xmlns="" xmlns:a16="http://schemas.microsoft.com/office/drawing/2014/main" id="{93E1D116-E2CC-4D31-87FB-498DFD005057}"/>
              </a:ext>
            </a:extLst>
          </p:cNvPr>
          <p:cNvSpPr>
            <a:spLocks noChangeArrowheads="1"/>
          </p:cNvSpPr>
          <p:nvPr/>
        </p:nvSpPr>
        <p:spPr bwMode="auto">
          <a:xfrm>
            <a:off x="1624013" y="944563"/>
            <a:ext cx="7124700" cy="24606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000" b="1">
                <a:solidFill>
                  <a:srgbClr val="9E1B34"/>
                </a:solidFill>
                <a:latin typeface="Gill Sans"/>
              </a:rPr>
              <a:t>RISKS AND OPPORTUNITIES</a:t>
            </a:r>
          </a:p>
        </p:txBody>
      </p:sp>
      <p:sp>
        <p:nvSpPr>
          <p:cNvPr id="37896" name="1 Rectángulo">
            <a:extLst>
              <a:ext uri="{FF2B5EF4-FFF2-40B4-BE49-F238E27FC236}">
                <a16:creationId xmlns="" xmlns:a16="http://schemas.microsoft.com/office/drawing/2014/main" id="{C77EFE49-96DA-4EDB-A668-57B6FE32C3B5}"/>
              </a:ext>
            </a:extLst>
          </p:cNvPr>
          <p:cNvSpPr>
            <a:spLocks noChangeArrowheads="1"/>
          </p:cNvSpPr>
          <p:nvPr/>
        </p:nvSpPr>
        <p:spPr bwMode="auto">
          <a:xfrm>
            <a:off x="1506538" y="1509713"/>
            <a:ext cx="223678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GENERAL ASPECTS</a:t>
            </a:r>
          </a:p>
        </p:txBody>
      </p:sp>
      <p:sp>
        <p:nvSpPr>
          <p:cNvPr id="43" name="42 Rectángulo">
            <a:extLst>
              <a:ext uri="{FF2B5EF4-FFF2-40B4-BE49-F238E27FC236}">
                <a16:creationId xmlns="" xmlns:a16="http://schemas.microsoft.com/office/drawing/2014/main" id="{5C01E025-B2CE-4DA5-9A1E-110A7E85BDB5}"/>
              </a:ext>
            </a:extLst>
          </p:cNvPr>
          <p:cNvSpPr/>
          <p:nvPr/>
        </p:nvSpPr>
        <p:spPr>
          <a:xfrm>
            <a:off x="1619250" y="1749425"/>
            <a:ext cx="7129463" cy="4524375"/>
          </a:xfrm>
          <a:prstGeom prst="rect">
            <a:avLst/>
          </a:prstGeom>
        </p:spPr>
        <p:txBody>
          <a:bodyPr>
            <a:spAutoFit/>
          </a:bodyPr>
          <a:lstStyle/>
          <a:p>
            <a:pPr algn="just">
              <a:defRPr/>
            </a:pPr>
            <a:r>
              <a:rPr lang="en-GB" sz="900" dirty="0">
                <a:solidFill>
                  <a:srgbClr val="9E1B34"/>
                </a:solidFill>
                <a:latin typeface="Gill Sans"/>
              </a:rPr>
              <a:t>As a credit institution, ICO is exposed to financial (credit, liquidity and market) and operational risks. A further two types of risk are considered as “other risks”: reputational risk and strategic and business risk.</a:t>
            </a:r>
          </a:p>
          <a:p>
            <a:pPr algn="just">
              <a:defRPr/>
            </a:pPr>
            <a:endParaRPr lang="en-GB" sz="900" dirty="0">
              <a:solidFill>
                <a:srgbClr val="9E1B34"/>
              </a:solidFill>
              <a:latin typeface="Gill Sans"/>
              <a:cs typeface="Arial" charset="0"/>
            </a:endParaRPr>
          </a:p>
          <a:p>
            <a:pPr algn="just">
              <a:defRPr/>
            </a:pPr>
            <a:r>
              <a:rPr lang="en-GB" sz="900" dirty="0">
                <a:solidFill>
                  <a:srgbClr val="9E1B34"/>
                </a:solidFill>
                <a:latin typeface="Gill Sans"/>
              </a:rPr>
              <a:t>Identifying, managing and controlling risks is a priority task for the Instituto de Crédito Oficial. This is mainly based on the Risk Policy Manual approved by the General Board on 21 December 2005, the latest version of which was approved in December 2016. The manual gathers together different methodologies, applicable regulations, procedures and organisational structure.</a:t>
            </a:r>
          </a:p>
          <a:p>
            <a:pPr algn="just">
              <a:defRPr/>
            </a:pPr>
            <a:endParaRPr lang="en-GB" sz="900" dirty="0">
              <a:solidFill>
                <a:srgbClr val="9E1B34"/>
              </a:solidFill>
              <a:latin typeface="Gill Sans"/>
              <a:cs typeface="Arial" charset="0"/>
            </a:endParaRPr>
          </a:p>
          <a:p>
            <a:pPr algn="just">
              <a:defRPr/>
            </a:pPr>
            <a:r>
              <a:rPr lang="en-GB" sz="900" dirty="0">
                <a:solidFill>
                  <a:srgbClr val="9E1B34"/>
                </a:solidFill>
                <a:latin typeface="Gill Sans"/>
              </a:rPr>
              <a:t>The Risk Policy Manual is complemented by the Risk Management Map, which identifies all the Institute's risks, improvement plans and the controls required for appropriate management.</a:t>
            </a:r>
          </a:p>
          <a:p>
            <a:pPr algn="just">
              <a:defRPr/>
            </a:pPr>
            <a:endParaRPr lang="en-GB" sz="900" dirty="0">
              <a:solidFill>
                <a:srgbClr val="9E1B34"/>
              </a:solidFill>
              <a:latin typeface="Gill Sans"/>
              <a:cs typeface="Arial" charset="0"/>
            </a:endParaRPr>
          </a:p>
          <a:p>
            <a:pPr algn="just">
              <a:defRPr/>
            </a:pPr>
            <a:r>
              <a:rPr lang="en-GB" sz="900" dirty="0">
                <a:solidFill>
                  <a:srgbClr val="9E1B34"/>
                </a:solidFill>
                <a:latin typeface="Gill Sans"/>
              </a:rPr>
              <a:t>Risk management is based on the following principles:</a:t>
            </a:r>
          </a:p>
          <a:p>
            <a:pPr algn="just">
              <a:defRPr/>
            </a:pPr>
            <a:endParaRPr lang="en-GB" sz="900" dirty="0">
              <a:solidFill>
                <a:srgbClr val="9E1B34"/>
              </a:solidFill>
              <a:latin typeface="Gill Sans"/>
              <a:cs typeface="Arial" charset="0"/>
            </a:endParaRPr>
          </a:p>
          <a:p>
            <a:pPr marL="361950" indent="-180975" algn="just">
              <a:buFont typeface="Wingdings" pitchFamily="2" charset="2"/>
              <a:buChar char="§"/>
              <a:defRPr/>
            </a:pPr>
            <a:r>
              <a:rPr lang="en-GB" sz="900" b="1" dirty="0">
                <a:solidFill>
                  <a:srgbClr val="9E1B34"/>
                </a:solidFill>
                <a:latin typeface="Gill Sans"/>
              </a:rPr>
              <a:t>Active participation and supervision of ICO's governing bodies</a:t>
            </a:r>
            <a:r>
              <a:rPr lang="en-GB" sz="900" dirty="0">
                <a:solidFill>
                  <a:srgbClr val="9E1B34"/>
                </a:solidFill>
                <a:latin typeface="Gill Sans"/>
              </a:rPr>
              <a:t>: the Board is involved in the approval of general business strategies and is responsible for defining risk acceptance and management policies, ensuring that appropriate risk monitoring systems, controls and policies are in place and that lines of authority are clearly defined.</a:t>
            </a:r>
          </a:p>
          <a:p>
            <a:pPr marL="180975" algn="just">
              <a:defRPr/>
            </a:pPr>
            <a:endParaRPr lang="en-GB" sz="900" dirty="0">
              <a:solidFill>
                <a:srgbClr val="9E1B34"/>
              </a:solidFill>
              <a:latin typeface="Gill Sans"/>
              <a:cs typeface="Arial" charset="0"/>
            </a:endParaRPr>
          </a:p>
          <a:p>
            <a:pPr marL="361950" indent="-180975" algn="just">
              <a:buFont typeface="Wingdings" pitchFamily="2" charset="2"/>
              <a:buChar char="§"/>
              <a:defRPr/>
            </a:pPr>
            <a:r>
              <a:rPr lang="en-GB" sz="900" b="1" dirty="0">
                <a:solidFill>
                  <a:srgbClr val="9E1B34"/>
                </a:solidFill>
                <a:latin typeface="Gill Sans"/>
              </a:rPr>
              <a:t>General internal control environment:</a:t>
            </a:r>
            <a:r>
              <a:rPr lang="en-GB" sz="900" dirty="0">
                <a:solidFill>
                  <a:srgbClr val="9E1B34"/>
                </a:solidFill>
                <a:latin typeface="Gill Sans"/>
              </a:rPr>
              <a:t> reflected in a risk culture, promoted by the Board itself, which is communicated throughout the organisation, with a clear definition of the objectives that prevent inappropriate risks or positions being assumed due to the appropriate control systems, procedure or organisation not being in place. Furthermore, it safeguards the appropriate segregation between risk generating units and those undertaking control and monitoring tasks.</a:t>
            </a:r>
          </a:p>
          <a:p>
            <a:pPr marL="180975" algn="just">
              <a:defRPr/>
            </a:pPr>
            <a:endParaRPr lang="en-GB" sz="900" dirty="0">
              <a:solidFill>
                <a:srgbClr val="9E1B34"/>
              </a:solidFill>
              <a:latin typeface="Gill Sans"/>
              <a:cs typeface="Arial" charset="0"/>
            </a:endParaRPr>
          </a:p>
          <a:p>
            <a:pPr marL="361950" indent="-180975" algn="just">
              <a:buFont typeface="Wingdings" pitchFamily="2" charset="2"/>
              <a:buChar char="§"/>
              <a:defRPr/>
            </a:pPr>
            <a:r>
              <a:rPr lang="en-GB" sz="900" b="1" dirty="0">
                <a:solidFill>
                  <a:srgbClr val="9E1B34"/>
                </a:solidFill>
                <a:latin typeface="Gill Sans"/>
              </a:rPr>
              <a:t>Selection of appropriate risk measurement methodologies:</a:t>
            </a:r>
            <a:r>
              <a:rPr lang="en-GB" sz="900" dirty="0">
                <a:solidFill>
                  <a:srgbClr val="9E1B34"/>
                </a:solidFill>
                <a:latin typeface="Gill Sans"/>
              </a:rPr>
              <a:t> ICO has appropriate methodologies for the measurement of risks, which make it possible to appropriately identify the different risk factors to which it is exposed. In this context, aware of the benefits derived from the integration of advanced risk identification, measurement and control methodologies, the Institute expects to continue updating and driving its risk management systems.</a:t>
            </a:r>
          </a:p>
          <a:p>
            <a:pPr marL="180975" algn="just">
              <a:defRPr/>
            </a:pPr>
            <a:endParaRPr lang="en-GB" sz="900" dirty="0">
              <a:solidFill>
                <a:srgbClr val="9E1B34"/>
              </a:solidFill>
              <a:latin typeface="Gill Sans"/>
              <a:cs typeface="Arial" charset="0"/>
            </a:endParaRPr>
          </a:p>
          <a:p>
            <a:pPr marL="361950" lvl="1" indent="-180975" algn="just">
              <a:buFont typeface="Wingdings" pitchFamily="2" charset="2"/>
              <a:buChar char="§"/>
              <a:defRPr/>
            </a:pPr>
            <a:r>
              <a:rPr lang="en-GB" sz="900" b="1" dirty="0">
                <a:solidFill>
                  <a:srgbClr val="9E1B34"/>
                </a:solidFill>
                <a:latin typeface="Gill Sans"/>
              </a:rPr>
              <a:t>Assessment, analysis and monitoring of assumed risks:</a:t>
            </a:r>
            <a:r>
              <a:rPr lang="en-GB" sz="900" dirty="0">
                <a:solidFill>
                  <a:srgbClr val="9E1B34"/>
                </a:solidFill>
                <a:latin typeface="Gill Sans"/>
              </a:rPr>
              <a:t> the continuous identification, quantification, control and monitoring of risks makes it possible to establish an appropriate relationship between the profitability obtained from transactions undertaken and the risks assumed.</a:t>
            </a:r>
            <a:endParaRPr lang="en-GB" sz="900" dirty="0">
              <a:solidFill>
                <a:srgbClr val="9E1B34"/>
              </a:solidFill>
              <a:latin typeface="Gill Sans"/>
              <a:cs typeface="Arial" charset="0"/>
            </a:endParaRPr>
          </a:p>
        </p:txBody>
      </p:sp>
      <p:sp>
        <p:nvSpPr>
          <p:cNvPr id="37898" name="8 Rectángulo">
            <a:extLst>
              <a:ext uri="{FF2B5EF4-FFF2-40B4-BE49-F238E27FC236}">
                <a16:creationId xmlns="" xmlns:a16="http://schemas.microsoft.com/office/drawing/2014/main" id="{0B24C765-5CCB-4816-8BA3-06D408ACDA64}"/>
              </a:ext>
            </a:extLst>
          </p:cNvPr>
          <p:cNvSpPr>
            <a:spLocks noChangeArrowheads="1"/>
          </p:cNvSpPr>
          <p:nvPr/>
        </p:nvSpPr>
        <p:spPr bwMode="auto">
          <a:xfrm>
            <a:off x="1624013" y="1239838"/>
            <a:ext cx="1724025" cy="247650"/>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000" b="1">
                <a:solidFill>
                  <a:srgbClr val="9E1B34"/>
                </a:solidFill>
                <a:latin typeface="Gill Sans"/>
              </a:rPr>
              <a:t>RISKS</a:t>
            </a:r>
          </a:p>
        </p:txBody>
      </p:sp>
      <p:grpSp>
        <p:nvGrpSpPr>
          <p:cNvPr id="3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5"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6"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7"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8"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9"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176E70D0-5397-4272-97BB-E33D62BE3A4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EAEBBA51-CD5C-4967-9AEF-42E96E9565F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195BC197-D2FF-40FE-937E-7F311F65B38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chemeClr val="accent2">
                    <a:lumMod val="75000"/>
                  </a:schemeClr>
                </a:solidFill>
                <a:latin typeface="Gill Sans"/>
              </a:rPr>
              <a:t>GENERAL INFORMATION ABOUT ICO</a:t>
            </a:r>
            <a:endParaRPr lang="en-GB" sz="1600" dirty="0">
              <a:solidFill>
                <a:schemeClr val="accent2">
                  <a:lumMod val="75000"/>
                </a:schemeClr>
              </a:solidFill>
              <a:latin typeface="Gill Sans"/>
            </a:endParaRPr>
          </a:p>
        </p:txBody>
      </p:sp>
      <p:pic>
        <p:nvPicPr>
          <p:cNvPr id="38917" name="Picture 2">
            <a:extLst>
              <a:ext uri="{FF2B5EF4-FFF2-40B4-BE49-F238E27FC236}">
                <a16:creationId xmlns="" xmlns:a16="http://schemas.microsoft.com/office/drawing/2014/main" id="{AAB6C5A1-383B-4B15-A911-91B99AE37DF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5DAA947D-6466-4659-BA93-F9017A761462}"/>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C14C296D-02E2-4820-9623-379CFD475738}" type="slidenum">
              <a:rPr lang="es-ES" altLang="es-ES" sz="1600" b="1">
                <a:solidFill>
                  <a:srgbClr val="FFC000"/>
                </a:solidFill>
              </a:rPr>
              <a:pPr eaLnBrk="1" hangingPunct="1">
                <a:spcBef>
                  <a:spcPct val="0"/>
                </a:spcBef>
                <a:buFontTx/>
                <a:buNone/>
              </a:pPr>
              <a:t>37</a:t>
            </a:fld>
            <a:endParaRPr lang="en-GB" altLang="es-ES" sz="1600" b="1">
              <a:solidFill>
                <a:srgbClr val="FFC000"/>
              </a:solidFill>
            </a:endParaRPr>
          </a:p>
        </p:txBody>
      </p:sp>
      <p:sp>
        <p:nvSpPr>
          <p:cNvPr id="29703" name="1 Rectángulo">
            <a:extLst>
              <a:ext uri="{FF2B5EF4-FFF2-40B4-BE49-F238E27FC236}">
                <a16:creationId xmlns="" xmlns:a16="http://schemas.microsoft.com/office/drawing/2014/main" id="{D1A9DEB1-F20C-4F45-880D-E1843A611B7D}"/>
              </a:ext>
            </a:extLst>
          </p:cNvPr>
          <p:cNvSpPr>
            <a:spLocks noChangeArrowheads="1"/>
          </p:cNvSpPr>
          <p:nvPr/>
        </p:nvSpPr>
        <p:spPr bwMode="auto">
          <a:xfrm>
            <a:off x="1584325" y="1824038"/>
            <a:ext cx="7164388" cy="4770437"/>
          </a:xfrm>
          <a:prstGeom prst="rect">
            <a:avLst/>
          </a:prstGeom>
          <a:noFill/>
          <a:ln w="9525">
            <a:noFill/>
            <a:miter lim="800000"/>
            <a:headEnd/>
            <a:tailEnd/>
          </a:ln>
        </p:spPr>
        <p:txBody>
          <a:bodyPr>
            <a:spAutoFit/>
          </a:bodyPr>
          <a:lstStyle/>
          <a:p>
            <a:pPr algn="just">
              <a:defRPr/>
            </a:pPr>
            <a:r>
              <a:rPr lang="en-GB" altLang="es-ES" sz="900" b="1" dirty="0">
                <a:solidFill>
                  <a:srgbClr val="9E1B34"/>
                </a:solidFill>
                <a:latin typeface="Gill Sans"/>
              </a:rPr>
              <a:t>CREDIT RISK AND CREDIT CONCENTRATION RISK</a:t>
            </a:r>
          </a:p>
          <a:p>
            <a:pPr algn="just">
              <a:defRPr/>
            </a:pPr>
            <a:endParaRPr lang="en-GB" altLang="es-ES" sz="500" b="1" dirty="0">
              <a:solidFill>
                <a:srgbClr val="9E1B34"/>
              </a:solidFill>
              <a:latin typeface="Gill Sans"/>
              <a:cs typeface="Arial" charset="0"/>
            </a:endParaRPr>
          </a:p>
          <a:p>
            <a:pPr algn="just">
              <a:defRPr/>
            </a:pPr>
            <a:r>
              <a:rPr lang="en-GB" altLang="es-ES" sz="900" dirty="0">
                <a:solidFill>
                  <a:schemeClr val="accent2">
                    <a:lumMod val="75000"/>
                  </a:schemeClr>
                </a:solidFill>
                <a:latin typeface="Gill Sans"/>
              </a:rPr>
              <a:t>Compared to 2015, the key change made by ICO to the management of credit and concentration risk was the modification of its second-floor model, adapted in 2016 to the new framework for the recovery and resolution of credit institutions, established by Directive 2014/59/EU, of 15/4/14, Regulation 806/2014, of 15/7/15, and Law 11/2015, of 18/6/15.</a:t>
            </a:r>
          </a:p>
          <a:p>
            <a:pPr algn="just">
              <a:defRPr/>
            </a:pPr>
            <a:endParaRPr lang="en-GB" altLang="es-ES" sz="500" dirty="0">
              <a:solidFill>
                <a:schemeClr val="accent2">
                  <a:lumMod val="75000"/>
                </a:schemeClr>
              </a:solidFill>
              <a:latin typeface="Gill Sans"/>
              <a:cs typeface="Arial" charset="0"/>
            </a:endParaRPr>
          </a:p>
          <a:p>
            <a:pPr algn="just">
              <a:defRPr/>
            </a:pPr>
            <a:r>
              <a:rPr lang="en-GB" altLang="es-ES" sz="900" dirty="0">
                <a:solidFill>
                  <a:schemeClr val="accent2">
                    <a:lumMod val="75000"/>
                  </a:schemeClr>
                </a:solidFill>
                <a:latin typeface="Gill Sans"/>
              </a:rPr>
              <a:t>Although pursuant to the seventeenth additional provision of Law 11/2015, ICO is excluded from its scope of application, it would have a direct impact in the event of the resolution of a credit institution.</a:t>
            </a:r>
          </a:p>
          <a:p>
            <a:pPr algn="just">
              <a:defRPr/>
            </a:pPr>
            <a:endParaRPr lang="en-GB" altLang="es-ES" sz="500" dirty="0">
              <a:solidFill>
                <a:schemeClr val="accent2">
                  <a:lumMod val="75000"/>
                </a:schemeClr>
              </a:solidFill>
              <a:latin typeface="Gill Sans"/>
              <a:cs typeface="Arial" charset="0"/>
            </a:endParaRPr>
          </a:p>
          <a:p>
            <a:pPr algn="just">
              <a:defRPr/>
            </a:pPr>
            <a:r>
              <a:rPr lang="en-GB" altLang="es-ES" sz="900" dirty="0">
                <a:solidFill>
                  <a:schemeClr val="accent2">
                    <a:lumMod val="75000"/>
                  </a:schemeClr>
                </a:solidFill>
                <a:latin typeface="Gill Sans"/>
              </a:rPr>
              <a:t>Therefore, and given that the bail-in rules came into force on 1 January 2016, a model has been established for 2016 and subsequent years that excludes ICO's second-floor facilities from a potential bail-in by collaborating financial institutions.</a:t>
            </a:r>
          </a:p>
          <a:p>
            <a:pPr algn="just">
              <a:defRPr/>
            </a:pPr>
            <a:endParaRPr lang="en-GB" altLang="es-ES" sz="500" dirty="0">
              <a:solidFill>
                <a:schemeClr val="accent2">
                  <a:lumMod val="75000"/>
                </a:schemeClr>
              </a:solidFill>
              <a:latin typeface="Gill Sans"/>
              <a:cs typeface="Arial" charset="0"/>
            </a:endParaRPr>
          </a:p>
          <a:p>
            <a:pPr algn="just">
              <a:defRPr/>
            </a:pPr>
            <a:r>
              <a:rPr lang="en-GB" altLang="es-ES" sz="900" dirty="0">
                <a:solidFill>
                  <a:schemeClr val="accent2">
                    <a:lumMod val="75000"/>
                  </a:schemeClr>
                </a:solidFill>
                <a:latin typeface="Gill Sans"/>
              </a:rPr>
              <a:t>The Institute identifies the following subcategories as part of credit and concentration risk for the purposes of management:</a:t>
            </a: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endParaRPr lang="en-GB" altLang="es-ES" sz="900" dirty="0">
              <a:solidFill>
                <a:srgbClr val="00B050"/>
              </a:solidFill>
              <a:latin typeface="Gill Sans"/>
            </a:endParaRPr>
          </a:p>
          <a:p>
            <a:pPr algn="just">
              <a:defRPr/>
            </a:pPr>
            <a:r>
              <a:rPr lang="en-GB" altLang="es-ES" sz="900" b="1" dirty="0">
                <a:solidFill>
                  <a:srgbClr val="9E1B34"/>
                </a:solidFill>
                <a:latin typeface="Gill Sans"/>
              </a:rPr>
              <a:t>LIQUIDITY RISK</a:t>
            </a:r>
          </a:p>
          <a:p>
            <a:pPr algn="just">
              <a:defRPr/>
            </a:pPr>
            <a:endParaRPr lang="en-GB" altLang="es-ES" sz="500" b="1" dirty="0">
              <a:solidFill>
                <a:srgbClr val="9E1B34"/>
              </a:solidFill>
              <a:latin typeface="Gill Sans"/>
              <a:cs typeface="Arial" charset="0"/>
            </a:endParaRPr>
          </a:p>
          <a:p>
            <a:pPr algn="just">
              <a:defRPr/>
            </a:pPr>
            <a:r>
              <a:rPr lang="en-GB" altLang="es-ES" sz="900" dirty="0">
                <a:solidFill>
                  <a:schemeClr val="accent2">
                    <a:lumMod val="75000"/>
                  </a:schemeClr>
                </a:solidFill>
                <a:latin typeface="Gill Sans"/>
              </a:rPr>
              <a:t>Liquidity risk is defined as the Institute's capacity to meet its payment obligations (liquidity of funds) and its financing plan in the agreed manner. </a:t>
            </a:r>
          </a:p>
          <a:p>
            <a:pPr algn="just">
              <a:defRPr/>
            </a:pPr>
            <a:endParaRPr lang="en-GB" altLang="es-ES" sz="900" dirty="0">
              <a:solidFill>
                <a:srgbClr val="00B050"/>
              </a:solidFill>
              <a:latin typeface="Gill Sans"/>
            </a:endParaRPr>
          </a:p>
          <a:p>
            <a:pPr algn="just">
              <a:defRPr/>
            </a:pPr>
            <a:r>
              <a:rPr lang="en-GB" altLang="es-ES" sz="900" b="1" dirty="0">
                <a:solidFill>
                  <a:srgbClr val="9E1B34"/>
                </a:solidFill>
                <a:latin typeface="Gill Sans"/>
              </a:rPr>
              <a:t>MARKET RISK</a:t>
            </a:r>
          </a:p>
          <a:p>
            <a:pPr algn="just">
              <a:defRPr/>
            </a:pPr>
            <a:endParaRPr lang="en-GB" altLang="es-ES" sz="500" b="1" dirty="0">
              <a:solidFill>
                <a:srgbClr val="9E1B34"/>
              </a:solidFill>
              <a:latin typeface="Gill Sans"/>
              <a:cs typeface="Arial" charset="0"/>
            </a:endParaRPr>
          </a:p>
          <a:p>
            <a:pPr algn="just">
              <a:defRPr/>
            </a:pPr>
            <a:r>
              <a:rPr lang="en-GB" altLang="es-ES" sz="900" dirty="0">
                <a:solidFill>
                  <a:schemeClr val="accent2">
                    <a:lumMod val="75000"/>
                  </a:schemeClr>
                </a:solidFill>
                <a:latin typeface="Gill Sans"/>
              </a:rPr>
              <a:t>Market risk at ICO is of limited significance given that it is associated with positions held in the trading book, in which ICO holds practically no positions.</a:t>
            </a:r>
          </a:p>
        </p:txBody>
      </p:sp>
      <p:sp>
        <p:nvSpPr>
          <p:cNvPr id="38920" name="8 Rectángulo">
            <a:extLst>
              <a:ext uri="{FF2B5EF4-FFF2-40B4-BE49-F238E27FC236}">
                <a16:creationId xmlns="" xmlns:a16="http://schemas.microsoft.com/office/drawing/2014/main" id="{1FE4B21B-1D89-4263-A7ED-6ACE7D9A3F75}"/>
              </a:ext>
            </a:extLst>
          </p:cNvPr>
          <p:cNvSpPr>
            <a:spLocks noChangeArrowheads="1"/>
          </p:cNvSpPr>
          <p:nvPr/>
        </p:nvSpPr>
        <p:spPr bwMode="auto">
          <a:xfrm>
            <a:off x="1584325" y="944563"/>
            <a:ext cx="7164388"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RISKS AND OPPORTUNITIES</a:t>
            </a:r>
          </a:p>
        </p:txBody>
      </p:sp>
      <p:sp>
        <p:nvSpPr>
          <p:cNvPr id="94" name="93 Rectángulo">
            <a:extLst>
              <a:ext uri="{FF2B5EF4-FFF2-40B4-BE49-F238E27FC236}">
                <a16:creationId xmlns="" xmlns:a16="http://schemas.microsoft.com/office/drawing/2014/main" id="{68D96820-7D0F-475B-9F4E-B2EAFBB71669}"/>
              </a:ext>
            </a:extLst>
          </p:cNvPr>
          <p:cNvSpPr/>
          <p:nvPr/>
        </p:nvSpPr>
        <p:spPr>
          <a:xfrm>
            <a:off x="1597025" y="1304925"/>
            <a:ext cx="1966913" cy="246063"/>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000" b="1" dirty="0">
                <a:solidFill>
                  <a:schemeClr val="accent2">
                    <a:lumMod val="75000"/>
                  </a:schemeClr>
                </a:solidFill>
                <a:latin typeface="Gill Sans"/>
              </a:rPr>
              <a:t> RISKS</a:t>
            </a:r>
            <a:endParaRPr lang="en-GB" sz="1000" b="1" dirty="0">
              <a:solidFill>
                <a:schemeClr val="tx1">
                  <a:lumMod val="50000"/>
                  <a:lumOff val="50000"/>
                </a:schemeClr>
              </a:solidFill>
              <a:latin typeface="Gill Sans"/>
              <a:cs typeface="+mn-cs"/>
            </a:endParaRPr>
          </a:p>
        </p:txBody>
      </p:sp>
      <p:sp>
        <p:nvSpPr>
          <p:cNvPr id="38922" name="1 Rectángulo">
            <a:extLst>
              <a:ext uri="{FF2B5EF4-FFF2-40B4-BE49-F238E27FC236}">
                <a16:creationId xmlns="" xmlns:a16="http://schemas.microsoft.com/office/drawing/2014/main" id="{65ADB39C-81C9-4101-8544-A7A9C54F6D78}"/>
              </a:ext>
            </a:extLst>
          </p:cNvPr>
          <p:cNvSpPr>
            <a:spLocks noChangeArrowheads="1"/>
          </p:cNvSpPr>
          <p:nvPr/>
        </p:nvSpPr>
        <p:spPr bwMode="auto">
          <a:xfrm>
            <a:off x="1597025" y="1603375"/>
            <a:ext cx="2249488"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DESCRIPTION OF THE RISKS</a:t>
            </a:r>
          </a:p>
        </p:txBody>
      </p:sp>
      <p:graphicFrame>
        <p:nvGraphicFramePr>
          <p:cNvPr id="2" name="1 Tabla">
            <a:extLst>
              <a:ext uri="{FF2B5EF4-FFF2-40B4-BE49-F238E27FC236}">
                <a16:creationId xmlns="" xmlns:a16="http://schemas.microsoft.com/office/drawing/2014/main" id="{C66372F2-8C8A-4263-8191-DEA6FA741BD4}"/>
              </a:ext>
            </a:extLst>
          </p:cNvPr>
          <p:cNvGraphicFramePr>
            <a:graphicFrameLocks noGrp="1"/>
          </p:cNvGraphicFramePr>
          <p:nvPr>
            <p:extLst>
              <p:ext uri="{D42A27DB-BD31-4B8C-83A1-F6EECF244321}">
                <p14:modId xmlns:p14="http://schemas.microsoft.com/office/powerpoint/2010/main" val="3008210413"/>
              </p:ext>
            </p:extLst>
          </p:nvPr>
        </p:nvGraphicFramePr>
        <p:xfrm>
          <a:off x="2454275" y="3491708"/>
          <a:ext cx="4241800" cy="1608148"/>
        </p:xfrm>
        <a:graphic>
          <a:graphicData uri="http://schemas.openxmlformats.org/drawingml/2006/table">
            <a:tbl>
              <a:tblPr bandRow="1">
                <a:tableStyleId>{21E4AEA4-8DFA-4A89-87EB-49C32662AFE0}</a:tableStyleId>
              </a:tblPr>
              <a:tblGrid>
                <a:gridCol w="713543">
                  <a:extLst>
                    <a:ext uri="{9D8B030D-6E8A-4147-A177-3AD203B41FA5}">
                      <a16:colId xmlns="" xmlns:a16="http://schemas.microsoft.com/office/drawing/2014/main" val="20000"/>
                    </a:ext>
                  </a:extLst>
                </a:gridCol>
                <a:gridCol w="983177">
                  <a:extLst>
                    <a:ext uri="{9D8B030D-6E8A-4147-A177-3AD203B41FA5}">
                      <a16:colId xmlns="" xmlns:a16="http://schemas.microsoft.com/office/drawing/2014/main" val="20001"/>
                    </a:ext>
                  </a:extLst>
                </a:gridCol>
                <a:gridCol w="848360">
                  <a:extLst>
                    <a:ext uri="{9D8B030D-6E8A-4147-A177-3AD203B41FA5}">
                      <a16:colId xmlns="" xmlns:a16="http://schemas.microsoft.com/office/drawing/2014/main" val="20002"/>
                    </a:ext>
                  </a:extLst>
                </a:gridCol>
                <a:gridCol w="848360">
                  <a:extLst>
                    <a:ext uri="{9D8B030D-6E8A-4147-A177-3AD203B41FA5}">
                      <a16:colId xmlns="" xmlns:a16="http://schemas.microsoft.com/office/drawing/2014/main" val="20003"/>
                    </a:ext>
                  </a:extLst>
                </a:gridCol>
                <a:gridCol w="848360">
                  <a:extLst>
                    <a:ext uri="{9D8B030D-6E8A-4147-A177-3AD203B41FA5}">
                      <a16:colId xmlns="" xmlns:a16="http://schemas.microsoft.com/office/drawing/2014/main" val="20004"/>
                    </a:ext>
                  </a:extLst>
                </a:gridCol>
              </a:tblGrid>
              <a:tr h="199350">
                <a:tc rowSpan="8">
                  <a:txBody>
                    <a:bodyPr/>
                    <a:lstStyle/>
                    <a:p>
                      <a:pPr algn="ctr"/>
                      <a:r>
                        <a:rPr lang="en-GB" sz="700" b="1" dirty="0">
                          <a:solidFill>
                            <a:schemeClr val="accent2">
                              <a:lumMod val="75000"/>
                            </a:schemeClr>
                          </a:solidFill>
                          <a:latin typeface="Gill Sans"/>
                        </a:rPr>
                        <a:t>CREDIT RISK</a:t>
                      </a:r>
                    </a:p>
                  </a:txBody>
                  <a:tcPr marL="91437" marR="91437" marT="46004" marB="46004" anchor="ctr" anchorCtr="1">
                    <a:solidFill>
                      <a:srgbClr val="F5E3E3"/>
                    </a:solidFill>
                  </a:tcPr>
                </a:tc>
                <a:tc rowSpan="7">
                  <a:txBody>
                    <a:bodyPr/>
                    <a:lstStyle/>
                    <a:p>
                      <a:pPr algn="ctr"/>
                      <a:r>
                        <a:rPr lang="en-GB" sz="700" b="1" dirty="0">
                          <a:solidFill>
                            <a:schemeClr val="accent2">
                              <a:lumMod val="75000"/>
                            </a:schemeClr>
                          </a:solidFill>
                          <a:latin typeface="Gill Sans"/>
                        </a:rPr>
                        <a:t>COUNTERPARTY RISK</a:t>
                      </a:r>
                    </a:p>
                  </a:txBody>
                  <a:tcPr marL="91437" marR="91437" marT="46004" marB="46004" anchor="ctr" anchorCtr="1">
                    <a:solidFill>
                      <a:srgbClr val="F7EFEF"/>
                    </a:solidFill>
                  </a:tcPr>
                </a:tc>
                <a:tc rowSpan="3">
                  <a:txBody>
                    <a:bodyPr/>
                    <a:lstStyle/>
                    <a:p>
                      <a:pPr algn="ctr"/>
                      <a:r>
                        <a:rPr lang="en-GB" sz="700" b="1" dirty="0">
                          <a:solidFill>
                            <a:schemeClr val="accent2">
                              <a:lumMod val="75000"/>
                            </a:schemeClr>
                          </a:solidFill>
                          <a:latin typeface="Gill Sans"/>
                        </a:rPr>
                        <a:t>TYPE OF OPERATION</a:t>
                      </a:r>
                    </a:p>
                  </a:txBody>
                  <a:tcPr marL="91437" marR="91437" marT="46004" marB="46004" anchor="ctr" anchorCtr="1">
                    <a:solidFill>
                      <a:srgbClr val="F5E3E3"/>
                    </a:solidFill>
                  </a:tcPr>
                </a:tc>
                <a:tc gridSpan="2">
                  <a:txBody>
                    <a:bodyPr/>
                    <a:lstStyle/>
                    <a:p>
                      <a:r>
                        <a:rPr lang="en-GB" sz="700" b="1" dirty="0">
                          <a:solidFill>
                            <a:schemeClr val="accent2">
                              <a:lumMod val="75000"/>
                            </a:schemeClr>
                          </a:solidFill>
                          <a:latin typeface="Gill Sans"/>
                        </a:rPr>
                        <a:t>On-balance sheet transactions</a:t>
                      </a:r>
                    </a:p>
                  </a:txBody>
                  <a:tcPr marL="91437" marR="91437" marT="46004" marB="46004" anchor="ctr" anchorCtr="1">
                    <a:solidFill>
                      <a:srgbClr val="F5E3E3"/>
                    </a:solidFill>
                  </a:tcPr>
                </a:tc>
                <a:tc hMerge="1">
                  <a:txBody>
                    <a:bodyPr/>
                    <a:lstStyle/>
                    <a:p>
                      <a:endParaRPr lang="es-ES" sz="800" b="1" dirty="0">
                        <a:solidFill>
                          <a:schemeClr val="accent2">
                            <a:lumMod val="75000"/>
                          </a:schemeClr>
                        </a:solidFill>
                        <a:latin typeface="Gill Sans"/>
                      </a:endParaRPr>
                    </a:p>
                  </a:txBody>
                  <a:tcPr/>
                </a:tc>
                <a:extLst>
                  <a:ext uri="{0D108BD9-81ED-4DB2-BD59-A6C34878D82A}">
                    <a16:rowId xmlns="" xmlns:a16="http://schemas.microsoft.com/office/drawing/2014/main" val="10000"/>
                  </a:ext>
                </a:extLst>
              </a:tr>
              <a:tr h="199350">
                <a:tc vMerge="1">
                  <a:txBody>
                    <a:bodyPr/>
                    <a:lstStyle/>
                    <a:p>
                      <a:endParaRPr lang="es-ES" dirty="0"/>
                    </a:p>
                  </a:txBody>
                  <a:tcPr/>
                </a:tc>
                <a:tc vMerge="1">
                  <a:txBody>
                    <a:bodyPr/>
                    <a:lstStyle/>
                    <a:p>
                      <a:endParaRPr lang="es-ES" dirty="0"/>
                    </a:p>
                  </a:txBody>
                  <a:tcPr/>
                </a:tc>
                <a:tc vMerge="1">
                  <a:txBody>
                    <a:bodyPr/>
                    <a:lstStyle/>
                    <a:p>
                      <a:endParaRPr lang="es-ES" sz="800" dirty="0">
                        <a:latin typeface="Gill Sans"/>
                      </a:endParaRPr>
                    </a:p>
                  </a:txBody>
                  <a:tcPr/>
                </a:tc>
                <a:tc rowSpan="2">
                  <a:txBody>
                    <a:bodyPr/>
                    <a:lstStyle/>
                    <a:p>
                      <a:pPr algn="ctr"/>
                      <a:r>
                        <a:rPr lang="en-GB" sz="700" b="1" dirty="0">
                          <a:solidFill>
                            <a:schemeClr val="accent2">
                              <a:lumMod val="75000"/>
                            </a:schemeClr>
                          </a:solidFill>
                          <a:latin typeface="Gill Sans"/>
                        </a:rPr>
                        <a:t>Off-balance sheet transactions</a:t>
                      </a:r>
                    </a:p>
                  </a:txBody>
                  <a:tcPr marL="91437" marR="91437" marT="46004" marB="46004" anchor="ctr" anchorCtr="1">
                    <a:solidFill>
                      <a:srgbClr val="F5E3E3"/>
                    </a:solidFill>
                  </a:tcPr>
                </a:tc>
                <a:tc>
                  <a:txBody>
                    <a:bodyPr/>
                    <a:lstStyle/>
                    <a:p>
                      <a:r>
                        <a:rPr lang="en-GB" sz="700" b="1" dirty="0">
                          <a:solidFill>
                            <a:schemeClr val="accent2">
                              <a:lumMod val="75000"/>
                            </a:schemeClr>
                          </a:solidFill>
                          <a:latin typeface="Gill Sans"/>
                        </a:rPr>
                        <a:t>Standard</a:t>
                      </a:r>
                    </a:p>
                  </a:txBody>
                  <a:tcPr marL="91437" marR="91437" marT="46004" marB="46004" anchor="ctr" anchorCtr="1">
                    <a:solidFill>
                      <a:srgbClr val="F5E3E3"/>
                    </a:solidFill>
                  </a:tcPr>
                </a:tc>
                <a:extLst>
                  <a:ext uri="{0D108BD9-81ED-4DB2-BD59-A6C34878D82A}">
                    <a16:rowId xmlns="" xmlns:a16="http://schemas.microsoft.com/office/drawing/2014/main" val="10001"/>
                  </a:ext>
                </a:extLst>
              </a:tr>
              <a:tr h="204749">
                <a:tc vMerge="1">
                  <a:txBody>
                    <a:bodyPr/>
                    <a:lstStyle/>
                    <a:p>
                      <a:endParaRPr lang="es-ES" dirty="0"/>
                    </a:p>
                  </a:txBody>
                  <a:tcPr/>
                </a:tc>
                <a:tc vMerge="1">
                  <a:txBody>
                    <a:bodyPr/>
                    <a:lstStyle/>
                    <a:p>
                      <a:endParaRPr lang="es-ES" dirty="0"/>
                    </a:p>
                  </a:txBody>
                  <a:tcPr/>
                </a:tc>
                <a:tc vMerge="1">
                  <a:txBody>
                    <a:bodyPr/>
                    <a:lstStyle/>
                    <a:p>
                      <a:endParaRPr lang="es-ES" sz="800" dirty="0">
                        <a:latin typeface="Gill Sans"/>
                      </a:endParaRPr>
                    </a:p>
                  </a:txBody>
                  <a:tcPr/>
                </a:tc>
                <a:tc vMerge="1">
                  <a:txBody>
                    <a:bodyPr/>
                    <a:lstStyle/>
                    <a:p>
                      <a:endParaRPr lang="es-ES" sz="800" b="1" dirty="0">
                        <a:solidFill>
                          <a:schemeClr val="accent2">
                            <a:lumMod val="75000"/>
                          </a:schemeClr>
                        </a:solidFill>
                        <a:latin typeface="Gill Sans"/>
                      </a:endParaRPr>
                    </a:p>
                  </a:txBody>
                  <a:tcPr/>
                </a:tc>
                <a:tc>
                  <a:txBody>
                    <a:bodyPr/>
                    <a:lstStyle/>
                    <a:p>
                      <a:r>
                        <a:rPr lang="en-GB" sz="700" b="1" dirty="0">
                          <a:solidFill>
                            <a:schemeClr val="accent2">
                              <a:lumMod val="75000"/>
                            </a:schemeClr>
                          </a:solidFill>
                          <a:latin typeface="Gill Sans"/>
                        </a:rPr>
                        <a:t>Structured</a:t>
                      </a:r>
                    </a:p>
                  </a:txBody>
                  <a:tcPr marL="91437" marR="91437" marT="46004" marB="46004" anchor="ctr" anchorCtr="1">
                    <a:solidFill>
                      <a:srgbClr val="F5E3E3"/>
                    </a:solidFill>
                  </a:tcPr>
                </a:tc>
                <a:extLst>
                  <a:ext uri="{0D108BD9-81ED-4DB2-BD59-A6C34878D82A}">
                    <a16:rowId xmlns="" xmlns:a16="http://schemas.microsoft.com/office/drawing/2014/main" val="10002"/>
                  </a:ext>
                </a:extLst>
              </a:tr>
              <a:tr h="199350">
                <a:tc vMerge="1">
                  <a:txBody>
                    <a:bodyPr/>
                    <a:lstStyle/>
                    <a:p>
                      <a:endParaRPr lang="es-ES" dirty="0"/>
                    </a:p>
                  </a:txBody>
                  <a:tcPr/>
                </a:tc>
                <a:tc vMerge="1">
                  <a:txBody>
                    <a:bodyPr/>
                    <a:lstStyle/>
                    <a:p>
                      <a:endParaRPr lang="es-ES" dirty="0"/>
                    </a:p>
                  </a:txBody>
                  <a:tcPr/>
                </a:tc>
                <a:tc rowSpan="4">
                  <a:txBody>
                    <a:bodyPr/>
                    <a:lstStyle/>
                    <a:p>
                      <a:pPr algn="ctr"/>
                      <a:r>
                        <a:rPr lang="en-GB" sz="700" b="1" dirty="0">
                          <a:solidFill>
                            <a:schemeClr val="accent2">
                              <a:lumMod val="75000"/>
                            </a:schemeClr>
                          </a:solidFill>
                          <a:latin typeface="Gill Sans"/>
                        </a:rPr>
                        <a:t>DEBTOR SOLVENCY</a:t>
                      </a:r>
                    </a:p>
                  </a:txBody>
                  <a:tcPr marL="91437" marR="91437" marT="46004" marB="46004" anchor="ctr" anchorCtr="1">
                    <a:solidFill>
                      <a:srgbClr val="F7EFEF"/>
                    </a:solidFill>
                  </a:tcPr>
                </a:tc>
                <a:tc gridSpan="2">
                  <a:txBody>
                    <a:bodyPr/>
                    <a:lstStyle/>
                    <a:p>
                      <a:r>
                        <a:rPr lang="en-GB" sz="700" b="1" dirty="0">
                          <a:solidFill>
                            <a:schemeClr val="accent2">
                              <a:lumMod val="75000"/>
                            </a:schemeClr>
                          </a:solidFill>
                          <a:latin typeface="Gill Sans"/>
                        </a:rPr>
                        <a:t>For financial institutions</a:t>
                      </a:r>
                    </a:p>
                  </a:txBody>
                  <a:tcPr marL="91437" marR="91437" marT="46004" marB="46004" anchor="ctr" anchorCtr="1">
                    <a:solidFill>
                      <a:srgbClr val="F7EFEF"/>
                    </a:solidFill>
                  </a:tcPr>
                </a:tc>
                <a:tc hMerge="1">
                  <a:txBody>
                    <a:bodyPr/>
                    <a:lstStyle/>
                    <a:p>
                      <a:endParaRPr lang="es-ES" sz="800" b="1" dirty="0">
                        <a:solidFill>
                          <a:schemeClr val="accent2">
                            <a:lumMod val="75000"/>
                          </a:schemeClr>
                        </a:solidFill>
                        <a:latin typeface="Gill Sans"/>
                      </a:endParaRPr>
                    </a:p>
                  </a:txBody>
                  <a:tcPr/>
                </a:tc>
                <a:extLst>
                  <a:ext uri="{0D108BD9-81ED-4DB2-BD59-A6C34878D82A}">
                    <a16:rowId xmlns="" xmlns:a16="http://schemas.microsoft.com/office/drawing/2014/main" val="10003"/>
                  </a:ext>
                </a:extLst>
              </a:tr>
              <a:tr h="199350">
                <a:tc vMerge="1">
                  <a:txBody>
                    <a:bodyPr/>
                    <a:lstStyle/>
                    <a:p>
                      <a:endParaRPr lang="es-ES" dirty="0"/>
                    </a:p>
                  </a:txBody>
                  <a:tcPr/>
                </a:tc>
                <a:tc vMerge="1">
                  <a:txBody>
                    <a:bodyPr/>
                    <a:lstStyle/>
                    <a:p>
                      <a:endParaRPr lang="es-ES" dirty="0"/>
                    </a:p>
                  </a:txBody>
                  <a:tcPr/>
                </a:tc>
                <a:tc vMerge="1">
                  <a:txBody>
                    <a:bodyPr/>
                    <a:lstStyle/>
                    <a:p>
                      <a:endParaRPr lang="es-ES" sz="800" b="1" dirty="0">
                        <a:solidFill>
                          <a:schemeClr val="accent2">
                            <a:lumMod val="75000"/>
                          </a:schemeClr>
                        </a:solidFill>
                        <a:latin typeface="Gill Sans"/>
                      </a:endParaRPr>
                    </a:p>
                  </a:txBody>
                  <a:tcPr/>
                </a:tc>
                <a:tc gridSpan="2">
                  <a:txBody>
                    <a:bodyPr/>
                    <a:lstStyle/>
                    <a:p>
                      <a:r>
                        <a:rPr lang="en-GB" sz="700" b="1" dirty="0">
                          <a:solidFill>
                            <a:schemeClr val="accent2">
                              <a:lumMod val="75000"/>
                            </a:schemeClr>
                          </a:solidFill>
                          <a:latin typeface="Gill Sans"/>
                        </a:rPr>
                        <a:t>For companies</a:t>
                      </a:r>
                    </a:p>
                  </a:txBody>
                  <a:tcPr marL="91437" marR="91437" marT="46004" marB="46004" anchor="ctr" anchorCtr="1">
                    <a:solidFill>
                      <a:srgbClr val="F7EFEF"/>
                    </a:solidFill>
                  </a:tcPr>
                </a:tc>
                <a:tc hMerge="1">
                  <a:txBody>
                    <a:bodyPr/>
                    <a:lstStyle/>
                    <a:p>
                      <a:endParaRPr lang="es-ES" sz="800" b="1" dirty="0">
                        <a:solidFill>
                          <a:schemeClr val="accent2">
                            <a:lumMod val="75000"/>
                          </a:schemeClr>
                        </a:solidFill>
                        <a:latin typeface="Gill Sans"/>
                      </a:endParaRPr>
                    </a:p>
                  </a:txBody>
                  <a:tcPr anchor="ctr" anchorCtr="1"/>
                </a:tc>
                <a:extLst>
                  <a:ext uri="{0D108BD9-81ED-4DB2-BD59-A6C34878D82A}">
                    <a16:rowId xmlns="" xmlns:a16="http://schemas.microsoft.com/office/drawing/2014/main" val="10004"/>
                  </a:ext>
                </a:extLst>
              </a:tr>
              <a:tr h="199350">
                <a:tc vMerge="1">
                  <a:txBody>
                    <a:bodyPr/>
                    <a:lstStyle/>
                    <a:p>
                      <a:endParaRPr lang="es-ES" dirty="0"/>
                    </a:p>
                  </a:txBody>
                  <a:tcPr/>
                </a:tc>
                <a:tc vMerge="1">
                  <a:txBody>
                    <a:bodyPr/>
                    <a:lstStyle/>
                    <a:p>
                      <a:endParaRPr lang="es-ES" dirty="0"/>
                    </a:p>
                  </a:txBody>
                  <a:tcPr/>
                </a:tc>
                <a:tc vMerge="1">
                  <a:txBody>
                    <a:bodyPr/>
                    <a:lstStyle/>
                    <a:p>
                      <a:endParaRPr lang="es-ES" sz="800" b="1" dirty="0">
                        <a:solidFill>
                          <a:schemeClr val="accent2">
                            <a:lumMod val="75000"/>
                          </a:schemeClr>
                        </a:solidFill>
                        <a:latin typeface="Gill Sans"/>
                      </a:endParaRPr>
                    </a:p>
                  </a:txBody>
                  <a:tcPr/>
                </a:tc>
                <a:tc gridSpan="2">
                  <a:txBody>
                    <a:bodyPr/>
                    <a:lstStyle/>
                    <a:p>
                      <a:r>
                        <a:rPr lang="en-GB" sz="700" b="1" dirty="0">
                          <a:solidFill>
                            <a:schemeClr val="accent2">
                              <a:lumMod val="75000"/>
                            </a:schemeClr>
                          </a:solidFill>
                          <a:latin typeface="Gill Sans"/>
                        </a:rPr>
                        <a:t>For public sector bodies</a:t>
                      </a:r>
                    </a:p>
                  </a:txBody>
                  <a:tcPr marL="91437" marR="91437" marT="46004" marB="46004" anchor="ctr" anchorCtr="1">
                    <a:solidFill>
                      <a:srgbClr val="F7EFEF"/>
                    </a:solidFill>
                  </a:tcPr>
                </a:tc>
                <a:tc hMerge="1">
                  <a:txBody>
                    <a:bodyPr/>
                    <a:lstStyle/>
                    <a:p>
                      <a:endParaRPr lang="es-ES" sz="800" b="1" dirty="0">
                        <a:solidFill>
                          <a:schemeClr val="accent2">
                            <a:lumMod val="75000"/>
                          </a:schemeClr>
                        </a:solidFill>
                        <a:latin typeface="Gill Sans"/>
                      </a:endParaRPr>
                    </a:p>
                  </a:txBody>
                  <a:tcPr anchor="ctr" anchorCtr="1"/>
                </a:tc>
                <a:extLst>
                  <a:ext uri="{0D108BD9-81ED-4DB2-BD59-A6C34878D82A}">
                    <a16:rowId xmlns="" xmlns:a16="http://schemas.microsoft.com/office/drawing/2014/main" val="10005"/>
                  </a:ext>
                </a:extLst>
              </a:tr>
              <a:tr h="199350">
                <a:tc vMerge="1">
                  <a:txBody>
                    <a:bodyPr/>
                    <a:lstStyle/>
                    <a:p>
                      <a:endParaRPr lang="es-ES" dirty="0"/>
                    </a:p>
                  </a:txBody>
                  <a:tcPr/>
                </a:tc>
                <a:tc vMerge="1">
                  <a:txBody>
                    <a:bodyPr/>
                    <a:lstStyle/>
                    <a:p>
                      <a:endParaRPr lang="es-ES" dirty="0"/>
                    </a:p>
                  </a:txBody>
                  <a:tcPr/>
                </a:tc>
                <a:tc vMerge="1">
                  <a:txBody>
                    <a:bodyPr/>
                    <a:lstStyle/>
                    <a:p>
                      <a:endParaRPr lang="es-ES" sz="800" b="1" dirty="0">
                        <a:solidFill>
                          <a:schemeClr val="accent2">
                            <a:lumMod val="75000"/>
                          </a:schemeClr>
                        </a:solidFill>
                        <a:latin typeface="Gill Sans"/>
                      </a:endParaRPr>
                    </a:p>
                  </a:txBody>
                  <a:tcPr/>
                </a:tc>
                <a:tc gridSpan="2">
                  <a:txBody>
                    <a:bodyPr/>
                    <a:lstStyle/>
                    <a:p>
                      <a:r>
                        <a:rPr lang="en-GB" sz="700" b="1" dirty="0">
                          <a:solidFill>
                            <a:schemeClr val="accent2">
                              <a:lumMod val="75000"/>
                            </a:schemeClr>
                          </a:solidFill>
                          <a:latin typeface="Gill Sans"/>
                        </a:rPr>
                        <a:t>For clearing houses</a:t>
                      </a:r>
                    </a:p>
                  </a:txBody>
                  <a:tcPr marL="91437" marR="91437" marT="46004" marB="46004" anchor="ctr" anchorCtr="1">
                    <a:solidFill>
                      <a:srgbClr val="F7EFEF"/>
                    </a:solidFill>
                  </a:tcPr>
                </a:tc>
                <a:tc hMerge="1">
                  <a:txBody>
                    <a:bodyPr/>
                    <a:lstStyle/>
                    <a:p>
                      <a:endParaRPr lang="es-ES" sz="800" b="1" dirty="0">
                        <a:solidFill>
                          <a:schemeClr val="accent2">
                            <a:lumMod val="75000"/>
                          </a:schemeClr>
                        </a:solidFill>
                        <a:latin typeface="Gill Sans"/>
                      </a:endParaRPr>
                    </a:p>
                  </a:txBody>
                  <a:tcPr anchor="ctr" anchorCtr="1"/>
                </a:tc>
                <a:extLst>
                  <a:ext uri="{0D108BD9-81ED-4DB2-BD59-A6C34878D82A}">
                    <a16:rowId xmlns="" xmlns:a16="http://schemas.microsoft.com/office/drawing/2014/main" val="10006"/>
                  </a:ext>
                </a:extLst>
              </a:tr>
              <a:tr h="199350">
                <a:tc vMerge="1">
                  <a:txBody>
                    <a:bodyPr/>
                    <a:lstStyle/>
                    <a:p>
                      <a:endParaRPr lang="es-ES" dirty="0"/>
                    </a:p>
                  </a:txBody>
                  <a:tcPr/>
                </a:tc>
                <a:tc gridSpan="4">
                  <a:txBody>
                    <a:bodyPr/>
                    <a:lstStyle/>
                    <a:p>
                      <a:r>
                        <a:rPr lang="en-GB" sz="700" b="1" dirty="0">
                          <a:solidFill>
                            <a:schemeClr val="accent2">
                              <a:lumMod val="75000"/>
                            </a:schemeClr>
                          </a:solidFill>
                          <a:latin typeface="Gill Sans"/>
                        </a:rPr>
                        <a:t>COUNTRY RISK</a:t>
                      </a:r>
                    </a:p>
                  </a:txBody>
                  <a:tcPr marL="91437" marR="91437" marT="46004" marB="46004" anchor="ctr" anchorCtr="1">
                    <a:solidFill>
                      <a:srgbClr val="F5E3E3"/>
                    </a:solidFill>
                  </a:tcPr>
                </a:tc>
                <a:tc hMerge="1">
                  <a:txBody>
                    <a:bodyPr/>
                    <a:lstStyle/>
                    <a:p>
                      <a:endParaRPr lang="es-ES" sz="800" dirty="0">
                        <a:latin typeface="Gill Sans"/>
                      </a:endParaRPr>
                    </a:p>
                  </a:txBody>
                  <a:tcPr/>
                </a:tc>
                <a:tc hMerge="1">
                  <a:txBody>
                    <a:bodyPr/>
                    <a:lstStyle/>
                    <a:p>
                      <a:endParaRPr lang="es-ES" sz="800" dirty="0">
                        <a:latin typeface="Gill Sans"/>
                      </a:endParaRPr>
                    </a:p>
                  </a:txBody>
                  <a:tcPr/>
                </a:tc>
                <a:tc hMerge="1">
                  <a:txBody>
                    <a:bodyPr/>
                    <a:lstStyle/>
                    <a:p>
                      <a:endParaRPr lang="es-ES" sz="800" dirty="0">
                        <a:latin typeface="Gill Sans"/>
                      </a:endParaRPr>
                    </a:p>
                  </a:txBody>
                  <a:tcPr/>
                </a:tc>
                <a:extLst>
                  <a:ext uri="{0D108BD9-81ED-4DB2-BD59-A6C34878D82A}">
                    <a16:rowId xmlns="" xmlns:a16="http://schemas.microsoft.com/office/drawing/2014/main" val="10007"/>
                  </a:ext>
                </a:extLst>
              </a:tr>
            </a:tbl>
          </a:graphicData>
        </a:graphic>
      </p:graphicFrame>
      <p:grpSp>
        <p:nvGrpSpPr>
          <p:cNvPr id="4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3"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5"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6"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7"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8"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9"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7"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F0951306-D7FB-47BB-A11D-138330166167}"/>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1DE7613C-4D8E-48E1-914D-3DAB7F5BE308}"/>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53967A4D-D438-4D2A-BAD2-948353F50E7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chemeClr val="accent2">
                    <a:lumMod val="75000"/>
                  </a:schemeClr>
                </a:solidFill>
                <a:latin typeface="Gill Sans"/>
              </a:rPr>
              <a:t>GENERAL INFORMATION ABOUT ICO</a:t>
            </a:r>
            <a:endParaRPr lang="en-GB" sz="1600" dirty="0">
              <a:solidFill>
                <a:schemeClr val="accent2">
                  <a:lumMod val="75000"/>
                </a:schemeClr>
              </a:solidFill>
              <a:latin typeface="Gill Sans"/>
            </a:endParaRPr>
          </a:p>
        </p:txBody>
      </p:sp>
      <p:pic>
        <p:nvPicPr>
          <p:cNvPr id="39941" name="Picture 2">
            <a:extLst>
              <a:ext uri="{FF2B5EF4-FFF2-40B4-BE49-F238E27FC236}">
                <a16:creationId xmlns="" xmlns:a16="http://schemas.microsoft.com/office/drawing/2014/main" id="{AA5469D8-4AA5-4E7F-A2ED-F490CC826C3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0A6FC0CD-9139-4DA5-84B3-BBBEE3D0D676}"/>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F31FCFF9-28F7-4B2C-AD0A-803BA45BFBED}" type="slidenum">
              <a:rPr lang="es-ES" altLang="es-ES" sz="1600" b="1">
                <a:solidFill>
                  <a:srgbClr val="FFC000"/>
                </a:solidFill>
              </a:rPr>
              <a:pPr eaLnBrk="1" hangingPunct="1">
                <a:spcBef>
                  <a:spcPct val="0"/>
                </a:spcBef>
                <a:buFontTx/>
                <a:buNone/>
              </a:pPr>
              <a:t>38</a:t>
            </a:fld>
            <a:endParaRPr lang="en-GB" altLang="es-ES" sz="1600" b="1">
              <a:solidFill>
                <a:srgbClr val="FFC000"/>
              </a:solidFill>
            </a:endParaRPr>
          </a:p>
        </p:txBody>
      </p:sp>
      <p:sp>
        <p:nvSpPr>
          <p:cNvPr id="30727" name="1 Rectángulo">
            <a:extLst>
              <a:ext uri="{FF2B5EF4-FFF2-40B4-BE49-F238E27FC236}">
                <a16:creationId xmlns="" xmlns:a16="http://schemas.microsoft.com/office/drawing/2014/main" id="{CE454F58-A9F7-4A69-B307-1A9CB8B0C39A}"/>
              </a:ext>
            </a:extLst>
          </p:cNvPr>
          <p:cNvSpPr>
            <a:spLocks noChangeArrowheads="1"/>
          </p:cNvSpPr>
          <p:nvPr/>
        </p:nvSpPr>
        <p:spPr bwMode="auto">
          <a:xfrm>
            <a:off x="1692275" y="1787525"/>
            <a:ext cx="7056438" cy="4800600"/>
          </a:xfrm>
          <a:prstGeom prst="rect">
            <a:avLst/>
          </a:prstGeom>
          <a:noFill/>
          <a:ln w="9525">
            <a:noFill/>
            <a:miter lim="800000"/>
            <a:headEnd/>
            <a:tailEnd/>
          </a:ln>
        </p:spPr>
        <p:txBody>
          <a:bodyPr>
            <a:spAutoFit/>
          </a:bodyPr>
          <a:lstStyle/>
          <a:p>
            <a:pPr algn="just">
              <a:defRPr/>
            </a:pPr>
            <a:r>
              <a:rPr lang="en-GB" altLang="es-ES" sz="900" b="1" dirty="0">
                <a:solidFill>
                  <a:srgbClr val="9E1B34"/>
                </a:solidFill>
                <a:latin typeface="Gill Sans"/>
              </a:rPr>
              <a:t>INTEREST RATE RISK (INCLUDES FOREIGN EXCHANGE RISK)</a:t>
            </a:r>
          </a:p>
          <a:p>
            <a:pPr algn="just">
              <a:defRPr/>
            </a:pPr>
            <a:endParaRPr lang="en-GB" altLang="es-ES" sz="500" b="1" dirty="0">
              <a:solidFill>
                <a:srgbClr val="9E1B34"/>
              </a:solidFill>
              <a:latin typeface="Gill Sans"/>
              <a:cs typeface="Arial" charset="0"/>
            </a:endParaRPr>
          </a:p>
          <a:p>
            <a:pPr algn="just">
              <a:defRPr/>
            </a:pPr>
            <a:r>
              <a:rPr lang="en-GB" altLang="es-ES" sz="900" dirty="0">
                <a:solidFill>
                  <a:srgbClr val="9E1B34"/>
                </a:solidFill>
                <a:latin typeface="Gill Sans"/>
              </a:rPr>
              <a:t>Interest rate risk refers to the impact that adverse changes in risk factors (interest rate and exchange rate) have on an entity's profit and loss and its own funds. </a:t>
            </a:r>
          </a:p>
          <a:p>
            <a:pPr algn="just">
              <a:defRPr/>
            </a:pPr>
            <a:endParaRPr lang="en-GB" altLang="es-ES" sz="500" dirty="0">
              <a:solidFill>
                <a:srgbClr val="00B050"/>
              </a:solidFill>
              <a:latin typeface="Gill Sans"/>
            </a:endParaRPr>
          </a:p>
          <a:p>
            <a:pPr algn="just">
              <a:defRPr/>
            </a:pPr>
            <a:r>
              <a:rPr lang="en-GB" altLang="es-ES" sz="900" b="1" dirty="0">
                <a:solidFill>
                  <a:srgbClr val="9E1B34"/>
                </a:solidFill>
                <a:latin typeface="Gill Sans"/>
              </a:rPr>
              <a:t>OPERATIONAL RISKS</a:t>
            </a:r>
          </a:p>
          <a:p>
            <a:pPr algn="just">
              <a:defRPr/>
            </a:pPr>
            <a:endParaRPr lang="en-GB" altLang="es-ES" sz="500" b="1" dirty="0">
              <a:solidFill>
                <a:srgbClr val="9E1B34"/>
              </a:solidFill>
              <a:latin typeface="Gill Sans"/>
              <a:cs typeface="Arial" charset="0"/>
            </a:endParaRPr>
          </a:p>
          <a:p>
            <a:pPr algn="just">
              <a:defRPr/>
            </a:pPr>
            <a:r>
              <a:rPr lang="en-GB" altLang="es-ES" sz="900" dirty="0">
                <a:solidFill>
                  <a:srgbClr val="9E1B34"/>
                </a:solidFill>
                <a:latin typeface="Gill Sans"/>
              </a:rPr>
              <a:t>Those arising from the Institute's activities that do not have a financial component.</a:t>
            </a:r>
          </a:p>
          <a:p>
            <a:pPr algn="just">
              <a:defRPr/>
            </a:pPr>
            <a:r>
              <a:rPr lang="en-GB"/>
              <a:t> </a:t>
            </a:r>
          </a:p>
          <a:p>
            <a:pPr marL="266700" indent="-180975" algn="just">
              <a:buFont typeface="Wingdings" panose="05000000000000000000" pitchFamily="2" charset="2"/>
              <a:buChar char="§"/>
              <a:defRPr/>
            </a:pPr>
            <a:r>
              <a:rPr lang="en-GB" altLang="es-ES" sz="900" b="1" u="sng" dirty="0">
                <a:solidFill>
                  <a:srgbClr val="9E1B34"/>
                </a:solidFill>
                <a:latin typeface="Gill Sans"/>
              </a:rPr>
              <a:t>Money Laundering.</a:t>
            </a:r>
            <a:r>
              <a:rPr lang="en-GB" altLang="es-ES" sz="900" dirty="0">
                <a:solidFill>
                  <a:srgbClr val="9E1B34"/>
                </a:solidFill>
                <a:latin typeface="Gill Sans"/>
              </a:rPr>
              <a:t> ICO has approved a range of documents that regulate such activities. Furthermore, there are collegiate monitoring bodies whose function, among others, is to ensure compliance with internal regulations.</a:t>
            </a:r>
          </a:p>
          <a:p>
            <a:pPr marL="266700" indent="-171450" algn="just">
              <a:buFont typeface="Wingdings" panose="05000000000000000000" pitchFamily="2" charset="2"/>
              <a:buChar char="§"/>
              <a:defRPr/>
            </a:pPr>
            <a:r>
              <a:rPr lang="en-GB" altLang="es-ES" sz="900" b="1" u="sng" dirty="0">
                <a:solidFill>
                  <a:srgbClr val="9E1B34"/>
                </a:solidFill>
                <a:latin typeface="Gill Sans"/>
              </a:rPr>
              <a:t>IT Security.</a:t>
            </a:r>
            <a:r>
              <a:rPr lang="en-GB" altLang="es-ES" sz="900" dirty="0">
                <a:solidFill>
                  <a:srgbClr val="9E1B34"/>
                </a:solidFill>
                <a:latin typeface="Gill Sans"/>
              </a:rPr>
              <a:t> ICO has approved a range of internal documents that regulate the control, monitoring and management of security systems in this area. Furthermore, operating units and collegiate bodies are in place with powers to control information security.</a:t>
            </a:r>
          </a:p>
          <a:p>
            <a:pPr marL="266700" indent="-171450" algn="just">
              <a:buFont typeface="Wingdings" panose="05000000000000000000" pitchFamily="2" charset="2"/>
              <a:buChar char="§"/>
              <a:defRPr/>
            </a:pPr>
            <a:r>
              <a:rPr lang="en-GB" altLang="es-ES" sz="900" b="1" u="sng" dirty="0">
                <a:solidFill>
                  <a:srgbClr val="9E1B34"/>
                </a:solidFill>
                <a:latin typeface="Gill Sans"/>
              </a:rPr>
              <a:t>Business Continuity.</a:t>
            </a:r>
            <a:r>
              <a:rPr lang="en-GB" altLang="es-ES" sz="900" dirty="0">
                <a:solidFill>
                  <a:srgbClr val="9E1B34"/>
                </a:solidFill>
                <a:latin typeface="Gill Sans"/>
              </a:rPr>
              <a:t> ICO has a business continuity management system to resume activities in the shortest possible time in the event of any kind of disaster occurring at its facilities or in its sphere of activity. There is also a control and monitoring board in charge of updating and improving existing measures and preventing or reducing risks if any of the situations identified should occur.</a:t>
            </a:r>
          </a:p>
          <a:p>
            <a:pPr algn="just">
              <a:defRPr/>
            </a:pPr>
            <a:endParaRPr lang="en-GB" altLang="es-ES" sz="500" dirty="0">
              <a:solidFill>
                <a:srgbClr val="00B050"/>
              </a:solidFill>
              <a:latin typeface="Gill Sans"/>
            </a:endParaRPr>
          </a:p>
          <a:p>
            <a:pPr algn="just">
              <a:defRPr/>
            </a:pPr>
            <a:r>
              <a:rPr lang="en-GB" altLang="es-ES" sz="900" b="1" dirty="0">
                <a:solidFill>
                  <a:srgbClr val="9E1B34"/>
                </a:solidFill>
                <a:latin typeface="Gill Sans"/>
              </a:rPr>
              <a:t>BUSINESS AND STRATEGIC RISK</a:t>
            </a:r>
          </a:p>
          <a:p>
            <a:pPr algn="just">
              <a:defRPr/>
            </a:pPr>
            <a:endParaRPr lang="en-GB" altLang="es-ES" sz="500" dirty="0">
              <a:solidFill>
                <a:srgbClr val="00B050"/>
              </a:solidFill>
              <a:latin typeface="Gill Sans"/>
            </a:endParaRPr>
          </a:p>
          <a:p>
            <a:pPr algn="just">
              <a:defRPr/>
            </a:pPr>
            <a:r>
              <a:rPr lang="en-GB" altLang="es-ES" sz="900" dirty="0">
                <a:solidFill>
                  <a:srgbClr val="9E1B34"/>
                </a:solidFill>
                <a:latin typeface="Gill Sans"/>
              </a:rPr>
              <a:t>Management of this risk category is anchored in appropriate financial and commercial management (in addition to adequate handling of the aforementioned risks). To this end, existing strategic alternatives are assessed in order to position the organisation and this is reflected in ICO's guidelines and objectives, maintaining control of the risk limits within the limits established by management bodies.</a:t>
            </a:r>
          </a:p>
          <a:p>
            <a:pPr algn="just">
              <a:defRPr/>
            </a:pPr>
            <a:endParaRPr lang="en-GB" altLang="es-ES" sz="500" b="1" dirty="0">
              <a:solidFill>
                <a:srgbClr val="00B050"/>
              </a:solidFill>
              <a:latin typeface="Gill Sans"/>
            </a:endParaRPr>
          </a:p>
          <a:p>
            <a:pPr algn="just">
              <a:defRPr/>
            </a:pPr>
            <a:r>
              <a:rPr lang="en-GB" altLang="es-ES" sz="900" b="1" dirty="0">
                <a:solidFill>
                  <a:srgbClr val="9E1B34"/>
                </a:solidFill>
                <a:latin typeface="Gill Sans"/>
              </a:rPr>
              <a:t>REPUTATIONAL RISK</a:t>
            </a:r>
          </a:p>
          <a:p>
            <a:pPr algn="just">
              <a:defRPr/>
            </a:pPr>
            <a:endParaRPr lang="en-GB" altLang="es-ES" sz="500" dirty="0">
              <a:solidFill>
                <a:srgbClr val="00B050"/>
              </a:solidFill>
              <a:latin typeface="Gill Sans"/>
            </a:endParaRPr>
          </a:p>
          <a:p>
            <a:pPr algn="just">
              <a:defRPr/>
            </a:pPr>
            <a:r>
              <a:rPr lang="en-GB" altLang="es-ES" sz="900" dirty="0">
                <a:solidFill>
                  <a:srgbClr val="9E1B34"/>
                </a:solidFill>
                <a:latin typeface="Gill Sans"/>
              </a:rPr>
              <a:t>For the last two years, awareness of this risk at ICO has increased. The internal measures introduced, relating to the mitigation of a potential problem in terms of reputation/image, are based on strict compliance with instructions to approve operations, careful attention to “client understanding” procedures and their monitoring and strictness in terms of internal performance policies regarding relationships with financial institutions, companies and/or suppliers. The policy concerning this risk is based on two essential objectives:</a:t>
            </a:r>
          </a:p>
          <a:p>
            <a:pPr algn="just">
              <a:defRPr/>
            </a:pPr>
            <a:endParaRPr lang="en-GB" altLang="es-ES" sz="500" dirty="0">
              <a:solidFill>
                <a:srgbClr val="9E1B34"/>
              </a:solidFill>
              <a:latin typeface="Gill Sans"/>
            </a:endParaRPr>
          </a:p>
          <a:p>
            <a:pPr marL="95250" algn="just">
              <a:buFont typeface="Wingdings" pitchFamily="2" charset="2"/>
              <a:buChar char="Ø"/>
              <a:defRPr/>
            </a:pPr>
            <a:r>
              <a:rPr lang="en-GB" altLang="es-ES" sz="900" dirty="0">
                <a:solidFill>
                  <a:srgbClr val="9E1B34"/>
                </a:solidFill>
                <a:latin typeface="Gill Sans"/>
              </a:rPr>
              <a:t>Compliance with regulations relating to operations: data protection, transparency, customer asset protection, anti-money laundering, etc.</a:t>
            </a:r>
          </a:p>
          <a:p>
            <a:pPr marL="95250" algn="just">
              <a:buFont typeface="Wingdings" pitchFamily="2" charset="2"/>
              <a:buChar char="Ø"/>
              <a:defRPr/>
            </a:pPr>
            <a:endParaRPr lang="en-GB" altLang="es-ES" sz="500" dirty="0">
              <a:solidFill>
                <a:srgbClr val="9E1B34"/>
              </a:solidFill>
              <a:latin typeface="Gill Sans"/>
            </a:endParaRPr>
          </a:p>
          <a:p>
            <a:pPr marL="95250" algn="just">
              <a:buFont typeface="Wingdings" pitchFamily="2" charset="2"/>
              <a:buChar char="Ø"/>
              <a:defRPr/>
            </a:pPr>
            <a:r>
              <a:rPr lang="en-GB" altLang="es-ES" sz="900" dirty="0">
                <a:solidFill>
                  <a:srgbClr val="9E1B34"/>
                </a:solidFill>
                <a:latin typeface="Gill Sans"/>
              </a:rPr>
              <a:t>A quality service that leads to few complaints being filed by customers.</a:t>
            </a:r>
          </a:p>
        </p:txBody>
      </p:sp>
      <p:sp>
        <p:nvSpPr>
          <p:cNvPr id="39944" name="8 Rectángulo">
            <a:extLst>
              <a:ext uri="{FF2B5EF4-FFF2-40B4-BE49-F238E27FC236}">
                <a16:creationId xmlns="" xmlns:a16="http://schemas.microsoft.com/office/drawing/2014/main" id="{83816F7B-B6C3-45AF-8CFF-29642F6D30E9}"/>
              </a:ext>
            </a:extLst>
          </p:cNvPr>
          <p:cNvSpPr>
            <a:spLocks noChangeArrowheads="1"/>
          </p:cNvSpPr>
          <p:nvPr/>
        </p:nvSpPr>
        <p:spPr bwMode="auto">
          <a:xfrm>
            <a:off x="1692275" y="908050"/>
            <a:ext cx="7056438"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RISKS AND OPPORTUNITIES</a:t>
            </a:r>
          </a:p>
        </p:txBody>
      </p:sp>
      <p:sp>
        <p:nvSpPr>
          <p:cNvPr id="94" name="93 Rectángulo">
            <a:extLst>
              <a:ext uri="{FF2B5EF4-FFF2-40B4-BE49-F238E27FC236}">
                <a16:creationId xmlns="" xmlns:a16="http://schemas.microsoft.com/office/drawing/2014/main" id="{30F41433-4F9D-4903-8BF7-4052692BB0F9}"/>
              </a:ext>
            </a:extLst>
          </p:cNvPr>
          <p:cNvSpPr/>
          <p:nvPr/>
        </p:nvSpPr>
        <p:spPr>
          <a:xfrm>
            <a:off x="1704975" y="1268413"/>
            <a:ext cx="2003425" cy="246062"/>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000" b="1" dirty="0">
                <a:solidFill>
                  <a:schemeClr val="accent2">
                    <a:lumMod val="75000"/>
                  </a:schemeClr>
                </a:solidFill>
                <a:latin typeface="Gill Sans"/>
              </a:rPr>
              <a:t> RISKS</a:t>
            </a:r>
            <a:endParaRPr lang="en-GB" sz="1000" b="1" dirty="0">
              <a:solidFill>
                <a:schemeClr val="tx1">
                  <a:lumMod val="50000"/>
                  <a:lumOff val="50000"/>
                </a:schemeClr>
              </a:solidFill>
              <a:latin typeface="Gill Sans"/>
              <a:cs typeface="+mn-cs"/>
            </a:endParaRPr>
          </a:p>
        </p:txBody>
      </p:sp>
      <p:sp>
        <p:nvSpPr>
          <p:cNvPr id="39946" name="1 Rectángulo">
            <a:extLst>
              <a:ext uri="{FF2B5EF4-FFF2-40B4-BE49-F238E27FC236}">
                <a16:creationId xmlns="" xmlns:a16="http://schemas.microsoft.com/office/drawing/2014/main" id="{0EB561C5-7BAE-4606-8BFC-6CC8541C3277}"/>
              </a:ext>
            </a:extLst>
          </p:cNvPr>
          <p:cNvSpPr>
            <a:spLocks noChangeArrowheads="1"/>
          </p:cNvSpPr>
          <p:nvPr/>
        </p:nvSpPr>
        <p:spPr bwMode="auto">
          <a:xfrm>
            <a:off x="1704975" y="1555750"/>
            <a:ext cx="229076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DESCRIPTION OF THE RISKS</a:t>
            </a:r>
          </a:p>
        </p:txBody>
      </p:sp>
      <p:grpSp>
        <p:nvGrpSpPr>
          <p:cNvPr id="3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7CBF5702-1857-4F6A-B634-8405ABAD415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CD7B489D-3E84-4C8A-B6F5-FF1F3FD6AAD1}"/>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09D1BE7F-9571-4DE7-8F9E-197ADFD05BD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chemeClr val="accent2">
                    <a:lumMod val="75000"/>
                  </a:schemeClr>
                </a:solidFill>
                <a:latin typeface="Gill Sans"/>
              </a:rPr>
              <a:t>GENERAL INFORMATION ABOUT ICO</a:t>
            </a:r>
            <a:endParaRPr lang="en-GB" sz="1600" dirty="0">
              <a:solidFill>
                <a:schemeClr val="accent2">
                  <a:lumMod val="75000"/>
                </a:schemeClr>
              </a:solidFill>
              <a:latin typeface="Gill Sans"/>
            </a:endParaRPr>
          </a:p>
        </p:txBody>
      </p:sp>
      <p:pic>
        <p:nvPicPr>
          <p:cNvPr id="40965" name="Picture 2">
            <a:extLst>
              <a:ext uri="{FF2B5EF4-FFF2-40B4-BE49-F238E27FC236}">
                <a16:creationId xmlns="" xmlns:a16="http://schemas.microsoft.com/office/drawing/2014/main" id="{548C6D65-24DD-40F5-A23C-6495ED0DBB4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C37DD136-2A75-4520-BFA8-3F80D3000EEC}"/>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B9F38741-6082-447A-B391-3843FF3C7647}" type="slidenum">
              <a:rPr lang="es-ES" altLang="es-ES" sz="1600" b="1">
                <a:solidFill>
                  <a:srgbClr val="FFC000"/>
                </a:solidFill>
              </a:rPr>
              <a:pPr eaLnBrk="1" hangingPunct="1">
                <a:spcBef>
                  <a:spcPct val="0"/>
                </a:spcBef>
                <a:buFontTx/>
                <a:buNone/>
              </a:pPr>
              <a:t>39</a:t>
            </a:fld>
            <a:endParaRPr lang="en-GB" altLang="es-ES" sz="1600" b="1">
              <a:solidFill>
                <a:srgbClr val="FFC000"/>
              </a:solidFill>
            </a:endParaRPr>
          </a:p>
        </p:txBody>
      </p:sp>
      <p:sp>
        <p:nvSpPr>
          <p:cNvPr id="31751" name="1 Rectángulo">
            <a:extLst>
              <a:ext uri="{FF2B5EF4-FFF2-40B4-BE49-F238E27FC236}">
                <a16:creationId xmlns="" xmlns:a16="http://schemas.microsoft.com/office/drawing/2014/main" id="{1DC24F3E-76BA-464E-A19F-39FC7A2CE82A}"/>
              </a:ext>
            </a:extLst>
          </p:cNvPr>
          <p:cNvSpPr>
            <a:spLocks noChangeArrowheads="1"/>
          </p:cNvSpPr>
          <p:nvPr/>
        </p:nvSpPr>
        <p:spPr bwMode="auto">
          <a:xfrm>
            <a:off x="1655763" y="1700213"/>
            <a:ext cx="7092950" cy="2387600"/>
          </a:xfrm>
          <a:prstGeom prst="rect">
            <a:avLst/>
          </a:prstGeom>
          <a:noFill/>
          <a:ln w="9525">
            <a:noFill/>
            <a:miter lim="800000"/>
            <a:headEnd/>
            <a:tailEnd/>
          </a:ln>
        </p:spPr>
        <p:txBody>
          <a:bodyPr>
            <a:spAutoFit/>
          </a:bodyPr>
          <a:lstStyle/>
          <a:p>
            <a:pPr algn="just">
              <a:defRPr/>
            </a:pPr>
            <a:r>
              <a:rPr lang="en-GB" altLang="es-ES" sz="870" dirty="0">
                <a:solidFill>
                  <a:srgbClr val="9E1B34"/>
                </a:solidFill>
                <a:latin typeface="Gill Sans"/>
              </a:rPr>
              <a:t>In 2016, ICO approved a “Reputational risk communication management” procedure with a view to detecting and analysing possible scenarios of reputational risk to ICO arising from its external communication strategy and establishing action guidelines and action protocols to mitigate that risk.</a:t>
            </a:r>
          </a:p>
          <a:p>
            <a:pPr algn="just">
              <a:defRPr/>
            </a:pPr>
            <a:endParaRPr lang="en-GB" altLang="es-ES" sz="900" dirty="0">
              <a:solidFill>
                <a:srgbClr val="9E1B34"/>
              </a:solidFill>
              <a:latin typeface="Gill Sans"/>
              <a:cs typeface="Arial" charset="0"/>
            </a:endParaRPr>
          </a:p>
          <a:p>
            <a:pPr algn="just">
              <a:defRPr/>
            </a:pPr>
            <a:r>
              <a:rPr lang="en-GB" altLang="es-ES" sz="900" b="1" dirty="0">
                <a:solidFill>
                  <a:srgbClr val="9E1B34"/>
                </a:solidFill>
                <a:latin typeface="Gill Sans"/>
              </a:rPr>
              <a:t>SOVEREIGN RISK</a:t>
            </a:r>
          </a:p>
          <a:p>
            <a:pPr algn="just">
              <a:defRPr/>
            </a:pPr>
            <a:endParaRPr lang="en-GB" altLang="es-ES" sz="500" b="1" dirty="0">
              <a:solidFill>
                <a:srgbClr val="9E1B34"/>
              </a:solidFill>
              <a:latin typeface="Gill Sans"/>
              <a:cs typeface="Arial" charset="0"/>
            </a:endParaRPr>
          </a:p>
          <a:p>
            <a:pPr algn="just">
              <a:defRPr/>
            </a:pPr>
            <a:r>
              <a:rPr lang="en-GB" altLang="es-ES" sz="900" dirty="0">
                <a:solidFill>
                  <a:schemeClr val="accent2">
                    <a:lumMod val="75000"/>
                  </a:schemeClr>
                </a:solidFill>
                <a:latin typeface="Gill Sans"/>
              </a:rPr>
              <a:t>Sovereign risk is understood as the risk derived from investments in sovereign debt made by the organisation.</a:t>
            </a:r>
          </a:p>
          <a:p>
            <a:pPr algn="just">
              <a:defRPr/>
            </a:pPr>
            <a:endParaRPr lang="en-GB" altLang="es-ES" sz="500" dirty="0">
              <a:solidFill>
                <a:srgbClr val="00B050"/>
              </a:solidFill>
              <a:latin typeface="Gill Sans"/>
            </a:endParaRPr>
          </a:p>
          <a:p>
            <a:pPr algn="just">
              <a:defRPr/>
            </a:pPr>
            <a:r>
              <a:rPr lang="en-GB" altLang="es-ES" sz="900" b="1" dirty="0">
                <a:solidFill>
                  <a:srgbClr val="9E1B34"/>
                </a:solidFill>
                <a:latin typeface="Gill Sans"/>
              </a:rPr>
              <a:t>PARTICIPATION RISK</a:t>
            </a:r>
          </a:p>
          <a:p>
            <a:pPr algn="just">
              <a:defRPr/>
            </a:pPr>
            <a:endParaRPr lang="en-GB" altLang="es-ES" sz="500" b="1" dirty="0">
              <a:solidFill>
                <a:srgbClr val="9E1B34"/>
              </a:solidFill>
              <a:latin typeface="Gill Sans"/>
              <a:cs typeface="Arial" charset="0"/>
            </a:endParaRPr>
          </a:p>
          <a:p>
            <a:pPr algn="just">
              <a:defRPr/>
            </a:pPr>
            <a:r>
              <a:rPr lang="en-GB" altLang="es-ES" sz="870" dirty="0">
                <a:solidFill>
                  <a:schemeClr val="accent2">
                    <a:lumMod val="75000"/>
                  </a:schemeClr>
                </a:solidFill>
                <a:latin typeface="Gill Sans"/>
              </a:rPr>
              <a:t>Participation risk includes the management of uncertainties associated with shareholdings that ICO holds in other entities or companies. Given the Institute's nature, it takes and holds shareholdings in different finance companies. Shareholdings in non-finance companies are the result of a court ruling and the Institute seeks to dispose of them at the opportune moment.</a:t>
            </a:r>
          </a:p>
          <a:p>
            <a:pPr algn="just">
              <a:defRPr/>
            </a:pPr>
            <a:endParaRPr lang="en-GB" altLang="es-ES" sz="500" dirty="0">
              <a:solidFill>
                <a:srgbClr val="00B050"/>
              </a:solidFill>
              <a:latin typeface="Gill Sans"/>
            </a:endParaRPr>
          </a:p>
          <a:p>
            <a:pPr algn="just">
              <a:defRPr/>
            </a:pPr>
            <a:r>
              <a:rPr lang="en-GB" altLang="es-ES" sz="900" b="1" dirty="0">
                <a:solidFill>
                  <a:srgbClr val="9E1B34"/>
                </a:solidFill>
                <a:latin typeface="Gill Sans"/>
              </a:rPr>
              <a:t>COST OF FINANCING RISK</a:t>
            </a:r>
          </a:p>
          <a:p>
            <a:pPr algn="just">
              <a:defRPr/>
            </a:pPr>
            <a:endParaRPr lang="en-GB" altLang="es-ES" sz="500" b="1" dirty="0">
              <a:solidFill>
                <a:srgbClr val="9E1B34"/>
              </a:solidFill>
              <a:latin typeface="Gill Sans"/>
              <a:cs typeface="Arial" charset="0"/>
            </a:endParaRPr>
          </a:p>
          <a:p>
            <a:pPr algn="just">
              <a:defRPr/>
            </a:pPr>
            <a:r>
              <a:rPr lang="en-GB" altLang="es-ES" sz="900" dirty="0">
                <a:solidFill>
                  <a:schemeClr val="accent2">
                    <a:lumMod val="75000"/>
                  </a:schemeClr>
                </a:solidFill>
                <a:latin typeface="Gill Sans"/>
              </a:rPr>
              <a:t>Cost of financing risk is managed by ICO in close relation to liquidity management undertaken by the organisation. Stability in the sources of financing is sought at all times, minimising the corresponding costs relating to possible changes in this risk and the negative impact they may have on the Institute. </a:t>
            </a:r>
            <a:endParaRPr lang="en-GB" altLang="es-ES" sz="900" dirty="0">
              <a:solidFill>
                <a:srgbClr val="00B050"/>
              </a:solidFill>
              <a:latin typeface="Gill Sans"/>
            </a:endParaRPr>
          </a:p>
        </p:txBody>
      </p:sp>
      <p:sp>
        <p:nvSpPr>
          <p:cNvPr id="40968" name="8 Rectángulo">
            <a:extLst>
              <a:ext uri="{FF2B5EF4-FFF2-40B4-BE49-F238E27FC236}">
                <a16:creationId xmlns="" xmlns:a16="http://schemas.microsoft.com/office/drawing/2014/main" id="{C1667AAA-BDB7-4F05-A6DB-ED3D12AB4C93}"/>
              </a:ext>
            </a:extLst>
          </p:cNvPr>
          <p:cNvSpPr>
            <a:spLocks noChangeArrowheads="1"/>
          </p:cNvSpPr>
          <p:nvPr/>
        </p:nvSpPr>
        <p:spPr bwMode="auto">
          <a:xfrm>
            <a:off x="1655763" y="873125"/>
            <a:ext cx="70929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RISKS AND OPPORTUNITIES</a:t>
            </a:r>
          </a:p>
        </p:txBody>
      </p:sp>
      <p:sp>
        <p:nvSpPr>
          <p:cNvPr id="94" name="93 Rectángulo">
            <a:extLst>
              <a:ext uri="{FF2B5EF4-FFF2-40B4-BE49-F238E27FC236}">
                <a16:creationId xmlns="" xmlns:a16="http://schemas.microsoft.com/office/drawing/2014/main" id="{646B176E-6319-4C58-A870-5729611EA3C8}"/>
              </a:ext>
            </a:extLst>
          </p:cNvPr>
          <p:cNvSpPr/>
          <p:nvPr/>
        </p:nvSpPr>
        <p:spPr>
          <a:xfrm>
            <a:off x="1655763" y="1233488"/>
            <a:ext cx="2003425" cy="246062"/>
          </a:xfrm>
          <a:prstGeom prst="rect">
            <a:avLst/>
          </a:prstGeom>
          <a:solidFill>
            <a:srgbClr val="EBAB00"/>
          </a:solidFill>
        </p:spPr>
        <p:txBody>
          <a:bodyPr>
            <a:spAutoFit/>
          </a:bodyPr>
          <a:lstStyle/>
          <a:p>
            <a:pPr marL="171450" indent="-171450" fontAlgn="auto">
              <a:spcBef>
                <a:spcPts val="0"/>
              </a:spcBef>
              <a:spcAft>
                <a:spcPts val="0"/>
              </a:spcAft>
              <a:buFont typeface="Wingdings" pitchFamily="2" charset="2"/>
              <a:buChar char="q"/>
              <a:defRPr/>
            </a:pPr>
            <a:r>
              <a:rPr lang="en-GB" sz="1000" b="1" dirty="0">
                <a:solidFill>
                  <a:schemeClr val="accent2">
                    <a:lumMod val="75000"/>
                  </a:schemeClr>
                </a:solidFill>
                <a:latin typeface="Gill Sans"/>
              </a:rPr>
              <a:t> RISKS</a:t>
            </a:r>
            <a:endParaRPr lang="en-GB" sz="1000" b="1" dirty="0">
              <a:solidFill>
                <a:schemeClr val="tx1">
                  <a:lumMod val="50000"/>
                  <a:lumOff val="50000"/>
                </a:schemeClr>
              </a:solidFill>
              <a:latin typeface="Gill Sans"/>
              <a:cs typeface="+mn-cs"/>
            </a:endParaRPr>
          </a:p>
        </p:txBody>
      </p:sp>
      <p:sp>
        <p:nvSpPr>
          <p:cNvPr id="40970" name="1 Rectángulo">
            <a:extLst>
              <a:ext uri="{FF2B5EF4-FFF2-40B4-BE49-F238E27FC236}">
                <a16:creationId xmlns="" xmlns:a16="http://schemas.microsoft.com/office/drawing/2014/main" id="{9794E830-27BE-41D5-B722-2AE96CB63EEB}"/>
              </a:ext>
            </a:extLst>
          </p:cNvPr>
          <p:cNvSpPr>
            <a:spLocks noChangeArrowheads="1"/>
          </p:cNvSpPr>
          <p:nvPr/>
        </p:nvSpPr>
        <p:spPr bwMode="auto">
          <a:xfrm>
            <a:off x="1655763" y="1520825"/>
            <a:ext cx="229076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DESCRIPTION OF THE RISKS</a:t>
            </a:r>
          </a:p>
        </p:txBody>
      </p:sp>
      <p:sp>
        <p:nvSpPr>
          <p:cNvPr id="47" name="8 Rectángulo">
            <a:extLst>
              <a:ext uri="{FF2B5EF4-FFF2-40B4-BE49-F238E27FC236}">
                <a16:creationId xmlns="" xmlns:a16="http://schemas.microsoft.com/office/drawing/2014/main" id="{9CA2A06D-E231-443C-9159-9975B4F9E2A2}"/>
              </a:ext>
            </a:extLst>
          </p:cNvPr>
          <p:cNvSpPr>
            <a:spLocks noChangeArrowheads="1"/>
          </p:cNvSpPr>
          <p:nvPr/>
        </p:nvSpPr>
        <p:spPr bwMode="auto">
          <a:xfrm>
            <a:off x="1663700" y="4184650"/>
            <a:ext cx="1671638" cy="24606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171450" indent="-171450" fontAlgn="auto">
              <a:spcBef>
                <a:spcPts val="0"/>
              </a:spcBef>
              <a:spcAft>
                <a:spcPts val="0"/>
              </a:spcAft>
              <a:buFont typeface="Wingdings" panose="05000000000000000000" pitchFamily="2" charset="2"/>
              <a:buChar char="q"/>
              <a:defRPr/>
            </a:pPr>
            <a:r>
              <a:rPr lang="en-GB" sz="1000" b="1" dirty="0">
                <a:solidFill>
                  <a:schemeClr val="accent2">
                    <a:lumMod val="75000"/>
                  </a:schemeClr>
                </a:solidFill>
                <a:latin typeface="Gill Sans"/>
              </a:rPr>
              <a:t>OPPORTUNITIES</a:t>
            </a:r>
            <a:endParaRPr lang="en-GB" sz="1000" b="1" dirty="0">
              <a:solidFill>
                <a:schemeClr val="tx1">
                  <a:lumMod val="50000"/>
                  <a:lumOff val="50000"/>
                </a:schemeClr>
              </a:solidFill>
              <a:latin typeface="Gill Sans"/>
            </a:endParaRPr>
          </a:p>
        </p:txBody>
      </p:sp>
      <p:sp>
        <p:nvSpPr>
          <p:cNvPr id="40972" name="31 Rectángulo">
            <a:extLst>
              <a:ext uri="{FF2B5EF4-FFF2-40B4-BE49-F238E27FC236}">
                <a16:creationId xmlns="" xmlns:a16="http://schemas.microsoft.com/office/drawing/2014/main" id="{7BBDAF2A-3976-430E-948F-A49C4C2ED442}"/>
              </a:ext>
            </a:extLst>
          </p:cNvPr>
          <p:cNvSpPr>
            <a:spLocks noChangeArrowheads="1"/>
          </p:cNvSpPr>
          <p:nvPr/>
        </p:nvSpPr>
        <p:spPr bwMode="auto">
          <a:xfrm>
            <a:off x="1655763" y="4441825"/>
            <a:ext cx="7092950" cy="2071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just" eaLnBrk="1" hangingPunct="1">
              <a:spcBef>
                <a:spcPct val="0"/>
              </a:spcBef>
              <a:buFontTx/>
              <a:buNone/>
              <a:defRPr/>
            </a:pPr>
            <a:r>
              <a:rPr lang="en-GB" altLang="es-ES" sz="870" dirty="0">
                <a:solidFill>
                  <a:srgbClr val="9E1B34"/>
                </a:solidFill>
                <a:latin typeface="Gill Sans"/>
              </a:rPr>
              <a:t>ICO carries out its activities in an economic, financial, regulatory and institutional context that is constantly changing, both nationally and internationally. This context, in combination with the countercyclical role of the Institute which must guide its actions, requires the implementation of periodic processes of strategic analysis regarding the contribution of value, the positioning and model of ICO's activities at all times, based on the identification of areas in which there are market deficiencies and in which the ICO's role complementing private initiatives will be key. As a result, ICO must identify and promote new initiatives that support recovery and growth, with a particular focus on the internationalisation of the economy, the financing of long-term investments in infrastructure and other public assets and the promotion of alternative mechanisms of financing for companies. </a:t>
            </a:r>
          </a:p>
          <a:p>
            <a:pPr algn="just" eaLnBrk="1" hangingPunct="1">
              <a:spcBef>
                <a:spcPct val="0"/>
              </a:spcBef>
              <a:buFontTx/>
              <a:buNone/>
              <a:defRPr/>
            </a:pPr>
            <a:endParaRPr lang="en-GB" altLang="es-ES" sz="500" dirty="0">
              <a:solidFill>
                <a:srgbClr val="9E1B34"/>
              </a:solidFill>
              <a:latin typeface="Gill Sans"/>
            </a:endParaRPr>
          </a:p>
          <a:p>
            <a:pPr algn="just" eaLnBrk="1" hangingPunct="1">
              <a:spcBef>
                <a:spcPct val="0"/>
              </a:spcBef>
              <a:buFontTx/>
              <a:buNone/>
              <a:defRPr/>
            </a:pPr>
            <a:r>
              <a:rPr lang="en-GB" altLang="es-ES" sz="870" dirty="0">
                <a:solidFill>
                  <a:srgbClr val="9E1B34"/>
                </a:solidFill>
                <a:latin typeface="Gill Sans"/>
              </a:rPr>
              <a:t>In terms of CSR, among the opportunities and challenges posed by its operations, ICO places a particular emphasis on the Sustainable Development Goals (SDG), the Paris Agreement (following the COP21 Climate Summit) and the new facets of the circular economy, relevant aspects of the Europe 2020 strategy that are clearly aligned to its mission. ICO wishes to make its presence felt and actively participate in their attainment, as this represents an opportunity to create sustainable development synergies and to improve internal policies. Finally, new opportunities in terms of the governance of the institution have been identified as a result of the change to its articles of association to allow independent members to sit on the General Board.</a:t>
            </a:r>
          </a:p>
        </p:txBody>
      </p:sp>
      <p:grpSp>
        <p:nvGrpSpPr>
          <p:cNvPr id="4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4"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5"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6"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2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F33F2102-22F2-4FC8-9F76-2553F3E9163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EB715C16-E73D-4824-8DBA-CF16D73581FC}"/>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E7CDF24-132E-414B-ADF5-3318974D746D}"/>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5C6CFD93-33C4-465B-AF7F-61A334322332}" type="slidenum">
              <a:rPr lang="es-ES" altLang="es-ES" sz="1600" b="1">
                <a:solidFill>
                  <a:srgbClr val="FFC000"/>
                </a:solidFill>
              </a:rPr>
              <a:pPr eaLnBrk="1" hangingPunct="1">
                <a:spcBef>
                  <a:spcPct val="0"/>
                </a:spcBef>
                <a:buFontTx/>
                <a:buNone/>
              </a:pPr>
              <a:t>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6AB1D724-0EDF-43CB-A86F-60A9823CDBFB}"/>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LETTER FROM THE CHAIRMAN</a:t>
            </a:r>
            <a:endParaRPr lang="en-GB" dirty="0">
              <a:solidFill>
                <a:srgbClr val="9E1B34"/>
              </a:solidFill>
              <a:latin typeface="Gill Sans"/>
            </a:endParaRPr>
          </a:p>
        </p:txBody>
      </p:sp>
      <p:pic>
        <p:nvPicPr>
          <p:cNvPr id="5126" name="Picture 2">
            <a:extLst>
              <a:ext uri="{FF2B5EF4-FFF2-40B4-BE49-F238E27FC236}">
                <a16:creationId xmlns="" xmlns:a16="http://schemas.microsoft.com/office/drawing/2014/main" id="{AF19D849-E45D-464D-9446-C6671391FC1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7" name="AutoShape 6" descr="Resultado de imagen de imagen de calendario 2016">
            <a:extLst>
              <a:ext uri="{FF2B5EF4-FFF2-40B4-BE49-F238E27FC236}">
                <a16:creationId xmlns="" xmlns:a16="http://schemas.microsoft.com/office/drawing/2014/main" id="{E0047E80-0B48-4855-9CFA-AC9DC45BCD46}"/>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128" name="AutoShape 8" descr="Resultado de imagen de imagen de calendario 2016">
            <a:extLst>
              <a:ext uri="{FF2B5EF4-FFF2-40B4-BE49-F238E27FC236}">
                <a16:creationId xmlns="" xmlns:a16="http://schemas.microsoft.com/office/drawing/2014/main" id="{DBBB48FF-7416-4E94-BFC7-C539A3530DD3}"/>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129" name="AutoShape 12" descr="Resultado de imagen de imagen de verificacion">
            <a:extLst>
              <a:ext uri="{FF2B5EF4-FFF2-40B4-BE49-F238E27FC236}">
                <a16:creationId xmlns="" xmlns:a16="http://schemas.microsoft.com/office/drawing/2014/main" id="{40579228-9449-44D3-89B0-B0B7809E0C6B}"/>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130" name="AutoShape 14" descr="Resultado de imagen de imagen de verificacion">
            <a:extLst>
              <a:ext uri="{FF2B5EF4-FFF2-40B4-BE49-F238E27FC236}">
                <a16:creationId xmlns="" xmlns:a16="http://schemas.microsoft.com/office/drawing/2014/main" id="{310E4162-468F-4131-BE60-282627696C61}"/>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pic>
        <p:nvPicPr>
          <p:cNvPr id="5131" name="0 Imagen">
            <a:extLst>
              <a:ext uri="{FF2B5EF4-FFF2-40B4-BE49-F238E27FC236}">
                <a16:creationId xmlns="" xmlns:a16="http://schemas.microsoft.com/office/drawing/2014/main" id="{140FD5B4-4A5C-45D5-A0A1-2D8B954DCE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81763" y="1049338"/>
            <a:ext cx="2208212"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1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15"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16"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17"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18"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19"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20"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21"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22"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23"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24"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25"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26"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sp>
        <p:nvSpPr>
          <p:cNvPr id="27" name="26 Rectángulo">
            <a:extLst>
              <a:ext uri="{FF2B5EF4-FFF2-40B4-BE49-F238E27FC236}">
                <a16:creationId xmlns="" xmlns:a16="http://schemas.microsoft.com/office/drawing/2014/main" id="{28A548AB-74C8-4673-8944-16CFF13D5F34}"/>
              </a:ext>
            </a:extLst>
          </p:cNvPr>
          <p:cNvSpPr/>
          <p:nvPr/>
        </p:nvSpPr>
        <p:spPr>
          <a:xfrm>
            <a:off x="1584325" y="836613"/>
            <a:ext cx="4787900" cy="2108200"/>
          </a:xfrm>
          <a:prstGeom prst="rect">
            <a:avLst/>
          </a:prstGeom>
        </p:spPr>
        <p:txBody>
          <a:bodyPr>
            <a:spAutoFit/>
          </a:bodyPr>
          <a:lstStyle/>
          <a:p>
            <a:pPr algn="just">
              <a:defRPr/>
            </a:pPr>
            <a:r>
              <a:rPr lang="en-GB" sz="900" dirty="0">
                <a:solidFill>
                  <a:schemeClr val="accent2">
                    <a:lumMod val="75000"/>
                  </a:schemeClr>
                </a:solidFill>
                <a:latin typeface="Gill Sans"/>
              </a:rPr>
              <a:t>This year, once again, ICO is providing its stakeholders with economic, financial and non-financial information, as well as details of its good governance practices. On this occasion, it does so via this </a:t>
            </a:r>
            <a:r>
              <a:rPr lang="en-GB" sz="900" b="1" dirty="0">
                <a:solidFill>
                  <a:schemeClr val="accent2">
                    <a:lumMod val="75000"/>
                  </a:schemeClr>
                </a:solidFill>
                <a:latin typeface="Gill Sans"/>
              </a:rPr>
              <a:t>integrated report </a:t>
            </a:r>
            <a:r>
              <a:rPr lang="en-GB" sz="900" dirty="0">
                <a:solidFill>
                  <a:schemeClr val="accent2">
                    <a:lumMod val="75000"/>
                  </a:schemeClr>
                </a:solidFill>
                <a:latin typeface="Gill Sans"/>
              </a:rPr>
              <a:t>that contains the information traditionally released through the Activity Report, the Corporate Governance Report and the Corporate Social Responsibility Report, prepared following the Global Reporting</a:t>
            </a:r>
            <a:r>
              <a:rPr lang="en-GB" dirty="0"/>
              <a:t>  </a:t>
            </a:r>
            <a:r>
              <a:rPr lang="en-GB" sz="900" dirty="0">
                <a:solidFill>
                  <a:schemeClr val="accent2">
                    <a:lumMod val="75000"/>
                  </a:schemeClr>
                </a:solidFill>
                <a:latin typeface="Gill Sans"/>
              </a:rPr>
              <a:t>Initiative's G4 guidelines and the Progress Report on the United Nations Global Compact. Through this integrated report, our aim is to facilitate the analysis and decision-making processes of our stakeholders, avoiding the need for cross-referencing and thus improving the quality, accessibility and transparency of the information.</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 producing the integrated report, ICO comes into line with the </a:t>
            </a:r>
            <a:r>
              <a:rPr lang="en-GB" sz="900" b="1" dirty="0">
                <a:solidFill>
                  <a:schemeClr val="accent2">
                    <a:lumMod val="75000"/>
                  </a:schemeClr>
                </a:solidFill>
                <a:latin typeface="Gill Sans"/>
              </a:rPr>
              <a:t>communication model of most large Spanish companies</a:t>
            </a:r>
            <a:r>
              <a:rPr lang="en-GB" sz="900" dirty="0">
                <a:solidFill>
                  <a:schemeClr val="accent2">
                    <a:lumMod val="75000"/>
                  </a:schemeClr>
                </a:solidFill>
                <a:latin typeface="Gill Sans"/>
              </a:rPr>
              <a:t>, in addition to Directive 2014/95/EU of the European Parliament and of the Council on the disclosure of non-financial information, which must be transposed into Spanish law by the end of 2017.</a:t>
            </a:r>
            <a:endParaRPr lang="en-GB" sz="500" dirty="0">
              <a:solidFill>
                <a:schemeClr val="accent2">
                  <a:lumMod val="75000"/>
                </a:schemeClr>
              </a:solidFill>
              <a:latin typeface="Gill Sans"/>
              <a:cs typeface="Arial" charset="0"/>
            </a:endParaRPr>
          </a:p>
        </p:txBody>
      </p:sp>
      <p:sp>
        <p:nvSpPr>
          <p:cNvPr id="28" name="27 Rectángulo">
            <a:extLst>
              <a:ext uri="{FF2B5EF4-FFF2-40B4-BE49-F238E27FC236}">
                <a16:creationId xmlns="" xmlns:a16="http://schemas.microsoft.com/office/drawing/2014/main" id="{A51C830E-CAEF-406E-8B40-14031D4B2FFD}"/>
              </a:ext>
            </a:extLst>
          </p:cNvPr>
          <p:cNvSpPr/>
          <p:nvPr/>
        </p:nvSpPr>
        <p:spPr>
          <a:xfrm>
            <a:off x="1584325" y="2908300"/>
            <a:ext cx="7200900" cy="3508375"/>
          </a:xfrm>
          <a:prstGeom prst="rect">
            <a:avLst/>
          </a:prstGeom>
        </p:spPr>
        <p:txBody>
          <a:bodyPr>
            <a:spAutoFit/>
          </a:bodyPr>
          <a:lstStyle/>
          <a:p>
            <a:pPr algn="just">
              <a:defRPr/>
            </a:pPr>
            <a:r>
              <a:rPr lang="en-GB" sz="900" dirty="0">
                <a:solidFill>
                  <a:schemeClr val="accent2">
                    <a:lumMod val="75000"/>
                  </a:schemeClr>
                </a:solidFill>
                <a:latin typeface="Gill Sans"/>
              </a:rPr>
              <a:t>One of the main premises defined at the start of this integration process was the preservation of the quality and integrity of information provided to stakeholders. In this regard, we have achieved the goal we set ourselves, as recognised by our auditor, AENOR, which has highlighted the integration achieved as one of the strong points of this report.</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When analysing the business and economic information set out in this report, the countercyclical nature of ICO's activities must be borne in mind and that the Institute's goal is not to compete with commercial banking, but rather to complement it. In the years in which companies experienced greatest difficulty obtaining bank loans, ICO was able to alleviate this scarcity by injecting funds into the Spanish economy, which represented record levels for ICO. Now that the flow of credit in the private finance sector has returned to normal, our challenge once again is to adapt to the circumstances. Thus, ICO's activities are important not only quantitatively speaking, but also qualitatively, contributing value to the economy through their specialisation in specific areas that require our involvement and respecting the principle of subsidiarity. As liquidity is no longer a problem for companies, ICO has switched its focus from volume to specialisation and value creation. Against a backdrop of consolidated growth in Spain, ICO is still a key figure in business financing. Its work is focused on its strategic objectives, such as </a:t>
            </a:r>
            <a:r>
              <a:rPr lang="en-GB" sz="900" b="1" dirty="0">
                <a:solidFill>
                  <a:schemeClr val="accent2">
                    <a:lumMod val="75000"/>
                  </a:schemeClr>
                </a:solidFill>
                <a:latin typeface="Gill Sans"/>
              </a:rPr>
              <a:t>promoting the internationalisation of Spanish companies</a:t>
            </a:r>
            <a:r>
              <a:rPr lang="en-GB" sz="900" dirty="0">
                <a:solidFill>
                  <a:schemeClr val="accent2">
                    <a:lumMod val="75000"/>
                  </a:schemeClr>
                </a:solidFill>
                <a:latin typeface="Gill Sans"/>
              </a:rPr>
              <a:t>, and reinforcing its role as a financier of medium- and long-term investment, particularly in relation to </a:t>
            </a:r>
            <a:r>
              <a:rPr lang="en-GB" sz="900" b="1" dirty="0">
                <a:solidFill>
                  <a:schemeClr val="accent2">
                    <a:lumMod val="75000"/>
                  </a:schemeClr>
                </a:solidFill>
                <a:latin typeface="Gill Sans"/>
              </a:rPr>
              <a:t>infrastructure and action on climate change</a:t>
            </a:r>
            <a:r>
              <a:rPr lang="en-GB" sz="900" dirty="0">
                <a:solidFill>
                  <a:schemeClr val="accent2">
                    <a:lumMod val="75000"/>
                  </a:schemeClr>
                </a:solidFill>
                <a:latin typeface="Gill Sans"/>
              </a:rPr>
              <a:t>.</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As a result of the economic consolidation process and our countercyclical nature, ICO ended 2016 with a volume of new business that was slightly down on previous years, although it was in keeping with the weight the Institute has historically had in the Spanish finance sector.</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 response to the Europe-wide challenge of creating a Capital Markets Union, ICO is contributing to the diversification of sources of financing by promoting alternatives to traditional bank financing, particularly in the area of venture capital. In 2016, AXIS, ICO's venture capital subsidiary, remained active via its main instrument, the FOND-ICO Global “fund of funds”, which, </a:t>
            </a:r>
            <a:r>
              <a:rPr lang="en-GB" sz="900" b="1" dirty="0">
                <a:solidFill>
                  <a:schemeClr val="accent2">
                    <a:lumMod val="75000"/>
                  </a:schemeClr>
                </a:solidFill>
                <a:latin typeface="Gill Sans"/>
              </a:rPr>
              <a:t>through its investments in more than 200 Spanish companies</a:t>
            </a:r>
            <a:r>
              <a:rPr lang="en-GB" sz="900" dirty="0">
                <a:solidFill>
                  <a:schemeClr val="accent2">
                    <a:lumMod val="75000"/>
                  </a:schemeClr>
                </a:solidFill>
                <a:latin typeface="Gill Sans"/>
              </a:rPr>
              <a:t>, has made it possible to </a:t>
            </a:r>
            <a:r>
              <a:rPr lang="en-GB" sz="900" b="1" dirty="0">
                <a:solidFill>
                  <a:schemeClr val="accent2">
                    <a:lumMod val="75000"/>
                  </a:schemeClr>
                </a:solidFill>
                <a:latin typeface="Gill Sans"/>
              </a:rPr>
              <a:t>create or maintain more than 55,000 jobs</a:t>
            </a:r>
            <a:r>
              <a:rPr lang="en-GB" sz="900" dirty="0">
                <a:solidFill>
                  <a:schemeClr val="accent2">
                    <a:lumMod val="75000"/>
                  </a:schemeClr>
                </a:solidFill>
                <a:latin typeface="Gill Sans"/>
              </a:rPr>
              <a:t>. Also worth noting is the financing received by ICO, through loans from the European Fund for Strategic Investment and the EIB to be invested via FOND-ICO Global and FOND-ICO Infraestructuras, under the “Juncker Plan”; in some instances, these funds have been received as part of risk sharing schemes, which is a significant new development.</a:t>
            </a:r>
          </a:p>
        </p:txBody>
      </p:sp>
      <p:grpSp>
        <p:nvGrpSpPr>
          <p:cNvPr id="3" name="2 Grupo"/>
          <p:cNvGrpSpPr/>
          <p:nvPr/>
        </p:nvGrpSpPr>
        <p:grpSpPr>
          <a:xfrm>
            <a:off x="93663" y="5481228"/>
            <a:ext cx="1320800" cy="684622"/>
            <a:chOff x="93663" y="5481228"/>
            <a:chExt cx="1320800" cy="684622"/>
          </a:xfrm>
        </p:grpSpPr>
        <p:sp>
          <p:nvSpPr>
            <p:cNvPr id="29"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0"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03BC5D8B-A8E6-4B22-A863-BBF86F2E6577}"/>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DB948628-2969-4570-AD97-506B62D320E8}"/>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C693BE03-0357-4C5E-A921-FF03A3551AC0}"/>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chemeClr val="accent2">
                    <a:lumMod val="75000"/>
                  </a:schemeClr>
                </a:solidFill>
                <a:latin typeface="Gill Sans"/>
              </a:rPr>
              <a:t>GENERAL INFORMATION ABOUT ICO</a:t>
            </a:r>
            <a:endParaRPr lang="en-GB" sz="1600" dirty="0">
              <a:solidFill>
                <a:schemeClr val="accent2">
                  <a:lumMod val="75000"/>
                </a:schemeClr>
              </a:solidFill>
              <a:latin typeface="Gill Sans"/>
            </a:endParaRPr>
          </a:p>
        </p:txBody>
      </p:sp>
      <p:pic>
        <p:nvPicPr>
          <p:cNvPr id="41989" name="Picture 2">
            <a:extLst>
              <a:ext uri="{FF2B5EF4-FFF2-40B4-BE49-F238E27FC236}">
                <a16:creationId xmlns="" xmlns:a16="http://schemas.microsoft.com/office/drawing/2014/main" id="{9A11C662-56D2-4515-AD6D-DCF83FEFAC8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BE4D09EC-6ADB-49BF-91D8-15C8C351CCBB}"/>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AA24B806-7CF6-4EC4-A140-8446D02BE8F0}" type="slidenum">
              <a:rPr lang="es-ES" altLang="es-ES" sz="1600" b="1">
                <a:solidFill>
                  <a:srgbClr val="FFC000"/>
                </a:solidFill>
              </a:rPr>
              <a:pPr eaLnBrk="1" hangingPunct="1">
                <a:spcBef>
                  <a:spcPct val="0"/>
                </a:spcBef>
                <a:buFontTx/>
                <a:buNone/>
              </a:pPr>
              <a:t>40</a:t>
            </a:fld>
            <a:endParaRPr lang="en-GB" altLang="es-ES" sz="1600" b="1">
              <a:solidFill>
                <a:srgbClr val="FFC000"/>
              </a:solidFill>
            </a:endParaRPr>
          </a:p>
        </p:txBody>
      </p:sp>
      <p:sp>
        <p:nvSpPr>
          <p:cNvPr id="18" name="17 Rectángulo">
            <a:extLst>
              <a:ext uri="{FF2B5EF4-FFF2-40B4-BE49-F238E27FC236}">
                <a16:creationId xmlns="" xmlns:a16="http://schemas.microsoft.com/office/drawing/2014/main" id="{42240474-B969-491F-8627-32DD3BBC513A}"/>
              </a:ext>
            </a:extLst>
          </p:cNvPr>
          <p:cNvSpPr/>
          <p:nvPr/>
        </p:nvSpPr>
        <p:spPr>
          <a:xfrm>
            <a:off x="1727200" y="1327150"/>
            <a:ext cx="7021513" cy="4478338"/>
          </a:xfrm>
          <a:prstGeom prst="rect">
            <a:avLst/>
          </a:prstGeom>
        </p:spPr>
        <p:txBody>
          <a:bodyPr>
            <a:spAutoFit/>
          </a:bodyPr>
          <a:lstStyle/>
          <a:p>
            <a:pPr algn="just">
              <a:defRPr/>
            </a:pPr>
            <a:r>
              <a:rPr lang="en-GB" sz="900" dirty="0">
                <a:solidFill>
                  <a:schemeClr val="accent2">
                    <a:lumMod val="75000"/>
                  </a:schemeClr>
                </a:solidFill>
                <a:latin typeface="Gill Sans"/>
              </a:rPr>
              <a:t>Based on the Public Sector Contracts Act (Ley de Contratos del Sector Público (TRLCSP)), ICO has produced an internal procurement instructions document, which sets out the possible ways of awarding contracts for goods and services. </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Contracts subject to harmonised regulations and central procurement contracts, regulated by the provisions of the TRLCSP and Order EHA/1049/2008, are excluded from the internal procurement instructions. Public sector companies are included within the scope of application of article 206.1 of the TRLCSP, meaning that the procurement of centrally procured goods and services under Order EHA/1049/2008, of 10 April, must be organised via the Directorate General of Rationalisation and Centralisation of Public Procurement.</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Given the stipulations of the above legislation, ICO does not keep a register of authorised suppliers as established by models of excellence or quality management systems.</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For all goods and services procurement procedures that do not entail technical specifications, ICO studies the possibility of including environmental and social requirements in line with the subject matter of procurement. In 2016, 14% of the tender procedures organised required bidding companies to satisfy environmental criteria. 57% of procedures included social clauses relating to the composition of bidders' workforces and their commitment to recruiting persons with disabilities. These clauses are used as tie-breaking criteria in cases where bids were otherwise equal. </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 this regard, it is worth noting that, in accordance with a ruling of the Central Administrative Court for Contractual Remedies, ICO has had to change a number of measurement criteria in its specifications relating to the CSR policies of bidders.  The Court ruled that despite its limited weight in the award process, contracting authorities must be authorised to adopt award criteria or contract performance conditions concerning the work, supply or services to be provided within the context of a public contract in any of the aspects or at any time during their life cycles.  Under the ruling, the condition requiring a link to the subject matter of the contract excludes criteria and conditions relating to the general corporate responsibility policy, which cannot be considered a factor that defines a specific production process or the provision of work, supplies or services purchased. As a result, contracting authorities cannot be authorised to demand that bidders have established a specific corporate social responsibility or environmental policy.  As a result, ICO no longer includes measurement criteria in relation to bidders' CSR policies.</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 2016, two service provision contracts were in force with special employment centres, one of which was subcontracted by our supplier.</a:t>
            </a:r>
            <a:endParaRPr lang="en-GB" sz="900" dirty="0">
              <a:solidFill>
                <a:schemeClr val="accent2">
                  <a:lumMod val="75000"/>
                </a:schemeClr>
              </a:solidFill>
              <a:latin typeface="Gill Sans"/>
              <a:cs typeface="Arial" charset="0"/>
            </a:endParaRPr>
          </a:p>
        </p:txBody>
      </p:sp>
      <p:sp>
        <p:nvSpPr>
          <p:cNvPr id="41992" name="8 Rectángulo">
            <a:extLst>
              <a:ext uri="{FF2B5EF4-FFF2-40B4-BE49-F238E27FC236}">
                <a16:creationId xmlns="" xmlns:a16="http://schemas.microsoft.com/office/drawing/2014/main" id="{7AF3DA1E-BFC3-4571-AB61-FDF86FEEF8B2}"/>
              </a:ext>
            </a:extLst>
          </p:cNvPr>
          <p:cNvSpPr>
            <a:spLocks noChangeArrowheads="1"/>
          </p:cNvSpPr>
          <p:nvPr/>
        </p:nvSpPr>
        <p:spPr bwMode="auto">
          <a:xfrm>
            <a:off x="1727200" y="1012825"/>
            <a:ext cx="7021513"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SUPPLIERS</a:t>
            </a:r>
          </a:p>
        </p:txBody>
      </p:sp>
      <p:grpSp>
        <p:nvGrpSpPr>
          <p:cNvPr id="3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2"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3"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4"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5"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6"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7"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8"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49"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0"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1"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2"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2" name="21 Grupo"/>
          <p:cNvGrpSpPr/>
          <p:nvPr/>
        </p:nvGrpSpPr>
        <p:grpSpPr>
          <a:xfrm>
            <a:off x="93663" y="5481228"/>
            <a:ext cx="1320800" cy="684622"/>
            <a:chOff x="93663" y="5481228"/>
            <a:chExt cx="1320800" cy="684622"/>
          </a:xfrm>
        </p:grpSpPr>
        <p:sp>
          <p:nvSpPr>
            <p:cNvPr id="23"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4"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D39A100C-2738-467F-8495-16878418D1B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C42B09E0-6242-4E52-9F80-EDB2D024AC6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2285A6B8-7B36-4652-9D40-20B7DF5194EB}"/>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43013" name="Picture 2">
            <a:extLst>
              <a:ext uri="{FF2B5EF4-FFF2-40B4-BE49-F238E27FC236}">
                <a16:creationId xmlns="" xmlns:a16="http://schemas.microsoft.com/office/drawing/2014/main" id="{807D9226-9C80-4A22-8E23-5D8E47D0EF8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AA4D5A4C-5613-4117-BFF3-0A7D1EA942B7}"/>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A3AB3F7C-ECE0-4A54-9605-3AE876DDCE0E}" type="slidenum">
              <a:rPr lang="es-ES" altLang="es-ES" sz="1600" b="1">
                <a:solidFill>
                  <a:srgbClr val="FFC000"/>
                </a:solidFill>
              </a:rPr>
              <a:pPr eaLnBrk="1" hangingPunct="1">
                <a:spcBef>
                  <a:spcPct val="0"/>
                </a:spcBef>
                <a:buFontTx/>
                <a:buNone/>
              </a:pPr>
              <a:t>41</a:t>
            </a:fld>
            <a:endParaRPr lang="en-GB" altLang="es-ES" sz="1600" b="1">
              <a:solidFill>
                <a:srgbClr val="FFC000"/>
              </a:solidFill>
            </a:endParaRPr>
          </a:p>
        </p:txBody>
      </p:sp>
      <p:sp>
        <p:nvSpPr>
          <p:cNvPr id="43015" name="21 Rectángulo">
            <a:extLst>
              <a:ext uri="{FF2B5EF4-FFF2-40B4-BE49-F238E27FC236}">
                <a16:creationId xmlns="" xmlns:a16="http://schemas.microsoft.com/office/drawing/2014/main" id="{096A34C0-93AD-4176-A42E-099794B837CE}"/>
              </a:ext>
            </a:extLst>
          </p:cNvPr>
          <p:cNvSpPr>
            <a:spLocks noChangeArrowheads="1"/>
          </p:cNvSpPr>
          <p:nvPr/>
        </p:nvSpPr>
        <p:spPr bwMode="auto">
          <a:xfrm>
            <a:off x="1655763" y="1160463"/>
            <a:ext cx="7092950" cy="72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900" b="1">
                <a:solidFill>
                  <a:srgbClr val="EBAB00"/>
                </a:solidFill>
                <a:latin typeface="Gill Sans"/>
              </a:rPr>
              <a:t>EXTERNAL COMMUNICATION CHANNELS</a:t>
            </a:r>
          </a:p>
          <a:p>
            <a:pPr algn="just" eaLnBrk="1" hangingPunct="1">
              <a:spcBef>
                <a:spcPct val="0"/>
              </a:spcBef>
              <a:buFont typeface="Wingdings" panose="05000000000000000000" pitchFamily="2" charset="2"/>
              <a:buChar char="Ø"/>
            </a:pPr>
            <a:endParaRPr lang="en-GB" altLang="es-ES" sz="500" b="1">
              <a:solidFill>
                <a:srgbClr val="EBAB00"/>
              </a:solidFill>
              <a:latin typeface="Gill Sans"/>
            </a:endParaRPr>
          </a:p>
          <a:p>
            <a:pPr algn="just" eaLnBrk="1" hangingPunct="1">
              <a:spcBef>
                <a:spcPct val="0"/>
              </a:spcBef>
              <a:buFont typeface="Wingdings" panose="05000000000000000000" pitchFamily="2" charset="2"/>
              <a:buChar char="§"/>
            </a:pPr>
            <a:r>
              <a:rPr lang="en-GB" altLang="es-ES" sz="900" b="1" u="sng">
                <a:solidFill>
                  <a:srgbClr val="9E1B34"/>
                </a:solidFill>
                <a:latin typeface="Gill Sans"/>
              </a:rPr>
              <a:t>Advertising</a:t>
            </a:r>
            <a:r>
              <a:rPr lang="en-GB" altLang="es-ES" sz="900">
                <a:solidFill>
                  <a:srgbClr val="9E1B34"/>
                </a:solidFill>
                <a:latin typeface="Gill Sans"/>
              </a:rPr>
              <a:t>. ICO believes it is important to publicise and make the public aware of the different forms of financing available to support Spanish companies, especially self-employed individuals and SMEs. One of its key annual milestones is a commercial advertising campaign on the second-floor facilities approved for that year.</a:t>
            </a:r>
          </a:p>
        </p:txBody>
      </p:sp>
      <p:sp>
        <p:nvSpPr>
          <p:cNvPr id="17" name="16 Rectángulo">
            <a:extLst>
              <a:ext uri="{FF2B5EF4-FFF2-40B4-BE49-F238E27FC236}">
                <a16:creationId xmlns="" xmlns:a16="http://schemas.microsoft.com/office/drawing/2014/main" id="{B344FE4D-EA7F-46A5-87A4-8BE9C68DB4A1}"/>
              </a:ext>
            </a:extLst>
          </p:cNvPr>
          <p:cNvSpPr/>
          <p:nvPr/>
        </p:nvSpPr>
        <p:spPr>
          <a:xfrm>
            <a:off x="1655763" y="1830388"/>
            <a:ext cx="5545137" cy="2262187"/>
          </a:xfrm>
          <a:prstGeom prst="rect">
            <a:avLst/>
          </a:prstGeom>
        </p:spPr>
        <p:txBody>
          <a:bodyPr>
            <a:spAutoFit/>
          </a:bodyPr>
          <a:lstStyle/>
          <a:p>
            <a:pPr marL="180975" algn="just">
              <a:defRPr/>
            </a:pPr>
            <a:r>
              <a:rPr lang="en-GB" sz="900" dirty="0">
                <a:solidFill>
                  <a:srgbClr val="9E1B34"/>
                </a:solidFill>
                <a:latin typeface="Gill Sans"/>
              </a:rPr>
              <a:t>The current legislation on institutional advertising and communications requires each of the bodies of the Central State Administration to prepare an annual advertising plan containing the advertising actions planned for the following year and their allocated funding. Every year, ICO, as a public business entity, submits the details of the campaigns it is planning to carry out to be included in the plan, which, once prepared, has to be approved by the Spanish cabinet.</a:t>
            </a:r>
          </a:p>
          <a:p>
            <a:pPr marL="361950" algn="just">
              <a:defRPr/>
            </a:pPr>
            <a:endParaRPr lang="en-GB" sz="500" dirty="0">
              <a:solidFill>
                <a:schemeClr val="accent2">
                  <a:lumMod val="75000"/>
                </a:schemeClr>
              </a:solidFill>
              <a:latin typeface="Gill Sans"/>
              <a:cs typeface="Arial" charset="0"/>
            </a:endParaRPr>
          </a:p>
          <a:p>
            <a:pPr marL="180975" algn="just">
              <a:defRPr/>
            </a:pPr>
            <a:r>
              <a:rPr lang="en-GB" sz="900" dirty="0">
                <a:solidFill>
                  <a:schemeClr val="accent2">
                    <a:lumMod val="75000"/>
                  </a:schemeClr>
                </a:solidFill>
                <a:latin typeface="Gill Sans"/>
              </a:rPr>
              <a:t>In 2016, ICO carried out a national advertising campaign to publicise the launch of its different financing facilities for that year. The campaign had two main objectives: on the one hand, to make the target audience (the self-employed, companies, institutions and the public in general) aware of the financing facilities available and, on the other, to increase awareness of ICO as a financial institution that supports the financing of companies.</a:t>
            </a:r>
          </a:p>
          <a:p>
            <a:pPr marL="361950" algn="just">
              <a:defRPr/>
            </a:pPr>
            <a:endParaRPr lang="en-GB" sz="500" dirty="0">
              <a:solidFill>
                <a:schemeClr val="accent2">
                  <a:lumMod val="75000"/>
                </a:schemeClr>
              </a:solidFill>
              <a:latin typeface="Gill Sans"/>
              <a:cs typeface="Arial" charset="0"/>
            </a:endParaRPr>
          </a:p>
          <a:p>
            <a:pPr marL="180975" algn="just">
              <a:defRPr/>
            </a:pPr>
            <a:r>
              <a:rPr lang="en-GB" sz="900" dirty="0">
                <a:solidFill>
                  <a:schemeClr val="accent2">
                    <a:lumMod val="75000"/>
                  </a:schemeClr>
                </a:solidFill>
                <a:latin typeface="Gill Sans"/>
              </a:rPr>
              <a:t>The campaign was divided into two phases. The first sought to raise awareness of the launch of ICO facilities. The second wave focused on facilities to support the internationalisation of Spanish companies.</a:t>
            </a:r>
          </a:p>
          <a:p>
            <a:pPr marL="180975" algn="just">
              <a:defRPr/>
            </a:pPr>
            <a:endParaRPr lang="en-GB" sz="500" dirty="0">
              <a:solidFill>
                <a:srgbClr val="9E1B34"/>
              </a:solidFill>
              <a:latin typeface="Gill Sans"/>
              <a:cs typeface="Arial" charset="0"/>
            </a:endParaRPr>
          </a:p>
        </p:txBody>
      </p:sp>
      <p:sp>
        <p:nvSpPr>
          <p:cNvPr id="18" name="17 Rectángulo">
            <a:extLst>
              <a:ext uri="{FF2B5EF4-FFF2-40B4-BE49-F238E27FC236}">
                <a16:creationId xmlns="" xmlns:a16="http://schemas.microsoft.com/office/drawing/2014/main" id="{598E0A3E-9DDE-481D-8DA8-DC27550E3D78}"/>
              </a:ext>
            </a:extLst>
          </p:cNvPr>
          <p:cNvSpPr/>
          <p:nvPr/>
        </p:nvSpPr>
        <p:spPr>
          <a:xfrm>
            <a:off x="1655763" y="3968750"/>
            <a:ext cx="7038975" cy="2600325"/>
          </a:xfrm>
          <a:prstGeom prst="rect">
            <a:avLst/>
          </a:prstGeom>
        </p:spPr>
        <p:txBody>
          <a:bodyPr>
            <a:spAutoFit/>
          </a:bodyPr>
          <a:lstStyle/>
          <a:p>
            <a:pPr marL="180975" algn="just">
              <a:defRPr/>
            </a:pPr>
            <a:r>
              <a:rPr lang="en-GB" sz="900" dirty="0">
                <a:solidFill>
                  <a:srgbClr val="9E1B34"/>
                </a:solidFill>
                <a:latin typeface="Gill Sans"/>
              </a:rPr>
              <a:t>The campaign made use of print media, radio, Internet and foreign advertising. It was covered in the national, economic and regional press. Radio activities focused on national stations broadcasting general content. On the Internet, the campaign was visible on the main online media outlets by means of different banners and videos.</a:t>
            </a:r>
            <a:endParaRPr lang="en-GB" sz="900" dirty="0">
              <a:solidFill>
                <a:schemeClr val="accent2">
                  <a:lumMod val="75000"/>
                </a:schemeClr>
              </a:solidFill>
              <a:latin typeface="Gill Sans"/>
              <a:cs typeface="Arial" charset="0"/>
            </a:endParaRPr>
          </a:p>
          <a:p>
            <a:pPr marL="180975" algn="just">
              <a:defRPr/>
            </a:pPr>
            <a:endParaRPr lang="en-GB" sz="500" dirty="0">
              <a:solidFill>
                <a:srgbClr val="9E1B34"/>
              </a:solidFill>
              <a:latin typeface="Gill Sans"/>
              <a:cs typeface="Arial" charset="0"/>
            </a:endParaRPr>
          </a:p>
          <a:p>
            <a:pPr marL="180975" algn="just">
              <a:defRPr/>
            </a:pPr>
            <a:r>
              <a:rPr lang="en-GB" sz="900" dirty="0">
                <a:solidFill>
                  <a:srgbClr val="9E1B34"/>
                </a:solidFill>
                <a:latin typeface="Gill Sans"/>
              </a:rPr>
              <a:t>Furthermore, as part of marketing actions to raise awareness of ICO facilities, posters and informational leaflets were printed in the four official languages of the state. In line with the CSR guidelines applicable to all entities, the use of paper reduced significantly, from 2.9 million printed leaflets in 2015 to 1.4 million in 2016, with preference being given to the use of electronic formats.</a:t>
            </a:r>
          </a:p>
          <a:p>
            <a:pPr marL="180975" algn="just">
              <a:defRPr/>
            </a:pPr>
            <a:endParaRPr lang="en-GB" sz="500" dirty="0">
              <a:solidFill>
                <a:schemeClr val="accent2">
                  <a:lumMod val="75000"/>
                </a:schemeClr>
              </a:solidFill>
              <a:latin typeface="Gill Sans"/>
              <a:cs typeface="Arial" charset="0"/>
            </a:endParaRPr>
          </a:p>
          <a:p>
            <a:pPr marL="180975" algn="just">
              <a:defRPr/>
            </a:pPr>
            <a:r>
              <a:rPr lang="en-GB" sz="900" dirty="0">
                <a:solidFill>
                  <a:srgbClr val="9E1B34"/>
                </a:solidFill>
                <a:latin typeface="Gill Sans"/>
              </a:rPr>
              <a:t>Internationally, with a view to supporting the Institute's role as a reference issuer on capital markets, ICO undertakes advertising and marketing activities aimed at investors. In line with the strategy rolled out the previous year, in 2016, advertising activities in the international media focused on specialist magazines and online media. In total, 19 advertisements were placed in 7 publications. Magazines are selected based on their target audience and geographical distribution, placing particular emphasis on the European and Asian markets. In 2016, there were two waves of the online campaign in international media, across six different media. As part of these two waves, more than 1.9 million printouts were delivered.</a:t>
            </a:r>
          </a:p>
          <a:p>
            <a:pPr marL="180975" algn="just">
              <a:defRPr/>
            </a:pPr>
            <a:endParaRPr lang="en-GB" sz="500" dirty="0">
              <a:solidFill>
                <a:srgbClr val="9E1B34"/>
              </a:solidFill>
              <a:latin typeface="Gill Sans"/>
              <a:cs typeface="Arial" charset="0"/>
            </a:endParaRPr>
          </a:p>
          <a:p>
            <a:pPr marL="180975" algn="just">
              <a:defRPr/>
            </a:pPr>
            <a:r>
              <a:rPr lang="en-GB" sz="900" b="1" u="sng" dirty="0">
                <a:solidFill>
                  <a:schemeClr val="accent2">
                    <a:lumMod val="75000"/>
                  </a:schemeClr>
                </a:solidFill>
                <a:latin typeface="Gill Sans"/>
              </a:rPr>
              <a:t>Institutional newsletter</a:t>
            </a:r>
            <a:r>
              <a:rPr lang="en-GB" sz="900" dirty="0">
                <a:solidFill>
                  <a:schemeClr val="accent2">
                    <a:lumMod val="75000"/>
                  </a:schemeClr>
                </a:solidFill>
                <a:latin typeface="Gill Sans"/>
              </a:rPr>
              <a:t>: E-bulletin designed to offer an in-depth analysis of economic matters relating to ICO's activities. In 2016, two editions of this publication were released. The newsletter was distributed by email to ICO's database and published on the website.</a:t>
            </a:r>
          </a:p>
        </p:txBody>
      </p:sp>
      <p:sp>
        <p:nvSpPr>
          <p:cNvPr id="43018" name="8 Rectángulo">
            <a:extLst>
              <a:ext uri="{FF2B5EF4-FFF2-40B4-BE49-F238E27FC236}">
                <a16:creationId xmlns="" xmlns:a16="http://schemas.microsoft.com/office/drawing/2014/main" id="{C6163B0D-842B-42C7-9C23-636D952CFE7C}"/>
              </a:ext>
            </a:extLst>
          </p:cNvPr>
          <p:cNvSpPr>
            <a:spLocks noChangeArrowheads="1"/>
          </p:cNvSpPr>
          <p:nvPr/>
        </p:nvSpPr>
        <p:spPr bwMode="auto">
          <a:xfrm>
            <a:off x="1655763" y="873125"/>
            <a:ext cx="70929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COMMUNICATION</a:t>
            </a:r>
          </a:p>
        </p:txBody>
      </p:sp>
      <p:pic>
        <p:nvPicPr>
          <p:cNvPr id="34828" name="Picture 12" descr="C:\Users\ico305\AppData\Local\Microsoft\Windows\INetCache\Content.Outlook\EMO36E6Z\ICO-2016.jpg">
            <a:extLst>
              <a:ext uri="{FF2B5EF4-FFF2-40B4-BE49-F238E27FC236}">
                <a16:creationId xmlns="" xmlns:a16="http://schemas.microsoft.com/office/drawing/2014/main" id="{CC1CA442-2FA8-4AE2-BC57-0194FA7B29DA}"/>
              </a:ext>
            </a:extLst>
          </p:cNvPr>
          <p:cNvPicPr>
            <a:picLocks noChangeAspect="1" noChangeArrowheads="1"/>
          </p:cNvPicPr>
          <p:nvPr/>
        </p:nvPicPr>
        <p:blipFill>
          <a:blip r:embed="rId3"/>
          <a:srcRect/>
          <a:stretch>
            <a:fillRect/>
          </a:stretch>
        </p:blipFill>
        <p:spPr bwMode="auto">
          <a:xfrm>
            <a:off x="7224713" y="1925638"/>
            <a:ext cx="1414462" cy="1946275"/>
          </a:xfrm>
          <a:prstGeom prst="rect">
            <a:avLst/>
          </a:prstGeom>
          <a:noFill/>
          <a:ln>
            <a:solidFill>
              <a:schemeClr val="bg1">
                <a:lumMod val="50000"/>
              </a:schemeClr>
            </a:solidFill>
          </a:ln>
          <a:extLst>
            <a:ext uri="{909E8E84-426E-40DD-AFC4-6F175D3DCCD1}">
              <a14:hiddenFill xmlns:a14="http://schemas.microsoft.com/office/drawing/2010/main">
                <a:solidFill>
                  <a:srgbClr val="FFFFFF"/>
                </a:solidFill>
              </a14:hiddenFill>
            </a:ext>
          </a:extLst>
        </p:spPr>
      </p:pic>
      <p:grpSp>
        <p:nvGrpSpPr>
          <p:cNvPr id="27"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4"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5"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6"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7"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8"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9"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0"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1"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2"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3"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4"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5"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62112349-A530-4334-8D27-3B28675CC8C5}"/>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34BB7312-26AF-4DFA-A86E-84370AC2EC41}"/>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72B9EBDB-A890-4A5A-892C-3AACB9FF59A8}"/>
              </a:ext>
            </a:extLst>
          </p:cNvPr>
          <p:cNvSpPr/>
          <p:nvPr/>
        </p:nvSpPr>
        <p:spPr>
          <a:xfrm>
            <a:off x="0" y="0"/>
            <a:ext cx="9144000" cy="7477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44037" name="Picture 2">
            <a:extLst>
              <a:ext uri="{FF2B5EF4-FFF2-40B4-BE49-F238E27FC236}">
                <a16:creationId xmlns="" xmlns:a16="http://schemas.microsoft.com/office/drawing/2014/main" id="{7B29D935-1931-4D98-86AC-533DEB778AA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277813"/>
            <a:ext cx="6858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E4905CAF-2438-4E66-8228-96A62C6AC5FC}"/>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CDF263D2-400D-4F38-BD7A-DC98CC399E46}" type="slidenum">
              <a:rPr lang="es-ES" altLang="es-ES" sz="1600" b="1">
                <a:solidFill>
                  <a:srgbClr val="FFC000"/>
                </a:solidFill>
              </a:rPr>
              <a:pPr eaLnBrk="1" hangingPunct="1">
                <a:spcBef>
                  <a:spcPct val="0"/>
                </a:spcBef>
                <a:buFontTx/>
                <a:buNone/>
              </a:pPr>
              <a:t>42</a:t>
            </a:fld>
            <a:endParaRPr lang="en-GB" altLang="es-ES" sz="1600" b="1">
              <a:solidFill>
                <a:srgbClr val="FFC000"/>
              </a:solidFill>
            </a:endParaRPr>
          </a:p>
        </p:txBody>
      </p:sp>
      <p:sp>
        <p:nvSpPr>
          <p:cNvPr id="22" name="21 Rectángulo">
            <a:extLst>
              <a:ext uri="{FF2B5EF4-FFF2-40B4-BE49-F238E27FC236}">
                <a16:creationId xmlns="" xmlns:a16="http://schemas.microsoft.com/office/drawing/2014/main" id="{0602714C-FF42-4A42-BB91-3551E5BB8A4F}"/>
              </a:ext>
            </a:extLst>
          </p:cNvPr>
          <p:cNvSpPr/>
          <p:nvPr/>
        </p:nvSpPr>
        <p:spPr>
          <a:xfrm>
            <a:off x="1619250" y="1227138"/>
            <a:ext cx="7129463" cy="5262562"/>
          </a:xfrm>
          <a:prstGeom prst="rect">
            <a:avLst/>
          </a:prstGeom>
        </p:spPr>
        <p:txBody>
          <a:bodyPr>
            <a:spAutoFit/>
          </a:bodyPr>
          <a:lstStyle/>
          <a:p>
            <a:pPr marL="180975" indent="-180975" algn="just">
              <a:buFont typeface="Wingdings" pitchFamily="2" charset="2"/>
              <a:buChar char="Ø"/>
              <a:defRPr/>
            </a:pPr>
            <a:r>
              <a:rPr lang="en-GB" sz="900" b="1" dirty="0">
                <a:solidFill>
                  <a:srgbClr val="EBAB00"/>
                </a:solidFill>
                <a:latin typeface="Gill Sans"/>
              </a:rPr>
              <a:t>EXTERNAL COMMUNICATION CHANNELS</a:t>
            </a:r>
          </a:p>
          <a:p>
            <a:pPr algn="just">
              <a:defRPr/>
            </a:pPr>
            <a:endParaRPr lang="en-GB" sz="500" dirty="0">
              <a:solidFill>
                <a:schemeClr val="accent2">
                  <a:lumMod val="75000"/>
                </a:schemeClr>
              </a:solidFill>
              <a:cs typeface="Arial" charset="0"/>
            </a:endParaRPr>
          </a:p>
          <a:p>
            <a:pPr marL="352425" indent="-171450" algn="just">
              <a:buFont typeface="Wingdings" panose="05000000000000000000" pitchFamily="2" charset="2"/>
              <a:buChar char="§"/>
              <a:defRPr/>
            </a:pPr>
            <a:r>
              <a:rPr lang="en-GB" sz="900" b="1" u="sng" dirty="0">
                <a:solidFill>
                  <a:schemeClr val="accent2">
                    <a:lumMod val="75000"/>
                  </a:schemeClr>
                </a:solidFill>
                <a:latin typeface="Gill Sans"/>
              </a:rPr>
              <a:t>Financial newsletter</a:t>
            </a:r>
            <a:r>
              <a:rPr lang="en-GB" sz="900" dirty="0">
                <a:solidFill>
                  <a:schemeClr val="accent2">
                    <a:lumMod val="75000"/>
                  </a:schemeClr>
                </a:solidFill>
                <a:latin typeface="Gill Sans"/>
              </a:rPr>
              <a:t>. This quarterly newsletter offers up-to-date information of interest to investors. This electronic newsletter is published in English and emailed to the Institute's database of investors and also published on the ICO website. </a:t>
            </a:r>
          </a:p>
          <a:p>
            <a:pPr marL="180975" algn="just">
              <a:defRPr/>
            </a:pPr>
            <a:endParaRPr lang="en-GB" sz="500" u="sng" dirty="0">
              <a:solidFill>
                <a:schemeClr val="accent2">
                  <a:lumMod val="75000"/>
                </a:schemeClr>
              </a:solidFill>
              <a:latin typeface="Gill Sans"/>
              <a:cs typeface="Arial" charset="0"/>
            </a:endParaRPr>
          </a:p>
          <a:p>
            <a:pPr marL="361950" indent="-180975" algn="just">
              <a:buFont typeface="Wingdings" pitchFamily="2" charset="2"/>
              <a:buChar char="§"/>
              <a:defRPr/>
            </a:pPr>
            <a:r>
              <a:rPr lang="en-GB" sz="900" b="1" u="sng" dirty="0">
                <a:solidFill>
                  <a:schemeClr val="accent2">
                    <a:lumMod val="75000"/>
                  </a:schemeClr>
                </a:solidFill>
                <a:latin typeface="Gill Sans"/>
              </a:rPr>
              <a:t>Press releases</a:t>
            </a:r>
            <a:r>
              <a:rPr lang="en-GB" sz="900" dirty="0">
                <a:solidFill>
                  <a:schemeClr val="accent2">
                    <a:lumMod val="75000"/>
                  </a:schemeClr>
                </a:solidFill>
                <a:latin typeface="Gill Sans"/>
              </a:rPr>
              <a:t>. In order to publicise ICO's activities (the launch of its different financing facilities and information on credit granted, agreements signed and transactions entered into, issues, seminars and events, etc.), the Institute sends information to the media. A total of 51 press releases were issued in 2016 and 2,260 news items on ICO were published.</a:t>
            </a:r>
          </a:p>
          <a:p>
            <a:pPr marL="180975" algn="just">
              <a:defRPr/>
            </a:pPr>
            <a:endParaRPr lang="en-GB" sz="500" dirty="0">
              <a:solidFill>
                <a:schemeClr val="accent2">
                  <a:lumMod val="75000"/>
                </a:schemeClr>
              </a:solidFill>
              <a:latin typeface="Gill Sans"/>
              <a:cs typeface="Arial" charset="0"/>
            </a:endParaRPr>
          </a:p>
          <a:p>
            <a:pPr marL="361950" indent="-180975" algn="just">
              <a:buFont typeface="Wingdings" pitchFamily="2" charset="2"/>
              <a:buChar char="§"/>
              <a:defRPr/>
            </a:pPr>
            <a:r>
              <a:rPr lang="en-GB" sz="900" b="1" u="sng" dirty="0">
                <a:solidFill>
                  <a:schemeClr val="accent2">
                    <a:lumMod val="75000"/>
                  </a:schemeClr>
                </a:solidFill>
                <a:latin typeface="Gill Sans"/>
              </a:rPr>
              <a:t>ICO facilities bulletin</a:t>
            </a:r>
            <a:r>
              <a:rPr lang="en-GB" sz="900" dirty="0">
                <a:solidFill>
                  <a:schemeClr val="accent2">
                    <a:lumMod val="75000"/>
                  </a:schemeClr>
                </a:solidFill>
                <a:latin typeface="Gill Sans"/>
              </a:rPr>
              <a:t>. E-bulletin, which serves to inform companies and self-employed individuals about news and the features of its products. In 2016, four editions were published. This bulletin is emailed to an ICO database containing 380,000 companies and published on the ICO website.</a:t>
            </a:r>
          </a:p>
          <a:p>
            <a:pPr marL="180975" algn="just">
              <a:defRPr/>
            </a:pPr>
            <a:endParaRPr lang="en-GB" sz="500" dirty="0">
              <a:solidFill>
                <a:schemeClr val="accent2">
                  <a:lumMod val="75000"/>
                </a:schemeClr>
              </a:solidFill>
              <a:latin typeface="Gill Sans"/>
              <a:cs typeface="Arial" charset="0"/>
            </a:endParaRPr>
          </a:p>
          <a:p>
            <a:pPr marL="361950" indent="-180975" algn="just">
              <a:buFont typeface="Wingdings" pitchFamily="2" charset="2"/>
              <a:buChar char="§"/>
              <a:defRPr/>
            </a:pPr>
            <a:r>
              <a:rPr lang="en-GB" sz="900" b="1" u="sng" dirty="0">
                <a:solidFill>
                  <a:schemeClr val="accent2">
                    <a:lumMod val="75000"/>
                  </a:schemeClr>
                </a:solidFill>
                <a:latin typeface="Gill Sans"/>
              </a:rPr>
              <a:t>Organisation of and participation in information days</a:t>
            </a:r>
            <a:r>
              <a:rPr lang="en-GB" sz="900" dirty="0">
                <a:solidFill>
                  <a:schemeClr val="accent2">
                    <a:lumMod val="75000"/>
                  </a:schemeClr>
                </a:solidFill>
                <a:latin typeface="Gill Sans"/>
              </a:rPr>
              <a:t>. ICO holds information days throughout Spain to raise awareness of its activities and financing instruments available to self-employed individuals and SMEs. In 2016, ICO's collaboration with CESGAR in organising conferences to raise awareness of the ICO-SGR/SAECA funding programme was worth particular mention. Furthermore, the ICO student visits programme was strengthened.  The purpose of this programme is to raise awareness of the role of the state-owned bank, to promote finance culture with the public and to collaborate with educational establishments in the economic-financial training received by students. In total, 13 information days were held and ICO representatives participated at 54 conferences as speakers.</a:t>
            </a:r>
          </a:p>
          <a:p>
            <a:pPr marL="180975" algn="just">
              <a:defRPr/>
            </a:pPr>
            <a:endParaRPr lang="en-GB" sz="500" dirty="0">
              <a:solidFill>
                <a:schemeClr val="accent2">
                  <a:lumMod val="75000"/>
                </a:schemeClr>
              </a:solidFill>
              <a:latin typeface="Gill Sans"/>
              <a:cs typeface="Arial" charset="0"/>
            </a:endParaRPr>
          </a:p>
          <a:p>
            <a:pPr marL="361950" indent="-180975" algn="just">
              <a:buFont typeface="Wingdings" pitchFamily="2" charset="2"/>
              <a:buChar char="§"/>
              <a:defRPr/>
            </a:pPr>
            <a:r>
              <a:rPr lang="en-GB" sz="900" b="1" u="sng" dirty="0">
                <a:solidFill>
                  <a:schemeClr val="accent2">
                    <a:lumMod val="75000"/>
                  </a:schemeClr>
                </a:solidFill>
                <a:latin typeface="Gill Sans"/>
              </a:rPr>
              <a:t>Website</a:t>
            </a:r>
            <a:r>
              <a:rPr lang="en-GB" sz="900" dirty="0">
                <a:solidFill>
                  <a:schemeClr val="accent2">
                    <a:lumMod val="75000"/>
                  </a:schemeClr>
                </a:solidFill>
                <a:latin typeface="Gill Sans"/>
              </a:rPr>
              <a:t>. The website still represents the Institute's main channel of communication, providing up-to-date information about ICO's activities and information of interest to international investors. The website meets the requirements regarding transparency for government portals. It has a section on transparency and good governance, where the Code of Ethics and Conduct, the Corporate Governance Report and the internal rules in relation to the securities market may be consulted, along with ICO's Policy on Corporate Social Responsibility, its Equality Policy and its Environmental Policy. Lastly, the website includes a contractor profile section where ICO publishes its calls for tenders and contract awards. In 2016, ICO's website received 590,986 visits. The total number of page visits reached 2.2 million. The most popular content was that relating to ICO facilities aimed at financing the projects of self-employed individuals and companies. The interest generated by the “Companies and Entrepreneurs” facility, visited more than 1.28 million times in 2016, is worth particular mention. Furthermore, it is worth noting that the facilities that aim to support the internationalisation process and export activities of Spanish companies continued the upward trend that began the previous year. Thus, in 2016, the International section was consulted more than 78,000 times.</a:t>
            </a:r>
          </a:p>
          <a:p>
            <a:pPr marL="180975" algn="just">
              <a:defRPr/>
            </a:pPr>
            <a:endParaRPr lang="en-GB" sz="500" dirty="0">
              <a:solidFill>
                <a:schemeClr val="accent2">
                  <a:lumMod val="75000"/>
                </a:schemeClr>
              </a:solidFill>
              <a:latin typeface="Gill Sans"/>
              <a:cs typeface="Arial" charset="0"/>
            </a:endParaRPr>
          </a:p>
          <a:p>
            <a:pPr marL="361950" indent="-180975" algn="just">
              <a:buFont typeface="Wingdings" pitchFamily="2" charset="2"/>
              <a:buChar char="§"/>
              <a:defRPr/>
            </a:pPr>
            <a:r>
              <a:rPr lang="en-GB" sz="900" b="1" u="sng" dirty="0">
                <a:solidFill>
                  <a:schemeClr val="accent2">
                    <a:lumMod val="75000"/>
                  </a:schemeClr>
                </a:solidFill>
                <a:latin typeface="Gill Sans"/>
              </a:rPr>
              <a:t>Professional networks</a:t>
            </a:r>
            <a:r>
              <a:rPr lang="en-GB" sz="900" dirty="0">
                <a:solidFill>
                  <a:schemeClr val="accent2">
                    <a:lumMod val="75000"/>
                  </a:schemeClr>
                </a:solidFill>
                <a:latin typeface="Gill Sans"/>
              </a:rPr>
              <a:t>. ICO has a presence on LinkedIn, through the Instituto de Crédito Oficial's corporate page, which offers information on how the state-owned bank operates. In 2016, the page had 2,516 followers. Given the success of this professional network as an employment search engine, ICO used the website to announce current hiring processes.</a:t>
            </a:r>
          </a:p>
        </p:txBody>
      </p:sp>
      <p:sp>
        <p:nvSpPr>
          <p:cNvPr id="53" name="52 Rectángulo">
            <a:hlinkClick r:id="" action="ppaction://noaction"/>
            <a:extLst>
              <a:ext uri="{FF2B5EF4-FFF2-40B4-BE49-F238E27FC236}">
                <a16:creationId xmlns="" xmlns:a16="http://schemas.microsoft.com/office/drawing/2014/main" id="{452CDA9C-1EA6-42AF-A7AD-A63AA2436067}"/>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4" name="53 Rectángulo">
            <a:hlinkClick r:id="rId3" action="ppaction://hlinksldjump"/>
            <a:extLst>
              <a:ext uri="{FF2B5EF4-FFF2-40B4-BE49-F238E27FC236}">
                <a16:creationId xmlns="" xmlns:a16="http://schemas.microsoft.com/office/drawing/2014/main" id="{FB6746D0-8439-4D45-8191-5EF7F54D3C75}"/>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5" name="54 Rectángulo">
            <a:hlinkClick r:id="rId3" action="ppaction://hlinksldjump"/>
            <a:extLst>
              <a:ext uri="{FF2B5EF4-FFF2-40B4-BE49-F238E27FC236}">
                <a16:creationId xmlns="" xmlns:a16="http://schemas.microsoft.com/office/drawing/2014/main" id="{DEE1D8A4-3FFC-454A-A6BF-3532D1944AD9}"/>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6" name="55 Rectángulo">
            <a:hlinkClick r:id="rId4" action="ppaction://hlinksldjump"/>
            <a:extLst>
              <a:ext uri="{FF2B5EF4-FFF2-40B4-BE49-F238E27FC236}">
                <a16:creationId xmlns="" xmlns:a16="http://schemas.microsoft.com/office/drawing/2014/main" id="{7B754654-B6DC-4FEC-966B-EFC7DE7BEF59}"/>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7" name="56 Rectángulo">
            <a:hlinkClick r:id="rId5" action="ppaction://hlinksldjump"/>
            <a:extLst>
              <a:ext uri="{FF2B5EF4-FFF2-40B4-BE49-F238E27FC236}">
                <a16:creationId xmlns="" xmlns:a16="http://schemas.microsoft.com/office/drawing/2014/main" id="{25D22F81-B95A-4A93-AEB0-92ADC1634F74}"/>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8" name="57 Rectángulo">
            <a:hlinkClick r:id="rId6" action="ppaction://hlinksldjump"/>
            <a:extLst>
              <a:ext uri="{FF2B5EF4-FFF2-40B4-BE49-F238E27FC236}">
                <a16:creationId xmlns="" xmlns:a16="http://schemas.microsoft.com/office/drawing/2014/main" id="{D1D22885-A1A3-4E02-A602-E9C63009A12F}"/>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9" name="58 Rectángulo">
            <a:hlinkClick r:id="" action="ppaction://noaction"/>
            <a:extLst>
              <a:ext uri="{FF2B5EF4-FFF2-40B4-BE49-F238E27FC236}">
                <a16:creationId xmlns="" xmlns:a16="http://schemas.microsoft.com/office/drawing/2014/main" id="{7036E47C-9DBF-49E1-A2DD-69A1EF7B54CC}"/>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0" name="59 Rectángulo">
            <a:hlinkClick r:id="rId7" action="ppaction://hlinksldjump"/>
            <a:extLst>
              <a:ext uri="{FF2B5EF4-FFF2-40B4-BE49-F238E27FC236}">
                <a16:creationId xmlns="" xmlns:a16="http://schemas.microsoft.com/office/drawing/2014/main" id="{6B9D3D4A-0C2B-45C5-902B-5E73CB275691}"/>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1" name="60 Rectángulo">
            <a:hlinkClick r:id="rId7" action="ppaction://hlinksldjump"/>
            <a:extLst>
              <a:ext uri="{FF2B5EF4-FFF2-40B4-BE49-F238E27FC236}">
                <a16:creationId xmlns="" xmlns:a16="http://schemas.microsoft.com/office/drawing/2014/main" id="{1CDB7D8A-A696-42AF-80C5-4F85FB84B5F1}"/>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2" name="61 Rectángulo">
            <a:hlinkClick r:id="rId8" action="ppaction://hlinksldjump"/>
            <a:extLst>
              <a:ext uri="{FF2B5EF4-FFF2-40B4-BE49-F238E27FC236}">
                <a16:creationId xmlns="" xmlns:a16="http://schemas.microsoft.com/office/drawing/2014/main" id="{D7CA5A62-BC0E-4332-A6B5-819DDC09D0DB}"/>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3" name="62 Rectángulo">
            <a:hlinkClick r:id="rId9" action="ppaction://hlinksldjump"/>
            <a:extLst>
              <a:ext uri="{FF2B5EF4-FFF2-40B4-BE49-F238E27FC236}">
                <a16:creationId xmlns="" xmlns:a16="http://schemas.microsoft.com/office/drawing/2014/main" id="{CE7AA2C8-124B-4E46-8523-5FF498DA3829}"/>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4" name="63 Rectángulo">
            <a:hlinkClick r:id="rId9" action="ppaction://hlinksldjump"/>
            <a:extLst>
              <a:ext uri="{FF2B5EF4-FFF2-40B4-BE49-F238E27FC236}">
                <a16:creationId xmlns="" xmlns:a16="http://schemas.microsoft.com/office/drawing/2014/main" id="{B27C5918-8391-4DED-AEE0-D6DD5DABCC18}"/>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5" name="64 Rectángulo">
            <a:hlinkClick r:id="rId10" action="ppaction://hlinksldjump"/>
            <a:extLst>
              <a:ext uri="{FF2B5EF4-FFF2-40B4-BE49-F238E27FC236}">
                <a16:creationId xmlns="" xmlns:a16="http://schemas.microsoft.com/office/drawing/2014/main" id="{7AF18ED4-3273-4B96-8B70-219673B06F13}"/>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11" action="ppaction://hlinksldjump"/>
            <a:extLst>
              <a:ext uri="{FF2B5EF4-FFF2-40B4-BE49-F238E27FC236}">
                <a16:creationId xmlns="" xmlns:a16="http://schemas.microsoft.com/office/drawing/2014/main" id="{27A0CBEA-C97B-41E4-8B89-FB73E35E9E88}"/>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12" action="ppaction://hlinksldjump"/>
            <a:extLst>
              <a:ext uri="{FF2B5EF4-FFF2-40B4-BE49-F238E27FC236}">
                <a16:creationId xmlns="" xmlns:a16="http://schemas.microsoft.com/office/drawing/2014/main" id="{48FE28DE-0B3D-4D7E-A5A0-504B2F323FFF}"/>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13" action="ppaction://hlinksldjump"/>
            <a:extLst>
              <a:ext uri="{FF2B5EF4-FFF2-40B4-BE49-F238E27FC236}">
                <a16:creationId xmlns="" xmlns:a16="http://schemas.microsoft.com/office/drawing/2014/main" id="{27E96226-CF8D-4AC0-A01C-FA2C08ED3FC8}"/>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14" action="ppaction://hlinksldjump"/>
            <a:extLst>
              <a:ext uri="{FF2B5EF4-FFF2-40B4-BE49-F238E27FC236}">
                <a16:creationId xmlns="" xmlns:a16="http://schemas.microsoft.com/office/drawing/2014/main" id="{84497617-2D88-4823-A529-0D9C1153F368}"/>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15" action="ppaction://hlinksldjump"/>
            <a:extLst>
              <a:ext uri="{FF2B5EF4-FFF2-40B4-BE49-F238E27FC236}">
                <a16:creationId xmlns="" xmlns:a16="http://schemas.microsoft.com/office/drawing/2014/main" id="{75744777-3E11-44A3-B4CF-7838D82A4FD0}"/>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rId16" action="ppaction://hlinksldjump"/>
            <a:extLst>
              <a:ext uri="{FF2B5EF4-FFF2-40B4-BE49-F238E27FC236}">
                <a16:creationId xmlns="" xmlns:a16="http://schemas.microsoft.com/office/drawing/2014/main" id="{B4D86EDD-9F22-4D75-9044-F68B979F5E92}"/>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16" action="ppaction://hlinksldjump"/>
            <a:extLst>
              <a:ext uri="{FF2B5EF4-FFF2-40B4-BE49-F238E27FC236}">
                <a16:creationId xmlns="" xmlns:a16="http://schemas.microsoft.com/office/drawing/2014/main" id="{6F2BD7F8-45EF-48F7-B7B9-C73615683A9F}"/>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 action="ppaction://noaction"/>
            <a:extLst>
              <a:ext uri="{FF2B5EF4-FFF2-40B4-BE49-F238E27FC236}">
                <a16:creationId xmlns="" xmlns:a16="http://schemas.microsoft.com/office/drawing/2014/main" id="{1F721EB6-2E49-4852-BEF7-2E9FB88F7634}"/>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 action="ppaction://noaction"/>
            <a:extLst>
              <a:ext uri="{FF2B5EF4-FFF2-40B4-BE49-F238E27FC236}">
                <a16:creationId xmlns="" xmlns:a16="http://schemas.microsoft.com/office/drawing/2014/main" id="{AF6D7362-D676-48D2-BDEE-39A7EF979D5B}"/>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5" name="74 Rectángulo">
            <a:hlinkClick r:id="" action="ppaction://noaction"/>
            <a:extLst>
              <a:ext uri="{FF2B5EF4-FFF2-40B4-BE49-F238E27FC236}">
                <a16:creationId xmlns="" xmlns:a16="http://schemas.microsoft.com/office/drawing/2014/main" id="{57958248-2C30-4EBD-A482-5D0D9C74A6D5}"/>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6" name="75 Rectángulo">
            <a:hlinkClick r:id="" action="ppaction://noaction"/>
            <a:extLst>
              <a:ext uri="{FF2B5EF4-FFF2-40B4-BE49-F238E27FC236}">
                <a16:creationId xmlns="" xmlns:a16="http://schemas.microsoft.com/office/drawing/2014/main" id="{34367AF9-0007-4315-8673-F43CBDFFA9DE}"/>
              </a:ext>
            </a:extLst>
          </p:cNvPr>
          <p:cNvSpPr/>
          <p:nvPr/>
        </p:nvSpPr>
        <p:spPr>
          <a:xfrm>
            <a:off x="250825" y="42926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7" name="76 Rectángulo">
            <a:hlinkClick r:id="" action="ppaction://noaction"/>
            <a:extLst>
              <a:ext uri="{FF2B5EF4-FFF2-40B4-BE49-F238E27FC236}">
                <a16:creationId xmlns="" xmlns:a16="http://schemas.microsoft.com/office/drawing/2014/main" id="{97526536-C909-4649-8353-4AEC0CAEE8EA}"/>
              </a:ext>
            </a:extLst>
          </p:cNvPr>
          <p:cNvSpPr/>
          <p:nvPr/>
        </p:nvSpPr>
        <p:spPr>
          <a:xfrm>
            <a:off x="250825" y="4394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44065" name="8 Rectángulo">
            <a:extLst>
              <a:ext uri="{FF2B5EF4-FFF2-40B4-BE49-F238E27FC236}">
                <a16:creationId xmlns="" xmlns:a16="http://schemas.microsoft.com/office/drawing/2014/main" id="{A206A514-25A9-4C8C-A847-0B851A1FB2CE}"/>
              </a:ext>
            </a:extLst>
          </p:cNvPr>
          <p:cNvSpPr>
            <a:spLocks noChangeArrowheads="1"/>
          </p:cNvSpPr>
          <p:nvPr/>
        </p:nvSpPr>
        <p:spPr bwMode="auto">
          <a:xfrm>
            <a:off x="1619250" y="901700"/>
            <a:ext cx="7129463"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COMMUNICATION</a:t>
            </a:r>
          </a:p>
        </p:txBody>
      </p:sp>
      <p:grpSp>
        <p:nvGrpSpPr>
          <p:cNvPr id="4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0" name="8 Rectángulo">
              <a:hlinkClick r:id="rId1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90" name="8 Rectángulo">
              <a:hlinkClick r:id="rId1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91" name="8 Rectángulo">
              <a:hlinkClick r:id="rId1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92" name="8 Rectángulo">
              <a:hlinkClick r:id="rId5"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93" name="8 Rectángulo">
              <a:hlinkClick r:id="rId16"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94" name="8 Rectángulo">
              <a:hlinkClick r:id="rId2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95" name="8 Rectángulo">
              <a:hlinkClick r:id="rId2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96" name="8 Rectángulo">
              <a:hlinkClick r:id="rId2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97" name="8 Rectángulo">
              <a:hlinkClick r:id="rId2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98" name="8 Rectángulo">
              <a:hlinkClick r:id="rId2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99" name="8 Rectángulo">
              <a:hlinkClick r:id="rId2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100" name="8 Rectángulo">
              <a:hlinkClick r:id="rId2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47" name="46 Grupo"/>
          <p:cNvGrpSpPr/>
          <p:nvPr/>
        </p:nvGrpSpPr>
        <p:grpSpPr>
          <a:xfrm>
            <a:off x="93663" y="5481228"/>
            <a:ext cx="1320800" cy="684622"/>
            <a:chOff x="93663" y="5481228"/>
            <a:chExt cx="1320800" cy="684622"/>
          </a:xfrm>
        </p:grpSpPr>
        <p:sp>
          <p:nvSpPr>
            <p:cNvPr id="48" name="8 Rectángulo">
              <a:hlinkClick r:id="rId2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51" name="Picture 10" descr="http://images.gofreedownload.net/3-gray-printer-33855.jpg">
              <a:hlinkClick r:id="rId2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3F2E9C36-4862-48C5-9B22-5CCE7CC23C07}"/>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C60FDEB8-88D4-4164-B791-30559DED806B}"/>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C3DD0D5F-CEEB-46BC-ADC0-A36713E7D3A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chemeClr val="accent2">
                    <a:lumMod val="75000"/>
                  </a:schemeClr>
                </a:solidFill>
                <a:latin typeface="Gill Sans"/>
              </a:rPr>
              <a:t>GENERAL INFORMATION ABOUT ICO</a:t>
            </a:r>
            <a:endParaRPr lang="en-GB" sz="1600" dirty="0">
              <a:solidFill>
                <a:schemeClr val="accent2">
                  <a:lumMod val="75000"/>
                </a:schemeClr>
              </a:solidFill>
              <a:latin typeface="Gill Sans"/>
            </a:endParaRPr>
          </a:p>
        </p:txBody>
      </p:sp>
      <p:pic>
        <p:nvPicPr>
          <p:cNvPr id="45061" name="Picture 2">
            <a:extLst>
              <a:ext uri="{FF2B5EF4-FFF2-40B4-BE49-F238E27FC236}">
                <a16:creationId xmlns="" xmlns:a16="http://schemas.microsoft.com/office/drawing/2014/main" id="{BE99CA0C-3143-440F-850A-D62CAEA5EAB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1A4DE722-7810-4357-9BC1-61C127F5B173}"/>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B1C3F4DA-7108-4ACF-AD47-5DC06C28BC0E}" type="slidenum">
              <a:rPr lang="es-ES" altLang="es-ES" sz="1600" b="1">
                <a:solidFill>
                  <a:srgbClr val="FFC000"/>
                </a:solidFill>
              </a:rPr>
              <a:pPr eaLnBrk="1" hangingPunct="1">
                <a:spcBef>
                  <a:spcPct val="0"/>
                </a:spcBef>
                <a:buFontTx/>
                <a:buNone/>
              </a:pPr>
              <a:t>43</a:t>
            </a:fld>
            <a:endParaRPr lang="en-GB" altLang="es-ES" sz="1600" b="1">
              <a:solidFill>
                <a:srgbClr val="FFC000"/>
              </a:solidFill>
            </a:endParaRPr>
          </a:p>
        </p:txBody>
      </p:sp>
      <p:sp>
        <p:nvSpPr>
          <p:cNvPr id="45063" name="8 Rectángulo">
            <a:extLst>
              <a:ext uri="{FF2B5EF4-FFF2-40B4-BE49-F238E27FC236}">
                <a16:creationId xmlns="" xmlns:a16="http://schemas.microsoft.com/office/drawing/2014/main" id="{9BE998A6-0C82-4EA8-91E5-6C8C41E360DF}"/>
              </a:ext>
            </a:extLst>
          </p:cNvPr>
          <p:cNvSpPr>
            <a:spLocks noChangeArrowheads="1"/>
          </p:cNvSpPr>
          <p:nvPr/>
        </p:nvSpPr>
        <p:spPr bwMode="auto">
          <a:xfrm>
            <a:off x="1619250" y="908050"/>
            <a:ext cx="7116763"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COMMUNICATION</a:t>
            </a:r>
          </a:p>
        </p:txBody>
      </p:sp>
      <p:sp>
        <p:nvSpPr>
          <p:cNvPr id="45064" name="2 Rectángulo">
            <a:extLst>
              <a:ext uri="{FF2B5EF4-FFF2-40B4-BE49-F238E27FC236}">
                <a16:creationId xmlns="" xmlns:a16="http://schemas.microsoft.com/office/drawing/2014/main" id="{9AEBFF9F-6FBB-4C79-A35B-AD41182C19E3}"/>
              </a:ext>
            </a:extLst>
          </p:cNvPr>
          <p:cNvSpPr>
            <a:spLocks noChangeArrowheads="1"/>
          </p:cNvSpPr>
          <p:nvPr/>
        </p:nvSpPr>
        <p:spPr bwMode="auto">
          <a:xfrm>
            <a:off x="1584325" y="1222375"/>
            <a:ext cx="64801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Ø"/>
            </a:pPr>
            <a:r>
              <a:rPr lang="en-GB" altLang="es-ES" sz="800" b="1">
                <a:solidFill>
                  <a:srgbClr val="EBAB00"/>
                </a:solidFill>
                <a:latin typeface="Gill Sans"/>
              </a:rPr>
              <a:t>INTERNAL COMMUNICATION CHANNELS</a:t>
            </a:r>
          </a:p>
        </p:txBody>
      </p:sp>
      <p:pic>
        <p:nvPicPr>
          <p:cNvPr id="99" name="Picture 16" descr="Intranet">
            <a:extLst>
              <a:ext uri="{FF2B5EF4-FFF2-40B4-BE49-F238E27FC236}">
                <a16:creationId xmlns="" xmlns:a16="http://schemas.microsoft.com/office/drawing/2014/main" id="{71641038-4CD7-492B-9F52-CEA7590C590D}"/>
              </a:ext>
            </a:extLst>
          </p:cNvPr>
          <p:cNvPicPr>
            <a:picLocks noChangeAspect="1" noChangeArrowheads="1"/>
          </p:cNvPicPr>
          <p:nvPr/>
        </p:nvPicPr>
        <p:blipFill>
          <a:blip r:embed="rId3"/>
          <a:srcRect/>
          <a:stretch>
            <a:fillRect/>
          </a:stretch>
        </p:blipFill>
        <p:spPr bwMode="auto">
          <a:xfrm>
            <a:off x="1706563" y="1622425"/>
            <a:ext cx="1028700" cy="457200"/>
          </a:xfrm>
          <a:prstGeom prst="rect">
            <a:avLst/>
          </a:prstGeom>
          <a:solidFill>
            <a:schemeClr val="tx1">
              <a:lumMod val="65000"/>
              <a:lumOff val="35000"/>
            </a:schemeClr>
          </a:solidFill>
        </p:spPr>
      </p:pic>
      <p:sp>
        <p:nvSpPr>
          <p:cNvPr id="100" name="99 Rectángulo">
            <a:extLst>
              <a:ext uri="{FF2B5EF4-FFF2-40B4-BE49-F238E27FC236}">
                <a16:creationId xmlns="" xmlns:a16="http://schemas.microsoft.com/office/drawing/2014/main" id="{2E7DEC40-5CB9-4898-8A65-F46890174168}"/>
              </a:ext>
            </a:extLst>
          </p:cNvPr>
          <p:cNvSpPr/>
          <p:nvPr/>
        </p:nvSpPr>
        <p:spPr>
          <a:xfrm>
            <a:off x="2808288" y="1404938"/>
            <a:ext cx="5927725" cy="922337"/>
          </a:xfrm>
          <a:prstGeom prst="rect">
            <a:avLst/>
          </a:prstGeom>
        </p:spPr>
        <p:txBody>
          <a:bodyPr>
            <a:spAutoFit/>
          </a:bodyPr>
          <a:lstStyle/>
          <a:p>
            <a:pPr algn="just">
              <a:defRPr/>
            </a:pPr>
            <a:r>
              <a:rPr lang="en-GB" sz="900" dirty="0">
                <a:solidFill>
                  <a:schemeClr val="accent2">
                    <a:lumMod val="75000"/>
                  </a:schemeClr>
                </a:solidFill>
                <a:latin typeface="Gill Sans"/>
              </a:rPr>
              <a:t>Transparency of information is one of the Institute's commitments to its staff. In addition to encouraging personal and direct communication throughout all levels of the organisation, it provides workers with access to "Portico", the corporate intranet where employees can find all corporate information (articles of association, organisation, internal regulations, activities, work-life balance measures, etc.) and access historical information relating to the Institute (salaries, hours worked, information on holidays and leave, training received, business trips, etc.).</a:t>
            </a:r>
          </a:p>
        </p:txBody>
      </p:sp>
      <p:sp>
        <p:nvSpPr>
          <p:cNvPr id="36" name="35 Rectángulo">
            <a:extLst>
              <a:ext uri="{FF2B5EF4-FFF2-40B4-BE49-F238E27FC236}">
                <a16:creationId xmlns="" xmlns:a16="http://schemas.microsoft.com/office/drawing/2014/main" id="{4584D236-2FC3-46F2-B14A-F3250D2276EE}"/>
              </a:ext>
            </a:extLst>
          </p:cNvPr>
          <p:cNvSpPr/>
          <p:nvPr/>
        </p:nvSpPr>
        <p:spPr>
          <a:xfrm>
            <a:off x="1619250" y="2266950"/>
            <a:ext cx="7116763" cy="2278063"/>
          </a:xfrm>
          <a:prstGeom prst="rect">
            <a:avLst/>
          </a:prstGeom>
        </p:spPr>
        <p:txBody>
          <a:bodyPr>
            <a:spAutoFit/>
          </a:bodyPr>
          <a:lstStyle/>
          <a:p>
            <a:pPr algn="just">
              <a:defRPr/>
            </a:pPr>
            <a:r>
              <a:rPr lang="en-GB" sz="900" dirty="0">
                <a:solidFill>
                  <a:schemeClr val="accent2">
                    <a:lumMod val="75000"/>
                  </a:schemeClr>
                </a:solidFill>
                <a:latin typeface="Gill Sans"/>
              </a:rPr>
              <a:t>The three basic functions of "Portico" are:</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 The most frequently used internal communications channel, through which the updated information generated in the Institute for internal and external recipients flows regularly.</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 The framework which houses, in an orderly and intuitive manner, all the applications, tools and documents needed for the effective daily work of employees.</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 The platform where employees can manage their relationship with the company, request courses, consult payments and loans, etc.</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Notably, it is also updated daily with content of general interest to the workforce, such as the intranet news section containing notices and daily summaries of the most important news items published about ICO in the leading newspapers.</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 2016, the content of the Studies and Research Service area and the International Relations department were renewed and improved; the economic-financial studies and publications released by these areas are of great interest in terms of the activities undertaken by the different areas of ICO. Publications were visited 213,056 times, with 700,251 pages being accessed (3.29 pages on average per visit). The average duration of each visit was 6 minutes and 53 seconds. In total, 10,977 users were registered.</a:t>
            </a:r>
          </a:p>
        </p:txBody>
      </p:sp>
      <p:sp>
        <p:nvSpPr>
          <p:cNvPr id="45068" name="8 Rectángulo">
            <a:extLst>
              <a:ext uri="{FF2B5EF4-FFF2-40B4-BE49-F238E27FC236}">
                <a16:creationId xmlns="" xmlns:a16="http://schemas.microsoft.com/office/drawing/2014/main" id="{1F03764A-69B9-4E14-AF27-414E88BC0200}"/>
              </a:ext>
            </a:extLst>
          </p:cNvPr>
          <p:cNvSpPr>
            <a:spLocks noChangeArrowheads="1"/>
          </p:cNvSpPr>
          <p:nvPr/>
        </p:nvSpPr>
        <p:spPr bwMode="auto">
          <a:xfrm>
            <a:off x="1619250" y="4581525"/>
            <a:ext cx="7116763"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CLIENT SATISFACTION</a:t>
            </a:r>
          </a:p>
        </p:txBody>
      </p:sp>
      <p:sp>
        <p:nvSpPr>
          <p:cNvPr id="38" name="37 Rectángulo">
            <a:extLst>
              <a:ext uri="{FF2B5EF4-FFF2-40B4-BE49-F238E27FC236}">
                <a16:creationId xmlns="" xmlns:a16="http://schemas.microsoft.com/office/drawing/2014/main" id="{8A7701B4-89C8-4B11-8841-927BDCA4B1CD}"/>
              </a:ext>
            </a:extLst>
          </p:cNvPr>
          <p:cNvSpPr/>
          <p:nvPr/>
        </p:nvSpPr>
        <p:spPr>
          <a:xfrm>
            <a:off x="1619250" y="4859338"/>
            <a:ext cx="7116763" cy="1631950"/>
          </a:xfrm>
          <a:prstGeom prst="rect">
            <a:avLst/>
          </a:prstGeom>
        </p:spPr>
        <p:txBody>
          <a:bodyPr>
            <a:spAutoFit/>
          </a:bodyPr>
          <a:lstStyle/>
          <a:p>
            <a:pPr algn="just">
              <a:defRPr/>
            </a:pPr>
            <a:r>
              <a:rPr lang="en-GB" sz="900" dirty="0">
                <a:solidFill>
                  <a:schemeClr val="accent2">
                    <a:lumMod val="75000"/>
                  </a:schemeClr>
                </a:solidFill>
                <a:latin typeface="Gill Sans"/>
              </a:rPr>
              <a:t>In order to obtain the opinion of clients regarding the functionality of ICO loan facilities, a communication channel is available on the ICO website where further information can be requested on products and complaints or suggestions made. This tool also makes it possible to test the relevance and quality of information that the branches of intermediary financial institutions have on ICO facilities. Finally, this tool makes it possible for customers to obtain information on other ICO activities not necessarily related to financing products.</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107 complaints and 10 suggestions were received in 2016. The average response time for complaints was 4.9 working days. Meanwhile, 822 enquires related to financing products were received. All requests were dealt with in an average of 2.21 days.  10,667 queries made using the information and public service freephone number were answered. 812 queries were handled by the in-person customer support team.</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The level of customer satisfaction with the 900 telephone service and the website, measured in 2,514 surveys, was 4.83 out of 5.</a:t>
            </a:r>
            <a:endParaRPr lang="en-GB" sz="500" dirty="0">
              <a:solidFill>
                <a:schemeClr val="accent2">
                  <a:lumMod val="75000"/>
                </a:schemeClr>
              </a:solidFill>
              <a:latin typeface="Gill Sans"/>
              <a:cs typeface="Arial" charset="0"/>
            </a:endParaRPr>
          </a:p>
        </p:txBody>
      </p:sp>
      <p:grpSp>
        <p:nvGrpSpPr>
          <p:cNvPr id="46"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7" name="26 Grupo"/>
          <p:cNvGrpSpPr/>
          <p:nvPr/>
        </p:nvGrpSpPr>
        <p:grpSpPr>
          <a:xfrm>
            <a:off x="93663" y="5481228"/>
            <a:ext cx="1320800" cy="684622"/>
            <a:chOff x="93663" y="5481228"/>
            <a:chExt cx="1320800" cy="684622"/>
          </a:xfrm>
        </p:grpSpPr>
        <p:sp>
          <p:nvSpPr>
            <p:cNvPr id="28"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9"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9FE596BF-6C24-43BD-B502-1499D697A2B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38DB8100-FEF8-4CCA-9D28-31FE76D9C1B2}"/>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7E06BF05-1BE7-4609-BB5D-04A81DCB881C}"/>
              </a:ext>
            </a:extLst>
          </p:cNvPr>
          <p:cNvSpPr/>
          <p:nvPr/>
        </p:nvSpPr>
        <p:spPr>
          <a:xfrm>
            <a:off x="0" y="0"/>
            <a:ext cx="9144000" cy="7477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1600" dirty="0">
              <a:latin typeface="Gill Sans"/>
            </a:endParaRPr>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46085" name="Picture 2">
            <a:extLst>
              <a:ext uri="{FF2B5EF4-FFF2-40B4-BE49-F238E27FC236}">
                <a16:creationId xmlns="" xmlns:a16="http://schemas.microsoft.com/office/drawing/2014/main" id="{51B5BA81-E6F0-4F41-B0EE-AC33933221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6913" y="260350"/>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F6473CC8-96B3-469B-A9D4-530F529EBE38}"/>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DFD11878-FF6F-49E3-B300-E610DA4DB301}" type="slidenum">
              <a:rPr lang="es-ES" altLang="es-ES" sz="1600" b="1">
                <a:solidFill>
                  <a:srgbClr val="FFC000"/>
                </a:solidFill>
              </a:rPr>
              <a:pPr eaLnBrk="1" hangingPunct="1">
                <a:spcBef>
                  <a:spcPct val="0"/>
                </a:spcBef>
                <a:buFontTx/>
                <a:buNone/>
              </a:pPr>
              <a:t>44</a:t>
            </a:fld>
            <a:endParaRPr lang="en-GB" altLang="es-ES" sz="1600" b="1">
              <a:solidFill>
                <a:srgbClr val="FFC000"/>
              </a:solidFill>
            </a:endParaRPr>
          </a:p>
        </p:txBody>
      </p:sp>
      <p:sp>
        <p:nvSpPr>
          <p:cNvPr id="24" name="23 Rectángulo">
            <a:extLst>
              <a:ext uri="{FF2B5EF4-FFF2-40B4-BE49-F238E27FC236}">
                <a16:creationId xmlns="" xmlns:a16="http://schemas.microsoft.com/office/drawing/2014/main" id="{77BA4A8A-09A5-4ABD-8AD1-C2B79B267198}"/>
              </a:ext>
            </a:extLst>
          </p:cNvPr>
          <p:cNvSpPr/>
          <p:nvPr/>
        </p:nvSpPr>
        <p:spPr>
          <a:xfrm>
            <a:off x="1727200" y="2672916"/>
            <a:ext cx="5292725" cy="261938"/>
          </a:xfrm>
          <a:prstGeom prst="rect">
            <a:avLst/>
          </a:prstGeom>
          <a:solidFill>
            <a:srgbClr val="EBAB00"/>
          </a:solidFill>
        </p:spPr>
        <p:txBody>
          <a:bodyPr>
            <a:spAutoFit/>
          </a:bodyPr>
          <a:lstStyle/>
          <a:p>
            <a:pPr fontAlgn="auto">
              <a:spcBef>
                <a:spcPts val="0"/>
              </a:spcBef>
              <a:spcAft>
                <a:spcPts val="0"/>
              </a:spcAft>
              <a:defRPr/>
            </a:pPr>
            <a:r>
              <a:rPr lang="en-GB" sz="1050" b="1" dirty="0">
                <a:solidFill>
                  <a:schemeClr val="accent2">
                    <a:lumMod val="75000"/>
                  </a:schemeClr>
                </a:solidFill>
                <a:latin typeface="Gill Sans"/>
              </a:rPr>
              <a:t>RELATIONSHIPS WITH OTHER NATIONAL AND INTERNATIONAL INSTITUTIONS</a:t>
            </a:r>
          </a:p>
        </p:txBody>
      </p:sp>
      <p:sp>
        <p:nvSpPr>
          <p:cNvPr id="2" name="1 Rectángulo">
            <a:extLst>
              <a:ext uri="{FF2B5EF4-FFF2-40B4-BE49-F238E27FC236}">
                <a16:creationId xmlns="" xmlns:a16="http://schemas.microsoft.com/office/drawing/2014/main" id="{CFB74F09-CB3A-4972-8FBD-6A49E6D38A32}"/>
              </a:ext>
            </a:extLst>
          </p:cNvPr>
          <p:cNvSpPr/>
          <p:nvPr/>
        </p:nvSpPr>
        <p:spPr>
          <a:xfrm>
            <a:off x="1655763" y="2960948"/>
            <a:ext cx="1800225" cy="231775"/>
          </a:xfrm>
          <a:prstGeom prst="rect">
            <a:avLst/>
          </a:prstGeom>
        </p:spPr>
        <p:txBody>
          <a:bodyPr>
            <a:spAutoFit/>
          </a:bodyPr>
          <a:lstStyle/>
          <a:p>
            <a:pPr marL="171450" indent="-171450" algn="just">
              <a:buFont typeface="Wingdings" pitchFamily="2" charset="2"/>
              <a:buChar char="Ø"/>
              <a:defRPr/>
            </a:pPr>
            <a:r>
              <a:rPr lang="en-GB" sz="900" b="1" dirty="0">
                <a:solidFill>
                  <a:srgbClr val="EBAB00"/>
                </a:solidFill>
                <a:latin typeface="Gill Sans"/>
              </a:rPr>
              <a:t>Related </a:t>
            </a:r>
            <a:r>
              <a:rPr lang="en-GB" sz="800" b="1" dirty="0">
                <a:solidFill>
                  <a:srgbClr val="EBAB00"/>
                </a:solidFill>
                <a:latin typeface="Gill Sans"/>
              </a:rPr>
              <a:t>to CSR</a:t>
            </a:r>
            <a:endParaRPr lang="en-GB" sz="800" b="1" dirty="0">
              <a:solidFill>
                <a:schemeClr val="accent2">
                  <a:lumMod val="75000"/>
                </a:schemeClr>
              </a:solidFill>
              <a:cs typeface="Arial" charset="0"/>
            </a:endParaRPr>
          </a:p>
        </p:txBody>
      </p:sp>
      <p:sp>
        <p:nvSpPr>
          <p:cNvPr id="17" name="16 Rectángulo">
            <a:extLst>
              <a:ext uri="{FF2B5EF4-FFF2-40B4-BE49-F238E27FC236}">
                <a16:creationId xmlns="" xmlns:a16="http://schemas.microsoft.com/office/drawing/2014/main" id="{A3B27AF5-52ED-40B5-8DE0-04BDAF65BDF9}"/>
              </a:ext>
            </a:extLst>
          </p:cNvPr>
          <p:cNvSpPr/>
          <p:nvPr/>
        </p:nvSpPr>
        <p:spPr>
          <a:xfrm>
            <a:off x="1727200" y="863600"/>
            <a:ext cx="2519363" cy="261938"/>
          </a:xfrm>
          <a:prstGeom prst="rect">
            <a:avLst/>
          </a:prstGeom>
          <a:solidFill>
            <a:srgbClr val="EBAB00"/>
          </a:solidFill>
        </p:spPr>
        <p:txBody>
          <a:bodyPr>
            <a:spAutoFit/>
          </a:bodyPr>
          <a:lstStyle/>
          <a:p>
            <a:pPr fontAlgn="auto">
              <a:spcBef>
                <a:spcPts val="0"/>
              </a:spcBef>
              <a:spcAft>
                <a:spcPts val="0"/>
              </a:spcAft>
              <a:defRPr/>
            </a:pPr>
            <a:r>
              <a:rPr lang="en-GB" sz="1050" b="1" dirty="0">
                <a:solidFill>
                  <a:schemeClr val="accent2">
                    <a:lumMod val="75000"/>
                  </a:schemeClr>
                </a:solidFill>
                <a:latin typeface="Gill Sans"/>
              </a:rPr>
              <a:t>INVESTEE COMPANIES</a:t>
            </a:r>
            <a:endParaRPr lang="en-GB" sz="1050" b="1" dirty="0">
              <a:solidFill>
                <a:schemeClr val="tx1">
                  <a:lumMod val="50000"/>
                  <a:lumOff val="50000"/>
                </a:schemeClr>
              </a:solidFill>
              <a:latin typeface="Gill Sans"/>
              <a:cs typeface="+mn-cs"/>
            </a:endParaRPr>
          </a:p>
        </p:txBody>
      </p:sp>
      <p:graphicFrame>
        <p:nvGraphicFramePr>
          <p:cNvPr id="7" name="6 Tabla">
            <a:extLst>
              <a:ext uri="{FF2B5EF4-FFF2-40B4-BE49-F238E27FC236}">
                <a16:creationId xmlns="" xmlns:a16="http://schemas.microsoft.com/office/drawing/2014/main" id="{C0D93163-92EA-4CC6-AF56-B30234D766D6}"/>
              </a:ext>
            </a:extLst>
          </p:cNvPr>
          <p:cNvGraphicFramePr>
            <a:graphicFrameLocks noGrp="1"/>
          </p:cNvGraphicFramePr>
          <p:nvPr/>
        </p:nvGraphicFramePr>
        <p:xfrm>
          <a:off x="2484438" y="1204913"/>
          <a:ext cx="5329237" cy="1381125"/>
        </p:xfrm>
        <a:graphic>
          <a:graphicData uri="http://schemas.openxmlformats.org/drawingml/2006/table">
            <a:tbl>
              <a:tblPr firstRow="1" bandRow="1"/>
              <a:tblGrid>
                <a:gridCol w="4331851">
                  <a:extLst>
                    <a:ext uri="{9D8B030D-6E8A-4147-A177-3AD203B41FA5}">
                      <a16:colId xmlns="" xmlns:a16="http://schemas.microsoft.com/office/drawing/2014/main" val="20000"/>
                    </a:ext>
                  </a:extLst>
                </a:gridCol>
                <a:gridCol w="997386">
                  <a:extLst>
                    <a:ext uri="{9D8B030D-6E8A-4147-A177-3AD203B41FA5}">
                      <a16:colId xmlns="" xmlns:a16="http://schemas.microsoft.com/office/drawing/2014/main" val="20001"/>
                    </a:ext>
                  </a:extLst>
                </a:gridCol>
              </a:tblGrid>
              <a:tr h="200025">
                <a:tc>
                  <a:txBody>
                    <a:bodyPr/>
                    <a:lstStyle/>
                    <a:p>
                      <a:pPr algn="ctr" rtl="0" fontAlgn="ctr"/>
                      <a:r>
                        <a:rPr lang="en-GB" sz="800" b="1" i="0" u="none" strike="noStrike" dirty="0">
                          <a:solidFill>
                            <a:srgbClr val="FFFFFF"/>
                          </a:solidFill>
                          <a:effectLst/>
                          <a:latin typeface="Gill Sans"/>
                        </a:rPr>
                        <a:t>COMPANY</a:t>
                      </a:r>
                    </a:p>
                  </a:txBody>
                  <a:tcPr marL="9526"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ctr"/>
                      <a:r>
                        <a:rPr lang="en-GB" sz="800" b="1" i="0" u="none" strike="noStrike" dirty="0">
                          <a:solidFill>
                            <a:srgbClr val="FFFFFF"/>
                          </a:solidFill>
                          <a:effectLst/>
                          <a:latin typeface="Gill Sans"/>
                        </a:rPr>
                        <a:t>HOLDING</a:t>
                      </a:r>
                    </a:p>
                  </a:txBody>
                  <a:tcPr marL="9526"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238125">
                <a:tc>
                  <a:txBody>
                    <a:bodyPr/>
                    <a:lstStyle/>
                    <a:p>
                      <a:pPr algn="just" rtl="0" fontAlgn="ctr"/>
                      <a:r>
                        <a:rPr lang="en-GB" sz="650" b="0" i="0" u="none" strike="noStrike" dirty="0">
                          <a:solidFill>
                            <a:srgbClr val="9E1B34"/>
                          </a:solidFill>
                          <a:effectLst/>
                          <a:latin typeface="Gill Sans"/>
                        </a:rPr>
                        <a:t>AXIS Participaciones Empresariales S.G.E.C.R., S.A.U.: Venture capital fund manager created in 1986</a:t>
                      </a:r>
                    </a:p>
                  </a:txBody>
                  <a:tcPr marL="85735"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rtl="0" fontAlgn="ctr"/>
                      <a:r>
                        <a:rPr lang="en-GB" sz="800" b="0" i="0" u="none" strike="noStrike">
                          <a:solidFill>
                            <a:srgbClr val="9E1B34"/>
                          </a:solidFill>
                          <a:effectLst/>
                          <a:latin typeface="Calibri"/>
                        </a:rPr>
                        <a:t>100%</a:t>
                      </a:r>
                    </a:p>
                  </a:txBody>
                  <a:tcPr marL="9526"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1"/>
                  </a:ext>
                </a:extLst>
              </a:tr>
              <a:tr h="352425">
                <a:tc>
                  <a:txBody>
                    <a:bodyPr/>
                    <a:lstStyle/>
                    <a:p>
                      <a:pPr algn="just" rtl="0" fontAlgn="ctr"/>
                      <a:r>
                        <a:rPr lang="en-GB" sz="650" b="0" i="0" u="none" strike="noStrike" dirty="0">
                          <a:solidFill>
                            <a:srgbClr val="9E1B34"/>
                          </a:solidFill>
                          <a:effectLst/>
                          <a:latin typeface="Gill Sans"/>
                        </a:rPr>
                        <a:t>Compañía Española de Refianzamiento, S.A. (CERSA): Public sector company for bond insurance or partial coverage of the risk assumed by Reciprocal Guarantee Companies in relation to SMEs.</a:t>
                      </a:r>
                    </a:p>
                  </a:txBody>
                  <a:tcPr marL="85735"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rtl="0" fontAlgn="ctr"/>
                      <a:r>
                        <a:rPr lang="en-GB" sz="800" b="0" i="0" u="none" strike="noStrike" dirty="0">
                          <a:solidFill>
                            <a:srgbClr val="9E1B34"/>
                          </a:solidFill>
                          <a:effectLst/>
                          <a:latin typeface="Calibri"/>
                        </a:rPr>
                        <a:t>24.15%</a:t>
                      </a:r>
                    </a:p>
                  </a:txBody>
                  <a:tcPr marL="9526"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2"/>
                  </a:ext>
                </a:extLst>
              </a:tr>
              <a:tr h="352425">
                <a:tc>
                  <a:txBody>
                    <a:bodyPr/>
                    <a:lstStyle/>
                    <a:p>
                      <a:pPr algn="just" rtl="0" fontAlgn="ctr"/>
                      <a:r>
                        <a:rPr lang="en-GB" sz="650" b="0" i="0" u="none" strike="noStrike" dirty="0">
                          <a:solidFill>
                            <a:srgbClr val="9E1B34"/>
                          </a:solidFill>
                          <a:effectLst/>
                          <a:latin typeface="Gill Sans"/>
                        </a:rPr>
                        <a:t>Compañía Española de Financiación al Desarrollo, S.A. (COFIDES):  Public sector company for the medium- and long-term financing of viable private investment projects abroad in which there is some kind of Spanish interest. </a:t>
                      </a:r>
                    </a:p>
                  </a:txBody>
                  <a:tcPr marL="85735"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rtl="0" fontAlgn="ctr"/>
                      <a:r>
                        <a:rPr lang="en-GB" sz="800" b="0" i="0" u="none" strike="noStrike" dirty="0">
                          <a:solidFill>
                            <a:srgbClr val="9E1B34"/>
                          </a:solidFill>
                          <a:effectLst/>
                          <a:latin typeface="Calibri"/>
                        </a:rPr>
                        <a:t>20.31%</a:t>
                      </a:r>
                    </a:p>
                  </a:txBody>
                  <a:tcPr marL="9526"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3"/>
                  </a:ext>
                </a:extLst>
              </a:tr>
              <a:tr h="238125">
                <a:tc>
                  <a:txBody>
                    <a:bodyPr/>
                    <a:lstStyle/>
                    <a:p>
                      <a:pPr algn="just" rtl="0" fontAlgn="ctr"/>
                      <a:r>
                        <a:rPr lang="en-GB" sz="650" b="0" i="0" u="none" strike="noStrike" dirty="0">
                          <a:solidFill>
                            <a:srgbClr val="9E1B34"/>
                          </a:solidFill>
                          <a:effectLst/>
                          <a:latin typeface="Gill Sans"/>
                        </a:rPr>
                        <a:t>EFC2E Gestión, S.L.: Management entity for the assets of the Carbon Fund for Spanish Companies (FC2E).</a:t>
                      </a:r>
                    </a:p>
                  </a:txBody>
                  <a:tcPr marL="85735"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tc>
                  <a:txBody>
                    <a:bodyPr/>
                    <a:lstStyle/>
                    <a:p>
                      <a:pPr algn="ctr" rtl="0" fontAlgn="ctr"/>
                      <a:r>
                        <a:rPr lang="en-GB" sz="800" b="0" i="0" u="none" strike="noStrike" dirty="0">
                          <a:solidFill>
                            <a:srgbClr val="9E1B34"/>
                          </a:solidFill>
                          <a:effectLst/>
                          <a:latin typeface="Calibri"/>
                        </a:rPr>
                        <a:t>50%</a:t>
                      </a:r>
                    </a:p>
                  </a:txBody>
                  <a:tcPr marL="9526" marR="9526" marT="952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4"/>
                  </a:ext>
                </a:extLst>
              </a:tr>
            </a:tbl>
          </a:graphicData>
        </a:graphic>
      </p:graphicFrame>
      <p:graphicFrame>
        <p:nvGraphicFramePr>
          <p:cNvPr id="10" name="9 Tabla">
            <a:extLst>
              <a:ext uri="{FF2B5EF4-FFF2-40B4-BE49-F238E27FC236}">
                <a16:creationId xmlns="" xmlns:a16="http://schemas.microsoft.com/office/drawing/2014/main" id="{E9701269-33D7-4B72-BA89-429AFA2521AE}"/>
              </a:ext>
            </a:extLst>
          </p:cNvPr>
          <p:cNvGraphicFramePr>
            <a:graphicFrameLocks noGrp="1"/>
          </p:cNvGraphicFramePr>
          <p:nvPr>
            <p:extLst>
              <p:ext uri="{D42A27DB-BD31-4B8C-83A1-F6EECF244321}">
                <p14:modId xmlns:p14="http://schemas.microsoft.com/office/powerpoint/2010/main" val="528161879"/>
              </p:ext>
            </p:extLst>
          </p:nvPr>
        </p:nvGraphicFramePr>
        <p:xfrm>
          <a:off x="1781175" y="3212976"/>
          <a:ext cx="3416300" cy="1056085"/>
        </p:xfrm>
        <a:graphic>
          <a:graphicData uri="http://schemas.openxmlformats.org/drawingml/2006/table">
            <a:tbl>
              <a:tblPr firstRow="1" bandRow="1"/>
              <a:tblGrid>
                <a:gridCol w="3416300">
                  <a:extLst>
                    <a:ext uri="{9D8B030D-6E8A-4147-A177-3AD203B41FA5}">
                      <a16:colId xmlns="" xmlns:a16="http://schemas.microsoft.com/office/drawing/2014/main" val="20000"/>
                    </a:ext>
                  </a:extLst>
                </a:gridCol>
              </a:tblGrid>
              <a:tr h="312450">
                <a:tc>
                  <a:txBody>
                    <a:bodyPr/>
                    <a:lstStyle/>
                    <a:p>
                      <a:pPr algn="ctr" rtl="0" fontAlgn="ctr"/>
                      <a:r>
                        <a:rPr lang="en-GB" sz="800" b="1" i="0" u="none" strike="noStrike" dirty="0">
                          <a:solidFill>
                            <a:srgbClr val="FFFFFF"/>
                          </a:solidFill>
                          <a:effectLst/>
                          <a:latin typeface="Gill Sans"/>
                        </a:rPr>
                        <a:t>INITIATIVES</a:t>
                      </a:r>
                    </a:p>
                  </a:txBody>
                  <a:tcPr marL="9522" marR="9522" marT="951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272166">
                <a:tc>
                  <a:txBody>
                    <a:bodyPr/>
                    <a:lstStyle/>
                    <a:p>
                      <a:pPr algn="l" rtl="0" fontAlgn="ctr">
                        <a:buClr>
                          <a:srgbClr val="963634"/>
                        </a:buClr>
                        <a:buSzPts val="700"/>
                        <a:buFont typeface="Gill Sans"/>
                        <a:buNone/>
                      </a:pPr>
                      <a:r>
                        <a:rPr lang="en-GB" sz="700" b="0" i="0" u="none" strike="noStrike" dirty="0">
                          <a:solidFill>
                            <a:srgbClr val="9E1B34"/>
                          </a:solidFill>
                          <a:effectLst/>
                          <a:latin typeface="Gill Sans"/>
                        </a:rPr>
                        <a:t>Principles of the United Nations Global Compact (signed in 2005)</a:t>
                      </a:r>
                    </a:p>
                  </a:txBody>
                  <a:tcPr marL="85698" marR="9522" marT="951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FFFFFF"/>
                    </a:solidFill>
                  </a:tcPr>
                </a:tc>
                <a:extLst>
                  <a:ext uri="{0D108BD9-81ED-4DB2-BD59-A6C34878D82A}">
                    <a16:rowId xmlns="" xmlns:a16="http://schemas.microsoft.com/office/drawing/2014/main" val="10001"/>
                  </a:ext>
                </a:extLst>
              </a:tr>
              <a:tr h="248477">
                <a:tc>
                  <a:txBody>
                    <a:bodyPr/>
                    <a:lstStyle/>
                    <a:p>
                      <a:pPr algn="l" rtl="0" fontAlgn="ctr">
                        <a:buClr>
                          <a:srgbClr val="963634"/>
                        </a:buClr>
                        <a:buSzPts val="700"/>
                        <a:buFont typeface="Gill Sans"/>
                        <a:buNone/>
                      </a:pPr>
                      <a:r>
                        <a:rPr lang="en-GB" sz="700" b="0" i="0" u="none" strike="noStrike" dirty="0">
                          <a:solidFill>
                            <a:srgbClr val="9E1B34"/>
                          </a:solidFill>
                          <a:effectLst/>
                          <a:latin typeface="Gill Sans"/>
                        </a:rPr>
                        <a:t>Women's Empowerment Principles of the United Nations Global Compact (signed in 2010)</a:t>
                      </a:r>
                    </a:p>
                  </a:txBody>
                  <a:tcPr marL="85698" marR="9522" marT="951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FFFFFF"/>
                    </a:solidFill>
                  </a:tcPr>
                </a:tc>
                <a:extLst>
                  <a:ext uri="{0D108BD9-81ED-4DB2-BD59-A6C34878D82A}">
                    <a16:rowId xmlns="" xmlns:a16="http://schemas.microsoft.com/office/drawing/2014/main" val="10002"/>
                  </a:ext>
                </a:extLst>
              </a:tr>
              <a:tr h="222992">
                <a:tc>
                  <a:txBody>
                    <a:bodyPr/>
                    <a:lstStyle/>
                    <a:p>
                      <a:pPr algn="l" rtl="0" fontAlgn="ctr">
                        <a:buClr>
                          <a:srgbClr val="963634"/>
                        </a:buClr>
                        <a:buSzPts val="700"/>
                        <a:buFont typeface="Gill Sans"/>
                        <a:buNone/>
                      </a:pPr>
                      <a:r>
                        <a:rPr lang="en-GB" sz="700" b="0" i="0" u="none" strike="noStrike" dirty="0">
                          <a:solidFill>
                            <a:srgbClr val="9E1B34"/>
                          </a:solidFill>
                          <a:effectLst/>
                          <a:latin typeface="Gill Sans"/>
                        </a:rPr>
                        <a:t>Public Sector Companies Agreement for a society free of gender-based violence</a:t>
                      </a:r>
                    </a:p>
                  </a:txBody>
                  <a:tcPr marL="85698" marR="9522" marT="9517"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FFFFFF"/>
                    </a:solidFill>
                  </a:tcPr>
                </a:tc>
                <a:extLst>
                  <a:ext uri="{0D108BD9-81ED-4DB2-BD59-A6C34878D82A}">
                    <a16:rowId xmlns="" xmlns:a16="http://schemas.microsoft.com/office/drawing/2014/main" val="10003"/>
                  </a:ext>
                </a:extLst>
              </a:tr>
            </a:tbl>
          </a:graphicData>
        </a:graphic>
      </p:graphicFrame>
      <p:sp>
        <p:nvSpPr>
          <p:cNvPr id="58" name="57 Rectángulo">
            <a:hlinkClick r:id="" action="ppaction://noaction"/>
            <a:extLst>
              <a:ext uri="{FF2B5EF4-FFF2-40B4-BE49-F238E27FC236}">
                <a16:creationId xmlns="" xmlns:a16="http://schemas.microsoft.com/office/drawing/2014/main" id="{221AC451-2CEA-45C3-B0ED-F5EC454EE565}"/>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9" name="58 Rectángulo">
            <a:hlinkClick r:id="rId4" action="ppaction://hlinksldjump"/>
            <a:extLst>
              <a:ext uri="{FF2B5EF4-FFF2-40B4-BE49-F238E27FC236}">
                <a16:creationId xmlns="" xmlns:a16="http://schemas.microsoft.com/office/drawing/2014/main" id="{F3CD2C42-8C09-4735-A1FD-E66615C52D3C}"/>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0" name="59 Rectángulo">
            <a:hlinkClick r:id="rId4" action="ppaction://hlinksldjump"/>
            <a:extLst>
              <a:ext uri="{FF2B5EF4-FFF2-40B4-BE49-F238E27FC236}">
                <a16:creationId xmlns="" xmlns:a16="http://schemas.microsoft.com/office/drawing/2014/main" id="{1D69081B-6C3A-4E15-909C-92B677C4692B}"/>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1" name="60 Rectángulo">
            <a:hlinkClick r:id="rId5" action="ppaction://hlinksldjump"/>
            <a:extLst>
              <a:ext uri="{FF2B5EF4-FFF2-40B4-BE49-F238E27FC236}">
                <a16:creationId xmlns="" xmlns:a16="http://schemas.microsoft.com/office/drawing/2014/main" id="{CDF15D34-7EBD-4CF3-B637-8ED8A60752C3}"/>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2" name="61 Rectángulo">
            <a:hlinkClick r:id="rId6" action="ppaction://hlinksldjump"/>
            <a:extLst>
              <a:ext uri="{FF2B5EF4-FFF2-40B4-BE49-F238E27FC236}">
                <a16:creationId xmlns="" xmlns:a16="http://schemas.microsoft.com/office/drawing/2014/main" id="{94FD79A1-24B4-4BF8-91FD-4BD14C7CA24F}"/>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3" name="62 Rectángulo">
            <a:hlinkClick r:id="rId7" action="ppaction://hlinksldjump"/>
            <a:extLst>
              <a:ext uri="{FF2B5EF4-FFF2-40B4-BE49-F238E27FC236}">
                <a16:creationId xmlns="" xmlns:a16="http://schemas.microsoft.com/office/drawing/2014/main" id="{62E3926B-8677-4D53-AFF8-2F8072BCE732}"/>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4" name="63 Rectángulo">
            <a:hlinkClick r:id="" action="ppaction://noaction"/>
            <a:extLst>
              <a:ext uri="{FF2B5EF4-FFF2-40B4-BE49-F238E27FC236}">
                <a16:creationId xmlns="" xmlns:a16="http://schemas.microsoft.com/office/drawing/2014/main" id="{A3E6B03D-EA6B-49D0-AD75-A5534CAA6FCA}"/>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5" name="64 Rectángulo">
            <a:hlinkClick r:id="rId8" action="ppaction://hlinksldjump"/>
            <a:extLst>
              <a:ext uri="{FF2B5EF4-FFF2-40B4-BE49-F238E27FC236}">
                <a16:creationId xmlns="" xmlns:a16="http://schemas.microsoft.com/office/drawing/2014/main" id="{D92B20DE-FA63-4424-AA6F-A73DE3ED906F}"/>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8" action="ppaction://hlinksldjump"/>
            <a:extLst>
              <a:ext uri="{FF2B5EF4-FFF2-40B4-BE49-F238E27FC236}">
                <a16:creationId xmlns="" xmlns:a16="http://schemas.microsoft.com/office/drawing/2014/main" id="{E0B731B3-5035-417B-BB20-0C0763B3D591}"/>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9" action="ppaction://hlinksldjump"/>
            <a:extLst>
              <a:ext uri="{FF2B5EF4-FFF2-40B4-BE49-F238E27FC236}">
                <a16:creationId xmlns="" xmlns:a16="http://schemas.microsoft.com/office/drawing/2014/main" id="{429F9017-DCD2-41CC-BC4C-87593BF46CED}"/>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10" action="ppaction://hlinksldjump"/>
            <a:extLst>
              <a:ext uri="{FF2B5EF4-FFF2-40B4-BE49-F238E27FC236}">
                <a16:creationId xmlns="" xmlns:a16="http://schemas.microsoft.com/office/drawing/2014/main" id="{56E097D1-99B8-4B99-A35C-5EC3BC6060BF}"/>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10" action="ppaction://hlinksldjump"/>
            <a:extLst>
              <a:ext uri="{FF2B5EF4-FFF2-40B4-BE49-F238E27FC236}">
                <a16:creationId xmlns="" xmlns:a16="http://schemas.microsoft.com/office/drawing/2014/main" id="{634E2D29-5F34-42F6-99C7-F61B2C9D482C}"/>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11" action="ppaction://hlinksldjump"/>
            <a:extLst>
              <a:ext uri="{FF2B5EF4-FFF2-40B4-BE49-F238E27FC236}">
                <a16:creationId xmlns="" xmlns:a16="http://schemas.microsoft.com/office/drawing/2014/main" id="{1BF536BE-B492-418E-91FA-D26DCA0197D7}"/>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rId12" action="ppaction://hlinksldjump"/>
            <a:extLst>
              <a:ext uri="{FF2B5EF4-FFF2-40B4-BE49-F238E27FC236}">
                <a16:creationId xmlns="" xmlns:a16="http://schemas.microsoft.com/office/drawing/2014/main" id="{86A9F073-2774-4606-90F5-75E8327F8C57}"/>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13" action="ppaction://hlinksldjump"/>
            <a:extLst>
              <a:ext uri="{FF2B5EF4-FFF2-40B4-BE49-F238E27FC236}">
                <a16:creationId xmlns="" xmlns:a16="http://schemas.microsoft.com/office/drawing/2014/main" id="{1BA91AC7-6236-44D0-8A2D-9C48754B6403}"/>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rId14" action="ppaction://hlinksldjump"/>
            <a:extLst>
              <a:ext uri="{FF2B5EF4-FFF2-40B4-BE49-F238E27FC236}">
                <a16:creationId xmlns="" xmlns:a16="http://schemas.microsoft.com/office/drawing/2014/main" id="{B861D8DC-FEF9-4BB2-A550-6E7F854EE8AE}"/>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rId15" action="ppaction://hlinksldjump"/>
            <a:extLst>
              <a:ext uri="{FF2B5EF4-FFF2-40B4-BE49-F238E27FC236}">
                <a16:creationId xmlns="" xmlns:a16="http://schemas.microsoft.com/office/drawing/2014/main" id="{81EDBE81-87BC-43A2-935D-C0F8D387A2ED}"/>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5" name="74 Rectángulo">
            <a:hlinkClick r:id="rId16" action="ppaction://hlinksldjump"/>
            <a:extLst>
              <a:ext uri="{FF2B5EF4-FFF2-40B4-BE49-F238E27FC236}">
                <a16:creationId xmlns="" xmlns:a16="http://schemas.microsoft.com/office/drawing/2014/main" id="{08D50B6D-262C-472D-8471-56A9B7223CA0}"/>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6" name="75 Rectángulo">
            <a:hlinkClick r:id="rId17" action="ppaction://hlinksldjump"/>
            <a:extLst>
              <a:ext uri="{FF2B5EF4-FFF2-40B4-BE49-F238E27FC236}">
                <a16:creationId xmlns="" xmlns:a16="http://schemas.microsoft.com/office/drawing/2014/main" id="{D3286462-EBCC-4A37-818A-5D402E889F71}"/>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7" name="76 Rectángulo">
            <a:hlinkClick r:id="rId17" action="ppaction://hlinksldjump"/>
            <a:extLst>
              <a:ext uri="{FF2B5EF4-FFF2-40B4-BE49-F238E27FC236}">
                <a16:creationId xmlns="" xmlns:a16="http://schemas.microsoft.com/office/drawing/2014/main" id="{39602255-F0D6-4D0E-BAA5-19F9723CBB50}"/>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8" name="77 Rectángulo">
            <a:hlinkClick r:id="" action="ppaction://noaction"/>
            <a:extLst>
              <a:ext uri="{FF2B5EF4-FFF2-40B4-BE49-F238E27FC236}">
                <a16:creationId xmlns="" xmlns:a16="http://schemas.microsoft.com/office/drawing/2014/main" id="{68798F0F-8453-428B-AA9C-B57AABE1D6BB}"/>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9" name="78 Rectángulo">
            <a:hlinkClick r:id="" action="ppaction://noaction"/>
            <a:extLst>
              <a:ext uri="{FF2B5EF4-FFF2-40B4-BE49-F238E27FC236}">
                <a16:creationId xmlns="" xmlns:a16="http://schemas.microsoft.com/office/drawing/2014/main" id="{2372E4AE-4FF6-44B3-A3FA-6DF221F8DF8D}"/>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0" name="79 Rectángulo">
            <a:hlinkClick r:id="" action="ppaction://noaction"/>
            <a:extLst>
              <a:ext uri="{FF2B5EF4-FFF2-40B4-BE49-F238E27FC236}">
                <a16:creationId xmlns="" xmlns:a16="http://schemas.microsoft.com/office/drawing/2014/main" id="{47F118DF-7040-40A7-A3AC-26B896849594}"/>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1" name="80 Rectángulo">
            <a:hlinkClick r:id="" action="ppaction://noaction"/>
            <a:extLst>
              <a:ext uri="{FF2B5EF4-FFF2-40B4-BE49-F238E27FC236}">
                <a16:creationId xmlns="" xmlns:a16="http://schemas.microsoft.com/office/drawing/2014/main" id="{EB6358EA-EDD6-4D66-A3FA-D2BF5DE0E769}"/>
              </a:ext>
            </a:extLst>
          </p:cNvPr>
          <p:cNvSpPr/>
          <p:nvPr/>
        </p:nvSpPr>
        <p:spPr>
          <a:xfrm>
            <a:off x="250825" y="42926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82" name="81 Rectángulo">
            <a:hlinkClick r:id="" action="ppaction://noaction"/>
            <a:extLst>
              <a:ext uri="{FF2B5EF4-FFF2-40B4-BE49-F238E27FC236}">
                <a16:creationId xmlns="" xmlns:a16="http://schemas.microsoft.com/office/drawing/2014/main" id="{D67989EF-1408-4346-ABC0-1794A15A08EA}"/>
              </a:ext>
            </a:extLst>
          </p:cNvPr>
          <p:cNvSpPr/>
          <p:nvPr/>
        </p:nvSpPr>
        <p:spPr>
          <a:xfrm>
            <a:off x="250825" y="4394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graphicFrame>
        <p:nvGraphicFramePr>
          <p:cNvPr id="83" name="82 Tabla">
            <a:extLst>
              <a:ext uri="{FF2B5EF4-FFF2-40B4-BE49-F238E27FC236}">
                <a16:creationId xmlns="" xmlns:a16="http://schemas.microsoft.com/office/drawing/2014/main" id="{238F66A1-23FC-4594-84E6-8B05C15BD21B}"/>
              </a:ext>
            </a:extLst>
          </p:cNvPr>
          <p:cNvGraphicFramePr>
            <a:graphicFrameLocks noGrp="1"/>
          </p:cNvGraphicFramePr>
          <p:nvPr>
            <p:extLst>
              <p:ext uri="{D42A27DB-BD31-4B8C-83A1-F6EECF244321}">
                <p14:modId xmlns:p14="http://schemas.microsoft.com/office/powerpoint/2010/main" val="2630109059"/>
              </p:ext>
            </p:extLst>
          </p:nvPr>
        </p:nvGraphicFramePr>
        <p:xfrm>
          <a:off x="5317938" y="3248670"/>
          <a:ext cx="3538538" cy="1154772"/>
        </p:xfrm>
        <a:graphic>
          <a:graphicData uri="http://schemas.openxmlformats.org/drawingml/2006/table">
            <a:tbl>
              <a:tblPr firstRow="1" bandRow="1"/>
              <a:tblGrid>
                <a:gridCol w="3538538">
                  <a:extLst>
                    <a:ext uri="{9D8B030D-6E8A-4147-A177-3AD203B41FA5}">
                      <a16:colId xmlns="" xmlns:a16="http://schemas.microsoft.com/office/drawing/2014/main" val="20000"/>
                    </a:ext>
                  </a:extLst>
                </a:gridCol>
              </a:tblGrid>
              <a:tr h="299592">
                <a:tc>
                  <a:txBody>
                    <a:bodyPr/>
                    <a:lstStyle/>
                    <a:p>
                      <a:pPr algn="ctr" rtl="0" fontAlgn="ctr"/>
                      <a:r>
                        <a:rPr lang="en-GB" sz="800" b="1" i="0" u="none" strike="noStrike" dirty="0">
                          <a:solidFill>
                            <a:srgbClr val="FFFFFF"/>
                          </a:solidFill>
                          <a:effectLst/>
                          <a:latin typeface="Gill Sans"/>
                        </a:rPr>
                        <a:t>ASSOCIATIONS AND ORGANISATIONS</a:t>
                      </a:r>
                    </a:p>
                  </a:txBody>
                  <a:tcPr marL="9525" marR="9525" marT="9521"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248219">
                <a:tc>
                  <a:txBody>
                    <a:bodyPr/>
                    <a:lstStyle/>
                    <a:p>
                      <a:pPr algn="l" rtl="0" fontAlgn="ctr">
                        <a:buClr>
                          <a:srgbClr val="963634"/>
                        </a:buClr>
                        <a:buSzPts val="700"/>
                        <a:buFont typeface="Gill Sans"/>
                        <a:buNone/>
                      </a:pPr>
                      <a:r>
                        <a:rPr lang="en-GB" sz="700" b="0" i="0" u="none" strike="noStrike" dirty="0">
                          <a:solidFill>
                            <a:srgbClr val="9E1B34"/>
                          </a:solidFill>
                          <a:effectLst/>
                          <a:latin typeface="Gill Sans"/>
                        </a:rPr>
                        <a:t>Spanish Network of the United Nations Global Compact (since 2005)</a:t>
                      </a:r>
                    </a:p>
                  </a:txBody>
                  <a:tcPr marL="85731" marR="9525" marT="9521"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FFFFFF"/>
                    </a:solidFill>
                  </a:tcPr>
                </a:tc>
                <a:extLst>
                  <a:ext uri="{0D108BD9-81ED-4DB2-BD59-A6C34878D82A}">
                    <a16:rowId xmlns="" xmlns:a16="http://schemas.microsoft.com/office/drawing/2014/main" val="10001"/>
                  </a:ext>
                </a:extLst>
              </a:tr>
              <a:tr h="225939">
                <a:tc>
                  <a:txBody>
                    <a:bodyPr/>
                    <a:lstStyle/>
                    <a:p>
                      <a:pPr algn="l" rtl="0" fontAlgn="ctr">
                        <a:buClr>
                          <a:srgbClr val="963634"/>
                        </a:buClr>
                        <a:buSzPts val="700"/>
                        <a:buFont typeface="Gill Sans"/>
                        <a:buNone/>
                      </a:pPr>
                      <a:r>
                        <a:rPr lang="en-GB" sz="700" b="0" i="0" u="none" strike="noStrike" dirty="0">
                          <a:solidFill>
                            <a:srgbClr val="9E1B34"/>
                          </a:solidFill>
                          <a:effectLst/>
                          <a:latin typeface="Gill Sans"/>
                        </a:rPr>
                        <a:t>FORÉTICA (since 2005)</a:t>
                      </a:r>
                    </a:p>
                  </a:txBody>
                  <a:tcPr marL="85731" marR="9525" marT="9521"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FFFFFF"/>
                    </a:solidFill>
                  </a:tcPr>
                </a:tc>
                <a:extLst>
                  <a:ext uri="{0D108BD9-81ED-4DB2-BD59-A6C34878D82A}">
                    <a16:rowId xmlns="" xmlns:a16="http://schemas.microsoft.com/office/drawing/2014/main" val="10002"/>
                  </a:ext>
                </a:extLst>
              </a:tr>
              <a:tr h="190511">
                <a:tc>
                  <a:txBody>
                    <a:bodyPr/>
                    <a:lstStyle/>
                    <a:p>
                      <a:pPr algn="l" rtl="0" fontAlgn="ctr">
                        <a:buClr>
                          <a:srgbClr val="963634"/>
                        </a:buClr>
                        <a:buSzPts val="700"/>
                        <a:buFont typeface="Gill Sans"/>
                        <a:buNone/>
                      </a:pPr>
                      <a:r>
                        <a:rPr lang="en-GB" sz="700" b="0" i="0" u="none" strike="noStrike" dirty="0">
                          <a:solidFill>
                            <a:srgbClr val="9E1B34"/>
                          </a:solidFill>
                          <a:effectLst/>
                          <a:latin typeface="Gill Sans"/>
                        </a:rPr>
                        <a:t>SPAINSIF (since 2015)</a:t>
                      </a:r>
                    </a:p>
                  </a:txBody>
                  <a:tcPr marL="85731" marR="9525" marT="9521"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FFFFFF"/>
                    </a:solidFill>
                  </a:tcPr>
                </a:tc>
                <a:extLst>
                  <a:ext uri="{0D108BD9-81ED-4DB2-BD59-A6C34878D82A}">
                    <a16:rowId xmlns="" xmlns:a16="http://schemas.microsoft.com/office/drawing/2014/main" val="10003"/>
                  </a:ext>
                </a:extLst>
              </a:tr>
              <a:tr h="190511">
                <a:tc>
                  <a:txBody>
                    <a:bodyPr/>
                    <a:lstStyle/>
                    <a:p>
                      <a:pPr algn="l" rtl="0" fontAlgn="ctr">
                        <a:buClr>
                          <a:srgbClr val="963634"/>
                        </a:buClr>
                        <a:buSzPts val="700"/>
                        <a:buFont typeface="Gill Sans"/>
                        <a:buNone/>
                      </a:pPr>
                      <a:r>
                        <a:rPr lang="en-GB" sz="700" b="0" i="0" u="none" strike="noStrike" dirty="0">
                          <a:solidFill>
                            <a:srgbClr val="9E1B34"/>
                          </a:solidFill>
                          <a:effectLst/>
                          <a:latin typeface="Gill Sans"/>
                        </a:rPr>
                        <a:t>Equator Principles (since 2016)</a:t>
                      </a:r>
                    </a:p>
                  </a:txBody>
                  <a:tcPr marL="85731" marR="9525" marT="9521"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FFFFFF"/>
                    </a:solidFill>
                  </a:tcPr>
                </a:tc>
                <a:extLst>
                  <a:ext uri="{0D108BD9-81ED-4DB2-BD59-A6C34878D82A}">
                    <a16:rowId xmlns="" xmlns:a16="http://schemas.microsoft.com/office/drawing/2014/main" val="10004"/>
                  </a:ext>
                </a:extLst>
              </a:tr>
            </a:tbl>
          </a:graphicData>
        </a:graphic>
      </p:graphicFrame>
      <p:sp>
        <p:nvSpPr>
          <p:cNvPr id="84" name="83 Rectángulo">
            <a:extLst>
              <a:ext uri="{FF2B5EF4-FFF2-40B4-BE49-F238E27FC236}">
                <a16:creationId xmlns="" xmlns:a16="http://schemas.microsoft.com/office/drawing/2014/main" id="{95677322-E729-4539-BE7A-BBB7739D455A}"/>
              </a:ext>
            </a:extLst>
          </p:cNvPr>
          <p:cNvSpPr/>
          <p:nvPr/>
        </p:nvSpPr>
        <p:spPr>
          <a:xfrm>
            <a:off x="1655763" y="4478920"/>
            <a:ext cx="7164387" cy="2154436"/>
          </a:xfrm>
          <a:prstGeom prst="rect">
            <a:avLst/>
          </a:prstGeom>
        </p:spPr>
        <p:txBody>
          <a:bodyPr>
            <a:spAutoFit/>
          </a:bodyPr>
          <a:lstStyle/>
          <a:p>
            <a:pPr marL="180975" indent="-180975" algn="just">
              <a:buFont typeface="Wingdings" pitchFamily="2" charset="2"/>
              <a:buChar char="§"/>
              <a:tabLst>
                <a:tab pos="180975" algn="l"/>
              </a:tabLst>
              <a:defRPr/>
            </a:pPr>
            <a:r>
              <a:rPr lang="en-GB" sz="800" b="1" dirty="0">
                <a:solidFill>
                  <a:schemeClr val="accent2">
                    <a:lumMod val="75000"/>
                  </a:schemeClr>
                </a:solidFill>
                <a:latin typeface="Gill Sans"/>
              </a:rPr>
              <a:t>Network of European Financial Institutions (NEFI). </a:t>
            </a:r>
            <a:r>
              <a:rPr lang="en-GB" sz="800" dirty="0">
                <a:solidFill>
                  <a:schemeClr val="accent2">
                    <a:lumMod val="75000"/>
                  </a:schemeClr>
                </a:solidFill>
                <a:latin typeface="Gill Sans"/>
              </a:rPr>
              <a:t>A network made up of 17 financial institutions of the EU that share a public mission to provide SMEs with access to funding by offering them financial services and expertise, in co-operation with the national banking system.</a:t>
            </a:r>
          </a:p>
          <a:p>
            <a:pPr marL="180975" indent="-180975" algn="just">
              <a:buFont typeface="Wingdings" pitchFamily="2" charset="2"/>
              <a:buChar char="§"/>
              <a:tabLst>
                <a:tab pos="180975" algn="l"/>
              </a:tabLst>
              <a:defRPr/>
            </a:pPr>
            <a:r>
              <a:rPr lang="en-GB" sz="800" b="1" dirty="0">
                <a:solidFill>
                  <a:schemeClr val="accent2">
                    <a:lumMod val="75000"/>
                  </a:schemeClr>
                </a:solidFill>
                <a:latin typeface="Gill Sans"/>
              </a:rPr>
              <a:t>European Long-Term</a:t>
            </a:r>
            <a:r>
              <a:rPr lang="en-GB" dirty="0"/>
              <a:t> </a:t>
            </a:r>
            <a:r>
              <a:rPr lang="en-GB" sz="800" b="1" dirty="0">
                <a:solidFill>
                  <a:schemeClr val="accent2">
                    <a:lumMod val="75000"/>
                  </a:schemeClr>
                </a:solidFill>
                <a:latin typeface="Gill Sans"/>
              </a:rPr>
              <a:t>Investors</a:t>
            </a:r>
            <a:r>
              <a:rPr lang="en-GB" dirty="0"/>
              <a:t> </a:t>
            </a:r>
            <a:r>
              <a:rPr lang="en-GB" sz="800" b="1" dirty="0">
                <a:solidFill>
                  <a:schemeClr val="accent2">
                    <a:lumMod val="75000"/>
                  </a:schemeClr>
                </a:solidFill>
                <a:latin typeface="Gill Sans"/>
              </a:rPr>
              <a:t>Association (ELTI). </a:t>
            </a:r>
            <a:r>
              <a:rPr lang="en-GB" sz="800" dirty="0">
                <a:solidFill>
                  <a:schemeClr val="accent2">
                    <a:lumMod val="75000"/>
                  </a:schemeClr>
                </a:solidFill>
                <a:latin typeface="Gill Sans"/>
              </a:rPr>
              <a:t>Its mission is to consolidate cooperation between member institutions and to combine their efforts to promote and strengthen long-term financing, in accordance with EU objectives and initiatives. It is made up of 29 institutions, including multilateral financial institutions in the EU, regional institutions and non-banking institutions, such as pension funds.</a:t>
            </a:r>
          </a:p>
          <a:p>
            <a:pPr marL="180975" indent="-180975" algn="just">
              <a:buFont typeface="Wingdings" pitchFamily="2" charset="2"/>
              <a:buChar char="§"/>
              <a:tabLst>
                <a:tab pos="180975" algn="l"/>
              </a:tabLst>
              <a:defRPr/>
            </a:pPr>
            <a:endParaRPr lang="en-GB" sz="500" dirty="0">
              <a:solidFill>
                <a:schemeClr val="accent2">
                  <a:lumMod val="75000"/>
                </a:schemeClr>
              </a:solidFill>
              <a:latin typeface="Gill Sans"/>
              <a:cs typeface="Arial" charset="0"/>
            </a:endParaRPr>
          </a:p>
          <a:p>
            <a:pPr marL="180975" indent="-180975" algn="just">
              <a:buFont typeface="Wingdings" pitchFamily="2" charset="2"/>
              <a:buChar char="§"/>
              <a:tabLst>
                <a:tab pos="180975" algn="l"/>
              </a:tabLst>
              <a:defRPr/>
            </a:pPr>
            <a:r>
              <a:rPr lang="en-GB" sz="800" b="1" dirty="0">
                <a:solidFill>
                  <a:schemeClr val="accent2">
                    <a:lumMod val="75000"/>
                  </a:schemeClr>
                </a:solidFill>
                <a:latin typeface="Gill Sans"/>
              </a:rPr>
              <a:t>Long-term Investors Club (LTIC). </a:t>
            </a:r>
            <a:r>
              <a:rPr lang="en-GB" sz="800" dirty="0">
                <a:solidFill>
                  <a:schemeClr val="accent2">
                    <a:lumMod val="75000"/>
                  </a:schemeClr>
                </a:solidFill>
                <a:latin typeface="Gill Sans"/>
              </a:rPr>
              <a:t>It brings together a total of 19 global financial institutions and investors committed to supporting the major financial investments required for more sustainable economic growth at a national and multilateral level. It was launched in 2009 by the four main European public financial institutions: Caisse de Dépôts, Cassa</a:t>
            </a:r>
            <a:r>
              <a:rPr lang="en-GB" dirty="0"/>
              <a:t> </a:t>
            </a:r>
            <a:r>
              <a:rPr lang="en-GB" sz="800" dirty="0">
                <a:solidFill>
                  <a:schemeClr val="accent2">
                    <a:lumMod val="75000"/>
                  </a:schemeClr>
                </a:solidFill>
                <a:latin typeface="Gill Sans"/>
              </a:rPr>
              <a:t>depositi e prestiti, EIB and KfW, with a combined balance sheet of $5.4 trillion, making it one of the largest investor platforms in the world.</a:t>
            </a:r>
          </a:p>
          <a:p>
            <a:pPr marL="180975" indent="-180975" algn="just">
              <a:buFont typeface="Wingdings" pitchFamily="2" charset="2"/>
              <a:buChar char="§"/>
              <a:tabLst>
                <a:tab pos="180975" algn="l"/>
              </a:tabLst>
              <a:defRPr/>
            </a:pPr>
            <a:endParaRPr lang="en-GB" sz="500" dirty="0">
              <a:solidFill>
                <a:schemeClr val="accent2">
                  <a:lumMod val="75000"/>
                </a:schemeClr>
              </a:solidFill>
              <a:latin typeface="Gill Sans"/>
              <a:cs typeface="Arial" charset="0"/>
            </a:endParaRPr>
          </a:p>
          <a:p>
            <a:pPr marL="180975" indent="-180975" algn="just">
              <a:buFont typeface="Wingdings" pitchFamily="2" charset="2"/>
              <a:buChar char="§"/>
              <a:tabLst>
                <a:tab pos="180975" algn="l"/>
              </a:tabLst>
              <a:defRPr/>
            </a:pPr>
            <a:r>
              <a:rPr lang="en-GB" sz="800" b="1" dirty="0">
                <a:solidFill>
                  <a:schemeClr val="accent2">
                    <a:lumMod val="75000"/>
                  </a:schemeClr>
                </a:solidFill>
                <a:latin typeface="Gill Sans"/>
              </a:rPr>
              <a:t>Latin American Association of Development Financial Institutions (ALIDE) </a:t>
            </a:r>
            <a:r>
              <a:rPr lang="en-GB" sz="800" dirty="0">
                <a:solidFill>
                  <a:schemeClr val="accent2">
                    <a:lumMod val="75000"/>
                  </a:schemeClr>
                </a:solidFill>
                <a:latin typeface="Gill Sans"/>
              </a:rPr>
              <a:t>An association with over 80 active members in Latin America, the Caribbean and in countries outside the region such as Germany, Canada, China, Spain, Portugal, Sweden and Russia. Its primary aim is to contribute to the economic and social development of the region, through the financial best practice it encourages among its members</a:t>
            </a:r>
            <a:r>
              <a:rPr lang="en-GB" sz="800" dirty="0" smtClean="0">
                <a:solidFill>
                  <a:schemeClr val="accent2">
                    <a:lumMod val="75000"/>
                  </a:schemeClr>
                </a:solidFill>
                <a:latin typeface="Gill Sans"/>
              </a:rPr>
              <a:t>.</a:t>
            </a:r>
          </a:p>
          <a:p>
            <a:pPr algn="just">
              <a:tabLst>
                <a:tab pos="180975" algn="l"/>
              </a:tabLst>
              <a:defRPr/>
            </a:pPr>
            <a:endParaRPr lang="en-GB" sz="500" dirty="0">
              <a:solidFill>
                <a:schemeClr val="accent2">
                  <a:lumMod val="75000"/>
                </a:schemeClr>
              </a:solidFill>
              <a:latin typeface="Gill Sans"/>
            </a:endParaRPr>
          </a:p>
        </p:txBody>
      </p:sp>
      <p:sp>
        <p:nvSpPr>
          <p:cNvPr id="86" name="85 Rectángulo">
            <a:extLst>
              <a:ext uri="{FF2B5EF4-FFF2-40B4-BE49-F238E27FC236}">
                <a16:creationId xmlns="" xmlns:a16="http://schemas.microsoft.com/office/drawing/2014/main" id="{CD6CB000-DF7D-4861-B1C5-F0FCDDC35B68}"/>
              </a:ext>
            </a:extLst>
          </p:cNvPr>
          <p:cNvSpPr/>
          <p:nvPr/>
        </p:nvSpPr>
        <p:spPr>
          <a:xfrm>
            <a:off x="1655763" y="4278932"/>
            <a:ext cx="2124075" cy="230188"/>
          </a:xfrm>
          <a:prstGeom prst="rect">
            <a:avLst/>
          </a:prstGeom>
        </p:spPr>
        <p:txBody>
          <a:bodyPr>
            <a:spAutoFit/>
          </a:bodyPr>
          <a:lstStyle/>
          <a:p>
            <a:pPr marL="171450" indent="-171450" algn="just">
              <a:buFont typeface="Wingdings" pitchFamily="2" charset="2"/>
              <a:buChar char="Ø"/>
              <a:defRPr/>
            </a:pPr>
            <a:r>
              <a:rPr lang="en-GB" sz="900" b="1" dirty="0">
                <a:solidFill>
                  <a:srgbClr val="EBAB00"/>
                </a:solidFill>
                <a:latin typeface="Gill Sans"/>
              </a:rPr>
              <a:t>In other fields</a:t>
            </a:r>
            <a:endParaRPr lang="en-GB" sz="800" b="1" dirty="0">
              <a:solidFill>
                <a:schemeClr val="accent2">
                  <a:lumMod val="75000"/>
                </a:schemeClr>
              </a:solidFill>
              <a:cs typeface="Arial" charset="0"/>
            </a:endParaRPr>
          </a:p>
        </p:txBody>
      </p:sp>
      <p:grpSp>
        <p:nvGrpSpPr>
          <p:cNvPr id="5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98" name="8 Rectángulo">
              <a:hlinkClick r:id="rId18"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99" name="8 Rectángulo">
              <a:hlinkClick r:id="rId19"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100" name="8 Rectángulo">
              <a:hlinkClick r:id="rId20"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101"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102" name="8 Rectángulo">
              <a:hlinkClick r:id="rId1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103" name="8 Rectángulo">
              <a:hlinkClick r:id="rId21"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104" name="8 Rectángulo">
              <a:hlinkClick r:id="rId22"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105" name="8 Rectángulo">
              <a:hlinkClick r:id="rId23"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106" name="8 Rectángulo">
              <a:hlinkClick r:id="rId24"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107" name="8 Rectángulo">
              <a:hlinkClick r:id="rId25"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108" name="8 Rectángulo">
              <a:hlinkClick r:id="rId26"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109" name="8 Rectángulo">
              <a:hlinkClick r:id="rId27"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53" name="52 Grupo"/>
          <p:cNvGrpSpPr/>
          <p:nvPr/>
        </p:nvGrpSpPr>
        <p:grpSpPr>
          <a:xfrm>
            <a:off x="93663" y="5481228"/>
            <a:ext cx="1320800" cy="684622"/>
            <a:chOff x="93663" y="5481228"/>
            <a:chExt cx="1320800" cy="684622"/>
          </a:xfrm>
        </p:grpSpPr>
        <p:sp>
          <p:nvSpPr>
            <p:cNvPr id="54" name="8 Rectángulo">
              <a:hlinkClick r:id="rId28"/>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56" name="Picture 10" descr="http://images.gofreedownload.net/3-gray-printer-33855.jpg">
              <a:hlinkClick r:id="rId28"/>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9"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810ABBA7-32D6-4B23-BA45-73A43E9E763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36387F25-1AB5-4E9E-9224-08EFD59B8DBE}"/>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8BAC3DBC-23AB-4A7E-8B4B-26671F9D3D23}"/>
              </a:ext>
            </a:extLst>
          </p:cNvPr>
          <p:cNvSpPr/>
          <p:nvPr/>
        </p:nvSpPr>
        <p:spPr>
          <a:xfrm>
            <a:off x="0" y="0"/>
            <a:ext cx="9144000" cy="6746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47109" name="Picture 2">
            <a:extLst>
              <a:ext uri="{FF2B5EF4-FFF2-40B4-BE49-F238E27FC236}">
                <a16:creationId xmlns="" xmlns:a16="http://schemas.microsoft.com/office/drawing/2014/main" id="{FC7CBEAE-CC5F-4FAD-9D2E-E1868607CC6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207963"/>
            <a:ext cx="6858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CD61A16F-850B-497E-A256-4F11FC8714AC}"/>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4941803C-9D9E-45A0-B1E7-AB7CFA381C1E}" type="slidenum">
              <a:rPr lang="es-ES" altLang="es-ES" sz="1600" b="1">
                <a:solidFill>
                  <a:srgbClr val="FFC000"/>
                </a:solidFill>
              </a:rPr>
              <a:pPr eaLnBrk="1" hangingPunct="1">
                <a:spcBef>
                  <a:spcPct val="0"/>
                </a:spcBef>
                <a:buFontTx/>
                <a:buNone/>
              </a:pPr>
              <a:t>45</a:t>
            </a:fld>
            <a:endParaRPr lang="en-GB" altLang="es-ES" sz="1600" b="1">
              <a:solidFill>
                <a:srgbClr val="FFC000"/>
              </a:solidFill>
            </a:endParaRPr>
          </a:p>
        </p:txBody>
      </p:sp>
      <p:sp>
        <p:nvSpPr>
          <p:cNvPr id="24" name="23 Rectángulo">
            <a:extLst>
              <a:ext uri="{FF2B5EF4-FFF2-40B4-BE49-F238E27FC236}">
                <a16:creationId xmlns="" xmlns:a16="http://schemas.microsoft.com/office/drawing/2014/main" id="{C2C5109B-1E33-4DB2-AE93-587485CE0D3A}"/>
              </a:ext>
            </a:extLst>
          </p:cNvPr>
          <p:cNvSpPr/>
          <p:nvPr/>
        </p:nvSpPr>
        <p:spPr>
          <a:xfrm>
            <a:off x="1835150" y="836613"/>
            <a:ext cx="6842125" cy="254000"/>
          </a:xfrm>
          <a:prstGeom prst="rect">
            <a:avLst/>
          </a:prstGeom>
          <a:solidFill>
            <a:srgbClr val="EBAB00"/>
          </a:solidFill>
        </p:spPr>
        <p:txBody>
          <a:bodyPr>
            <a:spAutoFit/>
          </a:bodyPr>
          <a:lstStyle/>
          <a:p>
            <a:pPr fontAlgn="auto">
              <a:spcBef>
                <a:spcPts val="0"/>
              </a:spcBef>
              <a:spcAft>
                <a:spcPts val="0"/>
              </a:spcAft>
              <a:defRPr/>
            </a:pPr>
            <a:r>
              <a:rPr lang="en-GB" sz="1050" b="1" dirty="0">
                <a:solidFill>
                  <a:schemeClr val="accent2">
                    <a:lumMod val="75000"/>
                  </a:schemeClr>
                </a:solidFill>
                <a:latin typeface="Gill Sans"/>
              </a:rPr>
              <a:t>STRATEGIC ALLIANCES</a:t>
            </a:r>
            <a:endParaRPr lang="en-GB" sz="1050" b="1" dirty="0">
              <a:solidFill>
                <a:schemeClr val="tx1">
                  <a:lumMod val="50000"/>
                  <a:lumOff val="50000"/>
                </a:schemeClr>
              </a:solidFill>
              <a:latin typeface="Gill Sans"/>
              <a:cs typeface="+mn-cs"/>
            </a:endParaRPr>
          </a:p>
        </p:txBody>
      </p:sp>
      <p:graphicFrame>
        <p:nvGraphicFramePr>
          <p:cNvPr id="6" name="5 Tabla">
            <a:extLst>
              <a:ext uri="{FF2B5EF4-FFF2-40B4-BE49-F238E27FC236}">
                <a16:creationId xmlns="" xmlns:a16="http://schemas.microsoft.com/office/drawing/2014/main" id="{EA8578D2-0E92-41E4-BF0B-B6DEC7765EE4}"/>
              </a:ext>
            </a:extLst>
          </p:cNvPr>
          <p:cNvGraphicFramePr>
            <a:graphicFrameLocks noGrp="1"/>
          </p:cNvGraphicFramePr>
          <p:nvPr>
            <p:extLst>
              <p:ext uri="{D42A27DB-BD31-4B8C-83A1-F6EECF244321}">
                <p14:modId xmlns:p14="http://schemas.microsoft.com/office/powerpoint/2010/main" val="837340335"/>
              </p:ext>
            </p:extLst>
          </p:nvPr>
        </p:nvGraphicFramePr>
        <p:xfrm>
          <a:off x="1835696" y="2744924"/>
          <a:ext cx="6769100" cy="3620985"/>
        </p:xfrm>
        <a:graphic>
          <a:graphicData uri="http://schemas.openxmlformats.org/drawingml/2006/table">
            <a:tbl>
              <a:tblPr/>
              <a:tblGrid>
                <a:gridCol w="1296144">
                  <a:extLst>
                    <a:ext uri="{9D8B030D-6E8A-4147-A177-3AD203B41FA5}">
                      <a16:colId xmlns="" xmlns:a16="http://schemas.microsoft.com/office/drawing/2014/main" val="20000"/>
                    </a:ext>
                  </a:extLst>
                </a:gridCol>
                <a:gridCol w="5472956">
                  <a:extLst>
                    <a:ext uri="{9D8B030D-6E8A-4147-A177-3AD203B41FA5}">
                      <a16:colId xmlns="" xmlns:a16="http://schemas.microsoft.com/office/drawing/2014/main" val="20001"/>
                    </a:ext>
                  </a:extLst>
                </a:gridCol>
              </a:tblGrid>
              <a:tr h="166913">
                <a:tc rowSpan="2">
                  <a:txBody>
                    <a:bodyPr/>
                    <a:lstStyle/>
                    <a:p>
                      <a:pPr algn="ctr" rtl="0" fontAlgn="ctr"/>
                      <a:r>
                        <a:rPr lang="en-GB" sz="800" b="1" i="0" u="none" strike="noStrike" dirty="0">
                          <a:solidFill>
                            <a:srgbClr val="FFFFFF"/>
                          </a:solidFill>
                          <a:effectLst/>
                          <a:latin typeface="Gill Sans"/>
                        </a:rPr>
                        <a:t>ASPECT/INSTITUTION</a:t>
                      </a:r>
                    </a:p>
                  </a:txBody>
                  <a:tcPr marL="7667" marR="7667"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b"/>
                      <a:r>
                        <a:rPr lang="en-GB" sz="800" b="1" i="0" u="none" strike="noStrike" dirty="0">
                          <a:solidFill>
                            <a:srgbClr val="FFFFFF"/>
                          </a:solidFill>
                          <a:effectLst/>
                          <a:latin typeface="Gill Sans"/>
                        </a:rPr>
                        <a:t>FINANCING</a:t>
                      </a:r>
                    </a:p>
                  </a:txBody>
                  <a:tcPr marL="7667" marR="7667" marT="7975" marB="0" anchor="b">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167405">
                <a:tc vMerge="1">
                  <a:txBody>
                    <a:bodyPr/>
                    <a:lstStyle/>
                    <a:p>
                      <a:endParaRPr lang="es-ES"/>
                    </a:p>
                  </a:txBody>
                  <a:tcPr/>
                </a:tc>
                <a:tc>
                  <a:txBody>
                    <a:bodyPr/>
                    <a:lstStyle/>
                    <a:p>
                      <a:pPr algn="ctr" rtl="0" fontAlgn="b"/>
                      <a:r>
                        <a:rPr lang="en-GB" sz="800" b="1" i="0" u="none" strike="noStrike" dirty="0">
                          <a:solidFill>
                            <a:srgbClr val="FFFFFF"/>
                          </a:solidFill>
                          <a:effectLst/>
                          <a:latin typeface="Gill Sans"/>
                        </a:rPr>
                        <a:t>DESCRIPTION</a:t>
                      </a:r>
                    </a:p>
                  </a:txBody>
                  <a:tcPr marL="7667" marR="7667" marT="7975" marB="0" anchor="b">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1"/>
                  </a:ext>
                </a:extLst>
              </a:tr>
              <a:tr h="753347">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European Investment Bank (EIB)</a:t>
                      </a:r>
                    </a:p>
                  </a:txBody>
                  <a:tcPr marL="7667" marR="7667"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chemeClr val="accent2">
                              <a:lumMod val="75000"/>
                            </a:schemeClr>
                          </a:solidFill>
                          <a:effectLst/>
                          <a:latin typeface="Gill Sans"/>
                        </a:rPr>
                        <a:t>The relationship between these institutions is intended to provide funding for investment projects carried out by Spanish companies, in particular SMEs. To date, this collaboration has borne fruit in the execution of loans. In terms of SMEs, the total amount of EIB funding is supplemented by a payment of the same amount by ICO, which has meant a considerable financial injection into the Spanish economy over the last few years and adds to the other ways the EIB has collaborated with ICO since 1986. Currently, new collaboration schemes are starting up with the EIB in the framework of the Investment Plan for Europe ("Juncker Plan").</a:t>
                      </a:r>
                    </a:p>
                  </a:txBody>
                  <a:tcPr marL="36000" marR="72000"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2"/>
                  </a:ext>
                </a:extLst>
              </a:tr>
              <a:tr h="360132">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European Investment Fund (EIF)</a:t>
                      </a:r>
                    </a:p>
                  </a:txBody>
                  <a:tcPr marL="7667" marR="7667"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As the EU body that provides guarantees and venture capital to SMEs, ICO co-operates closely and often with the EIF, mainly through its venture capital subsidiary AXIS, with ICO also being a shareholder in the Fund since it was set up in 1994.</a:t>
                      </a:r>
                    </a:p>
                  </a:txBody>
                  <a:tcPr marL="36000" marR="72000"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3"/>
                  </a:ext>
                </a:extLst>
              </a:tr>
              <a:tr h="432158">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Inter-American Development Bank (IDB)</a:t>
                      </a:r>
                    </a:p>
                  </a:txBody>
                  <a:tcPr marL="7667" marR="7667"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Founded to support the economic and social development process in Latin America and the Caribbean, it is the largest source of multilateral funding in the region. Collaboration between ICO and this organisation consists of looking for common ways for Spanish companies to invest in Latin America and for Latin American companies to invest in Spain.</a:t>
                      </a:r>
                    </a:p>
                  </a:txBody>
                  <a:tcPr marL="36000" marR="72000"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4"/>
                  </a:ext>
                </a:extLst>
              </a:tr>
              <a:tr h="288106">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Encouragement Bank</a:t>
                      </a:r>
                    </a:p>
                  </a:txBody>
                  <a:tcPr marL="7667" marR="7667"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Agreement to encourage investments between Spain and Bulgaria, through the exchange of information and the joint financing of investments of mutual interest.</a:t>
                      </a:r>
                    </a:p>
                  </a:txBody>
                  <a:tcPr marL="36000" marR="72000"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5"/>
                  </a:ext>
                </a:extLst>
              </a:tr>
              <a:tr h="221389">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Russian Bank for</a:t>
                      </a:r>
                      <a:r>
                        <a:t> </a:t>
                      </a:r>
                      <a:r>
                        <a:rPr lang="en-GB" sz="700" b="1" i="0" u="none" strike="noStrike" dirty="0">
                          <a:solidFill>
                            <a:srgbClr val="FFFFFF"/>
                          </a:solidFill>
                          <a:effectLst/>
                          <a:latin typeface="Gill Sans"/>
                        </a:rPr>
                        <a:t>Development</a:t>
                      </a:r>
                    </a:p>
                  </a:txBody>
                  <a:tcPr marL="7667" marR="7667"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Collaboration agreement which provides for the exchange of information and cooperation in terms of company financing.</a:t>
                      </a:r>
                    </a:p>
                  </a:txBody>
                  <a:tcPr marL="36000" marR="72000"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6"/>
                  </a:ext>
                </a:extLst>
              </a:tr>
              <a:tr h="354821">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Caisse de Dépôt et de Gestion (CDG)</a:t>
                      </a:r>
                    </a:p>
                  </a:txBody>
                  <a:tcPr marL="7667" marR="7667"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Collaboration agreement that covers the main cooperation actions planned by both parties, which include the exchange of information, financing and support for Spanish and Moroccan SMEs and the co-financing of investment projects.</a:t>
                      </a:r>
                    </a:p>
                  </a:txBody>
                  <a:tcPr marL="36000" marR="72000" marT="7975"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7"/>
                  </a:ext>
                </a:extLst>
              </a:tr>
              <a:tr h="320140">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International Finance Corporation (IFC)</a:t>
                      </a:r>
                    </a:p>
                  </a:txBody>
                  <a:tcPr marL="7667" marR="7667" marT="798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Framework collaboration agreement,</a:t>
                      </a:r>
                      <a:r>
                        <a:t> </a:t>
                      </a:r>
                      <a:r>
                        <a:rPr lang="en-GB" sz="700" b="0" i="0" u="none" strike="noStrike" dirty="0">
                          <a:solidFill>
                            <a:srgbClr val="953735"/>
                          </a:solidFill>
                          <a:effectLst/>
                          <a:latin typeface="Gill Sans"/>
                        </a:rPr>
                        <a:t>the purpose of which is to standardise the steps that banks should take when co-financing projects with IFC. </a:t>
                      </a:r>
                    </a:p>
                  </a:txBody>
                  <a:tcPr marL="36000" marR="72000" marT="7988"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8"/>
                  </a:ext>
                </a:extLst>
              </a:tr>
              <a:tr h="320140">
                <a:tc>
                  <a:txBody>
                    <a:bodyPr/>
                    <a:lstStyle/>
                    <a:p>
                      <a:pPr marL="171450" marR="0" lvl="0" indent="-171450" algn="l" defTabSz="914400" rtl="0" eaLnBrk="1" fontAlgn="ctr" latinLnBrk="0" hangingPunct="1">
                        <a:lnSpc>
                          <a:spcPct val="100000"/>
                        </a:lnSpc>
                        <a:spcBef>
                          <a:spcPts val="0"/>
                        </a:spcBef>
                        <a:spcAft>
                          <a:spcPts val="0"/>
                        </a:spcAft>
                        <a:buClrTx/>
                        <a:buSzTx/>
                        <a:buFont typeface="Arial" pitchFamily="34" charset="0"/>
                        <a:buChar char="•"/>
                        <a:tabLst/>
                        <a:defRPr/>
                      </a:pPr>
                      <a:r>
                        <a:rPr kumimoji="0" lang="en-GB" sz="700" b="1" i="0" u="none" strike="noStrike" cap="none" baseline="0" noProof="0" dirty="0">
                          <a:ln>
                            <a:noFill/>
                          </a:ln>
                          <a:solidFill>
                            <a:srgbClr val="FFFFFF"/>
                          </a:solidFill>
                          <a:effectLst/>
                          <a:uLnTx/>
                          <a:uFillTx/>
                          <a:latin typeface="Gill Sans"/>
                        </a:rPr>
                        <a:t>Banco de Inversión y Comercio Exterior (BICE)</a:t>
                      </a:r>
                    </a:p>
                  </a:txBody>
                  <a:tcPr marL="7667" marR="7667" marT="7861"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lvl="0" indent="0" algn="just" defTabSz="914400" rtl="0" eaLnBrk="1" fontAlgn="ctr" latinLnBrk="0" hangingPunct="1">
                        <a:lnSpc>
                          <a:spcPct val="100000"/>
                        </a:lnSpc>
                        <a:spcBef>
                          <a:spcPts val="0"/>
                        </a:spcBef>
                        <a:spcAft>
                          <a:spcPts val="0"/>
                        </a:spcAft>
                        <a:buClrTx/>
                        <a:buSzTx/>
                        <a:buFontTx/>
                        <a:buNone/>
                        <a:tabLst/>
                        <a:defRPr/>
                      </a:pPr>
                      <a:r>
                        <a:rPr kumimoji="0" lang="en-GB" sz="700" b="0" i="0" u="none" strike="noStrike" cap="none" baseline="0" noProof="0" dirty="0">
                          <a:ln>
                            <a:noFill/>
                          </a:ln>
                          <a:solidFill>
                            <a:srgbClr val="953735"/>
                          </a:solidFill>
                          <a:effectLst/>
                          <a:uLnTx/>
                          <a:uFillTx/>
                          <a:latin typeface="Gill Sans"/>
                        </a:rPr>
                        <a:t>Collaboration agreement notably includes cooperation actions and the exchange of information, financing and support for Spanish and Argentinian SMEs and the co-financing of investment projects.</a:t>
                      </a:r>
                    </a:p>
                  </a:txBody>
                  <a:tcPr marL="36000" marR="72000" marT="7861"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9"/>
                  </a:ext>
                </a:extLst>
              </a:tr>
            </a:tbl>
          </a:graphicData>
        </a:graphic>
      </p:graphicFrame>
      <p:sp>
        <p:nvSpPr>
          <p:cNvPr id="47" name="46 Rectángulo">
            <a:extLst>
              <a:ext uri="{FF2B5EF4-FFF2-40B4-BE49-F238E27FC236}">
                <a16:creationId xmlns="" xmlns:a16="http://schemas.microsoft.com/office/drawing/2014/main" id="{DF4F4231-16A8-4F37-AB31-A21B5ED504CB}"/>
              </a:ext>
            </a:extLst>
          </p:cNvPr>
          <p:cNvSpPr/>
          <p:nvPr/>
        </p:nvSpPr>
        <p:spPr>
          <a:xfrm>
            <a:off x="1763713" y="1212850"/>
            <a:ext cx="6913562" cy="1446213"/>
          </a:xfrm>
          <a:prstGeom prst="rect">
            <a:avLst/>
          </a:prstGeom>
        </p:spPr>
        <p:txBody>
          <a:bodyPr>
            <a:spAutoFit/>
          </a:bodyPr>
          <a:lstStyle/>
          <a:p>
            <a:pPr algn="just">
              <a:defRPr/>
            </a:pPr>
            <a:r>
              <a:rPr lang="en-GB" sz="800" dirty="0">
                <a:solidFill>
                  <a:schemeClr val="accent2">
                    <a:lumMod val="75000"/>
                  </a:schemeClr>
                </a:solidFill>
                <a:latin typeface="Gill Sans"/>
              </a:rPr>
              <a:t>In order to fulfil its mission to promote economic activities that contribute to growth, the development of Spain and the improved distribution of the country's wealth, in addition to financing investment operations and the liquidity of Spanish companies abroad, ICO enters into agreements with similar foreign institutions, by means of which a cooperation framework is created between both parties. These agreements seek to facilitate collaboration between the parties to promote programmes and projects that drive such cooperation and, in particular, support the specific development of activities that benefit Spanish companies organising projects abroad. The intention of these partnerships is to develop collaboration based on the principles of equality, mutual benefit, respect and trust, set out both in established international banking practices and all applicable regulations and legislation and by implementing the activities established in the mandate, mission and policies of each party. To that end, the parties exchange experience, information and documents to encourage knowledge sharing regarding the activities that each institution carries out, or intends to carry out, on programmes of mutual interest, or where it is useful and advisable to strengthen their corresponding areas of influence; furthermore, staff exchanges are undertaken with a view to promoting mutual knowledge of the operations carried out by each institution and other activities identified as beneficial to both institutions.</a:t>
            </a:r>
          </a:p>
        </p:txBody>
      </p:sp>
      <p:sp>
        <p:nvSpPr>
          <p:cNvPr id="53" name="52 Rectángulo">
            <a:hlinkClick r:id="" action="ppaction://noaction"/>
            <a:extLst>
              <a:ext uri="{FF2B5EF4-FFF2-40B4-BE49-F238E27FC236}">
                <a16:creationId xmlns="" xmlns:a16="http://schemas.microsoft.com/office/drawing/2014/main" id="{4B9373CF-B9A6-4BDB-B405-4EEFE610ACC9}"/>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4" name="53 Rectángulo">
            <a:hlinkClick r:id="rId3" action="ppaction://hlinksldjump"/>
            <a:extLst>
              <a:ext uri="{FF2B5EF4-FFF2-40B4-BE49-F238E27FC236}">
                <a16:creationId xmlns="" xmlns:a16="http://schemas.microsoft.com/office/drawing/2014/main" id="{BEDF9782-94AF-4AA8-BCE6-C0EEA8801CED}"/>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5" name="54 Rectángulo">
            <a:hlinkClick r:id="rId3" action="ppaction://hlinksldjump"/>
            <a:extLst>
              <a:ext uri="{FF2B5EF4-FFF2-40B4-BE49-F238E27FC236}">
                <a16:creationId xmlns="" xmlns:a16="http://schemas.microsoft.com/office/drawing/2014/main" id="{4582C6D3-72DC-4213-BA42-3585598F9AE4}"/>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6" name="55 Rectángulo">
            <a:hlinkClick r:id="rId4" action="ppaction://hlinksldjump"/>
            <a:extLst>
              <a:ext uri="{FF2B5EF4-FFF2-40B4-BE49-F238E27FC236}">
                <a16:creationId xmlns="" xmlns:a16="http://schemas.microsoft.com/office/drawing/2014/main" id="{9D2ED772-1E28-4345-9034-BA45575366C3}"/>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7" name="56 Rectángulo">
            <a:hlinkClick r:id="rId5" action="ppaction://hlinksldjump"/>
            <a:extLst>
              <a:ext uri="{FF2B5EF4-FFF2-40B4-BE49-F238E27FC236}">
                <a16:creationId xmlns="" xmlns:a16="http://schemas.microsoft.com/office/drawing/2014/main" id="{1D9802C3-0F5D-4C4C-AF42-5EA1BCFC4BF5}"/>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8" name="57 Rectángulo">
            <a:hlinkClick r:id="rId6" action="ppaction://hlinksldjump"/>
            <a:extLst>
              <a:ext uri="{FF2B5EF4-FFF2-40B4-BE49-F238E27FC236}">
                <a16:creationId xmlns="" xmlns:a16="http://schemas.microsoft.com/office/drawing/2014/main" id="{0F271B49-ABAA-4ABC-A9C5-5AEC61EECD43}"/>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9" name="58 Rectángulo">
            <a:hlinkClick r:id="" action="ppaction://noaction"/>
            <a:extLst>
              <a:ext uri="{FF2B5EF4-FFF2-40B4-BE49-F238E27FC236}">
                <a16:creationId xmlns="" xmlns:a16="http://schemas.microsoft.com/office/drawing/2014/main" id="{5206197B-0CBE-411E-80CD-74ECD4E74A3D}"/>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0" name="59 Rectángulo">
            <a:hlinkClick r:id="rId7" action="ppaction://hlinksldjump"/>
            <a:extLst>
              <a:ext uri="{FF2B5EF4-FFF2-40B4-BE49-F238E27FC236}">
                <a16:creationId xmlns="" xmlns:a16="http://schemas.microsoft.com/office/drawing/2014/main" id="{1FF05A6B-C8F5-4261-91D4-0ED8481E7A8C}"/>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1" name="60 Rectángulo">
            <a:hlinkClick r:id="rId7" action="ppaction://hlinksldjump"/>
            <a:extLst>
              <a:ext uri="{FF2B5EF4-FFF2-40B4-BE49-F238E27FC236}">
                <a16:creationId xmlns="" xmlns:a16="http://schemas.microsoft.com/office/drawing/2014/main" id="{8E50C790-E8A1-4B77-B52D-A84BD41B214F}"/>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2" name="61 Rectángulo">
            <a:hlinkClick r:id="rId8" action="ppaction://hlinksldjump"/>
            <a:extLst>
              <a:ext uri="{FF2B5EF4-FFF2-40B4-BE49-F238E27FC236}">
                <a16:creationId xmlns="" xmlns:a16="http://schemas.microsoft.com/office/drawing/2014/main" id="{AD805F91-35AC-4094-899D-057046632AF8}"/>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3" name="62 Rectángulo">
            <a:hlinkClick r:id="rId9" action="ppaction://hlinksldjump"/>
            <a:extLst>
              <a:ext uri="{FF2B5EF4-FFF2-40B4-BE49-F238E27FC236}">
                <a16:creationId xmlns="" xmlns:a16="http://schemas.microsoft.com/office/drawing/2014/main" id="{B82E8AB3-1E59-4C5D-B4B9-A33B97F2037D}"/>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4" name="63 Rectángulo">
            <a:hlinkClick r:id="rId9" action="ppaction://hlinksldjump"/>
            <a:extLst>
              <a:ext uri="{FF2B5EF4-FFF2-40B4-BE49-F238E27FC236}">
                <a16:creationId xmlns="" xmlns:a16="http://schemas.microsoft.com/office/drawing/2014/main" id="{63989DBC-CB75-4F90-B92A-D8C6F2220783}"/>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5" name="64 Rectángulo">
            <a:hlinkClick r:id="rId10" action="ppaction://hlinksldjump"/>
            <a:extLst>
              <a:ext uri="{FF2B5EF4-FFF2-40B4-BE49-F238E27FC236}">
                <a16:creationId xmlns="" xmlns:a16="http://schemas.microsoft.com/office/drawing/2014/main" id="{3AC00D8E-2B2A-4363-9CC3-8E45EB674E4E}"/>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11" action="ppaction://hlinksldjump"/>
            <a:extLst>
              <a:ext uri="{FF2B5EF4-FFF2-40B4-BE49-F238E27FC236}">
                <a16:creationId xmlns="" xmlns:a16="http://schemas.microsoft.com/office/drawing/2014/main" id="{550EB1A0-990E-48A5-B0E5-1CE579FC212B}"/>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12" action="ppaction://hlinksldjump"/>
            <a:extLst>
              <a:ext uri="{FF2B5EF4-FFF2-40B4-BE49-F238E27FC236}">
                <a16:creationId xmlns="" xmlns:a16="http://schemas.microsoft.com/office/drawing/2014/main" id="{24D7916F-476D-4269-8D3F-71B87EB93934}"/>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13" action="ppaction://hlinksldjump"/>
            <a:extLst>
              <a:ext uri="{FF2B5EF4-FFF2-40B4-BE49-F238E27FC236}">
                <a16:creationId xmlns="" xmlns:a16="http://schemas.microsoft.com/office/drawing/2014/main" id="{6B2D0058-237D-4A40-8D77-AAC2BCE62E5F}"/>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14" action="ppaction://hlinksldjump"/>
            <a:extLst>
              <a:ext uri="{FF2B5EF4-FFF2-40B4-BE49-F238E27FC236}">
                <a16:creationId xmlns="" xmlns:a16="http://schemas.microsoft.com/office/drawing/2014/main" id="{309315A9-6328-415C-B029-4A4DCC625589}"/>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15" action="ppaction://hlinksldjump"/>
            <a:extLst>
              <a:ext uri="{FF2B5EF4-FFF2-40B4-BE49-F238E27FC236}">
                <a16:creationId xmlns="" xmlns:a16="http://schemas.microsoft.com/office/drawing/2014/main" id="{F059F6F0-8E60-426D-8838-1A57CEB1237D}"/>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rId16" action="ppaction://hlinksldjump"/>
            <a:extLst>
              <a:ext uri="{FF2B5EF4-FFF2-40B4-BE49-F238E27FC236}">
                <a16:creationId xmlns="" xmlns:a16="http://schemas.microsoft.com/office/drawing/2014/main" id="{91E624FB-B2E1-436D-AFAA-3AE0356EC346}"/>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16" action="ppaction://hlinksldjump"/>
            <a:extLst>
              <a:ext uri="{FF2B5EF4-FFF2-40B4-BE49-F238E27FC236}">
                <a16:creationId xmlns="" xmlns:a16="http://schemas.microsoft.com/office/drawing/2014/main" id="{F1BA1C82-6613-4D3F-95B0-5B55CB3625F4}"/>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 action="ppaction://noaction"/>
            <a:extLst>
              <a:ext uri="{FF2B5EF4-FFF2-40B4-BE49-F238E27FC236}">
                <a16:creationId xmlns="" xmlns:a16="http://schemas.microsoft.com/office/drawing/2014/main" id="{748DFCEA-33CA-40D2-994F-764E10B8E010}"/>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 action="ppaction://noaction"/>
            <a:extLst>
              <a:ext uri="{FF2B5EF4-FFF2-40B4-BE49-F238E27FC236}">
                <a16:creationId xmlns="" xmlns:a16="http://schemas.microsoft.com/office/drawing/2014/main" id="{2A8EFE47-8D71-4A6D-A9D6-C95292965B41}"/>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5" name="74 Rectángulo">
            <a:hlinkClick r:id="" action="ppaction://noaction"/>
            <a:extLst>
              <a:ext uri="{FF2B5EF4-FFF2-40B4-BE49-F238E27FC236}">
                <a16:creationId xmlns="" xmlns:a16="http://schemas.microsoft.com/office/drawing/2014/main" id="{19C195AC-14A8-418B-BEFE-34F9B05724E0}"/>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6" name="75 Rectángulo">
            <a:hlinkClick r:id="" action="ppaction://noaction"/>
            <a:extLst>
              <a:ext uri="{FF2B5EF4-FFF2-40B4-BE49-F238E27FC236}">
                <a16:creationId xmlns="" xmlns:a16="http://schemas.microsoft.com/office/drawing/2014/main" id="{B0BD7FF5-49FB-41BF-878E-4F44DD2D3E4A}"/>
              </a:ext>
            </a:extLst>
          </p:cNvPr>
          <p:cNvSpPr/>
          <p:nvPr/>
        </p:nvSpPr>
        <p:spPr>
          <a:xfrm>
            <a:off x="250825" y="42926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7" name="76 Rectángulo">
            <a:hlinkClick r:id="" action="ppaction://noaction"/>
            <a:extLst>
              <a:ext uri="{FF2B5EF4-FFF2-40B4-BE49-F238E27FC236}">
                <a16:creationId xmlns="" xmlns:a16="http://schemas.microsoft.com/office/drawing/2014/main" id="{1E6C3C86-6757-42A6-9CFA-F4F76660F928}"/>
              </a:ext>
            </a:extLst>
          </p:cNvPr>
          <p:cNvSpPr/>
          <p:nvPr/>
        </p:nvSpPr>
        <p:spPr>
          <a:xfrm>
            <a:off x="250825" y="4394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grpSp>
        <p:nvGrpSpPr>
          <p:cNvPr id="5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1" name="8 Rectángulo">
              <a:hlinkClick r:id="rId1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91" name="8 Rectángulo">
              <a:hlinkClick r:id="rId1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92" name="8 Rectángulo">
              <a:hlinkClick r:id="rId1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93" name="8 Rectángulo">
              <a:hlinkClick r:id="rId5"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94" name="8 Rectángulo">
              <a:hlinkClick r:id="rId16"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95" name="8 Rectángulo">
              <a:hlinkClick r:id="rId2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96" name="8 Rectángulo">
              <a:hlinkClick r:id="rId2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97" name="8 Rectángulo">
              <a:hlinkClick r:id="rId2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98" name="8 Rectángulo">
              <a:hlinkClick r:id="rId2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99" name="8 Rectángulo">
              <a:hlinkClick r:id="rId2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100" name="8 Rectángulo">
              <a:hlinkClick r:id="rId2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101" name="8 Rectángulo">
              <a:hlinkClick r:id="rId2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48" name="47 Grupo"/>
          <p:cNvGrpSpPr/>
          <p:nvPr/>
        </p:nvGrpSpPr>
        <p:grpSpPr>
          <a:xfrm>
            <a:off x="93663" y="5481228"/>
            <a:ext cx="1320800" cy="684622"/>
            <a:chOff x="93663" y="5481228"/>
            <a:chExt cx="1320800" cy="684622"/>
          </a:xfrm>
        </p:grpSpPr>
        <p:sp>
          <p:nvSpPr>
            <p:cNvPr id="49" name="8 Rectángulo">
              <a:hlinkClick r:id="rId2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52" name="Picture 10" descr="http://images.gofreedownload.net/3-gray-printer-33855.jpg">
              <a:hlinkClick r:id="rId2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33745104-EF09-4314-888F-356331BC9A6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B307F36E-2254-4EF7-9881-7CDB649F9170}"/>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69B43DF2-38EE-4489-9469-FBAECA1D2768}"/>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D3C1222F-4ABD-4C34-BD7F-B96D83408636}" type="slidenum">
              <a:rPr lang="es-ES" altLang="es-ES" sz="1600" b="1">
                <a:solidFill>
                  <a:srgbClr val="FFC000"/>
                </a:solidFill>
              </a:rPr>
              <a:pPr eaLnBrk="1" hangingPunct="1">
                <a:spcBef>
                  <a:spcPct val="0"/>
                </a:spcBef>
                <a:buFontTx/>
                <a:buNone/>
              </a:pPr>
              <a:t>46</a:t>
            </a:fld>
            <a:endParaRPr lang="en-GB" altLang="es-ES" sz="1600" b="1">
              <a:solidFill>
                <a:srgbClr val="FFC000"/>
              </a:solidFill>
            </a:endParaRPr>
          </a:p>
        </p:txBody>
      </p:sp>
      <p:sp>
        <p:nvSpPr>
          <p:cNvPr id="16" name="15 Rectángulo">
            <a:extLst>
              <a:ext uri="{FF2B5EF4-FFF2-40B4-BE49-F238E27FC236}">
                <a16:creationId xmlns="" xmlns:a16="http://schemas.microsoft.com/office/drawing/2014/main" id="{8679D270-FCD3-469E-807F-68ED4B031E8B}"/>
              </a:ext>
            </a:extLst>
          </p:cNvPr>
          <p:cNvSpPr/>
          <p:nvPr/>
        </p:nvSpPr>
        <p:spPr>
          <a:xfrm>
            <a:off x="1800225" y="908050"/>
            <a:ext cx="7019925" cy="254000"/>
          </a:xfrm>
          <a:prstGeom prst="rect">
            <a:avLst/>
          </a:prstGeom>
          <a:solidFill>
            <a:srgbClr val="EBAB00"/>
          </a:solidFill>
        </p:spPr>
        <p:txBody>
          <a:bodyPr>
            <a:spAutoFit/>
          </a:bodyPr>
          <a:lstStyle/>
          <a:p>
            <a:pPr fontAlgn="auto">
              <a:spcBef>
                <a:spcPts val="0"/>
              </a:spcBef>
              <a:spcAft>
                <a:spcPts val="0"/>
              </a:spcAft>
              <a:defRPr/>
            </a:pPr>
            <a:r>
              <a:rPr lang="en-GB" sz="1050" b="1" dirty="0">
                <a:solidFill>
                  <a:schemeClr val="accent2">
                    <a:lumMod val="75000"/>
                  </a:schemeClr>
                </a:solidFill>
                <a:latin typeface="Gill Sans"/>
              </a:rPr>
              <a:t>STRATEGIC ALLIANCES</a:t>
            </a:r>
            <a:endParaRPr lang="en-GB" sz="1050" b="1" dirty="0">
              <a:solidFill>
                <a:schemeClr val="tx1">
                  <a:lumMod val="50000"/>
                  <a:lumOff val="50000"/>
                </a:schemeClr>
              </a:solidFill>
              <a:latin typeface="Gill Sans"/>
              <a:cs typeface="+mn-cs"/>
            </a:endParaRPr>
          </a:p>
        </p:txBody>
      </p:sp>
      <p:graphicFrame>
        <p:nvGraphicFramePr>
          <p:cNvPr id="2" name="1 Tabla">
            <a:extLst>
              <a:ext uri="{FF2B5EF4-FFF2-40B4-BE49-F238E27FC236}">
                <a16:creationId xmlns="" xmlns:a16="http://schemas.microsoft.com/office/drawing/2014/main" id="{FCE4ECF8-B132-463F-A196-6C31DCF31598}"/>
              </a:ext>
            </a:extLst>
          </p:cNvPr>
          <p:cNvGraphicFramePr>
            <a:graphicFrameLocks noGrp="1"/>
          </p:cNvGraphicFramePr>
          <p:nvPr/>
        </p:nvGraphicFramePr>
        <p:xfrm>
          <a:off x="1800225" y="1484313"/>
          <a:ext cx="6769100" cy="4920382"/>
        </p:xfrm>
        <a:graphic>
          <a:graphicData uri="http://schemas.openxmlformats.org/drawingml/2006/table">
            <a:tbl>
              <a:tblPr/>
              <a:tblGrid>
                <a:gridCol w="1296144">
                  <a:extLst>
                    <a:ext uri="{9D8B030D-6E8A-4147-A177-3AD203B41FA5}">
                      <a16:colId xmlns="" xmlns:a16="http://schemas.microsoft.com/office/drawing/2014/main" val="20000"/>
                    </a:ext>
                  </a:extLst>
                </a:gridCol>
                <a:gridCol w="5472956">
                  <a:extLst>
                    <a:ext uri="{9D8B030D-6E8A-4147-A177-3AD203B41FA5}">
                      <a16:colId xmlns="" xmlns:a16="http://schemas.microsoft.com/office/drawing/2014/main" val="20001"/>
                    </a:ext>
                  </a:extLst>
                </a:gridCol>
              </a:tblGrid>
              <a:tr h="168620">
                <a:tc rowSpan="2">
                  <a:txBody>
                    <a:bodyPr/>
                    <a:lstStyle/>
                    <a:p>
                      <a:pPr algn="ctr" rtl="0" fontAlgn="ctr"/>
                      <a:r>
                        <a:rPr lang="en-GB" sz="800" b="1" i="0" u="none" strike="noStrike" dirty="0">
                          <a:solidFill>
                            <a:srgbClr val="FFFFFF"/>
                          </a:solidFill>
                          <a:effectLst/>
                          <a:latin typeface="Gill Sans"/>
                        </a:rPr>
                        <a:t>ASPECT/INSTITUTION</a:t>
                      </a:r>
                    </a:p>
                  </a:txBody>
                  <a:tcPr marL="7667" marR="7667"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b"/>
                      <a:r>
                        <a:rPr lang="en-GB" sz="800" b="1" i="0" u="none" strike="noStrike" dirty="0">
                          <a:solidFill>
                            <a:srgbClr val="FFFFFF"/>
                          </a:solidFill>
                          <a:effectLst/>
                          <a:latin typeface="Gill Sans"/>
                        </a:rPr>
                        <a:t>STRATEGIC COOPERATION</a:t>
                      </a:r>
                    </a:p>
                  </a:txBody>
                  <a:tcPr marL="7667" marR="7667"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165039">
                <a:tc vMerge="1">
                  <a:txBody>
                    <a:bodyPr/>
                    <a:lstStyle/>
                    <a:p>
                      <a:endParaRPr lang="es-ES"/>
                    </a:p>
                  </a:txBody>
                  <a:tcPr/>
                </a:tc>
                <a:tc>
                  <a:txBody>
                    <a:bodyPr/>
                    <a:lstStyle/>
                    <a:p>
                      <a:pPr algn="ctr" rtl="0" fontAlgn="b"/>
                      <a:r>
                        <a:rPr lang="en-GB" sz="700" b="1" i="0" u="none" strike="noStrike" dirty="0">
                          <a:solidFill>
                            <a:srgbClr val="FFFFFF"/>
                          </a:solidFill>
                          <a:effectLst/>
                          <a:latin typeface="Gill Sans"/>
                        </a:rPr>
                        <a:t>DESCRIPTION</a:t>
                      </a:r>
                    </a:p>
                  </a:txBody>
                  <a:tcPr marL="7667" marR="7667"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1"/>
                  </a:ext>
                </a:extLst>
              </a:tr>
              <a:tr h="445055">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Development Bank of Latin America (CAF)</a:t>
                      </a:r>
                    </a:p>
                  </a:txBody>
                  <a:tcPr marL="7667" marR="7667"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endParaRPr lang="en-GB" sz="700" b="0" i="0" u="none" strike="noStrike" dirty="0">
                        <a:solidFill>
                          <a:srgbClr val="953735"/>
                        </a:solidFill>
                        <a:effectLst/>
                        <a:latin typeface="Gill Sans"/>
                      </a:endParaRPr>
                    </a:p>
                    <a:p>
                      <a:pPr algn="just" rtl="0" fontAlgn="ctr"/>
                      <a:r>
                        <a:rPr lang="en-GB" sz="700" b="0" i="0" u="none" strike="noStrike" dirty="0">
                          <a:solidFill>
                            <a:srgbClr val="953735"/>
                          </a:solidFill>
                          <a:effectLst/>
                          <a:latin typeface="Gill Sans"/>
                        </a:rPr>
                        <a:t>ICO and CAF undertake strategic co-operation activities in order to promote financial and credit development, as well as technical and economic co-operation between the countries of the Andean Region and Spain.</a:t>
                      </a:r>
                    </a:p>
                    <a:p>
                      <a:pPr algn="just" rtl="0" fontAlgn="ctr"/>
                      <a:endParaRPr lang="en-GB" sz="700" b="0" i="0" u="none" strike="noStrike" dirty="0">
                        <a:solidFill>
                          <a:srgbClr val="953735"/>
                        </a:solidFill>
                        <a:effectLst/>
                        <a:latin typeface="Gill Sans"/>
                      </a:endParaRPr>
                    </a:p>
                  </a:txBody>
                  <a:tcPr marL="36000" marR="72000"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2"/>
                  </a:ext>
                </a:extLst>
              </a:tr>
              <a:tr h="445055">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Bancomext</a:t>
                      </a:r>
                    </a:p>
                  </a:txBody>
                  <a:tcPr marL="7667" marR="7667"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endParaRPr lang="en-GB" sz="700" b="0" i="0" u="none" strike="noStrike" dirty="0">
                        <a:solidFill>
                          <a:srgbClr val="953735"/>
                        </a:solidFill>
                        <a:effectLst/>
                        <a:latin typeface="Gill Sans"/>
                      </a:endParaRPr>
                    </a:p>
                    <a:p>
                      <a:pPr algn="just" rtl="0" fontAlgn="ctr"/>
                      <a:r>
                        <a:rPr lang="en-GB" sz="700" b="0" i="0" u="none" strike="noStrike" dirty="0">
                          <a:solidFill>
                            <a:srgbClr val="953735"/>
                          </a:solidFill>
                          <a:effectLst/>
                          <a:latin typeface="Gill Sans"/>
                        </a:rPr>
                        <a:t>ICO and the Mexican Bancomext are involved in co-operation activities to promote financial and credit development between Spain and Mexico.</a:t>
                      </a:r>
                    </a:p>
                    <a:p>
                      <a:pPr algn="just" rtl="0" fontAlgn="ctr"/>
                      <a:endParaRPr lang="en-GB" sz="700" b="0" i="0" u="none" strike="noStrike" dirty="0">
                        <a:solidFill>
                          <a:srgbClr val="953735"/>
                        </a:solidFill>
                        <a:effectLst/>
                        <a:latin typeface="Gill Sans"/>
                      </a:endParaRPr>
                    </a:p>
                  </a:txBody>
                  <a:tcPr marL="36000" marR="72000"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3"/>
                  </a:ext>
                </a:extLst>
              </a:tr>
              <a:tr h="541284">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Société Tunisienne de Banque</a:t>
                      </a:r>
                    </a:p>
                  </a:txBody>
                  <a:tcPr marL="7667" marR="7667"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endParaRPr lang="en-GB" sz="700" b="0" i="0" u="none" strike="noStrike" dirty="0">
                        <a:solidFill>
                          <a:srgbClr val="953735"/>
                        </a:solidFill>
                        <a:effectLst/>
                        <a:latin typeface="Gill Sans"/>
                      </a:endParaRPr>
                    </a:p>
                    <a:p>
                      <a:pPr algn="just" rtl="0" fontAlgn="ctr"/>
                      <a:r>
                        <a:rPr lang="en-GB" sz="700" b="0" i="0" u="none" strike="noStrike" dirty="0">
                          <a:solidFill>
                            <a:srgbClr val="953735"/>
                          </a:solidFill>
                          <a:effectLst/>
                          <a:latin typeface="Gill Sans"/>
                        </a:rPr>
                        <a:t>Collaboration through an agreement intended to strengthen the capacity of Spanish and Tunisian companies to invest abroad, thereby achieving a growing economic integration between the two countries and more growth in their domestic economies.</a:t>
                      </a:r>
                    </a:p>
                    <a:p>
                      <a:pPr algn="just" rtl="0" fontAlgn="ctr"/>
                      <a:endParaRPr lang="en-GB" sz="700" b="0" i="0" u="none" strike="noStrike" dirty="0">
                        <a:solidFill>
                          <a:srgbClr val="953735"/>
                        </a:solidFill>
                        <a:effectLst/>
                        <a:latin typeface="Gill Sans"/>
                      </a:endParaRPr>
                    </a:p>
                  </a:txBody>
                  <a:tcPr marL="36000" marR="72000"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4"/>
                  </a:ext>
                </a:extLst>
              </a:tr>
              <a:tr h="445055">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Export-Import Bank of India</a:t>
                      </a:r>
                    </a:p>
                  </a:txBody>
                  <a:tcPr marL="7667" marR="7667"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endParaRPr lang="en-GB" sz="700" b="0" i="0" u="none" strike="noStrike" dirty="0">
                        <a:solidFill>
                          <a:srgbClr val="953735"/>
                        </a:solidFill>
                        <a:effectLst/>
                        <a:latin typeface="Gill Sans"/>
                      </a:endParaRPr>
                    </a:p>
                    <a:p>
                      <a:pPr algn="just" rtl="0" fontAlgn="ctr"/>
                      <a:r>
                        <a:rPr lang="en-GB" sz="700" b="0" i="0" u="none" strike="noStrike" dirty="0">
                          <a:solidFill>
                            <a:srgbClr val="953735"/>
                          </a:solidFill>
                          <a:effectLst/>
                          <a:latin typeface="Gill Sans"/>
                        </a:rPr>
                        <a:t>Collaboration agreement, which provides for the possibility of exchanging information about future investments, promoting the establishment of mixed companies and also organising seminars which help to achieve those objectives.</a:t>
                      </a:r>
                    </a:p>
                    <a:p>
                      <a:pPr algn="just" rtl="0" fontAlgn="ctr"/>
                      <a:endParaRPr lang="en-GB" sz="700" b="0" i="0" u="none" strike="noStrike" dirty="0">
                        <a:solidFill>
                          <a:srgbClr val="953735"/>
                        </a:solidFill>
                        <a:effectLst/>
                        <a:latin typeface="Gill Sans"/>
                      </a:endParaRPr>
                    </a:p>
                  </a:txBody>
                  <a:tcPr marL="36000" marR="72000"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5"/>
                  </a:ext>
                </a:extLst>
              </a:tr>
              <a:tr h="335756">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Swedish</a:t>
                      </a:r>
                      <a:r>
                        <a:t> </a:t>
                      </a:r>
                      <a:r>
                        <a:rPr lang="en-GB" sz="700" b="1" i="0" u="none" strike="noStrike" dirty="0">
                          <a:solidFill>
                            <a:srgbClr val="FFFFFF"/>
                          </a:solidFill>
                          <a:effectLst/>
                          <a:latin typeface="Gill Sans"/>
                        </a:rPr>
                        <a:t>Export</a:t>
                      </a:r>
                      <a:r>
                        <a:t> </a:t>
                      </a:r>
                      <a:r>
                        <a:rPr lang="en-GB" sz="700" b="1" i="0" u="none" strike="noStrike" dirty="0">
                          <a:solidFill>
                            <a:srgbClr val="FFFFFF"/>
                          </a:solidFill>
                          <a:effectLst/>
                          <a:latin typeface="Gill Sans"/>
                        </a:rPr>
                        <a:t>Credit</a:t>
                      </a:r>
                      <a:r>
                        <a:t> </a:t>
                      </a:r>
                      <a:r>
                        <a:rPr lang="en-GB" sz="700" b="1" i="0" u="none" strike="noStrike" dirty="0">
                          <a:solidFill>
                            <a:srgbClr val="FFFFFF"/>
                          </a:solidFill>
                          <a:effectLst/>
                          <a:latin typeface="Gill Sans"/>
                        </a:rPr>
                        <a:t>Corporation</a:t>
                      </a:r>
                    </a:p>
                  </a:txBody>
                  <a:tcPr marL="7667" marR="7667"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endParaRPr lang="en-GB" sz="700" b="0" i="0" u="none" strike="noStrike" dirty="0">
                        <a:solidFill>
                          <a:srgbClr val="953735"/>
                        </a:solidFill>
                        <a:effectLst/>
                        <a:latin typeface="Gill Sans"/>
                      </a:endParaRPr>
                    </a:p>
                    <a:p>
                      <a:pPr algn="just" rtl="0" fontAlgn="ctr"/>
                      <a:r>
                        <a:rPr lang="en-GB" sz="700" b="0" i="0" u="none" strike="noStrike" dirty="0">
                          <a:solidFill>
                            <a:srgbClr val="953735"/>
                          </a:solidFill>
                          <a:effectLst/>
                          <a:latin typeface="Gill Sans"/>
                        </a:rPr>
                        <a:t>Collaboration agreement that seeks to bring about greater economic integration between Spain and Sweden. The purpose of this agreement is to promote foreign investments by Spanish and Swedish companies by exchanging information about investment projects</a:t>
                      </a:r>
                    </a:p>
                  </a:txBody>
                  <a:tcPr marL="36000" marR="72000"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6"/>
                  </a:ext>
                </a:extLst>
              </a:tr>
              <a:tr h="541259">
                <a:tc>
                  <a:txBody>
                    <a:bodyPr/>
                    <a:lstStyle/>
                    <a:p>
                      <a:pPr marL="171450" indent="-171450" algn="l" rtl="0" fontAlgn="ctr">
                        <a:buFont typeface="Arial" pitchFamily="34" charset="0"/>
                        <a:buChar char="•"/>
                      </a:pPr>
                      <a:endParaRPr lang="en-GB" sz="700" b="1" i="0" u="none" strike="noStrike" dirty="0">
                        <a:solidFill>
                          <a:srgbClr val="FFFFFF"/>
                        </a:solidFill>
                        <a:effectLst/>
                        <a:latin typeface="Gill Sans"/>
                      </a:endParaRPr>
                    </a:p>
                    <a:p>
                      <a:pPr marL="171450" indent="-171450" algn="l" rtl="0" fontAlgn="ctr">
                        <a:buFont typeface="Arial" pitchFamily="34" charset="0"/>
                        <a:buChar char="•"/>
                      </a:pPr>
                      <a:r>
                        <a:rPr lang="en-GB" sz="700" b="1" i="0" u="none" strike="noStrike" dirty="0">
                          <a:solidFill>
                            <a:srgbClr val="FFFFFF"/>
                          </a:solidFill>
                          <a:effectLst/>
                          <a:latin typeface="Gill Sans"/>
                        </a:rPr>
                        <a:t>Banco Centroamericano de Integración Económica (BCIE)</a:t>
                      </a:r>
                    </a:p>
                    <a:p>
                      <a:pPr marL="0" indent="0" algn="l" rtl="0" fontAlgn="ctr">
                        <a:buFont typeface="Arial" pitchFamily="34" charset="0"/>
                        <a:buNone/>
                      </a:pPr>
                      <a:endParaRPr lang="en-GB" sz="700" b="1" i="0" u="none" strike="noStrike" dirty="0">
                        <a:solidFill>
                          <a:srgbClr val="FFFFFF"/>
                        </a:solidFill>
                        <a:effectLst/>
                        <a:latin typeface="Gill Sans"/>
                      </a:endParaRPr>
                    </a:p>
                  </a:txBody>
                  <a:tcPr marL="7667" marR="7667"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Collaboration agreement to work together on joint initiatives regarding the financing of operations by Spanish companies in Central America, in addition to exports.</a:t>
                      </a:r>
                    </a:p>
                  </a:txBody>
                  <a:tcPr marL="36000" marR="72000" marT="785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7"/>
                  </a:ext>
                </a:extLst>
              </a:tr>
              <a:tr h="445039">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Finéa (Grupo CDG)</a:t>
                      </a:r>
                    </a:p>
                  </a:txBody>
                  <a:tcPr marL="7667" marR="7667" marT="766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Collaboration agreement to provide financing to Spanish companies developing projects in Morocco on an individual or joint basis with Moroccan companies. The purpose of this agreement is to finance investment projects that are of a common interest to companies in both countries.</a:t>
                      </a:r>
                    </a:p>
                  </a:txBody>
                  <a:tcPr marL="36000" marR="72000" marT="766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8"/>
                  </a:ext>
                </a:extLst>
              </a:tr>
              <a:tr h="445039">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ALIDE</a:t>
                      </a:r>
                    </a:p>
                  </a:txBody>
                  <a:tcPr marL="7667" marR="7667" marT="766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Collaboration agreement to establish technical and financial cooperation between member institutes of the association. The agreement establishes an institutional framework for action so that institutions in the member countries of ALIDE jointly finance investment projects in Latin America and the Caribbean.</a:t>
                      </a:r>
                    </a:p>
                  </a:txBody>
                  <a:tcPr marL="36000" marR="72000" marT="766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9"/>
                  </a:ext>
                </a:extLst>
              </a:tr>
              <a:tr h="445039">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BPIfrance</a:t>
                      </a:r>
                    </a:p>
                  </a:txBody>
                  <a:tcPr marL="7667" marR="7667" marT="766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Collaboration agreement under which the two institutions will cooperate to provide joint support to Spanish and French SMEs as part of their investment projects.</a:t>
                      </a:r>
                    </a:p>
                  </a:txBody>
                  <a:tcPr marL="36000" marR="72000" marT="766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10"/>
                  </a:ext>
                </a:extLst>
              </a:tr>
              <a:tr h="445039">
                <a:tc>
                  <a:txBody>
                    <a:bodyPr/>
                    <a:lstStyle/>
                    <a:p>
                      <a:pPr marL="171450" indent="-171450" algn="l" rtl="0" fontAlgn="ctr">
                        <a:buFont typeface="Arial" pitchFamily="34" charset="0"/>
                        <a:buChar char="•"/>
                      </a:pPr>
                      <a:r>
                        <a:rPr lang="en-GB" sz="700" b="1" i="0" u="none" strike="noStrike" dirty="0">
                          <a:solidFill>
                            <a:srgbClr val="FFFFFF"/>
                          </a:solidFill>
                          <a:effectLst/>
                          <a:latin typeface="Gill Sans"/>
                        </a:rPr>
                        <a:t>Instituição Financeira de Desenvolvimento (IFD)</a:t>
                      </a:r>
                    </a:p>
                  </a:txBody>
                  <a:tcPr marL="7667" marR="7667" marT="766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rtl="0" fontAlgn="ctr"/>
                      <a:r>
                        <a:rPr lang="en-GB" sz="700" b="0" i="0" u="none" strike="noStrike" dirty="0">
                          <a:solidFill>
                            <a:srgbClr val="953735"/>
                          </a:solidFill>
                          <a:effectLst/>
                          <a:latin typeface="Gill Sans"/>
                        </a:rPr>
                        <a:t>Collaboration agreement to provide financial support to Spanish and Portuguese SMEs undertaking investment projects of common interest to both countries.</a:t>
                      </a:r>
                    </a:p>
                  </a:txBody>
                  <a:tcPr marL="36000" marR="72000" marT="7669"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11"/>
                  </a:ext>
                </a:extLst>
              </a:tr>
            </a:tbl>
          </a:graphicData>
        </a:graphic>
      </p:graphicFrame>
      <p:sp>
        <p:nvSpPr>
          <p:cNvPr id="49" name="48 Rectángulo">
            <a:extLst>
              <a:ext uri="{FF2B5EF4-FFF2-40B4-BE49-F238E27FC236}">
                <a16:creationId xmlns="" xmlns:a16="http://schemas.microsoft.com/office/drawing/2014/main" id="{0128C711-EC23-4267-A910-B01197768395}"/>
              </a:ext>
            </a:extLst>
          </p:cNvPr>
          <p:cNvSpPr/>
          <p:nvPr/>
        </p:nvSpPr>
        <p:spPr>
          <a:xfrm>
            <a:off x="0" y="0"/>
            <a:ext cx="9144000" cy="6746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48175" name="Picture 2">
            <a:extLst>
              <a:ext uri="{FF2B5EF4-FFF2-40B4-BE49-F238E27FC236}">
                <a16:creationId xmlns="" xmlns:a16="http://schemas.microsoft.com/office/drawing/2014/main" id="{DE65F3AD-87BD-4A86-B12C-2253770701E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207963"/>
            <a:ext cx="6858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54 Rectángulo">
            <a:hlinkClick r:id="" action="ppaction://noaction"/>
            <a:extLst>
              <a:ext uri="{FF2B5EF4-FFF2-40B4-BE49-F238E27FC236}">
                <a16:creationId xmlns="" xmlns:a16="http://schemas.microsoft.com/office/drawing/2014/main" id="{3D22791B-5578-4FFA-8A77-FB63DE1B369F}"/>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6" name="55 Rectángulo">
            <a:hlinkClick r:id="rId3" action="ppaction://hlinksldjump"/>
            <a:extLst>
              <a:ext uri="{FF2B5EF4-FFF2-40B4-BE49-F238E27FC236}">
                <a16:creationId xmlns="" xmlns:a16="http://schemas.microsoft.com/office/drawing/2014/main" id="{FF11EA04-477E-4C03-B1CC-8EBB1F801EA5}"/>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7" name="56 Rectángulo">
            <a:hlinkClick r:id="rId3" action="ppaction://hlinksldjump"/>
            <a:extLst>
              <a:ext uri="{FF2B5EF4-FFF2-40B4-BE49-F238E27FC236}">
                <a16:creationId xmlns="" xmlns:a16="http://schemas.microsoft.com/office/drawing/2014/main" id="{264E9051-55D0-494A-8613-A49DA9751109}"/>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8" name="57 Rectángulo">
            <a:hlinkClick r:id="rId4" action="ppaction://hlinksldjump"/>
            <a:extLst>
              <a:ext uri="{FF2B5EF4-FFF2-40B4-BE49-F238E27FC236}">
                <a16:creationId xmlns="" xmlns:a16="http://schemas.microsoft.com/office/drawing/2014/main" id="{1C4929D4-0254-4013-8AFA-82D543D69573}"/>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9" name="58 Rectángulo">
            <a:hlinkClick r:id="rId5" action="ppaction://hlinksldjump"/>
            <a:extLst>
              <a:ext uri="{FF2B5EF4-FFF2-40B4-BE49-F238E27FC236}">
                <a16:creationId xmlns="" xmlns:a16="http://schemas.microsoft.com/office/drawing/2014/main" id="{FAD0494A-19F8-4219-9429-FC5127118181}"/>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0" name="59 Rectángulo">
            <a:hlinkClick r:id="rId6" action="ppaction://hlinksldjump"/>
            <a:extLst>
              <a:ext uri="{FF2B5EF4-FFF2-40B4-BE49-F238E27FC236}">
                <a16:creationId xmlns="" xmlns:a16="http://schemas.microsoft.com/office/drawing/2014/main" id="{61186AA3-FA73-44FA-84C4-C70AF5D9E6C6}"/>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1" name="60 Rectángulo">
            <a:hlinkClick r:id="" action="ppaction://noaction"/>
            <a:extLst>
              <a:ext uri="{FF2B5EF4-FFF2-40B4-BE49-F238E27FC236}">
                <a16:creationId xmlns="" xmlns:a16="http://schemas.microsoft.com/office/drawing/2014/main" id="{CE7D5677-3C68-4C46-825E-8B7E4BFB5816}"/>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2" name="61 Rectángulo">
            <a:hlinkClick r:id="rId7" action="ppaction://hlinksldjump"/>
            <a:extLst>
              <a:ext uri="{FF2B5EF4-FFF2-40B4-BE49-F238E27FC236}">
                <a16:creationId xmlns="" xmlns:a16="http://schemas.microsoft.com/office/drawing/2014/main" id="{C8869571-E169-4375-8BFC-CB659B3AEB27}"/>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3" name="62 Rectángulo">
            <a:hlinkClick r:id="rId7" action="ppaction://hlinksldjump"/>
            <a:extLst>
              <a:ext uri="{FF2B5EF4-FFF2-40B4-BE49-F238E27FC236}">
                <a16:creationId xmlns="" xmlns:a16="http://schemas.microsoft.com/office/drawing/2014/main" id="{4CD88C83-2124-4E2B-9EF2-23C279B3C7E5}"/>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4" name="63 Rectángulo">
            <a:hlinkClick r:id="rId8" action="ppaction://hlinksldjump"/>
            <a:extLst>
              <a:ext uri="{FF2B5EF4-FFF2-40B4-BE49-F238E27FC236}">
                <a16:creationId xmlns="" xmlns:a16="http://schemas.microsoft.com/office/drawing/2014/main" id="{E562D374-CC4A-477C-A086-80F3ED53ED8D}"/>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5" name="64 Rectángulo">
            <a:hlinkClick r:id="rId9" action="ppaction://hlinksldjump"/>
            <a:extLst>
              <a:ext uri="{FF2B5EF4-FFF2-40B4-BE49-F238E27FC236}">
                <a16:creationId xmlns="" xmlns:a16="http://schemas.microsoft.com/office/drawing/2014/main" id="{0520407D-964E-43EC-8D62-DA4C366107B8}"/>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9" action="ppaction://hlinksldjump"/>
            <a:extLst>
              <a:ext uri="{FF2B5EF4-FFF2-40B4-BE49-F238E27FC236}">
                <a16:creationId xmlns="" xmlns:a16="http://schemas.microsoft.com/office/drawing/2014/main" id="{32350060-4684-4408-9AC5-5FF7E103A3F4}"/>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rId10" action="ppaction://hlinksldjump"/>
            <a:extLst>
              <a:ext uri="{FF2B5EF4-FFF2-40B4-BE49-F238E27FC236}">
                <a16:creationId xmlns="" xmlns:a16="http://schemas.microsoft.com/office/drawing/2014/main" id="{E1894CC7-8255-40D0-AD8A-3EB1BD28AE1B}"/>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rId11" action="ppaction://hlinksldjump"/>
            <a:extLst>
              <a:ext uri="{FF2B5EF4-FFF2-40B4-BE49-F238E27FC236}">
                <a16:creationId xmlns="" xmlns:a16="http://schemas.microsoft.com/office/drawing/2014/main" id="{FDA5A08D-A3DD-40B6-B138-1605FF723438}"/>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rId12" action="ppaction://hlinksldjump"/>
            <a:extLst>
              <a:ext uri="{FF2B5EF4-FFF2-40B4-BE49-F238E27FC236}">
                <a16:creationId xmlns="" xmlns:a16="http://schemas.microsoft.com/office/drawing/2014/main" id="{6E444EFF-AB9F-45D5-ADD4-CC6FFE03C531}"/>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rId13" action="ppaction://hlinksldjump"/>
            <a:extLst>
              <a:ext uri="{FF2B5EF4-FFF2-40B4-BE49-F238E27FC236}">
                <a16:creationId xmlns="" xmlns:a16="http://schemas.microsoft.com/office/drawing/2014/main" id="{758A6B26-BC0D-47B3-86D4-384F6678ADC3}"/>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rId14" action="ppaction://hlinksldjump"/>
            <a:extLst>
              <a:ext uri="{FF2B5EF4-FFF2-40B4-BE49-F238E27FC236}">
                <a16:creationId xmlns="" xmlns:a16="http://schemas.microsoft.com/office/drawing/2014/main" id="{6134E9A6-54DF-423E-9118-EAA1A17AB34E}"/>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2" name="71 Rectángulo">
            <a:hlinkClick r:id="rId15" action="ppaction://hlinksldjump"/>
            <a:extLst>
              <a:ext uri="{FF2B5EF4-FFF2-40B4-BE49-F238E27FC236}">
                <a16:creationId xmlns="" xmlns:a16="http://schemas.microsoft.com/office/drawing/2014/main" id="{9B45D415-96D3-4C65-BE5D-7A643ECC9F52}"/>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3" name="72 Rectángulo">
            <a:hlinkClick r:id="rId16" action="ppaction://hlinksldjump"/>
            <a:extLst>
              <a:ext uri="{FF2B5EF4-FFF2-40B4-BE49-F238E27FC236}">
                <a16:creationId xmlns="" xmlns:a16="http://schemas.microsoft.com/office/drawing/2014/main" id="{4577EC15-50F8-4E37-AD21-E204ABFBAFF2}"/>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4" name="73 Rectángulo">
            <a:hlinkClick r:id="rId16" action="ppaction://hlinksldjump"/>
            <a:extLst>
              <a:ext uri="{FF2B5EF4-FFF2-40B4-BE49-F238E27FC236}">
                <a16:creationId xmlns="" xmlns:a16="http://schemas.microsoft.com/office/drawing/2014/main" id="{F50E8A27-B807-4CAC-84F6-29DE9387E7E1}"/>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5" name="74 Rectángulo">
            <a:hlinkClick r:id="" action="ppaction://noaction"/>
            <a:extLst>
              <a:ext uri="{FF2B5EF4-FFF2-40B4-BE49-F238E27FC236}">
                <a16:creationId xmlns="" xmlns:a16="http://schemas.microsoft.com/office/drawing/2014/main" id="{3E17956E-1ED4-4431-A621-19EF15CBCB1C}"/>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6" name="75 Rectángulo">
            <a:hlinkClick r:id="" action="ppaction://noaction"/>
            <a:extLst>
              <a:ext uri="{FF2B5EF4-FFF2-40B4-BE49-F238E27FC236}">
                <a16:creationId xmlns="" xmlns:a16="http://schemas.microsoft.com/office/drawing/2014/main" id="{793A968C-5650-40BD-9E10-BBA4EADEFCCF}"/>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7" name="76 Rectángulo">
            <a:hlinkClick r:id="" action="ppaction://noaction"/>
            <a:extLst>
              <a:ext uri="{FF2B5EF4-FFF2-40B4-BE49-F238E27FC236}">
                <a16:creationId xmlns="" xmlns:a16="http://schemas.microsoft.com/office/drawing/2014/main" id="{AFB1E3AA-FE58-46D0-A187-F876FE454495}"/>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8" name="77 Rectángulo">
            <a:hlinkClick r:id="" action="ppaction://noaction"/>
            <a:extLst>
              <a:ext uri="{FF2B5EF4-FFF2-40B4-BE49-F238E27FC236}">
                <a16:creationId xmlns="" xmlns:a16="http://schemas.microsoft.com/office/drawing/2014/main" id="{376A7366-CD5D-4AAB-89BE-43046D8E0431}"/>
              </a:ext>
            </a:extLst>
          </p:cNvPr>
          <p:cNvSpPr/>
          <p:nvPr/>
        </p:nvSpPr>
        <p:spPr>
          <a:xfrm>
            <a:off x="250825" y="42926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9" name="78 Rectángulo">
            <a:hlinkClick r:id="" action="ppaction://noaction"/>
            <a:extLst>
              <a:ext uri="{FF2B5EF4-FFF2-40B4-BE49-F238E27FC236}">
                <a16:creationId xmlns="" xmlns:a16="http://schemas.microsoft.com/office/drawing/2014/main" id="{544799B4-8BFA-425A-B5CE-801E8CA7B1ED}"/>
              </a:ext>
            </a:extLst>
          </p:cNvPr>
          <p:cNvSpPr/>
          <p:nvPr/>
        </p:nvSpPr>
        <p:spPr>
          <a:xfrm>
            <a:off x="250825" y="4394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grpSp>
        <p:nvGrpSpPr>
          <p:cNvPr id="5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90" name="8 Rectángulo">
              <a:hlinkClick r:id="rId1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91" name="8 Rectángulo">
              <a:hlinkClick r:id="rId1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92" name="8 Rectángulo">
              <a:hlinkClick r:id="rId1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93" name="8 Rectángulo">
              <a:hlinkClick r:id="rId5"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94" name="8 Rectángulo">
              <a:hlinkClick r:id="rId16"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95" name="8 Rectángulo">
              <a:hlinkClick r:id="rId2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96" name="8 Rectángulo">
              <a:hlinkClick r:id="rId2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97" name="8 Rectángulo">
              <a:hlinkClick r:id="rId2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98" name="8 Rectángulo">
              <a:hlinkClick r:id="rId2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99" name="8 Rectángulo">
              <a:hlinkClick r:id="rId2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100" name="8 Rectángulo">
              <a:hlinkClick r:id="rId2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101" name="8 Rectángulo">
              <a:hlinkClick r:id="rId2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47" name="46 Grupo"/>
          <p:cNvGrpSpPr/>
          <p:nvPr/>
        </p:nvGrpSpPr>
        <p:grpSpPr>
          <a:xfrm>
            <a:off x="93663" y="5481228"/>
            <a:ext cx="1320800" cy="684622"/>
            <a:chOff x="93663" y="5481228"/>
            <a:chExt cx="1320800" cy="684622"/>
          </a:xfrm>
        </p:grpSpPr>
        <p:sp>
          <p:nvSpPr>
            <p:cNvPr id="48" name="8 Rectángulo">
              <a:hlinkClick r:id="rId2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51" name="Picture 10" descr="http://images.gofreedownload.net/3-gray-printer-33855.jpg">
              <a:hlinkClick r:id="rId2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4 Rectángulo">
            <a:extLst>
              <a:ext uri="{FF2B5EF4-FFF2-40B4-BE49-F238E27FC236}">
                <a16:creationId xmlns="" xmlns:a16="http://schemas.microsoft.com/office/drawing/2014/main" id="{8AFE2B1F-3723-4F8D-8C79-70076E812D87}"/>
              </a:ext>
            </a:extLst>
          </p:cNvPr>
          <p:cNvSpPr/>
          <p:nvPr/>
        </p:nvSpPr>
        <p:spPr>
          <a:xfrm>
            <a:off x="0" y="0"/>
            <a:ext cx="9144000" cy="6746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sp>
        <p:nvSpPr>
          <p:cNvPr id="7" name="6 Rectángulo">
            <a:extLst>
              <a:ext uri="{FF2B5EF4-FFF2-40B4-BE49-F238E27FC236}">
                <a16:creationId xmlns="" xmlns:a16="http://schemas.microsoft.com/office/drawing/2014/main" id="{33D33F53-DCF8-41B8-88C9-1C1DC2D3D610}"/>
              </a:ext>
            </a:extLst>
          </p:cNvPr>
          <p:cNvSpPr/>
          <p:nvPr/>
        </p:nvSpPr>
        <p:spPr>
          <a:xfrm>
            <a:off x="1800225" y="836613"/>
            <a:ext cx="7019925" cy="254000"/>
          </a:xfrm>
          <a:prstGeom prst="rect">
            <a:avLst/>
          </a:prstGeom>
          <a:solidFill>
            <a:srgbClr val="EBAB00"/>
          </a:solidFill>
        </p:spPr>
        <p:txBody>
          <a:bodyPr>
            <a:spAutoFit/>
          </a:bodyPr>
          <a:lstStyle/>
          <a:p>
            <a:pPr fontAlgn="auto">
              <a:spcBef>
                <a:spcPts val="0"/>
              </a:spcBef>
              <a:spcAft>
                <a:spcPts val="0"/>
              </a:spcAft>
              <a:defRPr/>
            </a:pPr>
            <a:r>
              <a:rPr lang="en-GB" sz="1050" b="1" dirty="0">
                <a:solidFill>
                  <a:schemeClr val="accent2">
                    <a:lumMod val="75000"/>
                  </a:schemeClr>
                </a:solidFill>
                <a:latin typeface="Gill Sans"/>
              </a:rPr>
              <a:t>STRATEGIC ALLIANCES</a:t>
            </a:r>
            <a:endParaRPr lang="en-GB" sz="1050" b="1" dirty="0">
              <a:solidFill>
                <a:schemeClr val="tx1">
                  <a:lumMod val="50000"/>
                  <a:lumOff val="50000"/>
                </a:schemeClr>
              </a:solidFill>
              <a:latin typeface="Gill Sans"/>
              <a:cs typeface="+mn-cs"/>
            </a:endParaRPr>
          </a:p>
        </p:txBody>
      </p:sp>
      <p:pic>
        <p:nvPicPr>
          <p:cNvPr id="49156" name="Picture 2">
            <a:extLst>
              <a:ext uri="{FF2B5EF4-FFF2-40B4-BE49-F238E27FC236}">
                <a16:creationId xmlns="" xmlns:a16="http://schemas.microsoft.com/office/drawing/2014/main" id="{B0F2534B-05A6-4535-9361-2EE89348B13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207963"/>
            <a:ext cx="6858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8" name="37 Tabla">
            <a:extLst>
              <a:ext uri="{FF2B5EF4-FFF2-40B4-BE49-F238E27FC236}">
                <a16:creationId xmlns="" xmlns:a16="http://schemas.microsoft.com/office/drawing/2014/main" id="{675B42D4-8CA8-469C-B267-270E112FE425}"/>
              </a:ext>
            </a:extLst>
          </p:cNvPr>
          <p:cNvGraphicFramePr>
            <a:graphicFrameLocks noGrp="1"/>
          </p:cNvGraphicFramePr>
          <p:nvPr>
            <p:extLst>
              <p:ext uri="{D42A27DB-BD31-4B8C-83A1-F6EECF244321}">
                <p14:modId xmlns:p14="http://schemas.microsoft.com/office/powerpoint/2010/main" val="290526555"/>
              </p:ext>
            </p:extLst>
          </p:nvPr>
        </p:nvGraphicFramePr>
        <p:xfrm>
          <a:off x="1800225" y="1557338"/>
          <a:ext cx="6769100" cy="2955927"/>
        </p:xfrm>
        <a:graphic>
          <a:graphicData uri="http://schemas.openxmlformats.org/drawingml/2006/table">
            <a:tbl>
              <a:tblPr firstRow="1" bandRow="1"/>
              <a:tblGrid>
                <a:gridCol w="1296211">
                  <a:extLst>
                    <a:ext uri="{9D8B030D-6E8A-4147-A177-3AD203B41FA5}">
                      <a16:colId xmlns="" xmlns:a16="http://schemas.microsoft.com/office/drawing/2014/main" val="20000"/>
                    </a:ext>
                  </a:extLst>
                </a:gridCol>
                <a:gridCol w="5472889">
                  <a:extLst>
                    <a:ext uri="{9D8B030D-6E8A-4147-A177-3AD203B41FA5}">
                      <a16:colId xmlns="" xmlns:a16="http://schemas.microsoft.com/office/drawing/2014/main" val="20001"/>
                    </a:ext>
                  </a:extLst>
                </a:gridCol>
              </a:tblGrid>
              <a:tr h="270803">
                <a:tc rowSpan="2">
                  <a:txBody>
                    <a:bodyPr/>
                    <a:lstStyle/>
                    <a:p>
                      <a:pPr marL="0" marR="0" indent="0" algn="ctr" defTabSz="914400" rtl="0" eaLnBrk="1" fontAlgn="b" latinLnBrk="0" hangingPunct="1">
                        <a:lnSpc>
                          <a:spcPct val="100000"/>
                        </a:lnSpc>
                        <a:spcBef>
                          <a:spcPts val="0"/>
                        </a:spcBef>
                        <a:spcAft>
                          <a:spcPts val="0"/>
                        </a:spcAft>
                        <a:buClrTx/>
                        <a:buSzTx/>
                        <a:buFont typeface="Arial" pitchFamily="34" charset="0"/>
                        <a:buNone/>
                        <a:tabLst/>
                        <a:defRPr/>
                      </a:pPr>
                      <a:r>
                        <a:rPr lang="en-GB" sz="800" b="1" i="0" u="none" strike="noStrike" dirty="0">
                          <a:solidFill>
                            <a:srgbClr val="FFFFFF"/>
                          </a:solidFill>
                          <a:effectLst/>
                          <a:latin typeface="Gill Sans"/>
                        </a:rPr>
                        <a:t>ASPECT/INSTITUTION</a:t>
                      </a:r>
                    </a:p>
                  </a:txBody>
                  <a:tcPr marL="8164" marR="8164" marT="817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tc>
                  <a:txBody>
                    <a:bodyPr/>
                    <a:lstStyle/>
                    <a:p>
                      <a:pPr algn="ctr" rtl="0" fontAlgn="b"/>
                      <a:r>
                        <a:rPr lang="en-GB" sz="800" b="1" i="0" u="none" strike="noStrike" dirty="0">
                          <a:solidFill>
                            <a:srgbClr val="FFFFFF"/>
                          </a:solidFill>
                          <a:effectLst/>
                          <a:latin typeface="Gill Sans"/>
                        </a:rPr>
                        <a:t>KNOWLEDGE MANAGEMENT</a:t>
                      </a:r>
                    </a:p>
                  </a:txBody>
                  <a:tcPr marL="7667" marR="7667" marT="766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0"/>
                  </a:ext>
                </a:extLst>
              </a:tr>
              <a:tr h="114353">
                <a:tc vMerge="1">
                  <a:txBody>
                    <a:bodyPr/>
                    <a:lstStyle/>
                    <a:p>
                      <a:endParaRPr lang="es-ES"/>
                    </a:p>
                  </a:txBody>
                  <a:tcPr/>
                </a:tc>
                <a:tc>
                  <a:txBody>
                    <a:bodyPr/>
                    <a:lstStyle/>
                    <a:p>
                      <a:pPr algn="ctr" rtl="0" fontAlgn="b"/>
                      <a:r>
                        <a:rPr lang="en-GB" sz="700" b="1" i="0" u="none" strike="noStrike" dirty="0">
                          <a:solidFill>
                            <a:srgbClr val="FFFFFF"/>
                          </a:solidFill>
                          <a:effectLst/>
                          <a:latin typeface="Gill Sans"/>
                        </a:rPr>
                        <a:t>DESCRIPTION</a:t>
                      </a:r>
                    </a:p>
                  </a:txBody>
                  <a:tcPr marL="7667" marR="7667" marT="766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9E1B34"/>
                    </a:solidFill>
                  </a:tcPr>
                </a:tc>
                <a:extLst>
                  <a:ext uri="{0D108BD9-81ED-4DB2-BD59-A6C34878D82A}">
                    <a16:rowId xmlns="" xmlns:a16="http://schemas.microsoft.com/office/drawing/2014/main" val="10001"/>
                  </a:ext>
                </a:extLst>
              </a:tr>
              <a:tr h="617773">
                <a:tc>
                  <a:txBody>
                    <a:bodyPr/>
                    <a:lstStyle/>
                    <a:p>
                      <a:pPr marL="171450" indent="-171450" algn="l" fontAlgn="b">
                        <a:buFont typeface="Arial" pitchFamily="34" charset="0"/>
                        <a:buChar char="•"/>
                      </a:pPr>
                      <a:r>
                        <a:rPr lang="en-GB" sz="800" b="1" i="0" u="none" strike="noStrike" dirty="0">
                          <a:solidFill>
                            <a:schemeClr val="bg1"/>
                          </a:solidFill>
                          <a:effectLst/>
                          <a:latin typeface="Gill Sans"/>
                        </a:rPr>
                        <a:t>KfW</a:t>
                      </a:r>
                      <a:r>
                        <a:rPr sz="800" dirty="0"/>
                        <a:t> </a:t>
                      </a:r>
                      <a:r>
                        <a:rPr lang="en-GB" sz="800" b="1" i="0" u="none" strike="noStrike" dirty="0">
                          <a:solidFill>
                            <a:schemeClr val="bg1"/>
                          </a:solidFill>
                          <a:effectLst/>
                          <a:latin typeface="Gill Sans"/>
                        </a:rPr>
                        <a:t>Bankengruppe.</a:t>
                      </a:r>
                    </a:p>
                  </a:txBody>
                  <a:tcPr marL="8164" marR="8164" marT="817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
                      <a:endParaRPr lang="en-GB" sz="800" b="0" i="0" u="none" strike="noStrike" dirty="0">
                        <a:solidFill>
                          <a:srgbClr val="9E1B34"/>
                        </a:solidFill>
                        <a:effectLst/>
                        <a:latin typeface="Gill Sans"/>
                      </a:endParaRPr>
                    </a:p>
                    <a:p>
                      <a:pPr algn="just" fontAlgn="b"/>
                      <a:r>
                        <a:rPr lang="en-GB" sz="800" b="0" i="0" u="none" strike="noStrike" dirty="0">
                          <a:solidFill>
                            <a:srgbClr val="9E1B34"/>
                          </a:solidFill>
                          <a:effectLst/>
                          <a:latin typeface="Gill Sans"/>
                        </a:rPr>
                        <a:t>ICO and KfW have a staff exchange collaboration agreement which allows for personnel to get to know the working procedures of the two organisations, to improve institutional relations in each specific activity area and to broaden experience for the common good.</a:t>
                      </a:r>
                    </a:p>
                    <a:p>
                      <a:pPr algn="just" fontAlgn="b"/>
                      <a:endParaRPr lang="en-GB" sz="800" b="0" i="0" u="none" strike="noStrike" dirty="0">
                        <a:solidFill>
                          <a:srgbClr val="9E1B34"/>
                        </a:solidFill>
                        <a:effectLst/>
                        <a:latin typeface="Gill Sans"/>
                      </a:endParaRPr>
                    </a:p>
                  </a:txBody>
                  <a:tcPr marL="36000" marR="72000" marT="817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2"/>
                  </a:ext>
                </a:extLst>
              </a:tr>
              <a:tr h="541606">
                <a:tc>
                  <a:txBody>
                    <a:bodyPr/>
                    <a:lstStyle/>
                    <a:p>
                      <a:pPr marL="171450" indent="-171450" algn="l" fontAlgn="b">
                        <a:buFont typeface="Arial" pitchFamily="34" charset="0"/>
                        <a:buChar char="•"/>
                      </a:pPr>
                      <a:r>
                        <a:rPr lang="en-GB" sz="800" b="1" i="0" u="none" strike="noStrike" dirty="0">
                          <a:solidFill>
                            <a:schemeClr val="bg1"/>
                          </a:solidFill>
                          <a:effectLst/>
                          <a:latin typeface="Gill Sans"/>
                        </a:rPr>
                        <a:t>Cassa</a:t>
                      </a:r>
                      <a:r>
                        <a:rPr sz="800" dirty="0"/>
                        <a:t> </a:t>
                      </a:r>
                      <a:r>
                        <a:rPr lang="en-GB" sz="800" b="1" i="0" u="none" strike="noStrike" dirty="0">
                          <a:solidFill>
                            <a:schemeClr val="bg1"/>
                          </a:solidFill>
                          <a:effectLst/>
                          <a:latin typeface="Gill Sans"/>
                        </a:rPr>
                        <a:t>Depositi e Prestiti</a:t>
                      </a:r>
                      <a:r>
                        <a:rPr sz="800" dirty="0"/>
                        <a:t> </a:t>
                      </a:r>
                      <a:r>
                        <a:rPr lang="en-GB" sz="800" b="1" i="0" u="none" strike="noStrike" baseline="0" dirty="0">
                          <a:solidFill>
                            <a:schemeClr val="bg1"/>
                          </a:solidFill>
                          <a:effectLst/>
                          <a:latin typeface="Gill Sans"/>
                        </a:rPr>
                        <a:t>SpA (CDP)</a:t>
                      </a:r>
                      <a:endParaRPr lang="en-GB" sz="800" b="1" i="0" u="none" strike="noStrike" dirty="0">
                        <a:solidFill>
                          <a:schemeClr val="bg1"/>
                        </a:solidFill>
                        <a:effectLst/>
                        <a:latin typeface="Gill Sans"/>
                      </a:endParaRPr>
                    </a:p>
                  </a:txBody>
                  <a:tcPr marL="8164" marR="8164" marT="817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just" defTabSz="914400" rtl="0" eaLnBrk="1" fontAlgn="b" latinLnBrk="0" hangingPunct="1">
                        <a:lnSpc>
                          <a:spcPct val="100000"/>
                        </a:lnSpc>
                        <a:spcBef>
                          <a:spcPts val="0"/>
                        </a:spcBef>
                        <a:spcAft>
                          <a:spcPts val="0"/>
                        </a:spcAft>
                        <a:buClrTx/>
                        <a:buSzTx/>
                        <a:buFontTx/>
                        <a:buNone/>
                        <a:tabLst/>
                        <a:defRPr/>
                      </a:pPr>
                      <a:r>
                        <a:rPr lang="en-GB" sz="800" b="0" i="0" u="none" strike="noStrike" dirty="0">
                          <a:solidFill>
                            <a:srgbClr val="9E1B34"/>
                          </a:solidFill>
                          <a:effectLst/>
                          <a:latin typeface="Gill Sans"/>
                        </a:rPr>
                        <a:t>Collaboration agreement for the temporary exchange of employees at both institutions.</a:t>
                      </a:r>
                    </a:p>
                  </a:txBody>
                  <a:tcPr marL="36000" marR="72000" marT="817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3"/>
                  </a:ext>
                </a:extLst>
              </a:tr>
              <a:tr h="541606">
                <a:tc>
                  <a:txBody>
                    <a:bodyPr/>
                    <a:lstStyle/>
                    <a:p>
                      <a:pPr marL="171450" indent="-171450" algn="l" rtl="0" fontAlgn="ctr">
                        <a:buFont typeface="Arial" pitchFamily="34" charset="0"/>
                        <a:buChar char="•"/>
                      </a:pPr>
                      <a:r>
                        <a:rPr lang="en-GB" sz="800" b="1" i="0" u="none" strike="noStrike" dirty="0">
                          <a:solidFill>
                            <a:srgbClr val="FFFFFF"/>
                          </a:solidFill>
                          <a:effectLst/>
                          <a:latin typeface="Gill Sans"/>
                        </a:rPr>
                        <a:t>European Investment Fund (EIF)</a:t>
                      </a:r>
                    </a:p>
                  </a:txBody>
                  <a:tcPr marL="7667" marR="7667" marT="765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marL="0" marR="0" indent="0" algn="just" defTabSz="914400" rtl="0" eaLnBrk="1" fontAlgn="ctr" latinLnBrk="0" hangingPunct="1">
                        <a:lnSpc>
                          <a:spcPct val="100000"/>
                        </a:lnSpc>
                        <a:spcBef>
                          <a:spcPts val="0"/>
                        </a:spcBef>
                        <a:spcAft>
                          <a:spcPts val="0"/>
                        </a:spcAft>
                        <a:buClrTx/>
                        <a:buSzTx/>
                        <a:buFontTx/>
                        <a:buNone/>
                        <a:tabLst/>
                        <a:defRPr/>
                      </a:pPr>
                      <a:r>
                        <a:rPr lang="en-GB" sz="800" b="0" i="0" u="none" strike="noStrike" dirty="0">
                          <a:solidFill>
                            <a:srgbClr val="9E1B34"/>
                          </a:solidFill>
                          <a:effectLst/>
                          <a:latin typeface="Gill Sans"/>
                        </a:rPr>
                        <a:t>Collaboration agreement for the temporary exchange of employees at both institutions.</a:t>
                      </a:r>
                    </a:p>
                    <a:p>
                      <a:pPr algn="just" rtl="0" fontAlgn="ctr"/>
                      <a:endParaRPr lang="en-GB" sz="800" b="0" i="0" u="none" strike="noStrike" dirty="0">
                        <a:solidFill>
                          <a:srgbClr val="953735"/>
                        </a:solidFill>
                        <a:effectLst/>
                        <a:latin typeface="Gill Sans"/>
                      </a:endParaRPr>
                    </a:p>
                  </a:txBody>
                  <a:tcPr marL="36000" marR="72000" marT="7656"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4"/>
                  </a:ext>
                </a:extLst>
              </a:tr>
              <a:tr h="495853">
                <a:tc>
                  <a:txBody>
                    <a:bodyPr/>
                    <a:lstStyle/>
                    <a:p>
                      <a:pPr marL="171450" indent="-171450" algn="l" fontAlgn="b">
                        <a:buFont typeface="Arial" pitchFamily="34" charset="0"/>
                        <a:buChar char="•"/>
                      </a:pPr>
                      <a:r>
                        <a:rPr lang="en-GB" sz="800" b="1" i="0" u="none" strike="noStrike" dirty="0">
                          <a:solidFill>
                            <a:schemeClr val="bg1"/>
                          </a:solidFill>
                          <a:effectLst/>
                          <a:latin typeface="Gill Sans"/>
                        </a:rPr>
                        <a:t>Finnvera.</a:t>
                      </a:r>
                    </a:p>
                  </a:txBody>
                  <a:tcPr marL="8164" marR="8164" marT="817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
                      <a:endParaRPr lang="en-GB" sz="800" b="0" i="0" u="none" strike="noStrike" dirty="0">
                        <a:solidFill>
                          <a:srgbClr val="9E1B34"/>
                        </a:solidFill>
                        <a:effectLst/>
                        <a:latin typeface="Gill Sans"/>
                      </a:endParaRPr>
                    </a:p>
                    <a:p>
                      <a:pPr algn="just" fontAlgn="b"/>
                      <a:r>
                        <a:rPr lang="en-GB" sz="800" b="0" i="0" u="none" strike="noStrike" dirty="0">
                          <a:solidFill>
                            <a:srgbClr val="9E1B34"/>
                          </a:solidFill>
                          <a:effectLst/>
                          <a:latin typeface="Gill Sans"/>
                        </a:rPr>
                        <a:t>Staff exchange collaboration agreement, for strengthening relations with Finnvera, a Finnish state-owned development entity.</a:t>
                      </a:r>
                    </a:p>
                    <a:p>
                      <a:pPr algn="just" fontAlgn="b"/>
                      <a:endParaRPr lang="en-GB" sz="800" b="0" i="0" u="none" strike="noStrike" dirty="0">
                        <a:solidFill>
                          <a:srgbClr val="9E1B34"/>
                        </a:solidFill>
                        <a:effectLst/>
                        <a:latin typeface="Gill Sans"/>
                      </a:endParaRPr>
                    </a:p>
                  </a:txBody>
                  <a:tcPr marL="36000" marR="72000" marT="817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5"/>
                  </a:ext>
                </a:extLst>
              </a:tr>
              <a:tr h="373933">
                <a:tc>
                  <a:txBody>
                    <a:bodyPr/>
                    <a:lstStyle/>
                    <a:p>
                      <a:pPr marL="171450" indent="-171450" algn="l" fontAlgn="b">
                        <a:buFont typeface="Arial" pitchFamily="34" charset="0"/>
                        <a:buChar char="•"/>
                      </a:pPr>
                      <a:r>
                        <a:rPr lang="en-GB" sz="800" b="1" i="0" u="none" strike="noStrike" dirty="0">
                          <a:solidFill>
                            <a:schemeClr val="bg1"/>
                          </a:solidFill>
                          <a:effectLst/>
                          <a:latin typeface="Gill Sans"/>
                        </a:rPr>
                        <a:t>Black Sea Trade and Development Bank (BSTDB)</a:t>
                      </a:r>
                    </a:p>
                  </a:txBody>
                  <a:tcPr marL="8164" marR="8164" marT="817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solidFill>
                      <a:srgbClr val="EBAB00"/>
                    </a:solidFill>
                  </a:tcPr>
                </a:tc>
                <a:tc>
                  <a:txBody>
                    <a:bodyPr/>
                    <a:lstStyle/>
                    <a:p>
                      <a:pPr algn="just" fontAlgn="b"/>
                      <a:r>
                        <a:rPr lang="en-GB" sz="800" b="0" i="0" u="none" strike="noStrike" dirty="0">
                          <a:solidFill>
                            <a:srgbClr val="9E1B34"/>
                          </a:solidFill>
                          <a:effectLst/>
                          <a:latin typeface="Gill Sans"/>
                        </a:rPr>
                        <a:t>Collaboration agreement for establishing a cooperation framework between the two institutions for temporary staff exchanges.</a:t>
                      </a:r>
                    </a:p>
                  </a:txBody>
                  <a:tcPr marL="36000" marR="72000" marT="8173" marB="0" anchor="ctr">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tcPr>
                </a:tc>
                <a:extLst>
                  <a:ext uri="{0D108BD9-81ED-4DB2-BD59-A6C34878D82A}">
                    <a16:rowId xmlns="" xmlns:a16="http://schemas.microsoft.com/office/drawing/2014/main" val="10006"/>
                  </a:ext>
                </a:extLst>
              </a:tr>
            </a:tbl>
          </a:graphicData>
        </a:graphic>
      </p:graphicFrame>
      <p:sp>
        <p:nvSpPr>
          <p:cNvPr id="39" name="38 Rectángulo">
            <a:extLst>
              <a:ext uri="{FF2B5EF4-FFF2-40B4-BE49-F238E27FC236}">
                <a16:creationId xmlns="" xmlns:a16="http://schemas.microsoft.com/office/drawing/2014/main" id="{6EBD441B-069B-4D85-BF80-2CDCEED28556}"/>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0" name="39 Rectángulo">
            <a:extLst>
              <a:ext uri="{FF2B5EF4-FFF2-40B4-BE49-F238E27FC236}">
                <a16:creationId xmlns="" xmlns:a16="http://schemas.microsoft.com/office/drawing/2014/main" id="{2BB52A0D-2969-488A-A6A9-E5400400E6D9}"/>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1 Marcador de número de diapositiva">
            <a:extLst>
              <a:ext uri="{FF2B5EF4-FFF2-40B4-BE49-F238E27FC236}">
                <a16:creationId xmlns="" xmlns:a16="http://schemas.microsoft.com/office/drawing/2014/main" id="{115FC454-94AB-4E73-9B77-F8AC2CDD5623}"/>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032DE90A-7975-4D1D-AAF8-5E82C825C171}" type="slidenum">
              <a:rPr lang="es-ES" altLang="es-ES" sz="1600" b="1">
                <a:solidFill>
                  <a:srgbClr val="FFC000"/>
                </a:solidFill>
              </a:rPr>
              <a:pPr eaLnBrk="1" hangingPunct="1">
                <a:spcBef>
                  <a:spcPct val="0"/>
                </a:spcBef>
                <a:buFontTx/>
                <a:buNone/>
              </a:pPr>
              <a:t>47</a:t>
            </a:fld>
            <a:endParaRPr lang="en-GB" altLang="es-ES" sz="1600" b="1">
              <a:solidFill>
                <a:srgbClr val="FFC000"/>
              </a:solidFill>
            </a:endParaRPr>
          </a:p>
        </p:txBody>
      </p:sp>
      <p:sp>
        <p:nvSpPr>
          <p:cNvPr id="47" name="46 Rectángulo">
            <a:hlinkClick r:id="" action="ppaction://noaction"/>
            <a:extLst>
              <a:ext uri="{FF2B5EF4-FFF2-40B4-BE49-F238E27FC236}">
                <a16:creationId xmlns="" xmlns:a16="http://schemas.microsoft.com/office/drawing/2014/main" id="{6F872D94-5F54-4FF8-A73E-2A01A25CC0DD}"/>
              </a:ext>
            </a:extLst>
          </p:cNvPr>
          <p:cNvSpPr/>
          <p:nvPr/>
        </p:nvSpPr>
        <p:spPr>
          <a:xfrm>
            <a:off x="250825" y="1773238"/>
            <a:ext cx="95250" cy="7143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48" name="47 Rectángulo">
            <a:hlinkClick r:id="rId3" action="ppaction://hlinksldjump"/>
            <a:extLst>
              <a:ext uri="{FF2B5EF4-FFF2-40B4-BE49-F238E27FC236}">
                <a16:creationId xmlns="" xmlns:a16="http://schemas.microsoft.com/office/drawing/2014/main" id="{20580CA0-2534-4C0A-A2B0-0248A0EE00D1}"/>
              </a:ext>
            </a:extLst>
          </p:cNvPr>
          <p:cNvSpPr/>
          <p:nvPr/>
        </p:nvSpPr>
        <p:spPr>
          <a:xfrm>
            <a:off x="250825" y="1844675"/>
            <a:ext cx="95250" cy="714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49" name="48 Rectángulo">
            <a:hlinkClick r:id="rId3" action="ppaction://hlinksldjump"/>
            <a:extLst>
              <a:ext uri="{FF2B5EF4-FFF2-40B4-BE49-F238E27FC236}">
                <a16:creationId xmlns="" xmlns:a16="http://schemas.microsoft.com/office/drawing/2014/main" id="{2CFF97ED-5CAD-480B-A36D-E642E1F2BC60}"/>
              </a:ext>
            </a:extLst>
          </p:cNvPr>
          <p:cNvSpPr/>
          <p:nvPr/>
        </p:nvSpPr>
        <p:spPr>
          <a:xfrm>
            <a:off x="250825" y="191611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0" name="49 Rectángulo">
            <a:hlinkClick r:id="rId4" action="ppaction://hlinksldjump"/>
            <a:extLst>
              <a:ext uri="{FF2B5EF4-FFF2-40B4-BE49-F238E27FC236}">
                <a16:creationId xmlns="" xmlns:a16="http://schemas.microsoft.com/office/drawing/2014/main" id="{54EBAE21-6D0A-4F85-B1EE-F30A8BEBCBBB}"/>
              </a:ext>
            </a:extLst>
          </p:cNvPr>
          <p:cNvSpPr/>
          <p:nvPr/>
        </p:nvSpPr>
        <p:spPr>
          <a:xfrm>
            <a:off x="250825" y="2090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1" name="50 Rectángulo">
            <a:hlinkClick r:id="rId5" action="ppaction://hlinksldjump"/>
            <a:extLst>
              <a:ext uri="{FF2B5EF4-FFF2-40B4-BE49-F238E27FC236}">
                <a16:creationId xmlns="" xmlns:a16="http://schemas.microsoft.com/office/drawing/2014/main" id="{6AA12C1C-CB25-4DF3-9E07-6F54C0EAC02F}"/>
              </a:ext>
            </a:extLst>
          </p:cNvPr>
          <p:cNvSpPr/>
          <p:nvPr/>
        </p:nvSpPr>
        <p:spPr>
          <a:xfrm>
            <a:off x="250825" y="22050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2" name="51 Rectángulo">
            <a:hlinkClick r:id="rId6" action="ppaction://hlinksldjump"/>
            <a:extLst>
              <a:ext uri="{FF2B5EF4-FFF2-40B4-BE49-F238E27FC236}">
                <a16:creationId xmlns="" xmlns:a16="http://schemas.microsoft.com/office/drawing/2014/main" id="{1E0A0B0A-4C84-4DD3-AFF6-851761998EA1}"/>
              </a:ext>
            </a:extLst>
          </p:cNvPr>
          <p:cNvSpPr/>
          <p:nvPr/>
        </p:nvSpPr>
        <p:spPr>
          <a:xfrm>
            <a:off x="250825" y="22764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3" name="52 Rectángulo">
            <a:hlinkClick r:id="" action="ppaction://noaction"/>
            <a:extLst>
              <a:ext uri="{FF2B5EF4-FFF2-40B4-BE49-F238E27FC236}">
                <a16:creationId xmlns="" xmlns:a16="http://schemas.microsoft.com/office/drawing/2014/main" id="{7A675028-0D48-4B63-BC7D-D23F3D91E83E}"/>
              </a:ext>
            </a:extLst>
          </p:cNvPr>
          <p:cNvSpPr/>
          <p:nvPr/>
        </p:nvSpPr>
        <p:spPr>
          <a:xfrm>
            <a:off x="250825" y="23780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4" name="53 Rectángulo">
            <a:hlinkClick r:id="rId7" action="ppaction://hlinksldjump"/>
            <a:extLst>
              <a:ext uri="{FF2B5EF4-FFF2-40B4-BE49-F238E27FC236}">
                <a16:creationId xmlns="" xmlns:a16="http://schemas.microsoft.com/office/drawing/2014/main" id="{163FE6BC-D2A3-4534-88EC-F677FB6F90C8}"/>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5" name="54 Rectángulo">
            <a:hlinkClick r:id="rId7" action="ppaction://hlinksldjump"/>
            <a:extLst>
              <a:ext uri="{FF2B5EF4-FFF2-40B4-BE49-F238E27FC236}">
                <a16:creationId xmlns="" xmlns:a16="http://schemas.microsoft.com/office/drawing/2014/main" id="{FF10E62F-1D1F-444C-ACB6-DB27BF039EDA}"/>
              </a:ext>
            </a:extLst>
          </p:cNvPr>
          <p:cNvSpPr/>
          <p:nvPr/>
        </p:nvSpPr>
        <p:spPr>
          <a:xfrm>
            <a:off x="250825" y="2451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6" name="55 Rectángulo">
            <a:hlinkClick r:id="rId8" action="ppaction://hlinksldjump"/>
            <a:extLst>
              <a:ext uri="{FF2B5EF4-FFF2-40B4-BE49-F238E27FC236}">
                <a16:creationId xmlns="" xmlns:a16="http://schemas.microsoft.com/office/drawing/2014/main" id="{FFF28E95-E8C4-459F-AF84-3C4E73D5F4E4}"/>
              </a:ext>
            </a:extLst>
          </p:cNvPr>
          <p:cNvSpPr/>
          <p:nvPr/>
        </p:nvSpPr>
        <p:spPr>
          <a:xfrm>
            <a:off x="250825" y="25654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7" name="56 Rectángulo">
            <a:hlinkClick r:id="rId9" action="ppaction://hlinksldjump"/>
            <a:extLst>
              <a:ext uri="{FF2B5EF4-FFF2-40B4-BE49-F238E27FC236}">
                <a16:creationId xmlns="" xmlns:a16="http://schemas.microsoft.com/office/drawing/2014/main" id="{7BFE3308-2C5A-4771-8D2D-D185FF70B6F0}"/>
              </a:ext>
            </a:extLst>
          </p:cNvPr>
          <p:cNvSpPr/>
          <p:nvPr/>
        </p:nvSpPr>
        <p:spPr>
          <a:xfrm>
            <a:off x="250825" y="26368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8" name="57 Rectángulo">
            <a:hlinkClick r:id="rId9" action="ppaction://hlinksldjump"/>
            <a:extLst>
              <a:ext uri="{FF2B5EF4-FFF2-40B4-BE49-F238E27FC236}">
                <a16:creationId xmlns="" xmlns:a16="http://schemas.microsoft.com/office/drawing/2014/main" id="{AB06590D-3DEF-470D-8E83-6B87BE43CEA3}"/>
              </a:ext>
            </a:extLst>
          </p:cNvPr>
          <p:cNvSpPr/>
          <p:nvPr/>
        </p:nvSpPr>
        <p:spPr>
          <a:xfrm>
            <a:off x="250825" y="27384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59" name="58 Rectángulo">
            <a:hlinkClick r:id="rId10" action="ppaction://hlinksldjump"/>
            <a:extLst>
              <a:ext uri="{FF2B5EF4-FFF2-40B4-BE49-F238E27FC236}">
                <a16:creationId xmlns="" xmlns:a16="http://schemas.microsoft.com/office/drawing/2014/main" id="{3FDA585F-8BA5-45B7-914A-DEE321C966B1}"/>
              </a:ext>
            </a:extLst>
          </p:cNvPr>
          <p:cNvSpPr/>
          <p:nvPr/>
        </p:nvSpPr>
        <p:spPr>
          <a:xfrm>
            <a:off x="263525" y="2852738"/>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0" name="59 Rectángulo">
            <a:hlinkClick r:id="rId11" action="ppaction://hlinksldjump"/>
            <a:extLst>
              <a:ext uri="{FF2B5EF4-FFF2-40B4-BE49-F238E27FC236}">
                <a16:creationId xmlns="" xmlns:a16="http://schemas.microsoft.com/office/drawing/2014/main" id="{960DF08D-4831-4278-BA47-64B69E786AE6}"/>
              </a:ext>
            </a:extLst>
          </p:cNvPr>
          <p:cNvSpPr/>
          <p:nvPr/>
        </p:nvSpPr>
        <p:spPr>
          <a:xfrm>
            <a:off x="250825" y="292417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1" name="60 Rectángulo">
            <a:hlinkClick r:id="rId12" action="ppaction://hlinksldjump"/>
            <a:extLst>
              <a:ext uri="{FF2B5EF4-FFF2-40B4-BE49-F238E27FC236}">
                <a16:creationId xmlns="" xmlns:a16="http://schemas.microsoft.com/office/drawing/2014/main" id="{6CB4BEF6-E1F9-4962-97AE-14B2E2CBDCC6}"/>
              </a:ext>
            </a:extLst>
          </p:cNvPr>
          <p:cNvSpPr/>
          <p:nvPr/>
        </p:nvSpPr>
        <p:spPr>
          <a:xfrm>
            <a:off x="250825" y="2997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2" name="61 Rectángulo">
            <a:hlinkClick r:id="rId13" action="ppaction://hlinksldjump"/>
            <a:extLst>
              <a:ext uri="{FF2B5EF4-FFF2-40B4-BE49-F238E27FC236}">
                <a16:creationId xmlns="" xmlns:a16="http://schemas.microsoft.com/office/drawing/2014/main" id="{4D360B6D-F72E-4F09-81DF-77A68016FEB5}"/>
              </a:ext>
            </a:extLst>
          </p:cNvPr>
          <p:cNvSpPr/>
          <p:nvPr/>
        </p:nvSpPr>
        <p:spPr>
          <a:xfrm>
            <a:off x="250825" y="30988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3" name="62 Rectángulo">
            <a:hlinkClick r:id="rId14" action="ppaction://hlinksldjump"/>
            <a:extLst>
              <a:ext uri="{FF2B5EF4-FFF2-40B4-BE49-F238E27FC236}">
                <a16:creationId xmlns="" xmlns:a16="http://schemas.microsoft.com/office/drawing/2014/main" id="{E3B1D6C4-C582-4E35-9B20-EC30E5C3FA3D}"/>
              </a:ext>
            </a:extLst>
          </p:cNvPr>
          <p:cNvSpPr/>
          <p:nvPr/>
        </p:nvSpPr>
        <p:spPr>
          <a:xfrm>
            <a:off x="250825" y="32131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4" name="63 Rectángulo">
            <a:hlinkClick r:id="rId15" action="ppaction://hlinksldjump"/>
            <a:extLst>
              <a:ext uri="{FF2B5EF4-FFF2-40B4-BE49-F238E27FC236}">
                <a16:creationId xmlns="" xmlns:a16="http://schemas.microsoft.com/office/drawing/2014/main" id="{307E1E4C-D537-4CFC-BAF8-908F012510DE}"/>
              </a:ext>
            </a:extLst>
          </p:cNvPr>
          <p:cNvSpPr/>
          <p:nvPr/>
        </p:nvSpPr>
        <p:spPr>
          <a:xfrm>
            <a:off x="250825" y="3365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5" name="64 Rectángulo">
            <a:hlinkClick r:id="rId16" action="ppaction://hlinksldjump"/>
            <a:extLst>
              <a:ext uri="{FF2B5EF4-FFF2-40B4-BE49-F238E27FC236}">
                <a16:creationId xmlns="" xmlns:a16="http://schemas.microsoft.com/office/drawing/2014/main" id="{F57E314C-7196-4905-802B-649ECF06E258}"/>
              </a:ext>
            </a:extLst>
          </p:cNvPr>
          <p:cNvSpPr/>
          <p:nvPr/>
        </p:nvSpPr>
        <p:spPr>
          <a:xfrm>
            <a:off x="250825" y="3573463"/>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6" name="65 Rectángulo">
            <a:hlinkClick r:id="rId16" action="ppaction://hlinksldjump"/>
            <a:extLst>
              <a:ext uri="{FF2B5EF4-FFF2-40B4-BE49-F238E27FC236}">
                <a16:creationId xmlns="" xmlns:a16="http://schemas.microsoft.com/office/drawing/2014/main" id="{1E7E14B5-BC59-4DFB-8215-9D59E295E62B}"/>
              </a:ext>
            </a:extLst>
          </p:cNvPr>
          <p:cNvSpPr/>
          <p:nvPr/>
        </p:nvSpPr>
        <p:spPr>
          <a:xfrm>
            <a:off x="250825" y="37465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7" name="66 Rectángulo">
            <a:hlinkClick r:id="" action="ppaction://noaction"/>
            <a:extLst>
              <a:ext uri="{FF2B5EF4-FFF2-40B4-BE49-F238E27FC236}">
                <a16:creationId xmlns="" xmlns:a16="http://schemas.microsoft.com/office/drawing/2014/main" id="{BA427DAD-1B04-42B7-9742-8CA726AEE038}"/>
              </a:ext>
            </a:extLst>
          </p:cNvPr>
          <p:cNvSpPr/>
          <p:nvPr/>
        </p:nvSpPr>
        <p:spPr>
          <a:xfrm>
            <a:off x="250825" y="39338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8" name="67 Rectángulo">
            <a:hlinkClick r:id="" action="ppaction://noaction"/>
            <a:extLst>
              <a:ext uri="{FF2B5EF4-FFF2-40B4-BE49-F238E27FC236}">
                <a16:creationId xmlns="" xmlns:a16="http://schemas.microsoft.com/office/drawing/2014/main" id="{122BE912-02A3-4ACD-8596-31141E18EF9C}"/>
              </a:ext>
            </a:extLst>
          </p:cNvPr>
          <p:cNvSpPr/>
          <p:nvPr/>
        </p:nvSpPr>
        <p:spPr>
          <a:xfrm>
            <a:off x="250825" y="4035425"/>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69" name="68 Rectángulo">
            <a:hlinkClick r:id="" action="ppaction://noaction"/>
            <a:extLst>
              <a:ext uri="{FF2B5EF4-FFF2-40B4-BE49-F238E27FC236}">
                <a16:creationId xmlns="" xmlns:a16="http://schemas.microsoft.com/office/drawing/2014/main" id="{C84FCF75-EDBB-4850-A374-C5B5E16D0F75}"/>
              </a:ext>
            </a:extLst>
          </p:cNvPr>
          <p:cNvSpPr/>
          <p:nvPr/>
        </p:nvSpPr>
        <p:spPr>
          <a:xfrm>
            <a:off x="250825" y="41783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0" name="69 Rectángulo">
            <a:hlinkClick r:id="" action="ppaction://noaction"/>
            <a:extLst>
              <a:ext uri="{FF2B5EF4-FFF2-40B4-BE49-F238E27FC236}">
                <a16:creationId xmlns="" xmlns:a16="http://schemas.microsoft.com/office/drawing/2014/main" id="{0C311272-856E-4B8D-9E96-AC99141D6CBD}"/>
              </a:ext>
            </a:extLst>
          </p:cNvPr>
          <p:cNvSpPr/>
          <p:nvPr/>
        </p:nvSpPr>
        <p:spPr>
          <a:xfrm>
            <a:off x="250825" y="42926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sp>
        <p:nvSpPr>
          <p:cNvPr id="71" name="70 Rectángulo">
            <a:hlinkClick r:id="" action="ppaction://noaction"/>
            <a:extLst>
              <a:ext uri="{FF2B5EF4-FFF2-40B4-BE49-F238E27FC236}">
                <a16:creationId xmlns="" xmlns:a16="http://schemas.microsoft.com/office/drawing/2014/main" id="{8125F38E-18E0-4C1A-968A-FBC492DD1A97}"/>
              </a:ext>
            </a:extLst>
          </p:cNvPr>
          <p:cNvSpPr/>
          <p:nvPr/>
        </p:nvSpPr>
        <p:spPr>
          <a:xfrm>
            <a:off x="250825" y="4394200"/>
            <a:ext cx="95250" cy="1143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a:p>
        </p:txBody>
      </p:sp>
      <p:grpSp>
        <p:nvGrpSpPr>
          <p:cNvPr id="7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73" name="8 Rectángulo">
              <a:hlinkClick r:id="rId1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74" name="8 Rectángulo">
              <a:hlinkClick r:id="rId1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75" name="8 Rectángulo">
              <a:hlinkClick r:id="rId1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76" name="8 Rectángulo">
              <a:hlinkClick r:id="rId5"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91" name="8 Rectángulo">
              <a:hlinkClick r:id="rId16"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92" name="8 Rectángulo">
              <a:hlinkClick r:id="rId2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93" name="8 Rectángulo">
              <a:hlinkClick r:id="rId2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94" name="8 Rectángulo">
              <a:hlinkClick r:id="rId2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95" name="8 Rectángulo">
              <a:hlinkClick r:id="rId2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96" name="8 Rectángulo">
              <a:hlinkClick r:id="rId2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97" name="8 Rectángulo">
              <a:hlinkClick r:id="rId2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98" name="8 Rectángulo">
              <a:hlinkClick r:id="rId2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77" name="76 Grupo"/>
          <p:cNvGrpSpPr/>
          <p:nvPr/>
        </p:nvGrpSpPr>
        <p:grpSpPr>
          <a:xfrm>
            <a:off x="93663" y="5481228"/>
            <a:ext cx="1320800" cy="684622"/>
            <a:chOff x="93663" y="5481228"/>
            <a:chExt cx="1320800" cy="684622"/>
          </a:xfrm>
        </p:grpSpPr>
        <p:sp>
          <p:nvSpPr>
            <p:cNvPr id="78" name="8 Rectángulo">
              <a:hlinkClick r:id="rId2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79" name="Picture 10" descr="http://images.gofreedownload.net/3-gray-printer-33855.jpg">
              <a:hlinkClick r:id="rId2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5D46E39B-3C24-493A-B15D-3C62C2810C3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D6723237-B04F-4B5A-8D03-6913411A9903}"/>
              </a:ext>
            </a:extLst>
          </p:cNvPr>
          <p:cNvSpPr/>
          <p:nvPr/>
        </p:nvSpPr>
        <p:spPr>
          <a:xfrm>
            <a:off x="0" y="6742113"/>
            <a:ext cx="914400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 name="3 Rectángulo">
            <a:extLst>
              <a:ext uri="{FF2B5EF4-FFF2-40B4-BE49-F238E27FC236}">
                <a16:creationId xmlns="" xmlns:a16="http://schemas.microsoft.com/office/drawing/2014/main" id="{6C2695BB-4F07-40BD-8FBF-A4B20E911483}"/>
              </a:ext>
            </a:extLst>
          </p:cNvPr>
          <p:cNvSpPr/>
          <p:nvPr/>
        </p:nvSpPr>
        <p:spPr>
          <a:xfrm>
            <a:off x="0" y="0"/>
            <a:ext cx="9144000" cy="67468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p>
          <a:p>
            <a:pPr fontAlgn="auto">
              <a:spcBef>
                <a:spcPts val="0"/>
              </a:spcBef>
              <a:spcAft>
                <a:spcPts val="0"/>
              </a:spcAft>
              <a:defRPr/>
            </a:pPr>
            <a:r>
              <a:rPr lang="en-GB" sz="1600" b="1" dirty="0">
                <a:solidFill>
                  <a:schemeClr val="accent2">
                    <a:lumMod val="75000"/>
                  </a:schemeClr>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50181" name="Picture 2">
            <a:extLst>
              <a:ext uri="{FF2B5EF4-FFF2-40B4-BE49-F238E27FC236}">
                <a16:creationId xmlns="" xmlns:a16="http://schemas.microsoft.com/office/drawing/2014/main" id="{368D7072-3F77-4084-AB6C-3D02C6AD58F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207963"/>
            <a:ext cx="6858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3" name="1 Marcador de número de diapositiva">
            <a:extLst>
              <a:ext uri="{FF2B5EF4-FFF2-40B4-BE49-F238E27FC236}">
                <a16:creationId xmlns="" xmlns:a16="http://schemas.microsoft.com/office/drawing/2014/main" id="{01DDA352-F3AF-4751-9AC7-C87A57BE91A4}"/>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C0BABA43-910F-4852-8253-F14759D5AA14}" type="slidenum">
              <a:rPr lang="es-ES" altLang="es-ES" sz="1600" b="1">
                <a:solidFill>
                  <a:srgbClr val="FFC000"/>
                </a:solidFill>
              </a:rPr>
              <a:pPr eaLnBrk="1" hangingPunct="1">
                <a:spcBef>
                  <a:spcPct val="0"/>
                </a:spcBef>
                <a:buFontTx/>
                <a:buNone/>
              </a:pPr>
              <a:t>48</a:t>
            </a:fld>
            <a:endParaRPr lang="en-GB" altLang="es-ES" sz="1600" b="1">
              <a:solidFill>
                <a:srgbClr val="FFC000"/>
              </a:solidFill>
            </a:endParaRPr>
          </a:p>
        </p:txBody>
      </p:sp>
      <p:sp>
        <p:nvSpPr>
          <p:cNvPr id="24" name="23 Rectángulo">
            <a:extLst>
              <a:ext uri="{FF2B5EF4-FFF2-40B4-BE49-F238E27FC236}">
                <a16:creationId xmlns="" xmlns:a16="http://schemas.microsoft.com/office/drawing/2014/main" id="{C3A5C77F-86B2-42D0-9132-D9C1348864E7}"/>
              </a:ext>
            </a:extLst>
          </p:cNvPr>
          <p:cNvSpPr/>
          <p:nvPr/>
        </p:nvSpPr>
        <p:spPr>
          <a:xfrm>
            <a:off x="1631950" y="836613"/>
            <a:ext cx="7261225" cy="254000"/>
          </a:xfrm>
          <a:prstGeom prst="rect">
            <a:avLst/>
          </a:prstGeom>
          <a:solidFill>
            <a:srgbClr val="EBAB00"/>
          </a:solidFill>
        </p:spPr>
        <p:txBody>
          <a:bodyPr>
            <a:spAutoFit/>
          </a:bodyPr>
          <a:lstStyle/>
          <a:p>
            <a:pPr fontAlgn="auto">
              <a:spcBef>
                <a:spcPts val="0"/>
              </a:spcBef>
              <a:spcAft>
                <a:spcPts val="0"/>
              </a:spcAft>
              <a:defRPr/>
            </a:pPr>
            <a:r>
              <a:rPr lang="en-GB" sz="1050" b="1" dirty="0">
                <a:solidFill>
                  <a:schemeClr val="accent2">
                    <a:lumMod val="75000"/>
                  </a:schemeClr>
                </a:solidFill>
                <a:latin typeface="Gill Sans"/>
              </a:rPr>
              <a:t>STRATEGIC ALLIANCES</a:t>
            </a:r>
            <a:endParaRPr lang="en-GB" sz="1050" b="1" dirty="0">
              <a:solidFill>
                <a:schemeClr val="tx1">
                  <a:lumMod val="50000"/>
                  <a:lumOff val="50000"/>
                </a:schemeClr>
              </a:solidFill>
              <a:latin typeface="Gill Sans"/>
              <a:cs typeface="+mn-cs"/>
            </a:endParaRPr>
          </a:p>
        </p:txBody>
      </p:sp>
      <p:pic>
        <p:nvPicPr>
          <p:cNvPr id="2" name="Imagen 1"/>
          <p:cNvPicPr>
            <a:picLocks noChangeAspect="1"/>
          </p:cNvPicPr>
          <p:nvPr/>
        </p:nvPicPr>
        <p:blipFill>
          <a:blip r:embed="rId3"/>
          <a:stretch>
            <a:fillRect/>
          </a:stretch>
        </p:blipFill>
        <p:spPr>
          <a:xfrm>
            <a:off x="1775962" y="1196752"/>
            <a:ext cx="6973200" cy="5262980"/>
          </a:xfrm>
          <a:prstGeom prst="rect">
            <a:avLst/>
          </a:prstGeom>
        </p:spPr>
      </p:pic>
      <p:grpSp>
        <p:nvGrpSpPr>
          <p:cNvPr id="3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6"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7"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8"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39"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2"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3"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4"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5"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46"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47"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48"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2"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2" name="21 Grupo"/>
          <p:cNvGrpSpPr/>
          <p:nvPr/>
        </p:nvGrpSpPr>
        <p:grpSpPr>
          <a:xfrm>
            <a:off x="93663" y="5481228"/>
            <a:ext cx="1320800" cy="684622"/>
            <a:chOff x="93663" y="5481228"/>
            <a:chExt cx="1320800" cy="684622"/>
          </a:xfrm>
        </p:grpSpPr>
        <p:sp>
          <p:nvSpPr>
            <p:cNvPr id="23"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4D160BB7-9CDA-42A9-88EB-DA8DF7BBCED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580CF735-1912-4462-9A90-FBCA0ADCE374}"/>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405B8A9-DED6-4301-B09A-E58F788E8022}"/>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A6C90D23-6C39-444D-94B2-FFE9C6DBBFF8}" type="slidenum">
              <a:rPr lang="es-ES" altLang="es-ES" sz="1600" b="1">
                <a:solidFill>
                  <a:srgbClr val="FFC000"/>
                </a:solidFill>
              </a:rPr>
              <a:pPr algn="r" eaLnBrk="1" hangingPunct="1">
                <a:spcBef>
                  <a:spcPct val="0"/>
                </a:spcBef>
                <a:buFontTx/>
                <a:buNone/>
              </a:pPr>
              <a:t>49</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11B7765E-36E5-4AE7-8511-514C7B12FA8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51206" name="Picture 2">
            <a:extLst>
              <a:ext uri="{FF2B5EF4-FFF2-40B4-BE49-F238E27FC236}">
                <a16:creationId xmlns="" xmlns:a16="http://schemas.microsoft.com/office/drawing/2014/main" id="{086C976E-AE14-4007-88E8-50B950D2627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7" name="AutoShape 6" descr="Resultado de imagen de imagen de calendario 2016">
            <a:extLst>
              <a:ext uri="{FF2B5EF4-FFF2-40B4-BE49-F238E27FC236}">
                <a16:creationId xmlns="" xmlns:a16="http://schemas.microsoft.com/office/drawing/2014/main" id="{8B86D26A-B43E-40A2-ABC2-91AB13083A08}"/>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1208" name="AutoShape 8" descr="Resultado de imagen de imagen de calendario 2016">
            <a:extLst>
              <a:ext uri="{FF2B5EF4-FFF2-40B4-BE49-F238E27FC236}">
                <a16:creationId xmlns="" xmlns:a16="http://schemas.microsoft.com/office/drawing/2014/main" id="{1635302B-D231-491F-B108-2A62BB5F407D}"/>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1209" name="AutoShape 12" descr="Resultado de imagen de imagen de verificacion">
            <a:extLst>
              <a:ext uri="{FF2B5EF4-FFF2-40B4-BE49-F238E27FC236}">
                <a16:creationId xmlns="" xmlns:a16="http://schemas.microsoft.com/office/drawing/2014/main" id="{2A5359F8-8CB0-4245-9F54-7ECEF584F535}"/>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1210" name="AutoShape 14" descr="Resultado de imagen de imagen de verificacion">
            <a:extLst>
              <a:ext uri="{FF2B5EF4-FFF2-40B4-BE49-F238E27FC236}">
                <a16:creationId xmlns="" xmlns:a16="http://schemas.microsoft.com/office/drawing/2014/main" id="{BB89AD59-FFDD-431E-B63B-5E93D46049A4}"/>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1211" name="8 Rectángulo">
            <a:extLst>
              <a:ext uri="{FF2B5EF4-FFF2-40B4-BE49-F238E27FC236}">
                <a16:creationId xmlns="" xmlns:a16="http://schemas.microsoft.com/office/drawing/2014/main" id="{C86C9724-4DE1-4C22-99F7-A4B86F0D9169}"/>
              </a:ext>
            </a:extLst>
          </p:cNvPr>
          <p:cNvSpPr>
            <a:spLocks noChangeArrowheads="1"/>
          </p:cNvSpPr>
          <p:nvPr/>
        </p:nvSpPr>
        <p:spPr bwMode="auto">
          <a:xfrm>
            <a:off x="1727200" y="1030288"/>
            <a:ext cx="6731000" cy="274637"/>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DEVELOPMENT OF THE MAIN INDICATORS</a:t>
            </a:r>
          </a:p>
        </p:txBody>
      </p:sp>
      <p:graphicFrame>
        <p:nvGraphicFramePr>
          <p:cNvPr id="41130" name="Group 170">
            <a:extLst>
              <a:ext uri="{FF2B5EF4-FFF2-40B4-BE49-F238E27FC236}">
                <a16:creationId xmlns="" xmlns:a16="http://schemas.microsoft.com/office/drawing/2014/main" id="{17FAAAA4-A986-455B-BC5C-2504ED366301}"/>
              </a:ext>
            </a:extLst>
          </p:cNvPr>
          <p:cNvGraphicFramePr>
            <a:graphicFrameLocks noGrp="1"/>
          </p:cNvGraphicFramePr>
          <p:nvPr/>
        </p:nvGraphicFramePr>
        <p:xfrm>
          <a:off x="1727200" y="1541463"/>
          <a:ext cx="6721474" cy="3944941"/>
        </p:xfrm>
        <a:graphic>
          <a:graphicData uri="http://schemas.openxmlformats.org/drawingml/2006/table">
            <a:tbl>
              <a:tblPr/>
              <a:tblGrid>
                <a:gridCol w="3053621">
                  <a:extLst>
                    <a:ext uri="{9D8B030D-6E8A-4147-A177-3AD203B41FA5}">
                      <a16:colId xmlns="" xmlns:a16="http://schemas.microsoft.com/office/drawing/2014/main" val="20000"/>
                    </a:ext>
                  </a:extLst>
                </a:gridCol>
                <a:gridCol w="713681">
                  <a:extLst>
                    <a:ext uri="{9D8B030D-6E8A-4147-A177-3AD203B41FA5}">
                      <a16:colId xmlns="" xmlns:a16="http://schemas.microsoft.com/office/drawing/2014/main" val="20001"/>
                    </a:ext>
                  </a:extLst>
                </a:gridCol>
                <a:gridCol w="682483">
                  <a:extLst>
                    <a:ext uri="{9D8B030D-6E8A-4147-A177-3AD203B41FA5}">
                      <a16:colId xmlns="" xmlns:a16="http://schemas.microsoft.com/office/drawing/2014/main" val="20002"/>
                    </a:ext>
                  </a:extLst>
                </a:gridCol>
                <a:gridCol w="756580">
                  <a:extLst>
                    <a:ext uri="{9D8B030D-6E8A-4147-A177-3AD203B41FA5}">
                      <a16:colId xmlns="" xmlns:a16="http://schemas.microsoft.com/office/drawing/2014/main" val="20003"/>
                    </a:ext>
                  </a:extLst>
                </a:gridCol>
                <a:gridCol w="709781">
                  <a:extLst>
                    <a:ext uri="{9D8B030D-6E8A-4147-A177-3AD203B41FA5}">
                      <a16:colId xmlns="" xmlns:a16="http://schemas.microsoft.com/office/drawing/2014/main" val="20004"/>
                    </a:ext>
                  </a:extLst>
                </a:gridCol>
                <a:gridCol w="805328">
                  <a:extLst>
                    <a:ext uri="{9D8B030D-6E8A-4147-A177-3AD203B41FA5}">
                      <a16:colId xmlns="" xmlns:a16="http://schemas.microsoft.com/office/drawing/2014/main" val="20005"/>
                    </a:ext>
                  </a:extLst>
                </a:gridCol>
              </a:tblGrid>
              <a:tr h="460363">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dirty="0">
                          <a:ln>
                            <a:noFill/>
                          </a:ln>
                          <a:solidFill>
                            <a:srgbClr val="FFFFFF"/>
                          </a:solidFill>
                          <a:effectLst/>
                          <a:latin typeface="Gill Sans" charset="0"/>
                        </a:rPr>
                        <a:t>ECONOMIC-FINANCIAL INDICATORS</a:t>
                      </a:r>
                    </a:p>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dirty="0">
                          <a:ln>
                            <a:noFill/>
                          </a:ln>
                          <a:solidFill>
                            <a:srgbClr val="FFFFFF"/>
                          </a:solidFill>
                          <a:effectLst/>
                          <a:latin typeface="Gill Sans" charset="0"/>
                        </a:rPr>
                        <a:t>(millions of euros / %)</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2016</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2015</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2013</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2012</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extLst>
                  <a:ext uri="{0D108BD9-81ED-4DB2-BD59-A6C34878D82A}">
                    <a16:rowId xmlns="" xmlns:a16="http://schemas.microsoft.com/office/drawing/2014/main" val="10000"/>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Total assets</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48,851</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62,173</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83,999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102,230</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115,230</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Credit investment</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31,964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 44,473</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64,397</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76,900</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88,752</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Mediated loans </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18,117</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 26,819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39,136</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42,448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44,104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240583">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Direct loans to clients</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13,848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 17,654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25,261</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34,452</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44,648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External resources</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41,168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 54,243</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75,348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96,669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109,583</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Own funds </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5,674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5,302</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4,934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4,520</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4,009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Interest margin</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26</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99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579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727</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760</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7"/>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Gross margin</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-69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86</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551</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817</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801</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8"/>
                  </a:ext>
                </a:extLst>
              </a:tr>
              <a:tr h="241919">
                <a:tc>
                  <a:txBody>
                    <a:bodyPr/>
                    <a:lstStyle>
                      <a:lvl1pPr marL="85725" indent="-85725"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85725" marR="0" lvl="0" indent="-85725"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Operating activities margin </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448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59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123</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114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85</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9"/>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Pre-tax profit </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448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105</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101</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84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0"/>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Net profit</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315</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42</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74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71</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60</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1"/>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Mediated activity</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4,953</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9,671</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21,469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13,884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11,511</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2"/>
                  </a:ext>
                </a:extLst>
              </a:tr>
              <a:tr h="214434">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Funds managed by third parties</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163,437</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141,016</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104,463</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81,068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53,296</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3"/>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Solvency ratio (%)</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29.4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32.8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23.9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19.8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14.5</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4"/>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Coverage ratio (%)</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114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134</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141</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132</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137</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5"/>
                  </a:ext>
                </a:extLst>
              </a:tr>
              <a:tr h="21443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Arrears</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10.5</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8.8</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7.0</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5.3</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3.9</a:t>
                      </a:r>
                    </a:p>
                  </a:txBody>
                  <a:tcPr marL="7653" marR="7653"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6"/>
                  </a:ext>
                </a:extLst>
              </a:tr>
            </a:tbl>
          </a:graphicData>
        </a:graphic>
      </p:graphicFrame>
      <p:grpSp>
        <p:nvGrpSpPr>
          <p:cNvPr id="4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2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669ECCD1-ECBB-4E34-B792-E280B31EFC7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E5CC2BA5-0071-449F-A61D-AD5FBA9C512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5C9880FA-F198-4C78-B5E9-943993238485}"/>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E6890AEC-2F87-42A0-8926-9F07703E4917}" type="slidenum">
              <a:rPr lang="es-ES" altLang="es-ES" sz="1600" b="1">
                <a:solidFill>
                  <a:srgbClr val="FFC000"/>
                </a:solidFill>
              </a:rPr>
              <a:pPr eaLnBrk="1" hangingPunct="1">
                <a:spcBef>
                  <a:spcPct val="0"/>
                </a:spcBef>
                <a:buFontTx/>
                <a:buNone/>
              </a:pPr>
              <a:t>5</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44B3BE6D-3AD8-4E5D-8004-28BF54F6B2DB}"/>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LETTER FROM THE CHAIRMAN</a:t>
            </a:r>
            <a:endParaRPr lang="en-GB" dirty="0">
              <a:solidFill>
                <a:srgbClr val="9E1B34"/>
              </a:solidFill>
              <a:latin typeface="Gill Sans"/>
            </a:endParaRPr>
          </a:p>
        </p:txBody>
      </p:sp>
      <p:pic>
        <p:nvPicPr>
          <p:cNvPr id="6150" name="Picture 2">
            <a:extLst>
              <a:ext uri="{FF2B5EF4-FFF2-40B4-BE49-F238E27FC236}">
                <a16:creationId xmlns="" xmlns:a16="http://schemas.microsoft.com/office/drawing/2014/main" id="{93329D6C-0B4C-4B2D-8A91-81B6BCE18FF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51" name="AutoShape 6" descr="Resultado de imagen de imagen de calendario 2016">
            <a:extLst>
              <a:ext uri="{FF2B5EF4-FFF2-40B4-BE49-F238E27FC236}">
                <a16:creationId xmlns="" xmlns:a16="http://schemas.microsoft.com/office/drawing/2014/main" id="{7A980B5F-45A1-442F-BA1C-03494B024F86}"/>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152" name="AutoShape 8" descr="Resultado de imagen de imagen de calendario 2016">
            <a:extLst>
              <a:ext uri="{FF2B5EF4-FFF2-40B4-BE49-F238E27FC236}">
                <a16:creationId xmlns="" xmlns:a16="http://schemas.microsoft.com/office/drawing/2014/main" id="{3DF7BD93-F2A1-4BC2-BC3E-6BF7863636E7}"/>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153" name="AutoShape 12" descr="Resultado de imagen de imagen de verificacion">
            <a:extLst>
              <a:ext uri="{FF2B5EF4-FFF2-40B4-BE49-F238E27FC236}">
                <a16:creationId xmlns="" xmlns:a16="http://schemas.microsoft.com/office/drawing/2014/main" id="{AEC40FCA-E33C-47A1-AD9B-9707A32B8E22}"/>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154" name="AutoShape 14" descr="Resultado de imagen de imagen de verificacion">
            <a:extLst>
              <a:ext uri="{FF2B5EF4-FFF2-40B4-BE49-F238E27FC236}">
                <a16:creationId xmlns="" xmlns:a16="http://schemas.microsoft.com/office/drawing/2014/main" id="{2707E987-022A-42F6-860F-DC243D10C5BE}"/>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26" name="25 Rectángulo">
            <a:extLst>
              <a:ext uri="{FF2B5EF4-FFF2-40B4-BE49-F238E27FC236}">
                <a16:creationId xmlns="" xmlns:a16="http://schemas.microsoft.com/office/drawing/2014/main" id="{16E99622-E8D5-470C-89C1-959AE3DE99AB}"/>
              </a:ext>
            </a:extLst>
          </p:cNvPr>
          <p:cNvSpPr/>
          <p:nvPr/>
        </p:nvSpPr>
        <p:spPr>
          <a:xfrm>
            <a:off x="1692275" y="836613"/>
            <a:ext cx="7092950" cy="5708650"/>
          </a:xfrm>
          <a:prstGeom prst="rect">
            <a:avLst/>
          </a:prstGeom>
        </p:spPr>
        <p:txBody>
          <a:bodyPr>
            <a:spAutoFit/>
          </a:bodyPr>
          <a:lstStyle/>
          <a:p>
            <a:pPr algn="just">
              <a:defRPr/>
            </a:pPr>
            <a:r>
              <a:rPr lang="en-GB" sz="900" dirty="0">
                <a:solidFill>
                  <a:schemeClr val="accent2">
                    <a:lumMod val="75000"/>
                  </a:schemeClr>
                </a:solidFill>
                <a:latin typeface="Gill Sans"/>
              </a:rPr>
              <a:t>In 2016, the work undertaken by ICO as a financial agency was once again very important. It is in this context that the Institute manages instruments related to the foreign sector and instruments to extend financing to the Spain's autonomous regions and local authorities. As a whole, the business managed by ICO in 2016 increased by more than 5%.</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The presence of ICO as a significant player in the Spanish finance sector has had a notable influence on economic growth and employment. Our estimates suggest that the impact of ICO financing on economic activity stands at more than €18 million, equivalent to 1.6% of GDP. </a:t>
            </a:r>
            <a:r>
              <a:rPr lang="en-GB" sz="900" b="1" dirty="0">
                <a:solidFill>
                  <a:schemeClr val="accent2">
                    <a:lumMod val="75000"/>
                  </a:schemeClr>
                </a:solidFill>
                <a:latin typeface="Gill Sans"/>
              </a:rPr>
              <a:t>They also suggest that employment created or maintained exceeds 338,000 jobs</a:t>
            </a:r>
            <a:r>
              <a:rPr lang="en-GB" sz="900" dirty="0">
                <a:solidFill>
                  <a:schemeClr val="accent2">
                    <a:lumMod val="75000"/>
                  </a:schemeClr>
                </a:solidFill>
                <a:latin typeface="Gill Sans"/>
              </a:rPr>
              <a:t>, 2.0% of the total volume of full-time equivalent employment.</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To carry out its own activities, ICO raises medium- and long-term funds, for the most part by issuing securities on the capital markets. </a:t>
            </a:r>
            <a:r>
              <a:rPr lang="en-GB" sz="900" b="1" dirty="0">
                <a:solidFill>
                  <a:schemeClr val="accent2">
                    <a:lumMod val="75000"/>
                  </a:schemeClr>
                </a:solidFill>
                <a:latin typeface="Gill Sans"/>
              </a:rPr>
              <a:t>In 2016, ICO issued a new social impact bond</a:t>
            </a:r>
            <a:r>
              <a:rPr lang="en-GB" sz="900" dirty="0">
                <a:solidFill>
                  <a:schemeClr val="accent2">
                    <a:lumMod val="75000"/>
                  </a:schemeClr>
                </a:solidFill>
                <a:latin typeface="Gill Sans"/>
              </a:rPr>
              <a:t>, consolidating its commitment to that market.</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 terms of non-financial aspects, ICO is aware of the increase in value offered by ethical, responsible and transparent management. In the different phases which the Institute's activities have passed through in recent years, a common element has been </a:t>
            </a:r>
            <a:r>
              <a:rPr lang="en-GB" sz="900" b="1" dirty="0">
                <a:solidFill>
                  <a:schemeClr val="accent2">
                    <a:lumMod val="75000"/>
                  </a:schemeClr>
                </a:solidFill>
                <a:latin typeface="Gill Sans"/>
              </a:rPr>
              <a:t>professional and prudent management</a:t>
            </a:r>
            <a:r>
              <a:rPr lang="en-GB" sz="900" dirty="0">
                <a:solidFill>
                  <a:schemeClr val="accent2">
                    <a:lumMod val="75000"/>
                  </a:schemeClr>
                </a:solidFill>
                <a:latin typeface="Gill Sans"/>
              </a:rPr>
              <a:t>, which has made it possible to maintain the highest standards in relation to the key management ratios. Safeguarding profitability is key to ensuring the sustainability of medium- and long-term projects, so that it is possible to continue contributing to the development of the Spanish economy by supporting Spanish companies and entrepreneurs.</a:t>
            </a:r>
          </a:p>
          <a:p>
            <a:pPr algn="just">
              <a:defRPr/>
            </a:pPr>
            <a:endParaRPr lang="en-GB" sz="6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 line with responsible management, it is ICO's </a:t>
            </a:r>
            <a:r>
              <a:rPr lang="en-GB" sz="900" b="1" dirty="0">
                <a:solidFill>
                  <a:schemeClr val="accent2">
                    <a:lumMod val="75000"/>
                  </a:schemeClr>
                </a:solidFill>
                <a:latin typeface="Gill Sans"/>
              </a:rPr>
              <a:t>constant objective to review and update its internal management and control policies and procedures</a:t>
            </a:r>
            <a:r>
              <a:rPr lang="en-GB" sz="900" dirty="0">
                <a:solidFill>
                  <a:schemeClr val="accent2">
                    <a:lumMod val="75000"/>
                  </a:schemeClr>
                </a:solidFill>
                <a:latin typeface="Gill Sans"/>
              </a:rPr>
              <a:t>.  As Chairman of ICO, I am particularly proud of the progress made in terms of incorporating </a:t>
            </a:r>
            <a:r>
              <a:rPr lang="en-GB" sz="900" b="1" dirty="0">
                <a:solidFill>
                  <a:schemeClr val="accent2">
                    <a:lumMod val="75000"/>
                  </a:schemeClr>
                </a:solidFill>
                <a:latin typeface="Gill Sans"/>
              </a:rPr>
              <a:t>new environmental and social best practice standards, such as the Equator Principles</a:t>
            </a:r>
            <a:r>
              <a:rPr lang="en-GB" sz="900" dirty="0">
                <a:solidFill>
                  <a:schemeClr val="accent2">
                    <a:lumMod val="75000"/>
                  </a:schemeClr>
                </a:solidFill>
                <a:latin typeface="Gill Sans"/>
              </a:rPr>
              <a:t>. We officially signed up to the initiative in the last quarter of 2016 and in 2017 we will fully roll out the risk analysis procedures when studying new financing transactions.</a:t>
            </a:r>
          </a:p>
          <a:p>
            <a:pPr algn="just">
              <a:defRPr/>
            </a:pPr>
            <a:endParaRPr lang="en-GB" sz="500" dirty="0">
              <a:solidFill>
                <a:schemeClr val="accent2">
                  <a:lumMod val="75000"/>
                </a:schemeClr>
              </a:solidFill>
              <a:latin typeface="Gill Sans"/>
              <a:cs typeface="Arial" charset="0"/>
            </a:endParaRPr>
          </a:p>
          <a:p>
            <a:pPr>
              <a:defRPr/>
            </a:pPr>
            <a:r>
              <a:rPr lang="en-GB" sz="900" dirty="0">
                <a:solidFill>
                  <a:schemeClr val="accent2">
                    <a:lumMod val="75000"/>
                  </a:schemeClr>
                </a:solidFill>
                <a:latin typeface="Gill Sans"/>
              </a:rPr>
              <a:t>Likewise, in 2016 we have continued to commit to transparency and corporate governance best practice. 2016 was the first full year in which </a:t>
            </a:r>
            <a:r>
              <a:rPr lang="en-GB" sz="900" b="1" dirty="0">
                <a:solidFill>
                  <a:schemeClr val="accent2">
                    <a:lumMod val="75000"/>
                  </a:schemeClr>
                </a:solidFill>
                <a:latin typeface="Gill Sans"/>
              </a:rPr>
              <a:t>independent directors</a:t>
            </a:r>
            <a:r>
              <a:rPr lang="en-GB" sz="900" dirty="0">
                <a:solidFill>
                  <a:schemeClr val="accent2">
                    <a:lumMod val="75000"/>
                  </a:schemeClr>
                </a:solidFill>
                <a:latin typeface="Gill Sans"/>
              </a:rPr>
              <a:t> served on the General Board. Their presence since November 2015 has made it possible to </a:t>
            </a:r>
            <a:r>
              <a:rPr lang="en-GB" sz="900" b="1" dirty="0">
                <a:solidFill>
                  <a:schemeClr val="accent2">
                    <a:lumMod val="75000"/>
                  </a:schemeClr>
                </a:solidFill>
                <a:latin typeface="Gill Sans"/>
              </a:rPr>
              <a:t>reinforce the Institute's autonomy and bring it into line with European best practice</a:t>
            </a:r>
            <a:r>
              <a:rPr lang="en-GB" sz="900" dirty="0">
                <a:solidFill>
                  <a:schemeClr val="accent2">
                    <a:lumMod val="75000"/>
                  </a:schemeClr>
                </a:solidFill>
                <a:latin typeface="Gill Sans"/>
              </a:rPr>
              <a:t>. The new independent board members play a key role in the functioning of the board, as they have a double vote on transactions forming part of the Institute's financial business, meaning that they enjoy a majority. </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 2016, we rolled out the analysis of a </a:t>
            </a:r>
            <a:r>
              <a:rPr lang="en-GB" sz="900" b="1" dirty="0">
                <a:solidFill>
                  <a:schemeClr val="accent2">
                    <a:lumMod val="75000"/>
                  </a:schemeClr>
                </a:solidFill>
                <a:latin typeface="Gill Sans"/>
              </a:rPr>
              <a:t>new social initiative</a:t>
            </a:r>
            <a:r>
              <a:rPr lang="en-GB" sz="900" dirty="0">
                <a:solidFill>
                  <a:schemeClr val="accent2">
                    <a:lumMod val="75000"/>
                  </a:schemeClr>
                </a:solidFill>
                <a:latin typeface="Gill Sans"/>
              </a:rPr>
              <a:t>, as part of which ICO may transfer 12 properties for social purposes to local authorities and non-profit organisations. In 2017, this initiative has started to bear fruit, with the transfer of two properties for inclusion in the network of rented social housing as part of the </a:t>
            </a:r>
            <a:r>
              <a:rPr lang="en-GB" sz="900" b="1" dirty="0">
                <a:solidFill>
                  <a:schemeClr val="accent2">
                    <a:lumMod val="75000"/>
                  </a:schemeClr>
                </a:solidFill>
                <a:latin typeface="Gill Sans"/>
              </a:rPr>
              <a:t>women's support programme</a:t>
            </a:r>
            <a:r>
              <a:rPr lang="en-GB" sz="900" dirty="0">
                <a:solidFill>
                  <a:schemeClr val="accent2">
                    <a:lumMod val="75000"/>
                  </a:schemeClr>
                </a:solidFill>
                <a:latin typeface="Gill Sans"/>
              </a:rPr>
              <a:t> organised by the local authorities of Alicante and Xátiva.</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All of the actions taken as part of these initiatives represent progress with ICO's application of the 10 Principles of the Global Compact and demonstrate our renewed commitment to this important international standard.</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Finally, </a:t>
            </a:r>
            <a:r>
              <a:rPr lang="en-GB" sz="900" b="1" dirty="0">
                <a:solidFill>
                  <a:schemeClr val="accent2">
                    <a:lumMod val="75000"/>
                  </a:schemeClr>
                </a:solidFill>
                <a:latin typeface="Gill Sans"/>
              </a:rPr>
              <a:t>behind all of these figures, ratios and percentages there are always people</a:t>
            </a:r>
            <a:r>
              <a:rPr lang="en-GB" sz="900" dirty="0">
                <a:solidFill>
                  <a:schemeClr val="accent2">
                    <a:lumMod val="75000"/>
                  </a:schemeClr>
                </a:solidFill>
                <a:latin typeface="Gill Sans"/>
              </a:rPr>
              <a:t>. The team of professionals that make up Instituto de Crédito Oficial and its group, which, despite the measures to limit government spending, which affect our employees as public servants, and thanks to their professionalism, expertise and dedication, manage to ensure that our projects flourish, helping ICO to fulfil its purpose for the benefit of Spanish society as a whole. I would like to dedicate this closing statement to them, offering them my sincerest thanks for their indispensable work. Thank you.</a:t>
            </a:r>
          </a:p>
          <a:p>
            <a:pPr algn="r">
              <a:defRPr/>
            </a:pPr>
            <a:r>
              <a:rPr lang="en-GB" sz="900" dirty="0">
                <a:solidFill>
                  <a:schemeClr val="accent2">
                    <a:lumMod val="75000"/>
                  </a:schemeClr>
                </a:solidFill>
                <a:latin typeface="Gill Sans"/>
              </a:rPr>
              <a:t>Pablo Zalba</a:t>
            </a:r>
            <a:endParaRPr lang="en-GB" sz="900" dirty="0">
              <a:solidFill>
                <a:schemeClr val="accent2">
                  <a:lumMod val="75000"/>
                </a:schemeClr>
              </a:solidFill>
              <a:latin typeface="Gill Sans"/>
              <a:cs typeface="Arial" charset="0"/>
            </a:endParaRPr>
          </a:p>
          <a:p>
            <a:pPr algn="r">
              <a:defRPr/>
            </a:pPr>
            <a:r>
              <a:rPr lang="en-GB" sz="900" dirty="0">
                <a:solidFill>
                  <a:schemeClr val="accent2">
                    <a:lumMod val="75000"/>
                  </a:schemeClr>
                </a:solidFill>
                <a:latin typeface="Gill Sans"/>
              </a:rPr>
              <a:t>Chairman</a:t>
            </a:r>
          </a:p>
        </p:txBody>
      </p:sp>
      <p:grpSp>
        <p:nvGrpSpPr>
          <p:cNvPr id="5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5"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6"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7"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8"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9"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60"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61"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2"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3"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4"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5"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6"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08B51557-1ADE-4733-9B1A-6C34DD06925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D9D367E0-066A-4F50-B038-0B6D94F6BFF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80C35EDD-CF58-4A17-A953-52E324DD9C97}"/>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9B6AA0D4-7560-4AA6-AD56-CB943A50AAF7}" type="slidenum">
              <a:rPr lang="es-ES" altLang="es-ES" sz="1600" b="1">
                <a:solidFill>
                  <a:srgbClr val="FFC000"/>
                </a:solidFill>
              </a:rPr>
              <a:pPr algn="r" eaLnBrk="1" hangingPunct="1">
                <a:spcBef>
                  <a:spcPct val="0"/>
                </a:spcBef>
                <a:buFontTx/>
                <a:buNone/>
              </a:pPr>
              <a:t>50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5532C6A7-9C3C-412C-9E17-0BCCD74150AB}"/>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52230" name="Picture 2">
            <a:extLst>
              <a:ext uri="{FF2B5EF4-FFF2-40B4-BE49-F238E27FC236}">
                <a16:creationId xmlns="" xmlns:a16="http://schemas.microsoft.com/office/drawing/2014/main" id="{C5EB3002-B034-491A-8B78-0F59474A503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AutoShape 6" descr="Resultado de imagen de imagen de calendario 2016">
            <a:extLst>
              <a:ext uri="{FF2B5EF4-FFF2-40B4-BE49-F238E27FC236}">
                <a16:creationId xmlns="" xmlns:a16="http://schemas.microsoft.com/office/drawing/2014/main" id="{319645F4-DD82-4A3C-84F6-AB4A6826174C}"/>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2232" name="AutoShape 8" descr="Resultado de imagen de imagen de calendario 2016">
            <a:extLst>
              <a:ext uri="{FF2B5EF4-FFF2-40B4-BE49-F238E27FC236}">
                <a16:creationId xmlns="" xmlns:a16="http://schemas.microsoft.com/office/drawing/2014/main" id="{0D7565F4-41C7-4A6A-8720-5C2FB16EA224}"/>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2233" name="AutoShape 12" descr="Resultado de imagen de imagen de verificacion">
            <a:extLst>
              <a:ext uri="{FF2B5EF4-FFF2-40B4-BE49-F238E27FC236}">
                <a16:creationId xmlns="" xmlns:a16="http://schemas.microsoft.com/office/drawing/2014/main" id="{BD363626-74ED-4982-BA46-F1D955B94D5D}"/>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2234" name="AutoShape 14" descr="Resultado de imagen de imagen de verificacion">
            <a:extLst>
              <a:ext uri="{FF2B5EF4-FFF2-40B4-BE49-F238E27FC236}">
                <a16:creationId xmlns="" xmlns:a16="http://schemas.microsoft.com/office/drawing/2014/main" id="{338154C0-4ECB-44CF-93E1-18F8DA211CF3}"/>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2235" name="8 Rectángulo">
            <a:extLst>
              <a:ext uri="{FF2B5EF4-FFF2-40B4-BE49-F238E27FC236}">
                <a16:creationId xmlns="" xmlns:a16="http://schemas.microsoft.com/office/drawing/2014/main" id="{C7128691-5FEE-44D2-94B0-E0846D136796}"/>
              </a:ext>
            </a:extLst>
          </p:cNvPr>
          <p:cNvSpPr>
            <a:spLocks noChangeArrowheads="1"/>
          </p:cNvSpPr>
          <p:nvPr/>
        </p:nvSpPr>
        <p:spPr bwMode="auto">
          <a:xfrm>
            <a:off x="1692275" y="944563"/>
            <a:ext cx="6765925" cy="274637"/>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DEVELOPMENT OF THE MAIN INDICATORS</a:t>
            </a:r>
          </a:p>
        </p:txBody>
      </p:sp>
      <p:graphicFrame>
        <p:nvGraphicFramePr>
          <p:cNvPr id="41130" name="Group 170">
            <a:extLst>
              <a:ext uri="{FF2B5EF4-FFF2-40B4-BE49-F238E27FC236}">
                <a16:creationId xmlns="" xmlns:a16="http://schemas.microsoft.com/office/drawing/2014/main" id="{4C48AA9C-F355-4C77-8701-99769566BC73}"/>
              </a:ext>
            </a:extLst>
          </p:cNvPr>
          <p:cNvGraphicFramePr>
            <a:graphicFrameLocks noGrp="1"/>
          </p:cNvGraphicFramePr>
          <p:nvPr>
            <p:extLst>
              <p:ext uri="{D42A27DB-BD31-4B8C-83A1-F6EECF244321}">
                <p14:modId xmlns:p14="http://schemas.microsoft.com/office/powerpoint/2010/main" val="522227111"/>
              </p:ext>
            </p:extLst>
          </p:nvPr>
        </p:nvGraphicFramePr>
        <p:xfrm>
          <a:off x="1692275" y="1304925"/>
          <a:ext cx="6732588" cy="3326096"/>
        </p:xfrm>
        <a:graphic>
          <a:graphicData uri="http://schemas.openxmlformats.org/drawingml/2006/table">
            <a:tbl>
              <a:tblPr/>
              <a:tblGrid>
                <a:gridCol w="3275769">
                  <a:extLst>
                    <a:ext uri="{9D8B030D-6E8A-4147-A177-3AD203B41FA5}">
                      <a16:colId xmlns="" xmlns:a16="http://schemas.microsoft.com/office/drawing/2014/main" val="20000"/>
                    </a:ext>
                  </a:extLst>
                </a:gridCol>
                <a:gridCol w="497763">
                  <a:extLst>
                    <a:ext uri="{9D8B030D-6E8A-4147-A177-3AD203B41FA5}">
                      <a16:colId xmlns="" xmlns:a16="http://schemas.microsoft.com/office/drawing/2014/main" val="20001"/>
                    </a:ext>
                  </a:extLst>
                </a:gridCol>
                <a:gridCol w="683611">
                  <a:extLst>
                    <a:ext uri="{9D8B030D-6E8A-4147-A177-3AD203B41FA5}">
                      <a16:colId xmlns="" xmlns:a16="http://schemas.microsoft.com/office/drawing/2014/main" val="20002"/>
                    </a:ext>
                  </a:extLst>
                </a:gridCol>
                <a:gridCol w="757830">
                  <a:extLst>
                    <a:ext uri="{9D8B030D-6E8A-4147-A177-3AD203B41FA5}">
                      <a16:colId xmlns="" xmlns:a16="http://schemas.microsoft.com/office/drawing/2014/main" val="20003"/>
                    </a:ext>
                  </a:extLst>
                </a:gridCol>
                <a:gridCol w="710954">
                  <a:extLst>
                    <a:ext uri="{9D8B030D-6E8A-4147-A177-3AD203B41FA5}">
                      <a16:colId xmlns="" xmlns:a16="http://schemas.microsoft.com/office/drawing/2014/main" val="20004"/>
                    </a:ext>
                  </a:extLst>
                </a:gridCol>
                <a:gridCol w="806661">
                  <a:extLst>
                    <a:ext uri="{9D8B030D-6E8A-4147-A177-3AD203B41FA5}">
                      <a16:colId xmlns="" xmlns:a16="http://schemas.microsoft.com/office/drawing/2014/main" val="20005"/>
                    </a:ext>
                  </a:extLst>
                </a:gridCol>
              </a:tblGrid>
              <a:tr h="421116">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dirty="0">
                          <a:ln>
                            <a:noFill/>
                          </a:ln>
                          <a:solidFill>
                            <a:srgbClr val="FFFFFF"/>
                          </a:solidFill>
                          <a:effectLst/>
                          <a:latin typeface="Gill Sans" charset="0"/>
                        </a:rPr>
                        <a:t>OTHER ECONOMIC INDICATORS</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dirty="0">
                          <a:ln>
                            <a:noFill/>
                          </a:ln>
                          <a:solidFill>
                            <a:srgbClr val="FFFFFF"/>
                          </a:solidFill>
                          <a:effectLst/>
                          <a:latin typeface="Gill Sans" charset="0"/>
                        </a:rPr>
                        <a:t>2016</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2015</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2014</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2013</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dirty="0">
                          <a:ln>
                            <a:noFill/>
                          </a:ln>
                          <a:solidFill>
                            <a:srgbClr val="FFFFFF"/>
                          </a:solidFill>
                          <a:effectLst/>
                          <a:latin typeface="Gill Sans" charset="0"/>
                        </a:rPr>
                        <a:t>2012</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extLst>
                  <a:ext uri="{0D108BD9-81ED-4DB2-BD59-A6C34878D82A}">
                    <a16:rowId xmlns="" xmlns:a16="http://schemas.microsoft.com/office/drawing/2014/main" val="10000"/>
                  </a:ext>
                </a:extLst>
              </a:tr>
              <a:tr h="1961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Impact of second-floor activities on GDP (%)</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1.6</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1961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Impact of second-floor activities on GFCF (%)</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338475">
                <a:tc>
                  <a:txBody>
                    <a:bodyPr/>
                    <a:lstStyle/>
                    <a:p>
                      <a:pPr marL="85725" marR="0" lvl="0" indent="-85725"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Impact of second-floor activities on volume of exports (%)</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359937">
                <a:tc>
                  <a:txBody>
                    <a:bodyPr/>
                    <a:lstStyle/>
                    <a:p>
                      <a:pPr marL="85725" marR="0" lvl="0" indent="0" algn="l" defTabSz="914400" rtl="0" eaLnBrk="1" fontAlgn="ctr" latinLnBrk="0" hangingPunct="1">
                        <a:lnSpc>
                          <a:spcPct val="100000"/>
                        </a:lnSpc>
                        <a:spcBef>
                          <a:spcPct val="0"/>
                        </a:spcBef>
                        <a:spcAft>
                          <a:spcPct val="0"/>
                        </a:spcAft>
                        <a:buClrTx/>
                        <a:buSzTx/>
                        <a:buFontTx/>
                        <a:buNone/>
                        <a:tabLst/>
                        <a:defRPr/>
                      </a:pPr>
                      <a:r>
                        <a:rPr kumimoji="0" lang="en-GB" altLang="es-ES" sz="900" b="0" i="0" u="none" strike="noStrike" cap="none" baseline="0" dirty="0">
                          <a:ln>
                            <a:noFill/>
                          </a:ln>
                          <a:solidFill>
                            <a:schemeClr val="bg1"/>
                          </a:solidFill>
                          <a:effectLst/>
                          <a:latin typeface="Gill Sans" charset="0"/>
                        </a:rPr>
                        <a:t>Impact of second-floor activities on full-time equivalent employment (%)</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2</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19615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ICO weight in stock of lending to companies (%)</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7</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9.2</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11.5</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11.5</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10.8</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19615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Transactions involving micro-enterprises and the self-employed (%)</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68.5</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66.1</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62.1</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68.6</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74.5</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r h="196152">
                <a:tc>
                  <a:txBody>
                    <a:body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Microcredits (up to €25,000) (%)</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54</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54</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51</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52</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50</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7"/>
                  </a:ext>
                </a:extLst>
              </a:tr>
              <a:tr h="1961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Salary expenses (€ thousands)</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14,364</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14,490</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13,743</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13,531</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12,339</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8"/>
                  </a:ext>
                </a:extLst>
              </a:tr>
              <a:tr h="1961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Average salary (€ thousands)</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47</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46</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43</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44</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39</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9"/>
                  </a:ext>
                </a:extLst>
              </a:tr>
              <a:tr h="1961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Supplier expenditure (€ millions)</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13</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14</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12</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11</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0"/>
                  </a:ext>
                </a:extLst>
              </a:tr>
              <a:tr h="259939">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Average supplier payment period</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 week</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 week </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 week</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No data</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1"/>
                  </a:ext>
                </a:extLst>
              </a:tr>
              <a:tr h="291516">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sz="900" dirty="0"/>
                        <a:t>   </a:t>
                      </a:r>
                      <a:r>
                        <a:rPr kumimoji="0" lang="en-GB" altLang="es-ES" sz="900" b="0" i="0" u="none" strike="noStrike" cap="none" baseline="0" dirty="0">
                          <a:ln>
                            <a:noFill/>
                          </a:ln>
                          <a:solidFill>
                            <a:schemeClr val="bg1"/>
                          </a:solidFill>
                          <a:effectLst/>
                          <a:latin typeface="Gill Sans" charset="0"/>
                        </a:rPr>
                        <a:t>Contribution to </a:t>
                      </a:r>
                      <a:r>
                        <a:rPr kumimoji="0" lang="en-GB" altLang="es-ES" sz="900" b="0" i="0" u="none" strike="noStrike" cap="none" baseline="0" dirty="0" err="1">
                          <a:ln>
                            <a:noFill/>
                          </a:ln>
                          <a:solidFill>
                            <a:schemeClr val="bg1"/>
                          </a:solidFill>
                          <a:effectLst/>
                          <a:latin typeface="Gill Sans" charset="0"/>
                        </a:rPr>
                        <a:t>Fundación</a:t>
                      </a:r>
                      <a:r>
                        <a:rPr kumimoji="0" lang="en-GB" altLang="es-ES" sz="900" b="0" i="0" u="none" strike="noStrike" cap="none" baseline="0" dirty="0">
                          <a:ln>
                            <a:noFill/>
                          </a:ln>
                          <a:solidFill>
                            <a:schemeClr val="bg1"/>
                          </a:solidFill>
                          <a:effectLst/>
                          <a:latin typeface="Gill Sans" charset="0"/>
                        </a:rPr>
                        <a:t> ICO (€ thousands)</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2,700</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2,600</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2,200</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1,200</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1,500</a:t>
                      </a:r>
                    </a:p>
                  </a:txBody>
                  <a:tcPr marL="7648" marR="7648" marT="7729"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2"/>
                  </a:ext>
                </a:extLst>
              </a:tr>
            </a:tbl>
          </a:graphicData>
        </a:graphic>
      </p:graphicFrame>
      <p:graphicFrame>
        <p:nvGraphicFramePr>
          <p:cNvPr id="40" name="Group 344">
            <a:extLst>
              <a:ext uri="{FF2B5EF4-FFF2-40B4-BE49-F238E27FC236}">
                <a16:creationId xmlns="" xmlns:a16="http://schemas.microsoft.com/office/drawing/2014/main" id="{DDE32BE8-21E4-4154-9ACE-BEA9FD469F44}"/>
              </a:ext>
            </a:extLst>
          </p:cNvPr>
          <p:cNvGraphicFramePr>
            <a:graphicFrameLocks noGrp="1"/>
          </p:cNvGraphicFramePr>
          <p:nvPr>
            <p:extLst>
              <p:ext uri="{D42A27DB-BD31-4B8C-83A1-F6EECF244321}">
                <p14:modId xmlns:p14="http://schemas.microsoft.com/office/powerpoint/2010/main" val="2193636810"/>
              </p:ext>
            </p:extLst>
          </p:nvPr>
        </p:nvGraphicFramePr>
        <p:xfrm>
          <a:off x="1692275" y="4660900"/>
          <a:ext cx="6732589" cy="1765299"/>
        </p:xfrm>
        <a:graphic>
          <a:graphicData uri="http://schemas.openxmlformats.org/drawingml/2006/table">
            <a:tbl>
              <a:tblPr/>
              <a:tblGrid>
                <a:gridCol w="3058866">
                  <a:extLst>
                    <a:ext uri="{9D8B030D-6E8A-4147-A177-3AD203B41FA5}">
                      <a16:colId xmlns="" xmlns:a16="http://schemas.microsoft.com/office/drawing/2014/main" val="20000"/>
                    </a:ext>
                  </a:extLst>
                </a:gridCol>
                <a:gridCol w="715084">
                  <a:extLst>
                    <a:ext uri="{9D8B030D-6E8A-4147-A177-3AD203B41FA5}">
                      <a16:colId xmlns="" xmlns:a16="http://schemas.microsoft.com/office/drawing/2014/main" val="20001"/>
                    </a:ext>
                  </a:extLst>
                </a:gridCol>
                <a:gridCol w="684247">
                  <a:extLst>
                    <a:ext uri="{9D8B030D-6E8A-4147-A177-3AD203B41FA5}">
                      <a16:colId xmlns="" xmlns:a16="http://schemas.microsoft.com/office/drawing/2014/main" val="20002"/>
                    </a:ext>
                  </a:extLst>
                </a:gridCol>
                <a:gridCol w="755561">
                  <a:extLst>
                    <a:ext uri="{9D8B030D-6E8A-4147-A177-3AD203B41FA5}">
                      <a16:colId xmlns="" xmlns:a16="http://schemas.microsoft.com/office/drawing/2014/main" val="20003"/>
                    </a:ext>
                  </a:extLst>
                </a:gridCol>
                <a:gridCol w="713157">
                  <a:extLst>
                    <a:ext uri="{9D8B030D-6E8A-4147-A177-3AD203B41FA5}">
                      <a16:colId xmlns="" xmlns:a16="http://schemas.microsoft.com/office/drawing/2014/main" val="20004"/>
                    </a:ext>
                  </a:extLst>
                </a:gridCol>
                <a:gridCol w="805674">
                  <a:extLst>
                    <a:ext uri="{9D8B030D-6E8A-4147-A177-3AD203B41FA5}">
                      <a16:colId xmlns="" xmlns:a16="http://schemas.microsoft.com/office/drawing/2014/main" val="20005"/>
                    </a:ext>
                  </a:extLst>
                </a:gridCol>
              </a:tblGrid>
              <a:tr h="242281">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dirty="0">
                          <a:ln>
                            <a:noFill/>
                          </a:ln>
                          <a:solidFill>
                            <a:srgbClr val="FFFFFF"/>
                          </a:solidFill>
                          <a:effectLst/>
                          <a:latin typeface="Gill Sans" charset="0"/>
                        </a:rPr>
                        <a:t>ENVIRONMENTAL INDICATORS</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2016</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2015</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2014</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2013</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2012</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extLst>
                  <a:ext uri="{0D108BD9-81ED-4DB2-BD59-A6C34878D82A}">
                    <a16:rowId xmlns="" xmlns:a16="http://schemas.microsoft.com/office/drawing/2014/main" val="10000"/>
                  </a:ext>
                </a:extLst>
              </a:tr>
              <a:tr h="189786">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Electricity consumption (</a:t>
                      </a:r>
                      <a:r>
                        <a:rPr kumimoji="0" lang="en-GB" altLang="es-ES" sz="900" b="0" i="0" u="none" strike="noStrike" cap="none" baseline="0" dirty="0" err="1">
                          <a:ln>
                            <a:noFill/>
                          </a:ln>
                          <a:solidFill>
                            <a:schemeClr val="bg1"/>
                          </a:solidFill>
                          <a:effectLst/>
                          <a:latin typeface="Gill Sans" charset="0"/>
                        </a:rPr>
                        <a:t>KWh</a:t>
                      </a:r>
                      <a:r>
                        <a:rPr kumimoji="0" lang="en-GB" altLang="es-ES" sz="900" b="0" i="0" u="none" strike="noStrike" cap="none" baseline="0" dirty="0">
                          <a:ln>
                            <a:noFill/>
                          </a:ln>
                          <a:solidFill>
                            <a:schemeClr val="bg1"/>
                          </a:solidFill>
                          <a:effectLst/>
                          <a:latin typeface="Gill Sans" charset="0"/>
                        </a:rPr>
                        <a:t>)</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2,141,312</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2,302,863</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2,248,051</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2,356,615</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2,046,103</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extLst>
                  <a:ext uri="{0D108BD9-81ED-4DB2-BD59-A6C34878D82A}">
                    <a16:rowId xmlns="" xmlns:a16="http://schemas.microsoft.com/office/drawing/2014/main" val="10001"/>
                  </a:ext>
                </a:extLst>
              </a:tr>
              <a:tr h="199545">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Electricity consumption per employee</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5,981.32</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6,173.90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6,010.83</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6,334.99</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5,530.00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extLst>
                  <a:ext uri="{0D108BD9-81ED-4DB2-BD59-A6C34878D82A}">
                    <a16:rowId xmlns="" xmlns:a16="http://schemas.microsoft.com/office/drawing/2014/main" val="10002"/>
                  </a:ext>
                </a:extLst>
              </a:tr>
              <a:tr h="18742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Paper consumption (kg)</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8,756</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10,590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11,738</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11,014</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11,787</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extLst>
                  <a:ext uri="{0D108BD9-81ED-4DB2-BD59-A6C34878D82A}">
                    <a16:rowId xmlns="" xmlns:a16="http://schemas.microsoft.com/office/drawing/2014/main" val="10003"/>
                  </a:ext>
                </a:extLst>
              </a:tr>
              <a:tr h="18742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Paper recycled (kg)</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4,500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5,000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5,000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5,000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5,000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extLst>
                  <a:ext uri="{0D108BD9-81ED-4DB2-BD59-A6C34878D82A}">
                    <a16:rowId xmlns="" xmlns:a16="http://schemas.microsoft.com/office/drawing/2014/main" val="10004"/>
                  </a:ext>
                </a:extLst>
              </a:tr>
              <a:tr h="18742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Toner and cartridges removed (unit)</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142</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155</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190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156</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182</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extLst>
                  <a:ext uri="{0D108BD9-81ED-4DB2-BD59-A6C34878D82A}">
                    <a16:rowId xmlns="" xmlns:a16="http://schemas.microsoft.com/office/drawing/2014/main" val="10005"/>
                  </a:ext>
                </a:extLst>
              </a:tr>
              <a:tr h="18742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Fluorescent lights recycled</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469</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699</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500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790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870</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extLst>
                  <a:ext uri="{0D108BD9-81ED-4DB2-BD59-A6C34878D82A}">
                    <a16:rowId xmlns="" xmlns:a16="http://schemas.microsoft.com/office/drawing/2014/main" val="10006"/>
                  </a:ext>
                </a:extLst>
              </a:tr>
              <a:tr h="18742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Water consumption (m</a:t>
                      </a:r>
                      <a:r>
                        <a:rPr kumimoji="0" lang="en-GB" altLang="es-ES" sz="900" b="0" i="0" u="none" strike="noStrike" cap="none" baseline="30000">
                          <a:ln>
                            <a:noFill/>
                          </a:ln>
                          <a:solidFill>
                            <a:schemeClr val="bg1"/>
                          </a:solidFill>
                          <a:effectLst/>
                          <a:latin typeface="Gill Sans" charset="0"/>
                        </a:rPr>
                        <a:t>3</a:t>
                      </a:r>
                      <a:r>
                        <a:rPr kumimoji="0" lang="en-GB" altLang="es-ES" sz="900" b="0" i="0" u="none" strike="noStrike" cap="none" baseline="0">
                          <a:ln>
                            <a:noFill/>
                          </a:ln>
                          <a:solidFill>
                            <a:schemeClr val="bg1"/>
                          </a:solidFill>
                          <a:effectLst/>
                          <a:latin typeface="Gill Sans" charset="0"/>
                        </a:rPr>
                        <a:t>)</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3,368</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2,716</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2,594</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2,513</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2,509</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extLst>
                  <a:ext uri="{0D108BD9-81ED-4DB2-BD59-A6C34878D82A}">
                    <a16:rowId xmlns="" xmlns:a16="http://schemas.microsoft.com/office/drawing/2014/main" val="10007"/>
                  </a:ext>
                </a:extLst>
              </a:tr>
              <a:tr h="196567">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Water consumption per employee</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9.41</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7.28</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6.94</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E1B34"/>
                          </a:solidFill>
                          <a:effectLst/>
                          <a:latin typeface="Gill Sans" charset="0"/>
                        </a:rPr>
                        <a:t>6.76</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E1B34"/>
                          </a:solidFill>
                          <a:effectLst/>
                          <a:latin typeface="Gill Sans" charset="0"/>
                        </a:rPr>
                        <a:t>6.78</a:t>
                      </a:r>
                    </a:p>
                  </a:txBody>
                  <a:tcPr marL="7647" marR="7647" marT="7728"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FFFFFF"/>
                    </a:solidFill>
                  </a:tcPr>
                </a:tc>
                <a:extLst>
                  <a:ext uri="{0D108BD9-81ED-4DB2-BD59-A6C34878D82A}">
                    <a16:rowId xmlns="" xmlns:a16="http://schemas.microsoft.com/office/drawing/2014/main" val="10008"/>
                  </a:ext>
                </a:extLst>
              </a:tr>
            </a:tbl>
          </a:graphicData>
        </a:graphic>
      </p:graphicFrame>
      <p:grpSp>
        <p:nvGrpSpPr>
          <p:cNvPr id="4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4"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5"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6"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7"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8"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9"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0"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1"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2"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3"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4"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5"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7" name="26 Grupo"/>
          <p:cNvGrpSpPr/>
          <p:nvPr/>
        </p:nvGrpSpPr>
        <p:grpSpPr>
          <a:xfrm>
            <a:off x="93663" y="5481228"/>
            <a:ext cx="1320800" cy="684622"/>
            <a:chOff x="93663" y="5481228"/>
            <a:chExt cx="1320800" cy="684622"/>
          </a:xfrm>
        </p:grpSpPr>
        <p:sp>
          <p:nvSpPr>
            <p:cNvPr id="28"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9"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F4DD8D77-D097-40EB-A039-8140092EF3B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CB72E0C-35B9-4305-BEAE-7852E84B2AB8}"/>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3ACBF32-9A9D-4441-94D6-74F554C8C5B3}"/>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798AA76-31AF-4914-9D57-75F13DFEFA73}" type="slidenum">
              <a:rPr lang="es-ES" altLang="es-ES" sz="1600" b="1">
                <a:solidFill>
                  <a:srgbClr val="FFC000"/>
                </a:solidFill>
              </a:rPr>
              <a:pPr algn="r" eaLnBrk="1" hangingPunct="1">
                <a:spcBef>
                  <a:spcPct val="0"/>
                </a:spcBef>
                <a:buFontTx/>
                <a:buNone/>
              </a:pPr>
              <a:t>51</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9155016B-C60A-45CB-A59D-3CE598FAFC0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GENERAL INFORMATION ABOUT ICO</a:t>
            </a:r>
            <a:endParaRPr lang="en-GB" sz="1600" dirty="0">
              <a:solidFill>
                <a:srgbClr val="9E1B34"/>
              </a:solidFill>
              <a:latin typeface="Gill Sans"/>
            </a:endParaRPr>
          </a:p>
        </p:txBody>
      </p:sp>
      <p:pic>
        <p:nvPicPr>
          <p:cNvPr id="53254" name="Picture 2">
            <a:extLst>
              <a:ext uri="{FF2B5EF4-FFF2-40B4-BE49-F238E27FC236}">
                <a16:creationId xmlns="" xmlns:a16="http://schemas.microsoft.com/office/drawing/2014/main" id="{FFB1D189-B08A-41A6-BCAE-01CC838BD4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5" name="AutoShape 6" descr="Resultado de imagen de imagen de calendario 2016">
            <a:extLst>
              <a:ext uri="{FF2B5EF4-FFF2-40B4-BE49-F238E27FC236}">
                <a16:creationId xmlns="" xmlns:a16="http://schemas.microsoft.com/office/drawing/2014/main" id="{AB036664-57D9-4F6A-B75E-E50ACECEECC6}"/>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3256" name="AutoShape 8" descr="Resultado de imagen de imagen de calendario 2016">
            <a:extLst>
              <a:ext uri="{FF2B5EF4-FFF2-40B4-BE49-F238E27FC236}">
                <a16:creationId xmlns="" xmlns:a16="http://schemas.microsoft.com/office/drawing/2014/main" id="{32693BA2-1B5B-4668-970D-AEC48B35C640}"/>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3257" name="AutoShape 12" descr="Resultado de imagen de imagen de verificacion">
            <a:extLst>
              <a:ext uri="{FF2B5EF4-FFF2-40B4-BE49-F238E27FC236}">
                <a16:creationId xmlns="" xmlns:a16="http://schemas.microsoft.com/office/drawing/2014/main" id="{C32E2CE4-4741-471E-97C1-2AE848F4B27D}"/>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3258" name="AutoShape 14" descr="Resultado de imagen de imagen de verificacion">
            <a:extLst>
              <a:ext uri="{FF2B5EF4-FFF2-40B4-BE49-F238E27FC236}">
                <a16:creationId xmlns="" xmlns:a16="http://schemas.microsoft.com/office/drawing/2014/main" id="{1E853D85-1EC5-4F2D-AFD9-BF22AFFB3B34}"/>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3259" name="8 Rectángulo">
            <a:extLst>
              <a:ext uri="{FF2B5EF4-FFF2-40B4-BE49-F238E27FC236}">
                <a16:creationId xmlns="" xmlns:a16="http://schemas.microsoft.com/office/drawing/2014/main" id="{184AE137-BF50-481F-B671-BA62F6B131C0}"/>
              </a:ext>
            </a:extLst>
          </p:cNvPr>
          <p:cNvSpPr>
            <a:spLocks noChangeArrowheads="1"/>
          </p:cNvSpPr>
          <p:nvPr/>
        </p:nvSpPr>
        <p:spPr bwMode="auto">
          <a:xfrm>
            <a:off x="1692275" y="944563"/>
            <a:ext cx="6765925" cy="274637"/>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DEVELOPMENT OF THE MAIN INDICATORS</a:t>
            </a:r>
          </a:p>
        </p:txBody>
      </p:sp>
      <p:graphicFrame>
        <p:nvGraphicFramePr>
          <p:cNvPr id="72955" name="Group 251">
            <a:extLst>
              <a:ext uri="{FF2B5EF4-FFF2-40B4-BE49-F238E27FC236}">
                <a16:creationId xmlns="" xmlns:a16="http://schemas.microsoft.com/office/drawing/2014/main" id="{2CDFD2FA-AF60-4006-9997-4093449DEF21}"/>
              </a:ext>
            </a:extLst>
          </p:cNvPr>
          <p:cNvGraphicFramePr>
            <a:graphicFrameLocks noGrp="1"/>
          </p:cNvGraphicFramePr>
          <p:nvPr/>
        </p:nvGraphicFramePr>
        <p:xfrm>
          <a:off x="1692275" y="1316038"/>
          <a:ext cx="6770688" cy="5147369"/>
        </p:xfrm>
        <a:graphic>
          <a:graphicData uri="http://schemas.openxmlformats.org/drawingml/2006/table">
            <a:tbl>
              <a:tblPr/>
              <a:tblGrid>
                <a:gridCol w="3446924">
                  <a:extLst>
                    <a:ext uri="{9D8B030D-6E8A-4147-A177-3AD203B41FA5}">
                      <a16:colId xmlns="" xmlns:a16="http://schemas.microsoft.com/office/drawing/2014/main" val="20000"/>
                    </a:ext>
                  </a:extLst>
                </a:gridCol>
                <a:gridCol w="679843">
                  <a:extLst>
                    <a:ext uri="{9D8B030D-6E8A-4147-A177-3AD203B41FA5}">
                      <a16:colId xmlns="" xmlns:a16="http://schemas.microsoft.com/office/drawing/2014/main" val="20001"/>
                    </a:ext>
                  </a:extLst>
                </a:gridCol>
                <a:gridCol w="740453">
                  <a:extLst>
                    <a:ext uri="{9D8B030D-6E8A-4147-A177-3AD203B41FA5}">
                      <a16:colId xmlns="" xmlns:a16="http://schemas.microsoft.com/office/drawing/2014/main" val="20002"/>
                    </a:ext>
                  </a:extLst>
                </a:gridCol>
                <a:gridCol w="633842">
                  <a:extLst>
                    <a:ext uri="{9D8B030D-6E8A-4147-A177-3AD203B41FA5}">
                      <a16:colId xmlns="" xmlns:a16="http://schemas.microsoft.com/office/drawing/2014/main" val="20003"/>
                    </a:ext>
                  </a:extLst>
                </a:gridCol>
                <a:gridCol w="635783">
                  <a:extLst>
                    <a:ext uri="{9D8B030D-6E8A-4147-A177-3AD203B41FA5}">
                      <a16:colId xmlns="" xmlns:a16="http://schemas.microsoft.com/office/drawing/2014/main" val="20004"/>
                    </a:ext>
                  </a:extLst>
                </a:gridCol>
                <a:gridCol w="633843">
                  <a:extLst>
                    <a:ext uri="{9D8B030D-6E8A-4147-A177-3AD203B41FA5}">
                      <a16:colId xmlns="" xmlns:a16="http://schemas.microsoft.com/office/drawing/2014/main" val="20005"/>
                    </a:ext>
                  </a:extLst>
                </a:gridCol>
              </a:tblGrid>
              <a:tr h="325153">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dirty="0">
                          <a:ln>
                            <a:noFill/>
                          </a:ln>
                          <a:solidFill>
                            <a:srgbClr val="FFFFFF"/>
                          </a:solidFill>
                          <a:effectLst/>
                          <a:latin typeface="Gill Sans" charset="0"/>
                        </a:rPr>
                        <a:t>SOCIAL INDICATORS. Labour relations</a:t>
                      </a:r>
                    </a:p>
                  </a:txBody>
                  <a:tcPr marL="8049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2016</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2015</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2014</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2013</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1" i="0" u="none" strike="noStrike" cap="none" baseline="0">
                          <a:ln>
                            <a:noFill/>
                          </a:ln>
                          <a:solidFill>
                            <a:srgbClr val="FFFFFF"/>
                          </a:solidFill>
                          <a:effectLst/>
                          <a:latin typeface="Gill Sans" charset="0"/>
                        </a:rPr>
                        <a:t>2012</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9E1B34"/>
                    </a:solidFill>
                  </a:tcPr>
                </a:tc>
                <a:extLst>
                  <a:ext uri="{0D108BD9-81ED-4DB2-BD59-A6C34878D82A}">
                    <a16:rowId xmlns="" xmlns:a16="http://schemas.microsoft.com/office/drawing/2014/main" val="10000"/>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Total number of employees</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308</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317</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321</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310</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313</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1"/>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Number of employees with permanent employment contracts</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295</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299</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305</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293</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294</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2"/>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Number of women</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186</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194</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193</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190</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195</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3"/>
                  </a:ext>
                </a:extLst>
              </a:tr>
              <a:tr h="222236">
                <a:tc>
                  <a:txBody>
                    <a:bodyPr/>
                    <a:lstStyle>
                      <a:lvl1pPr marL="85725" indent="-85725"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85725"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Women as a percentage of total number of directors and middle managers</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43.63%</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47.45%</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49.20%</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50.80%</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52.50%</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4"/>
                  </a:ext>
                </a:extLst>
              </a:tr>
              <a:tr h="28326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85725" marR="0" lvl="0" indent="-85725"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Number of employees working reduced hours for family reasons</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38</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41</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48</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52</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No data</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5"/>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Average age of the workforce</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47.24</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46.74</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45.7</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45.6</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44.8</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6"/>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Minimum entry level salary (Technical Staff) (€)</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27,075</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26,807</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26,807</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26,807</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26,807</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7"/>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chemeClr val="bg1"/>
                          </a:solidFill>
                          <a:effectLst/>
                          <a:latin typeface="Gill Sans" charset="0"/>
                        </a:rPr>
                        <a:t>   Minimum entry level salary (Clerical Staff) (€)</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18,428</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18,246</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18,246</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18,246</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18,246</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8"/>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Number of calendar days lost due to illness</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3,216</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3,700</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3,312</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2,305</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2,815</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09"/>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Accidents at work</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7</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7</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6</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No data</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No data</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0"/>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Rate of absenteeism</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6.68%</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6.72%</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6.30%</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No data</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No data</a:t>
                      </a:r>
                    </a:p>
                  </a:txBody>
                  <a:tcPr marL="8944" marR="8944" marT="8942"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1"/>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Investment in training (€)</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199,718</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213,669</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230,522</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306,740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194,588</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2"/>
                  </a:ext>
                </a:extLst>
              </a:tr>
              <a:tr h="202652">
                <a:tc>
                  <a:txBody>
                    <a:bodyPr/>
                    <a:lstStyle>
                      <a:lvl1pPr marL="342900" indent="-342900"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457200" marR="0" lvl="1"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Language training</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121,665</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124,129</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116,424</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120,584</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98,773</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3"/>
                  </a:ext>
                </a:extLst>
              </a:tr>
              <a:tr h="202652">
                <a:tc>
                  <a:txBody>
                    <a:bodyPr/>
                    <a:lstStyle>
                      <a:lvl1pPr marL="342900" indent="-342900"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457200" marR="0" lvl="1"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Position-specific training</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44,430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56,652</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89,780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115,454</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28,889</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4"/>
                  </a:ext>
                </a:extLst>
              </a:tr>
              <a:tr h="202652">
                <a:tc>
                  <a:txBody>
                    <a:bodyPr/>
                    <a:lstStyle>
                      <a:lvl1pPr marL="342900" indent="-342900"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457200" marR="0" lvl="1"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Training in new technologies</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22,253</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10,487</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5,041</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14,819</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10,881</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5"/>
                  </a:ext>
                </a:extLst>
              </a:tr>
              <a:tr h="202652">
                <a:tc>
                  <a:txBody>
                    <a:bodyPr/>
                    <a:lstStyle>
                      <a:lvl1pPr marL="342900" indent="-342900"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457200" marR="0" lvl="1"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Training for development</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11,370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8,097</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27,573</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27,595</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6"/>
                  </a:ext>
                </a:extLst>
              </a:tr>
              <a:tr h="202652">
                <a:tc>
                  <a:txBody>
                    <a:bodyPr/>
                    <a:lstStyle>
                      <a:lvl1pPr marL="342900" indent="-342900"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457200" marR="0" lvl="1"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Skills training</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14,304</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18,222</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27,860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28,450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7"/>
                  </a:ext>
                </a:extLst>
              </a:tr>
              <a:tr h="202652">
                <a:tc>
                  <a:txBody>
                    <a:bodyPr/>
                    <a:lstStyle>
                      <a:lvl1pPr marL="342900" indent="-342900"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457200" marR="0" lvl="1"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Conferences</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1,054</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450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8"/>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Number of training hours</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15,164</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15,045</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18,958</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21,829</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14,067</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19"/>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Number of employees trained</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266</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291</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310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311</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286</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20"/>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Number of employees promoted</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53</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61</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21"/>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Number of technical staff promoted</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43</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a:ln>
                            <a:noFill/>
                          </a:ln>
                          <a:solidFill>
                            <a:srgbClr val="953735"/>
                          </a:solidFill>
                          <a:effectLst/>
                          <a:latin typeface="Gill Sans" charset="0"/>
                        </a:rPr>
                        <a:t>37</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22"/>
                  </a:ext>
                </a:extLst>
              </a:tr>
              <a:tr h="2026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chemeClr val="bg1"/>
                          </a:solidFill>
                          <a:effectLst/>
                          <a:latin typeface="Gill Sans" charset="0"/>
                        </a:rPr>
                        <a:t>   Number of clerical staff promoted</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solidFill>
                      <a:srgbClr val="EBAB00"/>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10</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ctr" latinLnBrk="0" hangingPunct="1">
                        <a:lnSpc>
                          <a:spcPct val="100000"/>
                        </a:lnSpc>
                        <a:spcBef>
                          <a:spcPct val="0"/>
                        </a:spcBef>
                        <a:spcAft>
                          <a:spcPct val="0"/>
                        </a:spcAft>
                        <a:buClrTx/>
                        <a:buSzTx/>
                        <a:buFontTx/>
                        <a:buNone/>
                        <a:tabLst/>
                      </a:pPr>
                      <a:r>
                        <a:rPr kumimoji="0" lang="en-GB" altLang="es-ES" sz="900" b="0" i="0" u="none" strike="noStrike" cap="none" baseline="0" dirty="0">
                          <a:ln>
                            <a:noFill/>
                          </a:ln>
                          <a:solidFill>
                            <a:srgbClr val="953735"/>
                          </a:solidFill>
                          <a:effectLst/>
                          <a:latin typeface="Gill Sans" charset="0"/>
                        </a:rPr>
                        <a:t>24</a:t>
                      </a:r>
                    </a:p>
                  </a:txBody>
                  <a:tcPr marL="8944" marR="8944" marT="8941" marB="0" anchor="ctr" horzOverflow="overflow">
                    <a:lnL w="3175" cap="flat" cmpd="sng" algn="ctr">
                      <a:solidFill>
                        <a:srgbClr val="9E1B34"/>
                      </a:solidFill>
                      <a:prstDash val="solid"/>
                      <a:round/>
                      <a:headEnd type="none" w="med" len="med"/>
                      <a:tailEnd type="none" w="med" len="med"/>
                    </a:lnL>
                    <a:lnR w="3175" cap="flat" cmpd="sng" algn="ctr">
                      <a:solidFill>
                        <a:srgbClr val="9E1B34"/>
                      </a:solidFill>
                      <a:prstDash val="solid"/>
                      <a:round/>
                      <a:headEnd type="none" w="med" len="med"/>
                      <a:tailEnd type="none" w="med" len="med"/>
                    </a:lnR>
                    <a:lnT w="3175" cap="flat" cmpd="sng" algn="ctr">
                      <a:solidFill>
                        <a:srgbClr val="9E1B34"/>
                      </a:solidFill>
                      <a:prstDash val="solid"/>
                      <a:round/>
                      <a:headEnd type="none" w="med" len="med"/>
                      <a:tailEnd type="none" w="med" len="med"/>
                    </a:lnT>
                    <a:lnB w="3175" cap="flat" cmpd="sng" algn="ctr">
                      <a:solidFill>
                        <a:srgbClr val="9E1B34"/>
                      </a:solidFill>
                      <a:prstDash val="solid"/>
                      <a:round/>
                      <a:headEnd type="none" w="med" len="med"/>
                      <a:tailEnd type="none" w="med" len="med"/>
                    </a:lnB>
                    <a:lnTlToBr>
                      <a:noFill/>
                    </a:lnTlToBr>
                    <a:lnBlToTr>
                      <a:noFill/>
                    </a:lnBlToTr>
                    <a:noFill/>
                  </a:tcPr>
                </a:tc>
                <a:extLst>
                  <a:ext uri="{0D108BD9-81ED-4DB2-BD59-A6C34878D82A}">
                    <a16:rowId xmlns="" xmlns:a16="http://schemas.microsoft.com/office/drawing/2014/main" val="10023"/>
                  </a:ext>
                </a:extLst>
              </a:tr>
            </a:tbl>
          </a:graphicData>
        </a:graphic>
      </p:graphicFrame>
      <p:grpSp>
        <p:nvGrpSpPr>
          <p:cNvPr id="4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2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807B556B-C298-48FD-82A0-C0F4E5FD7DF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E1905E91-A441-4358-8604-D42D4248C95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ED6C9E9B-73C0-464E-B330-5AA204FFDB50}"/>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7E6A3F8B-FB5D-48F9-9E8F-71C0D9AA5A86}" type="slidenum">
              <a:rPr lang="es-ES" altLang="es-ES" sz="1600" b="1">
                <a:solidFill>
                  <a:srgbClr val="FFC000"/>
                </a:solidFill>
              </a:rPr>
              <a:pPr eaLnBrk="1" hangingPunct="1">
                <a:spcBef>
                  <a:spcPct val="0"/>
                </a:spcBef>
                <a:buFontTx/>
                <a:buNone/>
              </a:pPr>
              <a:t>52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364A82F4-4A31-48A3-A8DE-B5EA2F6C737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54278" name="Picture 2">
            <a:extLst>
              <a:ext uri="{FF2B5EF4-FFF2-40B4-BE49-F238E27FC236}">
                <a16:creationId xmlns="" xmlns:a16="http://schemas.microsoft.com/office/drawing/2014/main" id="{53247A87-21F1-4A41-A196-87F8BECA7B4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9" name="AutoShape 6" descr="Resultado de imagen de imagen de calendario 2016">
            <a:extLst>
              <a:ext uri="{FF2B5EF4-FFF2-40B4-BE49-F238E27FC236}">
                <a16:creationId xmlns="" xmlns:a16="http://schemas.microsoft.com/office/drawing/2014/main" id="{3B1CB495-36E0-402D-8CDF-B03CC7B82E4A}"/>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4280" name="AutoShape 8" descr="Resultado de imagen de imagen de calendario 2016">
            <a:extLst>
              <a:ext uri="{FF2B5EF4-FFF2-40B4-BE49-F238E27FC236}">
                <a16:creationId xmlns="" xmlns:a16="http://schemas.microsoft.com/office/drawing/2014/main" id="{6023B1BB-B1DE-4C24-A930-BC86EF885412}"/>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4281" name="AutoShape 12" descr="Resultado de imagen de imagen de verificacion">
            <a:extLst>
              <a:ext uri="{FF2B5EF4-FFF2-40B4-BE49-F238E27FC236}">
                <a16:creationId xmlns="" xmlns:a16="http://schemas.microsoft.com/office/drawing/2014/main" id="{7CBA9E17-259D-4F51-9446-579D39C6021A}"/>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4282" name="AutoShape 14" descr="Resultado de imagen de imagen de verificacion">
            <a:extLst>
              <a:ext uri="{FF2B5EF4-FFF2-40B4-BE49-F238E27FC236}">
                <a16:creationId xmlns="" xmlns:a16="http://schemas.microsoft.com/office/drawing/2014/main" id="{E1917A5E-C753-4DAA-8C91-EFB55F497D43}"/>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4283" name="13 Rectángulo">
            <a:extLst>
              <a:ext uri="{FF2B5EF4-FFF2-40B4-BE49-F238E27FC236}">
                <a16:creationId xmlns="" xmlns:a16="http://schemas.microsoft.com/office/drawing/2014/main" id="{380081C1-A6D8-4AAB-8024-803B9B7B8479}"/>
              </a:ext>
            </a:extLst>
          </p:cNvPr>
          <p:cNvSpPr>
            <a:spLocks noChangeArrowheads="1"/>
          </p:cNvSpPr>
          <p:nvPr/>
        </p:nvSpPr>
        <p:spPr bwMode="auto">
          <a:xfrm>
            <a:off x="3995738" y="4608513"/>
            <a:ext cx="44291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600" b="1">
                <a:solidFill>
                  <a:srgbClr val="953735"/>
                </a:solidFill>
                <a:latin typeface="Gill Sans"/>
              </a:rPr>
              <a:t>Governance structure</a:t>
            </a:r>
          </a:p>
          <a:p>
            <a:pPr eaLnBrk="1" hangingPunct="1">
              <a:spcBef>
                <a:spcPct val="0"/>
              </a:spcBef>
              <a:buFont typeface="Wingdings" panose="05000000000000000000" pitchFamily="2" charset="2"/>
              <a:buChar char="q"/>
            </a:pPr>
            <a:r>
              <a:rPr lang="en-GB" altLang="es-ES" sz="1600" b="1">
                <a:solidFill>
                  <a:srgbClr val="953735"/>
                </a:solidFill>
                <a:latin typeface="Gill Sans"/>
              </a:rPr>
              <a:t>Principles of good governance. Ethical management. Responsible management</a:t>
            </a:r>
          </a:p>
        </p:txBody>
      </p:sp>
      <p:sp>
        <p:nvSpPr>
          <p:cNvPr id="54284" name="8 Rectángulo">
            <a:extLst>
              <a:ext uri="{FF2B5EF4-FFF2-40B4-BE49-F238E27FC236}">
                <a16:creationId xmlns="" xmlns:a16="http://schemas.microsoft.com/office/drawing/2014/main" id="{97EB1721-1FDC-45EF-8900-76C87A9A65AC}"/>
              </a:ext>
            </a:extLst>
          </p:cNvPr>
          <p:cNvSpPr>
            <a:spLocks noChangeArrowheads="1"/>
          </p:cNvSpPr>
          <p:nvPr/>
        </p:nvSpPr>
        <p:spPr bwMode="auto">
          <a:xfrm>
            <a:off x="3995738" y="4041775"/>
            <a:ext cx="4176712" cy="52228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a:solidFill>
                  <a:srgbClr val="9E1B34"/>
                </a:solidFill>
                <a:latin typeface="Gill Sans"/>
              </a:rPr>
              <a:t>Corporate governance</a:t>
            </a: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FBDFB43C-C05A-4684-B17B-479FBFF2A25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AA9FCD72-1AEC-4296-9D35-F249DF138D76}"/>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295E3397-A8DB-49AD-9AF3-3839C93AC097}"/>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6D009DB1-E334-48E7-9889-4990C0381398}" type="slidenum">
              <a:rPr lang="es-ES" altLang="es-ES" sz="1600" b="1">
                <a:solidFill>
                  <a:srgbClr val="FFC000"/>
                </a:solidFill>
              </a:rPr>
              <a:pPr eaLnBrk="1" hangingPunct="1">
                <a:spcBef>
                  <a:spcPct val="0"/>
                </a:spcBef>
                <a:buFontTx/>
                <a:buNone/>
              </a:pPr>
              <a:t>53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7829FE79-FC9F-492B-B413-BF3530D3298F}"/>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55302" name="Picture 2">
            <a:extLst>
              <a:ext uri="{FF2B5EF4-FFF2-40B4-BE49-F238E27FC236}">
                <a16:creationId xmlns="" xmlns:a16="http://schemas.microsoft.com/office/drawing/2014/main" id="{C24297D1-10EC-42C6-9DDD-4A00DD4F131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303" name="AutoShape 6" descr="Resultado de imagen de imagen de calendario 2016">
            <a:extLst>
              <a:ext uri="{FF2B5EF4-FFF2-40B4-BE49-F238E27FC236}">
                <a16:creationId xmlns="" xmlns:a16="http://schemas.microsoft.com/office/drawing/2014/main" id="{7A22BC2D-B604-4C82-BC21-57E5E5716C24}"/>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5304" name="AutoShape 8" descr="Resultado de imagen de imagen de calendario 2016">
            <a:extLst>
              <a:ext uri="{FF2B5EF4-FFF2-40B4-BE49-F238E27FC236}">
                <a16:creationId xmlns="" xmlns:a16="http://schemas.microsoft.com/office/drawing/2014/main" id="{6BF0044C-A729-4532-9641-B767C2D44CBF}"/>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5305" name="AutoShape 12" descr="Resultado de imagen de imagen de verificacion">
            <a:extLst>
              <a:ext uri="{FF2B5EF4-FFF2-40B4-BE49-F238E27FC236}">
                <a16:creationId xmlns="" xmlns:a16="http://schemas.microsoft.com/office/drawing/2014/main" id="{B375FAB6-02F4-4C40-9DA4-B1155630F2EA}"/>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5306" name="AutoShape 14" descr="Resultado de imagen de imagen de verificacion">
            <a:extLst>
              <a:ext uri="{FF2B5EF4-FFF2-40B4-BE49-F238E27FC236}">
                <a16:creationId xmlns="" xmlns:a16="http://schemas.microsoft.com/office/drawing/2014/main" id="{90B0838E-D76E-4C5E-AE88-69117D0F3B02}"/>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5307" name="8 Rectángulo">
            <a:extLst>
              <a:ext uri="{FF2B5EF4-FFF2-40B4-BE49-F238E27FC236}">
                <a16:creationId xmlns="" xmlns:a16="http://schemas.microsoft.com/office/drawing/2014/main" id="{ABBE334F-7F9C-4A2A-9FC4-EF81997A625D}"/>
              </a:ext>
            </a:extLst>
          </p:cNvPr>
          <p:cNvSpPr>
            <a:spLocks noChangeArrowheads="1"/>
          </p:cNvSpPr>
          <p:nvPr/>
        </p:nvSpPr>
        <p:spPr bwMode="auto">
          <a:xfrm>
            <a:off x="1655763" y="1016000"/>
            <a:ext cx="6802437"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a:t>
            </a:r>
          </a:p>
        </p:txBody>
      </p:sp>
      <p:sp>
        <p:nvSpPr>
          <p:cNvPr id="55308" name="37 Rectángulo">
            <a:extLst>
              <a:ext uri="{FF2B5EF4-FFF2-40B4-BE49-F238E27FC236}">
                <a16:creationId xmlns="" xmlns:a16="http://schemas.microsoft.com/office/drawing/2014/main" id="{222146C7-BDEE-4B92-85C2-77FEE6CF3E95}"/>
              </a:ext>
            </a:extLst>
          </p:cNvPr>
          <p:cNvSpPr>
            <a:spLocks noChangeArrowheads="1"/>
          </p:cNvSpPr>
          <p:nvPr/>
        </p:nvSpPr>
        <p:spPr bwMode="auto">
          <a:xfrm>
            <a:off x="1620838" y="1362075"/>
            <a:ext cx="6804025" cy="1463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The governance structure of the Instituto de Crédito Oficial is set out in its articles of association, approved by Royal Decree 706/1999, of 30 April (BOE No. 114, of 13 May 1999), with the amendments set out in Law 40/2015, of 1 October, on the legal regime applicable to the public sector (BOE No. 236, of 2 October 2015), in Royal Decree 1149/2015, of 18 December (BOE No. 1, of 1 January 2016), and in Royal Decree 390/2011, of 18 March (BOE No. 77, of 31 March 2011). It is complemented by internal control and organisation bodies, approved by the ICO Chairman within the scope of the powers conferred on him by the articles of association. The relevant internal regulation in effect as at the date of this report is the organisational Circular 2/2015, of 27 July 2015, which establishes the Institute's collegiate bodies and, along with Circular 2/2016 on organisational structure, of 16 December 2016, forms ICO's sole organisational instrument.</a:t>
            </a:r>
          </a:p>
        </p:txBody>
      </p:sp>
      <p:sp>
        <p:nvSpPr>
          <p:cNvPr id="55309" name="38 Rectángulo">
            <a:extLst>
              <a:ext uri="{FF2B5EF4-FFF2-40B4-BE49-F238E27FC236}">
                <a16:creationId xmlns="" xmlns:a16="http://schemas.microsoft.com/office/drawing/2014/main" id="{B1FF502A-AF58-4DDA-AB80-E1CFD0F5D2E1}"/>
              </a:ext>
            </a:extLst>
          </p:cNvPr>
          <p:cNvSpPr>
            <a:spLocks noChangeArrowheads="1"/>
          </p:cNvSpPr>
          <p:nvPr/>
        </p:nvSpPr>
        <p:spPr bwMode="auto">
          <a:xfrm>
            <a:off x="2389188" y="3779838"/>
            <a:ext cx="28321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
            </a:pPr>
            <a:r>
              <a:rPr lang="en-GB" altLang="es-ES" sz="1000" b="1">
                <a:solidFill>
                  <a:srgbClr val="953735"/>
                </a:solidFill>
                <a:latin typeface="Gill Sans"/>
              </a:rPr>
              <a:t>General Board</a:t>
            </a:r>
            <a:endParaRPr lang="en-GB" altLang="es-ES" sz="1000">
              <a:solidFill>
                <a:srgbClr val="953735"/>
              </a:solidFill>
              <a:latin typeface="Gill Sans"/>
            </a:endParaRPr>
          </a:p>
          <a:p>
            <a:pPr algn="just" eaLnBrk="1" hangingPunct="1">
              <a:spcBef>
                <a:spcPct val="0"/>
              </a:spcBef>
              <a:buFont typeface="Wingdings" panose="05000000000000000000" pitchFamily="2" charset="2"/>
              <a:buChar char="§"/>
            </a:pPr>
            <a:r>
              <a:rPr lang="en-GB" altLang="es-ES" sz="1000" b="1">
                <a:solidFill>
                  <a:srgbClr val="953735"/>
                </a:solidFill>
                <a:latin typeface="Gill Sans"/>
              </a:rPr>
              <a:t>Chairman</a:t>
            </a:r>
            <a:endParaRPr lang="en-GB" altLang="es-ES" sz="800" i="1">
              <a:solidFill>
                <a:srgbClr val="953735"/>
              </a:solidFill>
              <a:latin typeface="Gill Sans"/>
            </a:endParaRPr>
          </a:p>
        </p:txBody>
      </p:sp>
      <p:sp>
        <p:nvSpPr>
          <p:cNvPr id="55310" name="40 Rectángulo">
            <a:extLst>
              <a:ext uri="{FF2B5EF4-FFF2-40B4-BE49-F238E27FC236}">
                <a16:creationId xmlns="" xmlns:a16="http://schemas.microsoft.com/office/drawing/2014/main" id="{566BD6A0-CF45-4DAD-B82D-A8F3D9B635EE}"/>
              </a:ext>
            </a:extLst>
          </p:cNvPr>
          <p:cNvSpPr>
            <a:spLocks noChangeArrowheads="1"/>
          </p:cNvSpPr>
          <p:nvPr/>
        </p:nvSpPr>
        <p:spPr bwMode="auto">
          <a:xfrm>
            <a:off x="5197475" y="3779838"/>
            <a:ext cx="29400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
            </a:pPr>
            <a:r>
              <a:rPr lang="en-GB" altLang="es-ES" sz="1000" b="1">
                <a:solidFill>
                  <a:srgbClr val="953735"/>
                </a:solidFill>
                <a:latin typeface="Gill Sans"/>
              </a:rPr>
              <a:t>Management Committee</a:t>
            </a:r>
            <a:endParaRPr lang="en-GB" altLang="es-ES" sz="1000">
              <a:solidFill>
                <a:srgbClr val="953735"/>
              </a:solidFill>
              <a:latin typeface="Gill Sans"/>
            </a:endParaRPr>
          </a:p>
          <a:p>
            <a:pPr algn="just" eaLnBrk="1" hangingPunct="1">
              <a:spcBef>
                <a:spcPct val="0"/>
              </a:spcBef>
              <a:buFont typeface="Wingdings" panose="05000000000000000000" pitchFamily="2" charset="2"/>
              <a:buChar char="§"/>
            </a:pPr>
            <a:r>
              <a:rPr lang="en-GB" altLang="es-ES" sz="1000" b="1">
                <a:solidFill>
                  <a:srgbClr val="953735"/>
                </a:solidFill>
                <a:latin typeface="Gill Sans"/>
              </a:rPr>
              <a:t>Operations Committee</a:t>
            </a:r>
            <a:endParaRPr lang="en-GB" altLang="es-ES" sz="800" b="1">
              <a:solidFill>
                <a:srgbClr val="953735"/>
              </a:solidFill>
              <a:latin typeface="Gill Sans"/>
            </a:endParaRPr>
          </a:p>
        </p:txBody>
      </p:sp>
      <p:sp>
        <p:nvSpPr>
          <p:cNvPr id="55311" name="41 Rectángulo">
            <a:extLst>
              <a:ext uri="{FF2B5EF4-FFF2-40B4-BE49-F238E27FC236}">
                <a16:creationId xmlns="" xmlns:a16="http://schemas.microsoft.com/office/drawing/2014/main" id="{7F369C57-6CDC-4F05-8F57-0BA6CA3C4AF8}"/>
              </a:ext>
            </a:extLst>
          </p:cNvPr>
          <p:cNvSpPr>
            <a:spLocks noChangeArrowheads="1"/>
          </p:cNvSpPr>
          <p:nvPr/>
        </p:nvSpPr>
        <p:spPr bwMode="auto">
          <a:xfrm>
            <a:off x="2389188" y="3500438"/>
            <a:ext cx="2039937" cy="252412"/>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EXECUTIVE BODIES</a:t>
            </a:r>
          </a:p>
        </p:txBody>
      </p:sp>
      <p:sp>
        <p:nvSpPr>
          <p:cNvPr id="55312" name="42 Rectángulo">
            <a:extLst>
              <a:ext uri="{FF2B5EF4-FFF2-40B4-BE49-F238E27FC236}">
                <a16:creationId xmlns="" xmlns:a16="http://schemas.microsoft.com/office/drawing/2014/main" id="{0209EE7E-0C42-4A30-99BB-C169DF2BAE40}"/>
              </a:ext>
            </a:extLst>
          </p:cNvPr>
          <p:cNvSpPr>
            <a:spLocks noChangeArrowheads="1"/>
          </p:cNvSpPr>
          <p:nvPr/>
        </p:nvSpPr>
        <p:spPr bwMode="auto">
          <a:xfrm>
            <a:off x="5197475" y="3503613"/>
            <a:ext cx="2076450" cy="254000"/>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MANAGEMENT BODIES</a:t>
            </a:r>
          </a:p>
        </p:txBody>
      </p:sp>
      <p:sp>
        <p:nvSpPr>
          <p:cNvPr id="55313" name="40 Rectángulo">
            <a:extLst>
              <a:ext uri="{FF2B5EF4-FFF2-40B4-BE49-F238E27FC236}">
                <a16:creationId xmlns="" xmlns:a16="http://schemas.microsoft.com/office/drawing/2014/main" id="{3F2CAF5F-B92B-4502-B6C9-3F5DB7930F8F}"/>
              </a:ext>
            </a:extLst>
          </p:cNvPr>
          <p:cNvSpPr>
            <a:spLocks noChangeArrowheads="1"/>
          </p:cNvSpPr>
          <p:nvPr/>
        </p:nvSpPr>
        <p:spPr bwMode="auto">
          <a:xfrm>
            <a:off x="1836738" y="5203825"/>
            <a:ext cx="2808287"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
            </a:pPr>
            <a:r>
              <a:rPr lang="en-GB" altLang="es-ES" sz="1000" b="1">
                <a:solidFill>
                  <a:srgbClr val="953735"/>
                </a:solidFill>
                <a:latin typeface="Gill Sans"/>
              </a:rPr>
              <a:t>Credit Committee</a:t>
            </a:r>
            <a:endParaRPr lang="en-GB" altLang="es-ES" sz="1000">
              <a:solidFill>
                <a:srgbClr val="953735"/>
              </a:solidFill>
              <a:latin typeface="Gill Sans"/>
            </a:endParaRPr>
          </a:p>
          <a:p>
            <a:pPr algn="just" eaLnBrk="1" hangingPunct="1">
              <a:spcBef>
                <a:spcPct val="0"/>
              </a:spcBef>
              <a:buFont typeface="Wingdings" panose="05000000000000000000" pitchFamily="2" charset="2"/>
              <a:buChar char="§"/>
            </a:pPr>
            <a:r>
              <a:rPr lang="en-GB" altLang="es-ES" sz="1000" b="1">
                <a:solidFill>
                  <a:srgbClr val="953735"/>
                </a:solidFill>
                <a:latin typeface="Gill Sans"/>
              </a:rPr>
              <a:t>Committee on Assets and Liabilities</a:t>
            </a:r>
          </a:p>
          <a:p>
            <a:pPr algn="just" eaLnBrk="1" hangingPunct="1">
              <a:spcBef>
                <a:spcPct val="0"/>
              </a:spcBef>
              <a:buFont typeface="Wingdings" panose="05000000000000000000" pitchFamily="2" charset="2"/>
              <a:buChar char="§"/>
            </a:pPr>
            <a:r>
              <a:rPr lang="en-GB" altLang="es-ES" sz="1000" b="1">
                <a:solidFill>
                  <a:srgbClr val="953735"/>
                </a:solidFill>
                <a:latin typeface="Gill Sans"/>
              </a:rPr>
              <a:t>Monitoring Committee</a:t>
            </a:r>
          </a:p>
          <a:p>
            <a:pPr algn="just" eaLnBrk="1" hangingPunct="1">
              <a:spcBef>
                <a:spcPct val="0"/>
              </a:spcBef>
              <a:buFont typeface="Wingdings" panose="05000000000000000000" pitchFamily="2" charset="2"/>
              <a:buChar char="§"/>
            </a:pPr>
            <a:r>
              <a:rPr lang="en-GB" altLang="es-ES" sz="1000" b="1">
                <a:solidFill>
                  <a:srgbClr val="953735"/>
                </a:solidFill>
                <a:latin typeface="Gill Sans"/>
              </a:rPr>
              <a:t>Strategic Committee</a:t>
            </a:r>
          </a:p>
          <a:p>
            <a:pPr algn="just" eaLnBrk="1" hangingPunct="1">
              <a:spcBef>
                <a:spcPct val="0"/>
              </a:spcBef>
              <a:buFont typeface="Wingdings" panose="05000000000000000000" pitchFamily="2" charset="2"/>
              <a:buChar char="§"/>
            </a:pPr>
            <a:r>
              <a:rPr lang="en-GB" altLang="es-ES" sz="1000" b="1">
                <a:solidFill>
                  <a:srgbClr val="953735"/>
                </a:solidFill>
                <a:latin typeface="Gill Sans"/>
              </a:rPr>
              <a:t>International Affairs Committee</a:t>
            </a:r>
            <a:endParaRPr lang="en-GB" altLang="es-ES" sz="800" b="1">
              <a:solidFill>
                <a:srgbClr val="953735"/>
              </a:solidFill>
              <a:latin typeface="Gill Sans"/>
            </a:endParaRPr>
          </a:p>
        </p:txBody>
      </p:sp>
      <p:sp>
        <p:nvSpPr>
          <p:cNvPr id="55314" name="42 Rectángulo">
            <a:extLst>
              <a:ext uri="{FF2B5EF4-FFF2-40B4-BE49-F238E27FC236}">
                <a16:creationId xmlns="" xmlns:a16="http://schemas.microsoft.com/office/drawing/2014/main" id="{7CA5AE7F-5167-41D3-A92D-5F15DE1B7253}"/>
              </a:ext>
            </a:extLst>
          </p:cNvPr>
          <p:cNvSpPr>
            <a:spLocks noChangeArrowheads="1"/>
          </p:cNvSpPr>
          <p:nvPr/>
        </p:nvSpPr>
        <p:spPr bwMode="auto">
          <a:xfrm>
            <a:off x="3240088" y="4484688"/>
            <a:ext cx="3097212" cy="254000"/>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None/>
            </a:pPr>
            <a:r>
              <a:rPr lang="en-GB" altLang="es-ES" sz="1000" b="1">
                <a:solidFill>
                  <a:srgbClr val="9E1B34"/>
                </a:solidFill>
                <a:latin typeface="Gill Sans"/>
              </a:rPr>
              <a:t>INTERNAL OPERATING BODIES</a:t>
            </a:r>
          </a:p>
        </p:txBody>
      </p:sp>
      <p:sp>
        <p:nvSpPr>
          <p:cNvPr id="55315" name="40 Rectángulo">
            <a:extLst>
              <a:ext uri="{FF2B5EF4-FFF2-40B4-BE49-F238E27FC236}">
                <a16:creationId xmlns="" xmlns:a16="http://schemas.microsoft.com/office/drawing/2014/main" id="{05AE03E8-631D-4DA6-8C70-E0B4735AB5EB}"/>
              </a:ext>
            </a:extLst>
          </p:cNvPr>
          <p:cNvSpPr>
            <a:spLocks noChangeArrowheads="1"/>
          </p:cNvSpPr>
          <p:nvPr/>
        </p:nvSpPr>
        <p:spPr bwMode="auto">
          <a:xfrm>
            <a:off x="5054600" y="5181600"/>
            <a:ext cx="3730625"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
            </a:pPr>
            <a:r>
              <a:rPr lang="en-GB" altLang="es-ES" sz="1000" b="1">
                <a:solidFill>
                  <a:srgbClr val="953735"/>
                </a:solidFill>
                <a:latin typeface="Gill Sans"/>
              </a:rPr>
              <a:t>Procurement Committee</a:t>
            </a:r>
            <a:endParaRPr lang="en-GB" altLang="es-ES" sz="1000">
              <a:solidFill>
                <a:srgbClr val="953735"/>
              </a:solidFill>
              <a:latin typeface="Gill Sans"/>
            </a:endParaRPr>
          </a:p>
          <a:p>
            <a:pPr algn="just" eaLnBrk="1" hangingPunct="1">
              <a:spcBef>
                <a:spcPct val="0"/>
              </a:spcBef>
              <a:buFont typeface="Wingdings" panose="05000000000000000000" pitchFamily="2" charset="2"/>
              <a:buChar char="§"/>
            </a:pPr>
            <a:r>
              <a:rPr lang="en-GB" altLang="es-ES" sz="1000" b="1">
                <a:solidFill>
                  <a:srgbClr val="953735"/>
                </a:solidFill>
                <a:latin typeface="Gill Sans"/>
              </a:rPr>
              <a:t>Audit and Compliance Committee</a:t>
            </a:r>
          </a:p>
          <a:p>
            <a:pPr algn="just" eaLnBrk="1" hangingPunct="1">
              <a:spcBef>
                <a:spcPct val="0"/>
              </a:spcBef>
              <a:buFont typeface="Wingdings" panose="05000000000000000000" pitchFamily="2" charset="2"/>
              <a:buChar char="§"/>
            </a:pPr>
            <a:r>
              <a:rPr lang="en-GB" altLang="es-ES" sz="1000" b="1">
                <a:solidFill>
                  <a:srgbClr val="953735"/>
                </a:solidFill>
                <a:latin typeface="Gill Sans"/>
              </a:rPr>
              <a:t>Regulatory Compliance Technical Committee</a:t>
            </a:r>
          </a:p>
          <a:p>
            <a:pPr algn="just" eaLnBrk="1" hangingPunct="1">
              <a:spcBef>
                <a:spcPct val="0"/>
              </a:spcBef>
              <a:buFont typeface="Wingdings" panose="05000000000000000000" pitchFamily="2" charset="2"/>
              <a:buChar char="§"/>
            </a:pPr>
            <a:r>
              <a:rPr lang="en-GB" altLang="es-ES" sz="1000" b="1">
                <a:solidFill>
                  <a:srgbClr val="953735"/>
                </a:solidFill>
                <a:latin typeface="Gill Sans"/>
              </a:rPr>
              <a:t>Information Security Committee</a:t>
            </a:r>
          </a:p>
          <a:p>
            <a:pPr algn="just" eaLnBrk="1" hangingPunct="1">
              <a:spcBef>
                <a:spcPct val="0"/>
              </a:spcBef>
              <a:buFont typeface="Wingdings" panose="05000000000000000000" pitchFamily="2" charset="2"/>
              <a:buChar char="§"/>
            </a:pPr>
            <a:r>
              <a:rPr lang="en-GB" altLang="es-ES" sz="1000" b="1">
                <a:solidFill>
                  <a:srgbClr val="953735"/>
                </a:solidFill>
                <a:latin typeface="Gill Sans"/>
              </a:rPr>
              <a:t>Business Continuity Committee</a:t>
            </a:r>
          </a:p>
          <a:p>
            <a:pPr algn="just" eaLnBrk="1" hangingPunct="1">
              <a:spcBef>
                <a:spcPct val="0"/>
              </a:spcBef>
              <a:buFont typeface="Wingdings" panose="05000000000000000000" pitchFamily="2" charset="2"/>
              <a:buChar char="§"/>
            </a:pPr>
            <a:r>
              <a:rPr lang="en-GB" altLang="es-ES" sz="1000" b="1">
                <a:solidFill>
                  <a:srgbClr val="953735"/>
                </a:solidFill>
                <a:latin typeface="Gill Sans"/>
              </a:rPr>
              <a:t>Code of Conduct Compliance Committee</a:t>
            </a:r>
            <a:endParaRPr lang="en-GB" altLang="es-ES" sz="800" b="1">
              <a:solidFill>
                <a:srgbClr val="953735"/>
              </a:solidFill>
              <a:latin typeface="Gill Sans"/>
            </a:endParaRPr>
          </a:p>
        </p:txBody>
      </p:sp>
      <p:sp>
        <p:nvSpPr>
          <p:cNvPr id="55316" name="42 Rectángulo">
            <a:extLst>
              <a:ext uri="{FF2B5EF4-FFF2-40B4-BE49-F238E27FC236}">
                <a16:creationId xmlns="" xmlns:a16="http://schemas.microsoft.com/office/drawing/2014/main" id="{B499DB91-32D7-452C-AFEB-0F39D5AE5ECC}"/>
              </a:ext>
            </a:extLst>
          </p:cNvPr>
          <p:cNvSpPr>
            <a:spLocks noChangeArrowheads="1"/>
          </p:cNvSpPr>
          <p:nvPr/>
        </p:nvSpPr>
        <p:spPr bwMode="auto">
          <a:xfrm>
            <a:off x="5054600" y="4905375"/>
            <a:ext cx="2795588" cy="254000"/>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REGULATORY BODIES</a:t>
            </a:r>
          </a:p>
        </p:txBody>
      </p:sp>
      <p:sp>
        <p:nvSpPr>
          <p:cNvPr id="55317" name="42 Rectángulo">
            <a:extLst>
              <a:ext uri="{FF2B5EF4-FFF2-40B4-BE49-F238E27FC236}">
                <a16:creationId xmlns="" xmlns:a16="http://schemas.microsoft.com/office/drawing/2014/main" id="{719464C5-71F9-4C6D-AA6D-713DF589C1B0}"/>
              </a:ext>
            </a:extLst>
          </p:cNvPr>
          <p:cNvSpPr>
            <a:spLocks noChangeArrowheads="1"/>
          </p:cNvSpPr>
          <p:nvPr/>
        </p:nvSpPr>
        <p:spPr bwMode="auto">
          <a:xfrm>
            <a:off x="1801813" y="4905375"/>
            <a:ext cx="2795587" cy="254000"/>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OPERATING BODIES</a:t>
            </a:r>
          </a:p>
        </p:txBody>
      </p:sp>
      <p:sp>
        <p:nvSpPr>
          <p:cNvPr id="55318" name="42 Rectángulo">
            <a:extLst>
              <a:ext uri="{FF2B5EF4-FFF2-40B4-BE49-F238E27FC236}">
                <a16:creationId xmlns="" xmlns:a16="http://schemas.microsoft.com/office/drawing/2014/main" id="{E1C4F4DE-4C88-45C8-BA5D-3F4F02DDEB85}"/>
              </a:ext>
            </a:extLst>
          </p:cNvPr>
          <p:cNvSpPr>
            <a:spLocks noChangeArrowheads="1"/>
          </p:cNvSpPr>
          <p:nvPr/>
        </p:nvSpPr>
        <p:spPr bwMode="auto">
          <a:xfrm>
            <a:off x="3781425" y="3033713"/>
            <a:ext cx="2089150" cy="254000"/>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 typeface="Wingdings" panose="05000000000000000000" pitchFamily="2" charset="2"/>
              <a:buNone/>
            </a:pPr>
            <a:r>
              <a:rPr lang="en-GB" altLang="es-ES" sz="1000" b="1">
                <a:solidFill>
                  <a:srgbClr val="9E1B34"/>
                </a:solidFill>
                <a:latin typeface="Gill Sans"/>
              </a:rPr>
              <a:t>GOVERNING BODIES</a:t>
            </a:r>
          </a:p>
        </p:txBody>
      </p:sp>
      <p:grpSp>
        <p:nvGrpSpPr>
          <p:cNvPr id="5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6" name="35 Grupo"/>
          <p:cNvGrpSpPr/>
          <p:nvPr/>
        </p:nvGrpSpPr>
        <p:grpSpPr>
          <a:xfrm>
            <a:off x="93663" y="5481228"/>
            <a:ext cx="1320800" cy="684622"/>
            <a:chOff x="93663" y="5481228"/>
            <a:chExt cx="1320800" cy="684622"/>
          </a:xfrm>
        </p:grpSpPr>
        <p:sp>
          <p:nvSpPr>
            <p:cNvPr id="3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24B80D8-1842-49E4-A1B8-92D8B6DA023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CDB9CFF8-DB90-472C-9E3B-FC2DDDCAE078}"/>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6A3C202F-9524-4A9F-92EC-4EDEA951B538}"/>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2D71F1D-6D98-48E1-B5B4-8DA736C9A8BA}" type="slidenum">
              <a:rPr lang="es-ES" altLang="es-ES" sz="1600" b="1">
                <a:solidFill>
                  <a:srgbClr val="FFC000"/>
                </a:solidFill>
              </a:rPr>
              <a:pPr eaLnBrk="1" hangingPunct="1">
                <a:spcBef>
                  <a:spcPct val="0"/>
                </a:spcBef>
                <a:buFontTx/>
                <a:buNone/>
              </a:pPr>
              <a:t>54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473CD5D4-457F-463B-8EA0-CC18281B9AA3}"/>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56326" name="Picture 2">
            <a:extLst>
              <a:ext uri="{FF2B5EF4-FFF2-40B4-BE49-F238E27FC236}">
                <a16:creationId xmlns="" xmlns:a16="http://schemas.microsoft.com/office/drawing/2014/main" id="{72814F82-12E4-45A2-A271-DBC2186D81C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7" name="AutoShape 6" descr="Resultado de imagen de imagen de calendario 2016">
            <a:extLst>
              <a:ext uri="{FF2B5EF4-FFF2-40B4-BE49-F238E27FC236}">
                <a16:creationId xmlns="" xmlns:a16="http://schemas.microsoft.com/office/drawing/2014/main" id="{26E5568A-95AD-46AF-94EF-C3E2DF580D19}"/>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6328" name="AutoShape 8" descr="Resultado de imagen de imagen de calendario 2016">
            <a:extLst>
              <a:ext uri="{FF2B5EF4-FFF2-40B4-BE49-F238E27FC236}">
                <a16:creationId xmlns="" xmlns:a16="http://schemas.microsoft.com/office/drawing/2014/main" id="{752B47E3-2B5C-415C-903E-C0E2793CF8E5}"/>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6329" name="AutoShape 12" descr="Resultado de imagen de imagen de verificacion">
            <a:extLst>
              <a:ext uri="{FF2B5EF4-FFF2-40B4-BE49-F238E27FC236}">
                <a16:creationId xmlns="" xmlns:a16="http://schemas.microsoft.com/office/drawing/2014/main" id="{83AE8AF1-35AE-46D7-BFB0-A4ED9152FA75}"/>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6330" name="AutoShape 14" descr="Resultado de imagen de imagen de verificacion">
            <a:extLst>
              <a:ext uri="{FF2B5EF4-FFF2-40B4-BE49-F238E27FC236}">
                <a16:creationId xmlns="" xmlns:a16="http://schemas.microsoft.com/office/drawing/2014/main" id="{F2B76BF7-DA05-4317-B047-42B17BCBE09C}"/>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6331" name="8 Rectángulo">
            <a:extLst>
              <a:ext uri="{FF2B5EF4-FFF2-40B4-BE49-F238E27FC236}">
                <a16:creationId xmlns="" xmlns:a16="http://schemas.microsoft.com/office/drawing/2014/main" id="{496F9BA2-D06C-4694-B045-DC8B8A61597D}"/>
              </a:ext>
            </a:extLst>
          </p:cNvPr>
          <p:cNvSpPr>
            <a:spLocks noChangeArrowheads="1"/>
          </p:cNvSpPr>
          <p:nvPr/>
        </p:nvSpPr>
        <p:spPr bwMode="auto">
          <a:xfrm>
            <a:off x="1741488" y="1016000"/>
            <a:ext cx="6932612"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EXECUTIVE BODIES</a:t>
            </a:r>
          </a:p>
        </p:txBody>
      </p:sp>
      <p:sp>
        <p:nvSpPr>
          <p:cNvPr id="56332" name="37 Rectángulo">
            <a:extLst>
              <a:ext uri="{FF2B5EF4-FFF2-40B4-BE49-F238E27FC236}">
                <a16:creationId xmlns="" xmlns:a16="http://schemas.microsoft.com/office/drawing/2014/main" id="{CF102C6E-A1F4-4C84-8D1C-7800D4CCAE3B}"/>
              </a:ext>
            </a:extLst>
          </p:cNvPr>
          <p:cNvSpPr>
            <a:spLocks noChangeArrowheads="1"/>
          </p:cNvSpPr>
          <p:nvPr/>
        </p:nvSpPr>
        <p:spPr bwMode="auto">
          <a:xfrm>
            <a:off x="1693863" y="1819275"/>
            <a:ext cx="2590800" cy="459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dirty="0">
                <a:solidFill>
                  <a:srgbClr val="9E1B34"/>
                </a:solidFill>
                <a:latin typeface="Gill Sans"/>
              </a:rPr>
              <a:t>The composition of ICO's General Board, its functions, meeting and decision-making systems are defined in its articles of association, approved by Royal Decree 706/1999, of 30 April (BOE No. 114, of 13 May 1999). </a:t>
            </a:r>
          </a:p>
          <a:p>
            <a:pPr algn="just" eaLnBrk="1" hangingPunct="1">
              <a:spcBef>
                <a:spcPct val="0"/>
              </a:spcBef>
              <a:buFontTx/>
              <a:buNone/>
            </a:pPr>
            <a:endParaRPr lang="en-GB" altLang="es-ES" sz="9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Royal Decree 390/2011, of 18 March (BOE No. 77, of 31 March 2011) reduced the number of board members from ten to nine. Subsequently, in 2015, the second final provision of Law 40/2015, of 1 October, on the legal regime applicable to the public sector (BOE No. 236, of 2 October 2015), and the sole article of Royal Decree 1149/2015, of 18 December (BOE No. 1, of 1 January 2016), restored the tenth member.</a:t>
            </a:r>
          </a:p>
          <a:p>
            <a:pPr algn="just" eaLnBrk="1" hangingPunct="1">
              <a:spcBef>
                <a:spcPct val="0"/>
              </a:spcBef>
              <a:buFontTx/>
              <a:buNone/>
            </a:pPr>
            <a:endParaRPr lang="en-GB" altLang="es-ES" sz="9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In addition, both the aforementioned Law 40/2015 and Royal Decree 1149/2015, for the first time in the public sector, introduce independent members to the General Board. Strengthening the autonomy of the Institute and aligning it with the best European standards.  Specifically, the number of board members was increased from nine to ten and four independent members were introduced. The new independent board members play a key role in the functioning of the Board, as they have a double vote on transactions relating to ICO's financial business, meaning they enjoy a majority. </a:t>
            </a:r>
          </a:p>
        </p:txBody>
      </p:sp>
      <p:sp>
        <p:nvSpPr>
          <p:cNvPr id="56333" name="5 Rectángulo">
            <a:extLst>
              <a:ext uri="{FF2B5EF4-FFF2-40B4-BE49-F238E27FC236}">
                <a16:creationId xmlns="" xmlns:a16="http://schemas.microsoft.com/office/drawing/2014/main" id="{F630087D-70BB-42F4-902F-A4066459D28A}"/>
              </a:ext>
            </a:extLst>
          </p:cNvPr>
          <p:cNvSpPr>
            <a:spLocks noChangeArrowheads="1"/>
          </p:cNvSpPr>
          <p:nvPr/>
        </p:nvSpPr>
        <p:spPr bwMode="auto">
          <a:xfrm>
            <a:off x="4176713" y="6238875"/>
            <a:ext cx="1985962"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800">
                <a:solidFill>
                  <a:srgbClr val="9E1B34"/>
                </a:solidFill>
                <a:latin typeface="Gill Sans"/>
              </a:rPr>
              <a:t> (1) Not a member of the Board </a:t>
            </a:r>
          </a:p>
        </p:txBody>
      </p:sp>
      <p:sp>
        <p:nvSpPr>
          <p:cNvPr id="56334" name="43 Rectángulo">
            <a:extLst>
              <a:ext uri="{FF2B5EF4-FFF2-40B4-BE49-F238E27FC236}">
                <a16:creationId xmlns="" xmlns:a16="http://schemas.microsoft.com/office/drawing/2014/main" id="{B70331FF-CD0E-41E8-9933-5D642585CDFD}"/>
              </a:ext>
            </a:extLst>
          </p:cNvPr>
          <p:cNvSpPr>
            <a:spLocks noChangeArrowheads="1"/>
          </p:cNvSpPr>
          <p:nvPr/>
        </p:nvSpPr>
        <p:spPr bwMode="auto">
          <a:xfrm>
            <a:off x="4441825" y="1304925"/>
            <a:ext cx="42322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GB" altLang="es-ES" sz="800" b="1">
                <a:solidFill>
                  <a:srgbClr val="9E1B34"/>
                </a:solidFill>
                <a:latin typeface="Gill Sans"/>
              </a:rPr>
              <a:t> COMPOSITION OF ICO'S GENERAL BOARD AS AT 31/12/2016</a:t>
            </a:r>
          </a:p>
        </p:txBody>
      </p:sp>
      <p:graphicFrame>
        <p:nvGraphicFramePr>
          <p:cNvPr id="51288" name="Group 88">
            <a:extLst>
              <a:ext uri="{FF2B5EF4-FFF2-40B4-BE49-F238E27FC236}">
                <a16:creationId xmlns="" xmlns:a16="http://schemas.microsoft.com/office/drawing/2014/main" id="{0861F76D-EB65-4819-AA54-A5935FEB5D46}"/>
              </a:ext>
            </a:extLst>
          </p:cNvPr>
          <p:cNvGraphicFramePr>
            <a:graphicFrameLocks noGrp="1"/>
          </p:cNvGraphicFramePr>
          <p:nvPr>
            <p:extLst/>
          </p:nvPr>
        </p:nvGraphicFramePr>
        <p:xfrm>
          <a:off x="4441825" y="1552575"/>
          <a:ext cx="4229100" cy="4662488"/>
        </p:xfrm>
        <a:graphic>
          <a:graphicData uri="http://schemas.openxmlformats.org/drawingml/2006/table">
            <a:tbl>
              <a:tblPr/>
              <a:tblGrid>
                <a:gridCol w="1758950">
                  <a:extLst>
                    <a:ext uri="{9D8B030D-6E8A-4147-A177-3AD203B41FA5}">
                      <a16:colId xmlns="" xmlns:a16="http://schemas.microsoft.com/office/drawing/2014/main" val="20000"/>
                    </a:ext>
                  </a:extLst>
                </a:gridCol>
                <a:gridCol w="1684338">
                  <a:extLst>
                    <a:ext uri="{9D8B030D-6E8A-4147-A177-3AD203B41FA5}">
                      <a16:colId xmlns="" xmlns:a16="http://schemas.microsoft.com/office/drawing/2014/main" val="20001"/>
                    </a:ext>
                  </a:extLst>
                </a:gridCol>
                <a:gridCol w="785812">
                  <a:extLst>
                    <a:ext uri="{9D8B030D-6E8A-4147-A177-3AD203B41FA5}">
                      <a16:colId xmlns="" xmlns:a16="http://schemas.microsoft.com/office/drawing/2014/main" val="20002"/>
                    </a:ext>
                  </a:extLst>
                </a:gridCol>
              </a:tblGrid>
              <a:tr h="350857">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Surnames, name</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Position on the Board</a:t>
                      </a:r>
                      <a:endParaRPr kumimoji="0" lang="en-GB" altLang="es-ES" sz="800" b="0" i="0" u="none" strike="noStrike" cap="none" normalizeH="0" baseline="0" dirty="0">
                        <a:ln>
                          <a:noFill/>
                        </a:ln>
                        <a:solidFill>
                          <a:srgbClr val="FFFFFF"/>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953735"/>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a:ln>
                            <a:noFill/>
                          </a:ln>
                          <a:solidFill>
                            <a:srgbClr val="FFFFFF"/>
                          </a:solidFill>
                          <a:effectLst/>
                          <a:latin typeface="Gill Sans" charset="0"/>
                        </a:rPr>
                        <a:t>Ministry / Body</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a:ln>
                            <a:noFill/>
                          </a:ln>
                          <a:solidFill>
                            <a:srgbClr val="FFFFFF"/>
                          </a:solidFill>
                          <a:effectLst/>
                          <a:latin typeface="Gill Sans" charset="0"/>
                        </a:rPr>
                        <a:t>Position</a:t>
                      </a:r>
                      <a:endParaRPr kumimoji="0" lang="en-GB" altLang="es-ES" sz="800" b="0" i="0" u="none" strike="noStrike" cap="none" normalizeH="0" baseline="0">
                        <a:ln>
                          <a:noFill/>
                        </a:ln>
                        <a:solidFill>
                          <a:srgbClr val="FFFFFF"/>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953735"/>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a:ln>
                            <a:noFill/>
                          </a:ln>
                          <a:solidFill>
                            <a:srgbClr val="FFFFFF"/>
                          </a:solidFill>
                          <a:effectLst/>
                          <a:latin typeface="Gill Sans" charset="0"/>
                        </a:rPr>
                        <a:t>Date of appointment</a:t>
                      </a:r>
                      <a:endParaRPr kumimoji="0" lang="en-GB" altLang="es-ES" sz="800" b="0" i="0" u="none" strike="noStrike" cap="none" normalizeH="0" baseline="0">
                        <a:ln>
                          <a:noFill/>
                        </a:ln>
                        <a:solidFill>
                          <a:srgbClr val="FFFFFF"/>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953735"/>
                    </a:solidFill>
                  </a:tcPr>
                </a:tc>
                <a:extLst>
                  <a:ext uri="{0D108BD9-81ED-4DB2-BD59-A6C34878D82A}">
                    <a16:rowId xmlns="" xmlns:a16="http://schemas.microsoft.com/office/drawing/2014/main" val="10000"/>
                  </a:ext>
                </a:extLst>
              </a:tr>
              <a:tr h="34768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Zalba</a:t>
                      </a:r>
                      <a:r>
                        <a:rPr sz="800" dirty="0"/>
                        <a:t> </a:t>
                      </a:r>
                      <a:r>
                        <a:rPr kumimoji="0" lang="en-GB" altLang="es-ES" sz="800" b="1" i="0" u="none" strike="noStrike" cap="none" baseline="0" dirty="0">
                          <a:ln>
                            <a:noFill/>
                          </a:ln>
                          <a:solidFill>
                            <a:srgbClr val="9E1B34"/>
                          </a:solidFill>
                          <a:effectLst/>
                          <a:latin typeface="Gill Sans" charset="0"/>
                        </a:rPr>
                        <a:t>Bidegain, Pablo</a:t>
                      </a:r>
                    </a:p>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Chairman of the Board</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 Instituto de Crédito Oficial (ICO)</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 Chairman</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19/11/2016</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extLst>
                  <a:ext uri="{0D108BD9-81ED-4DB2-BD59-A6C34878D82A}">
                    <a16:rowId xmlns="" xmlns:a16="http://schemas.microsoft.com/office/drawing/2014/main" val="10001"/>
                  </a:ext>
                </a:extLst>
              </a:tr>
              <a:tr h="56086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Iglesias Quintana, Jaime</a:t>
                      </a:r>
                    </a:p>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Member</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marL="50800"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Ministry of Finance and Public Service</a:t>
                      </a:r>
                    </a:p>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Director General for Budgets</a:t>
                      </a:r>
                      <a:endParaRPr kumimoji="0" lang="en-GB" altLang="es-ES" sz="800" b="1" i="0" u="none" strike="noStrike" cap="none" normalizeH="0" baseline="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15/02/2012</a:t>
                      </a:r>
                      <a:endParaRPr kumimoji="0" lang="en-GB" altLang="es-ES" sz="800" b="1" i="0" u="none" strike="noStrike" cap="none" normalizeH="0" baseline="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extLst>
                  <a:ext uri="{0D108BD9-81ED-4DB2-BD59-A6C34878D82A}">
                    <a16:rowId xmlns="" xmlns:a16="http://schemas.microsoft.com/office/drawing/2014/main" val="10002"/>
                  </a:ext>
                </a:extLst>
              </a:tr>
              <a:tr h="56086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err="1">
                          <a:ln>
                            <a:noFill/>
                          </a:ln>
                          <a:solidFill>
                            <a:srgbClr val="9E1B34"/>
                          </a:solidFill>
                          <a:effectLst/>
                          <a:latin typeface="Gill Sans" charset="0"/>
                        </a:rPr>
                        <a:t>Madrazo</a:t>
                      </a:r>
                      <a:r>
                        <a:rPr kumimoji="0" lang="en-GB" altLang="es-ES" sz="800" b="1" i="0" u="none" strike="noStrike" cap="none" baseline="0" dirty="0">
                          <a:ln>
                            <a:noFill/>
                          </a:ln>
                          <a:solidFill>
                            <a:srgbClr val="9E1B34"/>
                          </a:solidFill>
                          <a:effectLst/>
                          <a:latin typeface="Gill Sans" charset="0"/>
                        </a:rPr>
                        <a:t> García de </a:t>
                      </a:r>
                      <a:r>
                        <a:rPr kumimoji="0" lang="en-GB" altLang="es-ES" sz="800" b="1" i="0" u="none" strike="noStrike" cap="none" baseline="0" dirty="0" err="1">
                          <a:ln>
                            <a:noFill/>
                          </a:ln>
                          <a:solidFill>
                            <a:srgbClr val="9E1B34"/>
                          </a:solidFill>
                          <a:effectLst/>
                          <a:latin typeface="Gill Sans" charset="0"/>
                        </a:rPr>
                        <a:t>Lomana</a:t>
                      </a:r>
                      <a:r>
                        <a:rPr kumimoji="0" lang="en-GB" altLang="es-ES" sz="800" b="1" i="0" u="none" strike="noStrike" cap="none" baseline="0" dirty="0">
                          <a:ln>
                            <a:noFill/>
                          </a:ln>
                          <a:solidFill>
                            <a:srgbClr val="9E1B34"/>
                          </a:solidFill>
                          <a:effectLst/>
                          <a:latin typeface="Gill Sans" charset="0"/>
                        </a:rPr>
                        <a:t>, Rodrigo</a:t>
                      </a:r>
                    </a:p>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Member</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marL="50800"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Ministry of Economy, Industry</a:t>
                      </a:r>
                    </a:p>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and Competitiveness</a:t>
                      </a:r>
                    </a:p>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Director General for Economic Policy</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24/07/2015</a:t>
                      </a:r>
                      <a:endParaRPr kumimoji="0" lang="en-GB" altLang="es-ES" sz="800" b="1" i="0" u="none" strike="noStrike" cap="none" normalizeH="0" baseline="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extLst>
                  <a:ext uri="{0D108BD9-81ED-4DB2-BD59-A6C34878D82A}">
                    <a16:rowId xmlns="" xmlns:a16="http://schemas.microsoft.com/office/drawing/2014/main" val="10003"/>
                  </a:ext>
                </a:extLst>
              </a:tr>
              <a:tr h="56086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Martín del Campo Sola, Alberto</a:t>
                      </a:r>
                    </a:p>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Member</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marL="50800"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Ministry of Economy, Industry</a:t>
                      </a:r>
                    </a:p>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and Competitiveness</a:t>
                      </a:r>
                    </a:p>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Deputy Director General for Legislation and Financial Policy</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09/03/2015</a:t>
                      </a:r>
                      <a:endParaRPr kumimoji="0" lang="en-GB" altLang="es-ES" sz="800" b="1" i="0" u="none" strike="noStrike" cap="none" normalizeH="0" baseline="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extLst>
                  <a:ext uri="{0D108BD9-81ED-4DB2-BD59-A6C34878D82A}">
                    <a16:rowId xmlns="" xmlns:a16="http://schemas.microsoft.com/office/drawing/2014/main" val="10004"/>
                  </a:ext>
                </a:extLst>
              </a:tr>
              <a:tr h="36038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err="1">
                          <a:ln>
                            <a:noFill/>
                          </a:ln>
                          <a:solidFill>
                            <a:srgbClr val="9E1B34"/>
                          </a:solidFill>
                          <a:effectLst/>
                          <a:latin typeface="Gill Sans" charset="0"/>
                        </a:rPr>
                        <a:t>Espí</a:t>
                      </a:r>
                      <a:r>
                        <a:rPr kumimoji="0" lang="en-GB" altLang="es-ES" sz="800" b="1" i="0" u="none" strike="noStrike" cap="none" baseline="0" dirty="0">
                          <a:ln>
                            <a:noFill/>
                          </a:ln>
                          <a:solidFill>
                            <a:srgbClr val="9E1B34"/>
                          </a:solidFill>
                          <a:effectLst/>
                          <a:latin typeface="Gill Sans" charset="0"/>
                        </a:rPr>
                        <a:t> Martínez, José María</a:t>
                      </a:r>
                    </a:p>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Member </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Independent</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30/10/2015</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extLst>
                  <a:ext uri="{0D108BD9-81ED-4DB2-BD59-A6C34878D82A}">
                    <a16:rowId xmlns="" xmlns:a16="http://schemas.microsoft.com/office/drawing/2014/main" val="10005"/>
                  </a:ext>
                </a:extLst>
              </a:tr>
              <a:tr h="365145">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err="1">
                          <a:ln>
                            <a:noFill/>
                          </a:ln>
                          <a:solidFill>
                            <a:srgbClr val="9E1B34"/>
                          </a:solidFill>
                          <a:effectLst/>
                          <a:latin typeface="Gill Sans" charset="0"/>
                        </a:rPr>
                        <a:t>Pampillón</a:t>
                      </a:r>
                      <a:r>
                        <a:rPr kumimoji="0" lang="en-GB" altLang="es-ES" sz="800" b="1" i="0" u="none" strike="noStrike" cap="none" baseline="0" dirty="0">
                          <a:ln>
                            <a:noFill/>
                          </a:ln>
                          <a:solidFill>
                            <a:srgbClr val="9E1B34"/>
                          </a:solidFill>
                          <a:effectLst/>
                          <a:latin typeface="Gill Sans" charset="0"/>
                        </a:rPr>
                        <a:t> </a:t>
                      </a:r>
                      <a:r>
                        <a:rPr kumimoji="0" lang="en-GB" altLang="es-ES" sz="800" b="1" i="0" u="none" strike="noStrike" cap="none" baseline="0" dirty="0" err="1">
                          <a:ln>
                            <a:noFill/>
                          </a:ln>
                          <a:solidFill>
                            <a:srgbClr val="9E1B34"/>
                          </a:solidFill>
                          <a:effectLst/>
                          <a:latin typeface="Gill Sans" charset="0"/>
                        </a:rPr>
                        <a:t>Olmedo</a:t>
                      </a:r>
                      <a:r>
                        <a:rPr kumimoji="0" lang="en-GB" altLang="es-ES" sz="800" b="1" i="0" u="none" strike="noStrike" cap="none" baseline="0" dirty="0">
                          <a:ln>
                            <a:noFill/>
                          </a:ln>
                          <a:solidFill>
                            <a:srgbClr val="9E1B34"/>
                          </a:solidFill>
                          <a:effectLst/>
                          <a:latin typeface="Gill Sans" charset="0"/>
                        </a:rPr>
                        <a:t>, Rafael Member </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Independent</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30/10/2015</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extLst>
                  <a:ext uri="{0D108BD9-81ED-4DB2-BD59-A6C34878D82A}">
                    <a16:rowId xmlns="" xmlns:a16="http://schemas.microsoft.com/office/drawing/2014/main" val="10006"/>
                  </a:ext>
                </a:extLst>
              </a:tr>
              <a:tr h="35244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err="1">
                          <a:ln>
                            <a:noFill/>
                          </a:ln>
                          <a:solidFill>
                            <a:srgbClr val="9E1B34"/>
                          </a:solidFill>
                          <a:effectLst/>
                          <a:latin typeface="Gill Sans" charset="0"/>
                        </a:rPr>
                        <a:t>Requeijo</a:t>
                      </a:r>
                      <a:r>
                        <a:rPr kumimoji="0" lang="en-GB" altLang="es-ES" sz="800" b="1" i="0" u="none" strike="noStrike" cap="none" baseline="0" dirty="0">
                          <a:ln>
                            <a:noFill/>
                          </a:ln>
                          <a:solidFill>
                            <a:srgbClr val="9E1B34"/>
                          </a:solidFill>
                          <a:effectLst/>
                          <a:latin typeface="Gill Sans" charset="0"/>
                        </a:rPr>
                        <a:t> González, Jaime Member </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Independent</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30/10/2015</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extLst>
                  <a:ext uri="{0D108BD9-81ED-4DB2-BD59-A6C34878D82A}">
                    <a16:rowId xmlns="" xmlns:a16="http://schemas.microsoft.com/office/drawing/2014/main" val="10007"/>
                  </a:ext>
                </a:extLst>
              </a:tr>
              <a:tr h="361970">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Reyero García, José Manuel</a:t>
                      </a:r>
                    </a:p>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Member </a:t>
                      </a:r>
                      <a:endParaRPr kumimoji="0" lang="en-GB" altLang="es-ES" sz="800" b="1" i="0" u="none" strike="noStrike" cap="none" normalizeH="0" baseline="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Independent</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30/10/2015</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extLst>
                  <a:ext uri="{0D108BD9-81ED-4DB2-BD59-A6C34878D82A}">
                    <a16:rowId xmlns="" xmlns:a16="http://schemas.microsoft.com/office/drawing/2014/main" val="10008"/>
                  </a:ext>
                </a:extLst>
              </a:tr>
              <a:tr h="420711">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De Rivera García de Leániz, Laura</a:t>
                      </a:r>
                    </a:p>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Secretary to the General Board</a:t>
                      </a:r>
                      <a:r>
                        <a:rPr kumimoji="0" lang="en-GB" altLang="es-ES" sz="800" b="1" i="0" u="none" strike="noStrike" cap="none" baseline="30000">
                          <a:ln>
                            <a:noFill/>
                          </a:ln>
                          <a:solidFill>
                            <a:srgbClr val="9E1B34"/>
                          </a:solidFill>
                          <a:effectLst/>
                          <a:latin typeface="Gill Sans" charset="0"/>
                        </a:rPr>
                        <a:t>(1)</a:t>
                      </a:r>
                      <a:endParaRPr kumimoji="0" lang="en-GB" altLang="es-ES" sz="800" b="1" i="0" u="none" strike="noStrike" cap="none" normalizeH="0" baseline="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marL="50800"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Instituto de </a:t>
                      </a:r>
                      <a:r>
                        <a:rPr kumimoji="0" lang="en-GB" altLang="es-ES" sz="800" b="1" i="0" u="none" strike="noStrike" cap="none" baseline="0" dirty="0" err="1">
                          <a:ln>
                            <a:noFill/>
                          </a:ln>
                          <a:solidFill>
                            <a:srgbClr val="9E1B34"/>
                          </a:solidFill>
                          <a:effectLst/>
                          <a:latin typeface="Gill Sans" charset="0"/>
                        </a:rPr>
                        <a:t>Crédito</a:t>
                      </a:r>
                      <a:r>
                        <a:rPr kumimoji="0" lang="en-GB" altLang="es-ES" sz="800" b="1" i="0" u="none" strike="noStrike" cap="none" baseline="0" dirty="0">
                          <a:ln>
                            <a:noFill/>
                          </a:ln>
                          <a:solidFill>
                            <a:srgbClr val="9E1B34"/>
                          </a:solidFill>
                          <a:effectLst/>
                          <a:latin typeface="Gill Sans" charset="0"/>
                        </a:rPr>
                        <a:t> </a:t>
                      </a:r>
                      <a:r>
                        <a:rPr kumimoji="0" lang="en-GB" altLang="es-ES" sz="800" b="1" i="0" u="none" strike="noStrike" cap="none" baseline="0" dirty="0" err="1">
                          <a:ln>
                            <a:noFill/>
                          </a:ln>
                          <a:solidFill>
                            <a:srgbClr val="9E1B34"/>
                          </a:solidFill>
                          <a:effectLst/>
                          <a:latin typeface="Gill Sans" charset="0"/>
                        </a:rPr>
                        <a:t>Oficial</a:t>
                      </a:r>
                      <a:r>
                        <a:rPr kumimoji="0" lang="en-GB" altLang="es-ES" sz="800" b="1" i="0" u="none" strike="noStrike" cap="none" baseline="0" dirty="0">
                          <a:ln>
                            <a:noFill/>
                          </a:ln>
                          <a:solidFill>
                            <a:srgbClr val="9E1B34"/>
                          </a:solidFill>
                          <a:effectLst/>
                          <a:latin typeface="Gill Sans" charset="0"/>
                        </a:rPr>
                        <a:t> (ICO)</a:t>
                      </a:r>
                    </a:p>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Deputy Director of Legal Services</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02/01/2015</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extLst>
                  <a:ext uri="{0D108BD9-81ED-4DB2-BD59-A6C34878D82A}">
                    <a16:rowId xmlns="" xmlns:a16="http://schemas.microsoft.com/office/drawing/2014/main" val="10009"/>
                  </a:ext>
                </a:extLst>
              </a:tr>
              <a:tr h="420711">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Harguindey Valero, Gerardo</a:t>
                      </a:r>
                    </a:p>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a:ln>
                            <a:noFill/>
                          </a:ln>
                          <a:solidFill>
                            <a:srgbClr val="9E1B34"/>
                          </a:solidFill>
                          <a:effectLst/>
                          <a:latin typeface="Gill Sans" charset="0"/>
                        </a:rPr>
                        <a:t>Deputy Secretary to the General Board</a:t>
                      </a:r>
                      <a:r>
                        <a:rPr kumimoji="0" lang="en-GB" altLang="es-ES" sz="800" b="1" i="0" u="none" strike="noStrike" cap="none" baseline="30000">
                          <a:ln>
                            <a:noFill/>
                          </a:ln>
                          <a:solidFill>
                            <a:srgbClr val="9E1B34"/>
                          </a:solidFill>
                          <a:effectLst/>
                          <a:latin typeface="Gill Sans" charset="0"/>
                        </a:rPr>
                        <a:t>(1)</a:t>
                      </a:r>
                      <a:endParaRPr kumimoji="0" lang="en-GB" altLang="es-ES" sz="800" b="1" i="0" u="none" strike="noStrike" cap="none" normalizeH="0" baseline="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marL="50800"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Instituto de </a:t>
                      </a:r>
                      <a:r>
                        <a:rPr kumimoji="0" lang="en-GB" altLang="es-ES" sz="800" b="1" i="0" u="none" strike="noStrike" cap="none" baseline="0" dirty="0" err="1">
                          <a:ln>
                            <a:noFill/>
                          </a:ln>
                          <a:solidFill>
                            <a:srgbClr val="9E1B34"/>
                          </a:solidFill>
                          <a:effectLst/>
                          <a:latin typeface="Gill Sans" charset="0"/>
                        </a:rPr>
                        <a:t>Crédito</a:t>
                      </a:r>
                      <a:r>
                        <a:rPr kumimoji="0" lang="en-GB" altLang="es-ES" sz="800" b="1" i="0" u="none" strike="noStrike" cap="none" baseline="0" dirty="0">
                          <a:ln>
                            <a:noFill/>
                          </a:ln>
                          <a:solidFill>
                            <a:srgbClr val="9E1B34"/>
                          </a:solidFill>
                          <a:effectLst/>
                          <a:latin typeface="Gill Sans" charset="0"/>
                        </a:rPr>
                        <a:t> </a:t>
                      </a:r>
                      <a:r>
                        <a:rPr kumimoji="0" lang="en-GB" altLang="es-ES" sz="800" b="1" i="0" u="none" strike="noStrike" cap="none" baseline="0" dirty="0" err="1">
                          <a:ln>
                            <a:noFill/>
                          </a:ln>
                          <a:solidFill>
                            <a:srgbClr val="9E1B34"/>
                          </a:solidFill>
                          <a:effectLst/>
                          <a:latin typeface="Gill Sans" charset="0"/>
                        </a:rPr>
                        <a:t>Oficial</a:t>
                      </a:r>
                      <a:r>
                        <a:rPr kumimoji="0" lang="en-GB" altLang="es-ES" sz="800" b="1" i="0" u="none" strike="noStrike" cap="none" baseline="0" dirty="0">
                          <a:ln>
                            <a:noFill/>
                          </a:ln>
                          <a:solidFill>
                            <a:srgbClr val="9E1B34"/>
                          </a:solidFill>
                          <a:effectLst/>
                          <a:latin typeface="Gill Sans" charset="0"/>
                        </a:rPr>
                        <a:t> (ICO)</a:t>
                      </a:r>
                    </a:p>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Head of the Asset Transactions </a:t>
                      </a:r>
                    </a:p>
                    <a:p>
                      <a:pPr marL="5080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Advisory Area</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25/01/2016</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extLst>
                  <a:ext uri="{0D108BD9-81ED-4DB2-BD59-A6C34878D82A}">
                    <a16:rowId xmlns="" xmlns:a16="http://schemas.microsoft.com/office/drawing/2014/main" val="10010"/>
                  </a:ext>
                </a:extLst>
              </a:tr>
            </a:tbl>
          </a:graphicData>
        </a:graphic>
      </p:graphicFrame>
      <p:sp>
        <p:nvSpPr>
          <p:cNvPr id="56385" name="41 Rectángulo">
            <a:extLst>
              <a:ext uri="{FF2B5EF4-FFF2-40B4-BE49-F238E27FC236}">
                <a16:creationId xmlns="" xmlns:a16="http://schemas.microsoft.com/office/drawing/2014/main" id="{BE323DEB-3456-47DA-9FC0-C6072B221121}"/>
              </a:ext>
            </a:extLst>
          </p:cNvPr>
          <p:cNvSpPr>
            <a:spLocks noChangeArrowheads="1"/>
          </p:cNvSpPr>
          <p:nvPr/>
        </p:nvSpPr>
        <p:spPr bwMode="auto">
          <a:xfrm>
            <a:off x="1741488" y="1484313"/>
            <a:ext cx="2479675" cy="252412"/>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GENERAL BOARD</a:t>
            </a:r>
          </a:p>
        </p:txBody>
      </p:sp>
      <p:grpSp>
        <p:nvGrpSpPr>
          <p:cNvPr id="4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6"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7"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8"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9"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0"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1"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2"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3"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4"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5"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6"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7"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2"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652672268"/>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ACD361D5-1C76-45BD-87A3-B34BDD14D13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163346A1-C60B-4511-8522-B75DD26AF38D}"/>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AA2DABA1-7D40-4155-96C1-372E29452F10}"/>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F2EFAA09-A016-471D-A370-27D1FDB279FC}" type="slidenum">
              <a:rPr lang="es-ES" altLang="es-ES" sz="1600" b="1">
                <a:solidFill>
                  <a:srgbClr val="FFC000"/>
                </a:solidFill>
              </a:rPr>
              <a:pPr eaLnBrk="1" hangingPunct="1">
                <a:spcBef>
                  <a:spcPct val="0"/>
                </a:spcBef>
                <a:buFontTx/>
                <a:buNone/>
              </a:pPr>
              <a:t>55</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8370A35E-450C-4FFC-9DF2-A4986B08D447}"/>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57350" name="Picture 2">
            <a:extLst>
              <a:ext uri="{FF2B5EF4-FFF2-40B4-BE49-F238E27FC236}">
                <a16:creationId xmlns="" xmlns:a16="http://schemas.microsoft.com/office/drawing/2014/main" id="{612E7831-401F-49BB-818C-8E0D3945B8D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1" name="AutoShape 6" descr="Resultado de imagen de imagen de calendario 2016">
            <a:extLst>
              <a:ext uri="{FF2B5EF4-FFF2-40B4-BE49-F238E27FC236}">
                <a16:creationId xmlns="" xmlns:a16="http://schemas.microsoft.com/office/drawing/2014/main" id="{16A72DA7-1840-4A33-AA8D-741CC4B75121}"/>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7352" name="AutoShape 8" descr="Resultado de imagen de imagen de calendario 2016">
            <a:extLst>
              <a:ext uri="{FF2B5EF4-FFF2-40B4-BE49-F238E27FC236}">
                <a16:creationId xmlns="" xmlns:a16="http://schemas.microsoft.com/office/drawing/2014/main" id="{9484296C-35FA-42AA-AC1A-B29608C0394A}"/>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7353" name="AutoShape 12" descr="Resultado de imagen de imagen de verificacion">
            <a:extLst>
              <a:ext uri="{FF2B5EF4-FFF2-40B4-BE49-F238E27FC236}">
                <a16:creationId xmlns="" xmlns:a16="http://schemas.microsoft.com/office/drawing/2014/main" id="{2B6A2B14-1C84-4847-8527-E3024358E53A}"/>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7354" name="AutoShape 14" descr="Resultado de imagen de imagen de verificacion">
            <a:extLst>
              <a:ext uri="{FF2B5EF4-FFF2-40B4-BE49-F238E27FC236}">
                <a16:creationId xmlns="" xmlns:a16="http://schemas.microsoft.com/office/drawing/2014/main" id="{363CC69D-5F26-469E-A1D7-BD4AA8B1E9D9}"/>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7355" name="8 Rectángulo">
            <a:extLst>
              <a:ext uri="{FF2B5EF4-FFF2-40B4-BE49-F238E27FC236}">
                <a16:creationId xmlns="" xmlns:a16="http://schemas.microsoft.com/office/drawing/2014/main" id="{FE180A7F-50AE-4098-926A-F7441B430F2E}"/>
              </a:ext>
            </a:extLst>
          </p:cNvPr>
          <p:cNvSpPr>
            <a:spLocks noChangeArrowheads="1"/>
          </p:cNvSpPr>
          <p:nvPr/>
        </p:nvSpPr>
        <p:spPr bwMode="auto">
          <a:xfrm>
            <a:off x="1547813" y="908050"/>
            <a:ext cx="7164387"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EXECUTIVE BODIES</a:t>
            </a:r>
          </a:p>
        </p:txBody>
      </p:sp>
      <p:sp>
        <p:nvSpPr>
          <p:cNvPr id="57356" name="37 Rectángulo">
            <a:extLst>
              <a:ext uri="{FF2B5EF4-FFF2-40B4-BE49-F238E27FC236}">
                <a16:creationId xmlns="" xmlns:a16="http://schemas.microsoft.com/office/drawing/2014/main" id="{3D8E215F-4E61-40F0-AF08-4544DBFEBF78}"/>
              </a:ext>
            </a:extLst>
          </p:cNvPr>
          <p:cNvSpPr>
            <a:spLocks noChangeArrowheads="1"/>
          </p:cNvSpPr>
          <p:nvPr/>
        </p:nvSpPr>
        <p:spPr bwMode="auto">
          <a:xfrm>
            <a:off x="1547812" y="1765300"/>
            <a:ext cx="3204208" cy="494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The General Board is made up of the Chairman of the Institute, who is also the Chairman of the Board, and ten members. The Chairman is assisted by the Secretary and, when necessary, by the Deputy Secretary. The Secretary is not considered a board member and, therefore, attends meetings but has no vote.</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Following the amendment introduced by Law 40/2015 in Royal Decree-Act 12/1995 and by Royal Decree 1149/2015, of 18 December, the appointment and removal of members of the General Board is carried out by the Council of Ministers, by means of a resolution, at the proposal of the Ministry of Economy and Competitiveness, who will appoint members of recognised standing and professional competence in ICO's field of activity.</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The appointment of members to the Board must comply with the following terms: </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Four members must be independent and, therefore, must not be public servants. Independent members are appointed for a term of three years and may only be re-elected once. Six members will be appointed from among individuals of recognised competence within the public sector, depending on the nature of the position. A maximum of two members will be selected from the Ministry of Finance and Public Sector Administration, while at least two public members will be selected from the Ministry of Economy and Competitiveness.</a:t>
            </a:r>
          </a:p>
        </p:txBody>
      </p:sp>
      <p:sp>
        <p:nvSpPr>
          <p:cNvPr id="57357" name="Rectangle 34">
            <a:extLst>
              <a:ext uri="{FF2B5EF4-FFF2-40B4-BE49-F238E27FC236}">
                <a16:creationId xmlns="" xmlns:a16="http://schemas.microsoft.com/office/drawing/2014/main" id="{151FCCF2-FEF6-4DA9-AFC6-28948B77E74F}"/>
              </a:ext>
            </a:extLst>
          </p:cNvPr>
          <p:cNvSpPr>
            <a:spLocks noChangeArrowheads="1"/>
          </p:cNvSpPr>
          <p:nvPr/>
        </p:nvSpPr>
        <p:spPr bwMode="auto">
          <a:xfrm>
            <a:off x="1422400" y="3257550"/>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s-ES" altLang="es-ES" sz="1800"/>
          </a:p>
        </p:txBody>
      </p:sp>
      <p:sp>
        <p:nvSpPr>
          <p:cNvPr id="57358" name="43 Rectángulo">
            <a:extLst>
              <a:ext uri="{FF2B5EF4-FFF2-40B4-BE49-F238E27FC236}">
                <a16:creationId xmlns="" xmlns:a16="http://schemas.microsoft.com/office/drawing/2014/main" id="{1C5B0122-BCC7-4F1A-B3E7-065C3967F885}"/>
              </a:ext>
            </a:extLst>
          </p:cNvPr>
          <p:cNvSpPr>
            <a:spLocks noChangeArrowheads="1"/>
          </p:cNvSpPr>
          <p:nvPr/>
        </p:nvSpPr>
        <p:spPr bwMode="auto">
          <a:xfrm>
            <a:off x="4679950" y="1404938"/>
            <a:ext cx="396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800" b="1">
                <a:solidFill>
                  <a:srgbClr val="9E1B34"/>
                </a:solidFill>
                <a:latin typeface="Gill Sans"/>
              </a:rPr>
              <a:t>CHANGES TO THE COMPOSITION OF THE GENERAL BOARD DURING 2016</a:t>
            </a:r>
          </a:p>
        </p:txBody>
      </p:sp>
      <p:sp>
        <p:nvSpPr>
          <p:cNvPr id="57359" name="43 Rectángulo">
            <a:extLst>
              <a:ext uri="{FF2B5EF4-FFF2-40B4-BE49-F238E27FC236}">
                <a16:creationId xmlns="" xmlns:a16="http://schemas.microsoft.com/office/drawing/2014/main" id="{C324D102-939B-4C86-9151-E7FE99525A14}"/>
              </a:ext>
            </a:extLst>
          </p:cNvPr>
          <p:cNvSpPr>
            <a:spLocks noChangeArrowheads="1"/>
          </p:cNvSpPr>
          <p:nvPr/>
        </p:nvSpPr>
        <p:spPr bwMode="auto">
          <a:xfrm>
            <a:off x="4679950" y="1556792"/>
            <a:ext cx="39608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800" b="1" dirty="0">
                <a:solidFill>
                  <a:srgbClr val="9E1B34"/>
                </a:solidFill>
                <a:latin typeface="Gill Sans"/>
              </a:rPr>
              <a:t>DEPARTURES</a:t>
            </a:r>
          </a:p>
        </p:txBody>
      </p:sp>
      <p:sp>
        <p:nvSpPr>
          <p:cNvPr id="57360" name="43 Rectángulo">
            <a:extLst>
              <a:ext uri="{FF2B5EF4-FFF2-40B4-BE49-F238E27FC236}">
                <a16:creationId xmlns="" xmlns:a16="http://schemas.microsoft.com/office/drawing/2014/main" id="{2E5C91E8-5F82-45A9-9979-A2CD7111CD42}"/>
              </a:ext>
            </a:extLst>
          </p:cNvPr>
          <p:cNvSpPr>
            <a:spLocks noChangeArrowheads="1"/>
          </p:cNvSpPr>
          <p:nvPr/>
        </p:nvSpPr>
        <p:spPr bwMode="auto">
          <a:xfrm>
            <a:off x="4679950" y="4509542"/>
            <a:ext cx="3960813"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800" b="1">
                <a:solidFill>
                  <a:srgbClr val="9E1B34"/>
                </a:solidFill>
                <a:latin typeface="Gill Sans"/>
              </a:rPr>
              <a:t>APPOINTMENTS</a:t>
            </a:r>
          </a:p>
        </p:txBody>
      </p:sp>
      <p:sp>
        <p:nvSpPr>
          <p:cNvPr id="57361" name="41 Rectángulo">
            <a:extLst>
              <a:ext uri="{FF2B5EF4-FFF2-40B4-BE49-F238E27FC236}">
                <a16:creationId xmlns="" xmlns:a16="http://schemas.microsoft.com/office/drawing/2014/main" id="{66084594-EF2D-48E5-9217-14ED71C234EB}"/>
              </a:ext>
            </a:extLst>
          </p:cNvPr>
          <p:cNvSpPr>
            <a:spLocks noChangeArrowheads="1"/>
          </p:cNvSpPr>
          <p:nvPr/>
        </p:nvSpPr>
        <p:spPr bwMode="auto">
          <a:xfrm>
            <a:off x="1516063" y="1520825"/>
            <a:ext cx="2479675"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STRUCTURE AND COMPOSITION</a:t>
            </a:r>
          </a:p>
        </p:txBody>
      </p:sp>
      <p:sp>
        <p:nvSpPr>
          <p:cNvPr id="57362" name="41 Rectángulo">
            <a:extLst>
              <a:ext uri="{FF2B5EF4-FFF2-40B4-BE49-F238E27FC236}">
                <a16:creationId xmlns="" xmlns:a16="http://schemas.microsoft.com/office/drawing/2014/main" id="{517CB9C7-2905-4A86-8140-C96AEDE46D0A}"/>
              </a:ext>
            </a:extLst>
          </p:cNvPr>
          <p:cNvSpPr>
            <a:spLocks noChangeArrowheads="1"/>
          </p:cNvSpPr>
          <p:nvPr/>
        </p:nvSpPr>
        <p:spPr bwMode="auto">
          <a:xfrm>
            <a:off x="1516063" y="1268413"/>
            <a:ext cx="2479675" cy="252412"/>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GENERAL BOARD</a:t>
            </a:r>
          </a:p>
        </p:txBody>
      </p:sp>
      <p:graphicFrame>
        <p:nvGraphicFramePr>
          <p:cNvPr id="52" name="Group 88">
            <a:extLst>
              <a:ext uri="{FF2B5EF4-FFF2-40B4-BE49-F238E27FC236}">
                <a16:creationId xmlns="" xmlns:a16="http://schemas.microsoft.com/office/drawing/2014/main" id="{A0D994AA-A59F-44DA-91C8-39F3C35ECEC1}"/>
              </a:ext>
            </a:extLst>
          </p:cNvPr>
          <p:cNvGraphicFramePr>
            <a:graphicFrameLocks noGrp="1"/>
          </p:cNvGraphicFramePr>
          <p:nvPr>
            <p:extLst>
              <p:ext uri="{D42A27DB-BD31-4B8C-83A1-F6EECF244321}">
                <p14:modId xmlns:p14="http://schemas.microsoft.com/office/powerpoint/2010/main" val="2484853066"/>
              </p:ext>
            </p:extLst>
          </p:nvPr>
        </p:nvGraphicFramePr>
        <p:xfrm>
          <a:off x="4772348" y="1752055"/>
          <a:ext cx="4048124" cy="2679308"/>
        </p:xfrm>
        <a:graphic>
          <a:graphicData uri="http://schemas.openxmlformats.org/drawingml/2006/table">
            <a:tbl>
              <a:tblPr/>
              <a:tblGrid>
                <a:gridCol w="1683679">
                  <a:extLst>
                    <a:ext uri="{9D8B030D-6E8A-4147-A177-3AD203B41FA5}">
                      <a16:colId xmlns="" xmlns:a16="http://schemas.microsoft.com/office/drawing/2014/main" val="20000"/>
                    </a:ext>
                  </a:extLst>
                </a:gridCol>
                <a:gridCol w="1612261">
                  <a:extLst>
                    <a:ext uri="{9D8B030D-6E8A-4147-A177-3AD203B41FA5}">
                      <a16:colId xmlns="" xmlns:a16="http://schemas.microsoft.com/office/drawing/2014/main" val="20001"/>
                    </a:ext>
                  </a:extLst>
                </a:gridCol>
                <a:gridCol w="752184">
                  <a:extLst>
                    <a:ext uri="{9D8B030D-6E8A-4147-A177-3AD203B41FA5}">
                      <a16:colId xmlns="" xmlns:a16="http://schemas.microsoft.com/office/drawing/2014/main" val="20002"/>
                    </a:ext>
                  </a:extLst>
                </a:gridCol>
              </a:tblGrid>
              <a:tr h="35068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Surnames, name</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Position on the Board</a:t>
                      </a:r>
                      <a:endParaRPr kumimoji="0" lang="en-GB" altLang="es-ES" sz="800" b="0" i="0" u="none" strike="noStrike" cap="none" normalizeH="0" baseline="0" dirty="0">
                        <a:ln>
                          <a:noFill/>
                        </a:ln>
                        <a:solidFill>
                          <a:srgbClr val="FFFFFF"/>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953735"/>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Ministry / Body</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Position</a:t>
                      </a:r>
                      <a:endParaRPr kumimoji="0" lang="en-GB" altLang="es-ES" sz="800" b="0" i="0" u="none" strike="noStrike" cap="none" normalizeH="0" baseline="0" dirty="0">
                        <a:ln>
                          <a:noFill/>
                        </a:ln>
                        <a:solidFill>
                          <a:srgbClr val="FFFFFF"/>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953735"/>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Date</a:t>
                      </a:r>
                      <a:endParaRPr kumimoji="0" lang="en-GB" altLang="es-ES" sz="800" b="0" i="0" u="none" strike="noStrike" cap="none" normalizeH="0" baseline="0" dirty="0">
                        <a:ln>
                          <a:noFill/>
                        </a:ln>
                        <a:solidFill>
                          <a:srgbClr val="FFFFFF"/>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953735"/>
                    </a:solidFill>
                  </a:tcPr>
                </a:tc>
                <a:extLst>
                  <a:ext uri="{0D108BD9-81ED-4DB2-BD59-A6C34878D82A}">
                    <a16:rowId xmlns="" xmlns:a16="http://schemas.microsoft.com/office/drawing/2014/main" val="10000"/>
                  </a:ext>
                </a:extLst>
              </a:tr>
              <a:tr h="347510">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Navarro Aguilera, Emma</a:t>
                      </a:r>
                    </a:p>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Chairwoman of the Board</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 Instituto de Crédito Oficial (ICO)</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 Chairwoman</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12/11/2016</a:t>
                      </a: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extLst>
                  <a:ext uri="{0D108BD9-81ED-4DB2-BD59-A6C34878D82A}">
                    <a16:rowId xmlns="" xmlns:a16="http://schemas.microsoft.com/office/drawing/2014/main" val="10001"/>
                  </a:ext>
                </a:extLst>
              </a:tr>
              <a:tr h="579111">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Báscones Ramos, Juan Miguel</a:t>
                      </a:r>
                    </a:p>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Member</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Ministry of Public Works</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Director General of Economic Planning and Budgets</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10/12/2016</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extLst>
                  <a:ext uri="{0D108BD9-81ED-4DB2-BD59-A6C34878D82A}">
                    <a16:rowId xmlns="" xmlns:a16="http://schemas.microsoft.com/office/drawing/2014/main" val="10002"/>
                  </a:ext>
                </a:extLst>
              </a:tr>
              <a:tr h="579111">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Díaz-Ambrona Medrano, Adolfo</a:t>
                      </a:r>
                    </a:p>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Member</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Ministry of Agriculture and Fisheries, Food and Environmental Affairs</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Technical Secretary General</a:t>
                      </a:r>
                      <a:r>
                        <a:rPr sz="800" dirty="0"/>
                        <a:t> </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22/01/2016</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extLst>
                  <a:ext uri="{0D108BD9-81ED-4DB2-BD59-A6C34878D82A}">
                    <a16:rowId xmlns="" xmlns:a16="http://schemas.microsoft.com/office/drawing/2014/main" val="10003"/>
                  </a:ext>
                </a:extLst>
              </a:tr>
              <a:tr h="701046">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Fernández-</a:t>
                      </a:r>
                      <a:r>
                        <a:rPr kumimoji="0" lang="en-GB" altLang="es-ES" sz="800" b="1" i="0" u="none" strike="noStrike" cap="none" baseline="0" dirty="0" err="1">
                          <a:ln>
                            <a:noFill/>
                          </a:ln>
                          <a:solidFill>
                            <a:srgbClr val="9E1B34"/>
                          </a:solidFill>
                          <a:effectLst/>
                          <a:latin typeface="Gill Sans" charset="0"/>
                        </a:rPr>
                        <a:t>Martos</a:t>
                      </a:r>
                      <a:r>
                        <a:rPr kumimoji="0" lang="en-GB" altLang="es-ES" sz="800" b="1" i="0" u="none" strike="noStrike" cap="none" baseline="0" dirty="0">
                          <a:ln>
                            <a:noFill/>
                          </a:ln>
                          <a:solidFill>
                            <a:srgbClr val="9E1B34"/>
                          </a:solidFill>
                          <a:effectLst/>
                          <a:latin typeface="Gill Sans" charset="0"/>
                        </a:rPr>
                        <a:t> Montero, Antonio</a:t>
                      </a:r>
                    </a:p>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Member</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Ministry of Economy, Industry and Competitiveness</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Director General of International Trade and Investments</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05/02/2016</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686" marB="45686"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extLst>
                  <a:ext uri="{0D108BD9-81ED-4DB2-BD59-A6C34878D82A}">
                    <a16:rowId xmlns="" xmlns:a16="http://schemas.microsoft.com/office/drawing/2014/main" val="10004"/>
                  </a:ext>
                </a:extLst>
              </a:tr>
            </a:tbl>
          </a:graphicData>
        </a:graphic>
      </p:graphicFrame>
      <p:graphicFrame>
        <p:nvGraphicFramePr>
          <p:cNvPr id="53" name="Group 88">
            <a:extLst>
              <a:ext uri="{FF2B5EF4-FFF2-40B4-BE49-F238E27FC236}">
                <a16:creationId xmlns="" xmlns:a16="http://schemas.microsoft.com/office/drawing/2014/main" id="{CC9A3FB3-719C-48E5-B239-4FBD13749911}"/>
              </a:ext>
            </a:extLst>
          </p:cNvPr>
          <p:cNvGraphicFramePr>
            <a:graphicFrameLocks noGrp="1"/>
          </p:cNvGraphicFramePr>
          <p:nvPr>
            <p:extLst>
              <p:ext uri="{D42A27DB-BD31-4B8C-83A1-F6EECF244321}">
                <p14:modId xmlns:p14="http://schemas.microsoft.com/office/powerpoint/2010/main" val="1398517592"/>
              </p:ext>
            </p:extLst>
          </p:nvPr>
        </p:nvGraphicFramePr>
        <p:xfrm>
          <a:off x="4772348" y="4746080"/>
          <a:ext cx="4048124" cy="1399758"/>
        </p:xfrm>
        <a:graphic>
          <a:graphicData uri="http://schemas.openxmlformats.org/drawingml/2006/table">
            <a:tbl>
              <a:tblPr/>
              <a:tblGrid>
                <a:gridCol w="1683679">
                  <a:extLst>
                    <a:ext uri="{9D8B030D-6E8A-4147-A177-3AD203B41FA5}">
                      <a16:colId xmlns="" xmlns:a16="http://schemas.microsoft.com/office/drawing/2014/main" val="20000"/>
                    </a:ext>
                  </a:extLst>
                </a:gridCol>
                <a:gridCol w="1612261">
                  <a:extLst>
                    <a:ext uri="{9D8B030D-6E8A-4147-A177-3AD203B41FA5}">
                      <a16:colId xmlns="" xmlns:a16="http://schemas.microsoft.com/office/drawing/2014/main" val="20001"/>
                    </a:ext>
                  </a:extLst>
                </a:gridCol>
                <a:gridCol w="752184">
                  <a:extLst>
                    <a:ext uri="{9D8B030D-6E8A-4147-A177-3AD203B41FA5}">
                      <a16:colId xmlns="" xmlns:a16="http://schemas.microsoft.com/office/drawing/2014/main" val="20002"/>
                    </a:ext>
                  </a:extLst>
                </a:gridCol>
              </a:tblGrid>
              <a:tr h="350928">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Surnames, name</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Position on the Board</a:t>
                      </a:r>
                      <a:endParaRPr kumimoji="0" lang="en-GB" altLang="es-ES" sz="800" b="0" i="0" u="none" strike="noStrike" cap="none" normalizeH="0" baseline="0" dirty="0">
                        <a:ln>
                          <a:noFill/>
                        </a:ln>
                        <a:solidFill>
                          <a:srgbClr val="FFFFFF"/>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953735"/>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Ministry / Body</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Position</a:t>
                      </a:r>
                      <a:endParaRPr kumimoji="0" lang="en-GB" altLang="es-ES" sz="800" b="0" i="0" u="none" strike="noStrike" cap="none" normalizeH="0" baseline="0" dirty="0">
                        <a:ln>
                          <a:noFill/>
                        </a:ln>
                        <a:solidFill>
                          <a:srgbClr val="FFFFFF"/>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953735"/>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0" i="0" u="none" strike="noStrike" cap="none" baseline="0" dirty="0">
                          <a:ln>
                            <a:noFill/>
                          </a:ln>
                          <a:solidFill>
                            <a:srgbClr val="FFFFFF"/>
                          </a:solidFill>
                          <a:effectLst/>
                          <a:latin typeface="Gill Sans" charset="0"/>
                        </a:rPr>
                        <a:t>Date</a:t>
                      </a:r>
                      <a:endParaRPr kumimoji="0" lang="en-GB" altLang="es-ES" sz="800" b="0" i="0" u="none" strike="noStrike" cap="none" normalizeH="0" baseline="0" dirty="0">
                        <a:ln>
                          <a:noFill/>
                        </a:ln>
                        <a:solidFill>
                          <a:srgbClr val="FFFFFF"/>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rgbClr val="953735"/>
                    </a:solidFill>
                  </a:tcPr>
                </a:tc>
                <a:extLst>
                  <a:ext uri="{0D108BD9-81ED-4DB2-BD59-A6C34878D82A}">
                    <a16:rowId xmlns="" xmlns:a16="http://schemas.microsoft.com/office/drawing/2014/main" val="10000"/>
                  </a:ext>
                </a:extLst>
              </a:tr>
              <a:tr h="347752">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Zalba</a:t>
                      </a:r>
                      <a:r>
                        <a:rPr sz="800"/>
                        <a:t> </a:t>
                      </a:r>
                      <a:r>
                        <a:rPr kumimoji="0" lang="en-GB" altLang="es-ES" sz="800" b="1" i="0" u="none" strike="noStrike" cap="none" baseline="0" dirty="0">
                          <a:ln>
                            <a:noFill/>
                          </a:ln>
                          <a:solidFill>
                            <a:srgbClr val="9E1B34"/>
                          </a:solidFill>
                          <a:effectLst/>
                          <a:latin typeface="Gill Sans" charset="0"/>
                        </a:rPr>
                        <a:t>Bidegain, Pablo</a:t>
                      </a:r>
                    </a:p>
                    <a:p>
                      <a:pPr marL="0" marR="0" lvl="0" indent="0" algn="l"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Chairman of the Board</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72000" marR="3600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 Instituto de Crédito Oficial (ICO)</a:t>
                      </a:r>
                    </a:p>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 Chairman</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19/11/2016</a:t>
                      </a:r>
                      <a:endParaRPr kumimoji="0" lang="en-GB" altLang="es-ES" sz="800" b="1" i="0" u="none" strike="noStrike" cap="none" normalizeH="0" baseline="0" dirty="0">
                        <a:ln>
                          <a:noFill/>
                        </a:ln>
                        <a:solidFill>
                          <a:srgbClr val="9E1B34"/>
                        </a:solidFill>
                        <a:effectLst/>
                        <a:latin typeface="Gill Sans" charset="0"/>
                        <a:ea typeface="Calibri" pitchFamily="34" charset="0"/>
                        <a:cs typeface="Times New Roman" pitchFamily="18" charset="0"/>
                      </a:endParaRPr>
                    </a:p>
                  </a:txBody>
                  <a:tcPr marL="0" marR="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6B9B8"/>
                    </a:solidFill>
                  </a:tcPr>
                </a:tc>
                <a:extLst>
                  <a:ext uri="{0D108BD9-81ED-4DB2-BD59-A6C34878D82A}">
                    <a16:rowId xmlns="" xmlns:a16="http://schemas.microsoft.com/office/drawing/2014/main" val="10001"/>
                  </a:ext>
                </a:extLst>
              </a:tr>
              <a:tr h="579257">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Harguindey Valero, Gerardo</a:t>
                      </a:r>
                    </a:p>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Deputy Secretary to the General Board</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739" marB="45739"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Instituto de Crédito Oficial (ICO)</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Head of the Asset Transactions </a:t>
                      </a: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Advisory Area</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739" marB="45739"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eaLnBrk="0" hangingPunct="0">
                        <a:spcBef>
                          <a:spcPct val="20000"/>
                        </a:spcBef>
                        <a:buFont typeface="Arial" pitchFamily="34" charset="0"/>
                        <a:defRPr sz="2400">
                          <a:solidFill>
                            <a:schemeClr val="tx1"/>
                          </a:solidFill>
                          <a:latin typeface="Calibri" pitchFamily="34" charset="0"/>
                        </a:defRPr>
                      </a:lvl2pPr>
                      <a:lvl3pPr eaLnBrk="0" hangingPunct="0">
                        <a:spcBef>
                          <a:spcPct val="20000"/>
                        </a:spcBef>
                        <a:buFont typeface="Arial" pitchFamily="34" charset="0"/>
                        <a:defRPr sz="2000">
                          <a:solidFill>
                            <a:schemeClr val="tx1"/>
                          </a:solidFill>
                          <a:latin typeface="Calibri" pitchFamily="34" charset="0"/>
                        </a:defRPr>
                      </a:lvl3pPr>
                      <a:lvl4pPr eaLnBrk="0" hangingPunct="0">
                        <a:spcBef>
                          <a:spcPct val="20000"/>
                        </a:spcBef>
                        <a:buFont typeface="Arial" pitchFamily="34" charset="0"/>
                        <a:defRPr>
                          <a:solidFill>
                            <a:schemeClr val="tx1"/>
                          </a:solidFill>
                          <a:latin typeface="Calibri" pitchFamily="34" charset="0"/>
                        </a:defRPr>
                      </a:lvl4pPr>
                      <a:lvl5pPr eaLnBrk="0" hangingPunct="0">
                        <a:spcBef>
                          <a:spcPct val="20000"/>
                        </a:spcBef>
                        <a:buFont typeface="Arial" pitchFamily="34" charset="0"/>
                        <a:defRPr>
                          <a:solidFill>
                            <a:schemeClr val="tx1"/>
                          </a:solidFill>
                          <a:latin typeface="Calibri" pitchFamily="34" charset="0"/>
                        </a:defRPr>
                      </a:lvl5pPr>
                      <a:lvl6pPr eaLnBrk="0" fontAlgn="base" hangingPunct="0">
                        <a:spcBef>
                          <a:spcPct val="20000"/>
                        </a:spcBef>
                        <a:spcAft>
                          <a:spcPct val="0"/>
                        </a:spcAft>
                        <a:buFont typeface="Arial" pitchFamily="34" charset="0"/>
                        <a:defRPr>
                          <a:solidFill>
                            <a:schemeClr val="tx1"/>
                          </a:solidFill>
                          <a:latin typeface="Calibri" pitchFamily="34" charset="0"/>
                        </a:defRPr>
                      </a:lvl6pPr>
                      <a:lvl7pPr eaLnBrk="0" fontAlgn="base" hangingPunct="0">
                        <a:spcBef>
                          <a:spcPct val="20000"/>
                        </a:spcBef>
                        <a:spcAft>
                          <a:spcPct val="0"/>
                        </a:spcAft>
                        <a:buFont typeface="Arial" pitchFamily="34" charset="0"/>
                        <a:defRPr>
                          <a:solidFill>
                            <a:schemeClr val="tx1"/>
                          </a:solidFill>
                          <a:latin typeface="Calibri" pitchFamily="34" charset="0"/>
                        </a:defRPr>
                      </a:lvl7pPr>
                      <a:lvl8pPr eaLnBrk="0" fontAlgn="base" hangingPunct="0">
                        <a:spcBef>
                          <a:spcPct val="20000"/>
                        </a:spcBef>
                        <a:spcAft>
                          <a:spcPct val="0"/>
                        </a:spcAft>
                        <a:buFont typeface="Arial" pitchFamily="34" charset="0"/>
                        <a:defRPr>
                          <a:solidFill>
                            <a:schemeClr val="tx1"/>
                          </a:solidFill>
                          <a:latin typeface="Calibri" pitchFamily="34" charset="0"/>
                        </a:defRPr>
                      </a:lvl8pPr>
                      <a:lvl9pPr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es-ES" sz="800" b="1" i="0" u="none" strike="noStrike" cap="none" baseline="0" dirty="0">
                          <a:ln>
                            <a:noFill/>
                          </a:ln>
                          <a:solidFill>
                            <a:srgbClr val="9E1B34"/>
                          </a:solidFill>
                          <a:effectLst/>
                          <a:latin typeface="Gill Sans" charset="0"/>
                        </a:rPr>
                        <a:t>25/01/2016</a:t>
                      </a:r>
                      <a:endParaRPr kumimoji="0" lang="en-GB" altLang="es-ES" sz="800" b="1" i="0" u="none" strike="noStrike" cap="none" normalizeH="0" baseline="0" dirty="0">
                        <a:ln>
                          <a:noFill/>
                        </a:ln>
                        <a:solidFill>
                          <a:srgbClr val="9E1B34"/>
                        </a:solidFill>
                        <a:effectLst/>
                        <a:latin typeface="Gill Sans" charset="0"/>
                        <a:cs typeface="Arial" pitchFamily="34" charset="0"/>
                      </a:endParaRPr>
                    </a:p>
                  </a:txBody>
                  <a:tcPr marT="45739" marB="45739"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2DCDB"/>
                    </a:solidFill>
                  </a:tcPr>
                </a:tc>
                <a:extLst>
                  <a:ext uri="{0D108BD9-81ED-4DB2-BD59-A6C34878D82A}">
                    <a16:rowId xmlns="" xmlns:a16="http://schemas.microsoft.com/office/drawing/2014/main" val="10002"/>
                  </a:ext>
                </a:extLst>
              </a:tr>
            </a:tbl>
          </a:graphicData>
        </a:graphic>
      </p:graphicFrame>
      <p:grpSp>
        <p:nvGrpSpPr>
          <p:cNvPr id="4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0"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1"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4" name="33 Grupo"/>
          <p:cNvGrpSpPr/>
          <p:nvPr/>
        </p:nvGrpSpPr>
        <p:grpSpPr>
          <a:xfrm>
            <a:off x="93663" y="5481228"/>
            <a:ext cx="1320800" cy="684622"/>
            <a:chOff x="93663" y="5481228"/>
            <a:chExt cx="1320800" cy="684622"/>
          </a:xfrm>
        </p:grpSpPr>
        <p:sp>
          <p:nvSpPr>
            <p:cNvPr id="3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916205595"/>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7D922601-725B-4EEE-8958-DDA90F1A5564}"/>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B6483F03-2634-4D81-993D-4CACB8AF5A4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266C0994-5642-44C1-8ABE-1B8A1197A62C}"/>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C157047F-35EB-4910-9D9F-CE69B1B61901}" type="slidenum">
              <a:rPr lang="es-ES" altLang="es-ES" sz="1600" b="1">
                <a:solidFill>
                  <a:srgbClr val="FFC000"/>
                </a:solidFill>
              </a:rPr>
              <a:pPr eaLnBrk="1" hangingPunct="1">
                <a:spcBef>
                  <a:spcPct val="0"/>
                </a:spcBef>
                <a:buFontTx/>
                <a:buNone/>
              </a:pPr>
              <a:t>56</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77AA92C5-FA53-44F7-B68B-611D51A9C006}"/>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58374" name="Picture 2">
            <a:extLst>
              <a:ext uri="{FF2B5EF4-FFF2-40B4-BE49-F238E27FC236}">
                <a16:creationId xmlns="" xmlns:a16="http://schemas.microsoft.com/office/drawing/2014/main" id="{7355858B-2FF8-4C81-8AFA-677E27B2341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5" name="AutoShape 6" descr="Resultado de imagen de imagen de calendario 2016">
            <a:extLst>
              <a:ext uri="{FF2B5EF4-FFF2-40B4-BE49-F238E27FC236}">
                <a16:creationId xmlns="" xmlns:a16="http://schemas.microsoft.com/office/drawing/2014/main" id="{DBC3A201-052B-4826-AE22-6C4A8390A0B4}"/>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8376" name="AutoShape 8" descr="Resultado de imagen de imagen de calendario 2016">
            <a:extLst>
              <a:ext uri="{FF2B5EF4-FFF2-40B4-BE49-F238E27FC236}">
                <a16:creationId xmlns="" xmlns:a16="http://schemas.microsoft.com/office/drawing/2014/main" id="{5D45A562-7669-49C7-AF3D-68B1EE940EA1}"/>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8377" name="AutoShape 12" descr="Resultado de imagen de imagen de verificacion">
            <a:extLst>
              <a:ext uri="{FF2B5EF4-FFF2-40B4-BE49-F238E27FC236}">
                <a16:creationId xmlns="" xmlns:a16="http://schemas.microsoft.com/office/drawing/2014/main" id="{0D583D3A-A2F9-4B54-8959-AC9F52DC62A7}"/>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8378" name="AutoShape 14" descr="Resultado de imagen de imagen de verificacion">
            <a:extLst>
              <a:ext uri="{FF2B5EF4-FFF2-40B4-BE49-F238E27FC236}">
                <a16:creationId xmlns="" xmlns:a16="http://schemas.microsoft.com/office/drawing/2014/main" id="{00DCE2A8-E918-49EF-B719-C27E5DF5B5F2}"/>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8379" name="8 Rectángulo">
            <a:extLst>
              <a:ext uri="{FF2B5EF4-FFF2-40B4-BE49-F238E27FC236}">
                <a16:creationId xmlns="" xmlns:a16="http://schemas.microsoft.com/office/drawing/2014/main" id="{7E6379F3-AFD2-4E72-8DEE-808481AC528C}"/>
              </a:ext>
            </a:extLst>
          </p:cNvPr>
          <p:cNvSpPr>
            <a:spLocks noChangeArrowheads="1"/>
          </p:cNvSpPr>
          <p:nvPr/>
        </p:nvSpPr>
        <p:spPr bwMode="auto">
          <a:xfrm>
            <a:off x="1685925" y="1131888"/>
            <a:ext cx="6900863" cy="274637"/>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EXECUTIVE BODIES</a:t>
            </a:r>
          </a:p>
        </p:txBody>
      </p:sp>
      <p:sp>
        <p:nvSpPr>
          <p:cNvPr id="58380" name="37 Rectángulo">
            <a:extLst>
              <a:ext uri="{FF2B5EF4-FFF2-40B4-BE49-F238E27FC236}">
                <a16:creationId xmlns="" xmlns:a16="http://schemas.microsoft.com/office/drawing/2014/main" id="{AA79737B-F063-4897-ADA6-213F6BF26BB0}"/>
              </a:ext>
            </a:extLst>
          </p:cNvPr>
          <p:cNvSpPr>
            <a:spLocks noChangeArrowheads="1"/>
          </p:cNvSpPr>
          <p:nvPr/>
        </p:nvSpPr>
        <p:spPr bwMode="auto">
          <a:xfrm>
            <a:off x="1835150" y="2017713"/>
            <a:ext cx="6753225" cy="370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Under Article 7.1 of the articles of association, the General Board is responsible for representing and managing ICO. Its powers include, but are not limited to, the following:</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a) Setting the Board's internal rules of procedure on all matters not provided for in the articles of association.</a:t>
            </a:r>
          </a:p>
          <a:p>
            <a:pPr algn="just" eaLnBrk="1" hangingPunct="1">
              <a:spcBef>
                <a:spcPct val="0"/>
              </a:spcBef>
              <a:buFontTx/>
              <a:buNone/>
            </a:pPr>
            <a:r>
              <a:rPr lang="en-GB" altLang="es-ES" sz="1000">
                <a:solidFill>
                  <a:srgbClr val="9E1B34"/>
                </a:solidFill>
                <a:latin typeface="Gill Sans"/>
              </a:rPr>
              <a:t>b) Proposing amendments to the articles of association to the Minister of Economy and Competitiveness.</a:t>
            </a:r>
          </a:p>
          <a:p>
            <a:pPr algn="just" eaLnBrk="1" hangingPunct="1">
              <a:spcBef>
                <a:spcPct val="0"/>
              </a:spcBef>
              <a:buFontTx/>
              <a:buNone/>
            </a:pPr>
            <a:r>
              <a:rPr lang="en-GB" altLang="es-ES" sz="1000">
                <a:solidFill>
                  <a:srgbClr val="9E1B34"/>
                </a:solidFill>
                <a:latin typeface="Gill Sans"/>
              </a:rPr>
              <a:t>c) Approving the Institute's annual accounts, report and management report.</a:t>
            </a:r>
          </a:p>
          <a:p>
            <a:pPr algn="just" eaLnBrk="1" hangingPunct="1">
              <a:spcBef>
                <a:spcPct val="0"/>
              </a:spcBef>
              <a:buFontTx/>
              <a:buNone/>
            </a:pPr>
            <a:r>
              <a:rPr lang="en-GB" altLang="es-ES" sz="1000">
                <a:solidFill>
                  <a:srgbClr val="9E1B34"/>
                </a:solidFill>
                <a:latin typeface="Gill Sans"/>
              </a:rPr>
              <a:t>d) Making the rules and decisions needed to implement certain economic policy measures following the guidelines outlined by the Council of Ministers, the Government Committee for Economic Affairs or the Minister for the Economy and Competitiveness.</a:t>
            </a:r>
          </a:p>
          <a:p>
            <a:pPr algn="just" eaLnBrk="1" hangingPunct="1">
              <a:spcBef>
                <a:spcPct val="0"/>
              </a:spcBef>
              <a:buFontTx/>
              <a:buNone/>
            </a:pPr>
            <a:r>
              <a:rPr lang="en-GB" altLang="es-ES" sz="1000">
                <a:solidFill>
                  <a:srgbClr val="9E1B34"/>
                </a:solidFill>
                <a:latin typeface="Gill Sans"/>
              </a:rPr>
              <a:t>e) Approving collaboration agreements with other bodies or entities belonging to different Spanish and European Union public organisations, as well as any other public or private, national or international bodies.</a:t>
            </a:r>
          </a:p>
          <a:p>
            <a:pPr algn="just" eaLnBrk="1" hangingPunct="1">
              <a:spcBef>
                <a:spcPct val="0"/>
              </a:spcBef>
              <a:buFontTx/>
              <a:buNone/>
            </a:pPr>
            <a:r>
              <a:rPr lang="en-GB" altLang="es-ES" sz="1000">
                <a:solidFill>
                  <a:srgbClr val="9E1B34"/>
                </a:solidFill>
                <a:latin typeface="Gill Sans"/>
              </a:rPr>
              <a:t>f) Approving the creation of new financial companies by ICO, or the investment in existing companies related directly or indirectly to the activities of the Institute.</a:t>
            </a:r>
          </a:p>
          <a:p>
            <a:pPr algn="just" eaLnBrk="1" hangingPunct="1">
              <a:spcBef>
                <a:spcPct val="0"/>
              </a:spcBef>
              <a:buFontTx/>
              <a:buNone/>
            </a:pPr>
            <a:r>
              <a:rPr lang="en-GB" altLang="es-ES" sz="1000">
                <a:solidFill>
                  <a:srgbClr val="9E1B34"/>
                </a:solidFill>
                <a:latin typeface="Gill Sans"/>
              </a:rPr>
              <a:t>g) Making decisions regarding the Institute's transactions and their terms and regarding those directly or indirectly related to it, in particular, granting, modifying and settling credit transactions, authorising the issue of securities, the granting of loans and the provision of guarantees of any type or class.</a:t>
            </a:r>
          </a:p>
          <a:p>
            <a:pPr algn="just" eaLnBrk="1" hangingPunct="1">
              <a:spcBef>
                <a:spcPct val="0"/>
              </a:spcBef>
              <a:buFontTx/>
              <a:buNone/>
            </a:pPr>
            <a:r>
              <a:rPr lang="en-GB" altLang="es-ES" sz="1000">
                <a:solidFill>
                  <a:srgbClr val="9E1B34"/>
                </a:solidFill>
                <a:latin typeface="Gill Sans"/>
              </a:rPr>
              <a:t>h) Authorising any act of administration, disposal or ownership of any kind of asset.</a:t>
            </a:r>
          </a:p>
          <a:p>
            <a:pPr algn="just" eaLnBrk="1" hangingPunct="1">
              <a:spcBef>
                <a:spcPct val="0"/>
              </a:spcBef>
              <a:buFontTx/>
              <a:buNone/>
            </a:pPr>
            <a:r>
              <a:rPr lang="en-GB" altLang="es-ES" sz="1000">
                <a:solidFill>
                  <a:srgbClr val="9E1B34"/>
                </a:solidFill>
                <a:latin typeface="Gill Sans"/>
              </a:rPr>
              <a:t>i) Approving annually, with reference to 31 December of the previous year, the inventory of assets and rights belonging or attaching to the Institute.</a:t>
            </a:r>
          </a:p>
          <a:p>
            <a:pPr algn="just" eaLnBrk="1" hangingPunct="1">
              <a:spcBef>
                <a:spcPct val="0"/>
              </a:spcBef>
              <a:buFontTx/>
              <a:buNone/>
            </a:pPr>
            <a:r>
              <a:rPr lang="en-GB" altLang="es-ES" sz="1000">
                <a:solidFill>
                  <a:srgbClr val="9E1B34"/>
                </a:solidFill>
                <a:latin typeface="Gill Sans"/>
              </a:rPr>
              <a:t>j) Agreeing to bring any legal or administrative actions or appeals available to the Institute to defend its interests before the courts and other general government bodies.</a:t>
            </a:r>
          </a:p>
          <a:p>
            <a:pPr algn="just" eaLnBrk="1" hangingPunct="1">
              <a:spcBef>
                <a:spcPct val="0"/>
              </a:spcBef>
              <a:buFontTx/>
              <a:buNone/>
            </a:pPr>
            <a:r>
              <a:rPr lang="en-GB" altLang="es-ES" sz="1000">
                <a:solidFill>
                  <a:srgbClr val="9E1B34"/>
                </a:solidFill>
                <a:latin typeface="Gill Sans"/>
              </a:rPr>
              <a:t>k) Deciding on any issues submitted by the Chairperson.</a:t>
            </a:r>
          </a:p>
        </p:txBody>
      </p:sp>
      <p:sp>
        <p:nvSpPr>
          <p:cNvPr id="58381" name="41 Rectángulo">
            <a:extLst>
              <a:ext uri="{FF2B5EF4-FFF2-40B4-BE49-F238E27FC236}">
                <a16:creationId xmlns="" xmlns:a16="http://schemas.microsoft.com/office/drawing/2014/main" id="{89381279-18C6-47FB-9B6F-734F74C80D52}"/>
              </a:ext>
            </a:extLst>
          </p:cNvPr>
          <p:cNvSpPr>
            <a:spLocks noChangeArrowheads="1"/>
          </p:cNvSpPr>
          <p:nvPr/>
        </p:nvSpPr>
        <p:spPr bwMode="auto">
          <a:xfrm>
            <a:off x="1692275" y="1528763"/>
            <a:ext cx="2206625" cy="246062"/>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GENERAL BOARD</a:t>
            </a:r>
          </a:p>
        </p:txBody>
      </p:sp>
      <p:sp>
        <p:nvSpPr>
          <p:cNvPr id="58382" name="41 Rectángulo">
            <a:extLst>
              <a:ext uri="{FF2B5EF4-FFF2-40B4-BE49-F238E27FC236}">
                <a16:creationId xmlns="" xmlns:a16="http://schemas.microsoft.com/office/drawing/2014/main" id="{CEF6418D-6971-49B7-8A32-739A4B5FF2B8}"/>
              </a:ext>
            </a:extLst>
          </p:cNvPr>
          <p:cNvSpPr>
            <a:spLocks noChangeArrowheads="1"/>
          </p:cNvSpPr>
          <p:nvPr/>
        </p:nvSpPr>
        <p:spPr bwMode="auto">
          <a:xfrm>
            <a:off x="1651000" y="1789113"/>
            <a:ext cx="2525713"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POWERS</a:t>
            </a:r>
          </a:p>
        </p:txBody>
      </p:sp>
      <p:sp>
        <p:nvSpPr>
          <p:cNvPr id="58383" name="37 Rectángulo">
            <a:extLst>
              <a:ext uri="{FF2B5EF4-FFF2-40B4-BE49-F238E27FC236}">
                <a16:creationId xmlns="" xmlns:a16="http://schemas.microsoft.com/office/drawing/2014/main" id="{D6EE2D5F-153E-4D3E-90A7-A9682AFEC310}"/>
              </a:ext>
            </a:extLst>
          </p:cNvPr>
          <p:cNvSpPr>
            <a:spLocks noChangeArrowheads="1"/>
          </p:cNvSpPr>
          <p:nvPr/>
        </p:nvSpPr>
        <p:spPr bwMode="auto">
          <a:xfrm>
            <a:off x="1835150" y="5800886"/>
            <a:ext cx="6751638"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The General Board may delegate powers, temporarily or permanently, to its Executive Committees, the Chairperson and the Operations Committee, under whatever terms it considers appropriate, except for the powers referred to in paragraphs a), b), c) and d) of above-mentioned article 7.1 of the articles of association.</a:t>
            </a:r>
          </a:p>
        </p:txBody>
      </p:sp>
      <p:sp>
        <p:nvSpPr>
          <p:cNvPr id="58384" name="41 Rectángulo">
            <a:extLst>
              <a:ext uri="{FF2B5EF4-FFF2-40B4-BE49-F238E27FC236}">
                <a16:creationId xmlns="" xmlns:a16="http://schemas.microsoft.com/office/drawing/2014/main" id="{CAC1D509-B922-4A59-BB3C-A1DF7DE0E6A5}"/>
              </a:ext>
            </a:extLst>
          </p:cNvPr>
          <p:cNvSpPr>
            <a:spLocks noChangeArrowheads="1"/>
          </p:cNvSpPr>
          <p:nvPr/>
        </p:nvSpPr>
        <p:spPr bwMode="auto">
          <a:xfrm>
            <a:off x="1685925" y="5553236"/>
            <a:ext cx="2525713"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dirty="0">
                <a:solidFill>
                  <a:srgbClr val="9E1B34"/>
                </a:solidFill>
                <a:latin typeface="Gill Sans"/>
              </a:rPr>
              <a:t>DELEGATION OF POWERS</a:t>
            </a:r>
          </a:p>
        </p:txBody>
      </p:sp>
      <p:grpSp>
        <p:nvGrpSpPr>
          <p:cNvPr id="4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6"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7"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8"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9"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0"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1"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2"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3"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4"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5"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6"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7"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2"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408074509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899D836A-1655-4912-8277-F1BF1366EFC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9FC74745-B5CB-43F3-B9D3-27E6E8E59A2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E0AF4902-2C13-401A-9414-0E9AA91CF0E5}"/>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8F627BB9-A845-4A66-80ED-DE193ADC61DD}" type="slidenum">
              <a:rPr lang="es-ES" altLang="es-ES" sz="1600" b="1">
                <a:solidFill>
                  <a:srgbClr val="FFC000"/>
                </a:solidFill>
              </a:rPr>
              <a:pPr algn="r" eaLnBrk="1" hangingPunct="1">
                <a:spcBef>
                  <a:spcPct val="0"/>
                </a:spcBef>
                <a:buFontTx/>
                <a:buNone/>
              </a:pPr>
              <a:t>57</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0FFBE8B8-590C-43C5-9C6B-BFA32436F3C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59398" name="Picture 2">
            <a:extLst>
              <a:ext uri="{FF2B5EF4-FFF2-40B4-BE49-F238E27FC236}">
                <a16:creationId xmlns="" xmlns:a16="http://schemas.microsoft.com/office/drawing/2014/main" id="{0B56CEA2-2DCF-4830-B112-0128C7959CA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9" name="AutoShape 6" descr="Resultado de imagen de imagen de calendario 2016">
            <a:extLst>
              <a:ext uri="{FF2B5EF4-FFF2-40B4-BE49-F238E27FC236}">
                <a16:creationId xmlns="" xmlns:a16="http://schemas.microsoft.com/office/drawing/2014/main" id="{7D15D7DF-6329-4690-BCD4-3F09F91DDB1A}"/>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9400" name="AutoShape 8" descr="Resultado de imagen de imagen de calendario 2016">
            <a:extLst>
              <a:ext uri="{FF2B5EF4-FFF2-40B4-BE49-F238E27FC236}">
                <a16:creationId xmlns="" xmlns:a16="http://schemas.microsoft.com/office/drawing/2014/main" id="{0C55465F-A900-4149-91F4-BD2475507995}"/>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9401" name="AutoShape 12" descr="Resultado de imagen de imagen de verificacion">
            <a:extLst>
              <a:ext uri="{FF2B5EF4-FFF2-40B4-BE49-F238E27FC236}">
                <a16:creationId xmlns="" xmlns:a16="http://schemas.microsoft.com/office/drawing/2014/main" id="{ED8E5AD5-84C4-412D-9DE2-21F0942F2ACE}"/>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9402" name="AutoShape 14" descr="Resultado de imagen de imagen de verificacion">
            <a:extLst>
              <a:ext uri="{FF2B5EF4-FFF2-40B4-BE49-F238E27FC236}">
                <a16:creationId xmlns="" xmlns:a16="http://schemas.microsoft.com/office/drawing/2014/main" id="{C811C841-5766-43EE-AF3B-2F12B039CC3D}"/>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59403" name="8 Rectángulo">
            <a:extLst>
              <a:ext uri="{FF2B5EF4-FFF2-40B4-BE49-F238E27FC236}">
                <a16:creationId xmlns="" xmlns:a16="http://schemas.microsoft.com/office/drawing/2014/main" id="{D03175F9-4902-461C-915E-ED2BE88B8867}"/>
              </a:ext>
            </a:extLst>
          </p:cNvPr>
          <p:cNvSpPr>
            <a:spLocks noChangeArrowheads="1"/>
          </p:cNvSpPr>
          <p:nvPr/>
        </p:nvSpPr>
        <p:spPr bwMode="auto">
          <a:xfrm>
            <a:off x="1595438" y="908050"/>
            <a:ext cx="7008812"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EXECUTIVE BODIES</a:t>
            </a:r>
          </a:p>
        </p:txBody>
      </p:sp>
      <p:sp>
        <p:nvSpPr>
          <p:cNvPr id="59404" name="37 Rectángulo">
            <a:extLst>
              <a:ext uri="{FF2B5EF4-FFF2-40B4-BE49-F238E27FC236}">
                <a16:creationId xmlns="" xmlns:a16="http://schemas.microsoft.com/office/drawing/2014/main" id="{F695F6C2-FD16-4B72-AF15-94937C66AFD2}"/>
              </a:ext>
            </a:extLst>
          </p:cNvPr>
          <p:cNvSpPr>
            <a:spLocks noChangeArrowheads="1"/>
          </p:cNvSpPr>
          <p:nvPr/>
        </p:nvSpPr>
        <p:spPr bwMode="auto">
          <a:xfrm>
            <a:off x="1547813" y="1901825"/>
            <a:ext cx="3563937" cy="2247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E1B34"/>
                </a:solidFill>
                <a:latin typeface="Gill Sans"/>
              </a:rPr>
              <a:t>The General Board meets, having been called by the Chairperson, or at the request of at least half of its members, as often as it considers necessary for the proper functioning of the organisation and, generally, once a month.</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Except in cases considered by the Chairperson to be urgent, the General Board meeting will be called with at least forty-eight hours’ notice and the notice for the meeting must include its agenda. Quorum is reached when the simple majority of board members are present or represented at the meeting.</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General Board members can appoint the Chairperson or any other member as their proxy and such appointment must be notified to the Chairperson in writing.</a:t>
            </a:r>
          </a:p>
        </p:txBody>
      </p:sp>
      <p:sp>
        <p:nvSpPr>
          <p:cNvPr id="59405" name="37 Rectángulo">
            <a:extLst>
              <a:ext uri="{FF2B5EF4-FFF2-40B4-BE49-F238E27FC236}">
                <a16:creationId xmlns="" xmlns:a16="http://schemas.microsoft.com/office/drawing/2014/main" id="{2347DD36-B967-46AE-832E-5DAEA160DF08}"/>
              </a:ext>
            </a:extLst>
          </p:cNvPr>
          <p:cNvSpPr>
            <a:spLocks noChangeArrowheads="1"/>
          </p:cNvSpPr>
          <p:nvPr/>
        </p:nvSpPr>
        <p:spPr bwMode="auto">
          <a:xfrm>
            <a:off x="5184068" y="1449388"/>
            <a:ext cx="3487737" cy="3430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E1B34"/>
                </a:solidFill>
                <a:latin typeface="Gill Sans"/>
              </a:rPr>
              <a:t>Royal Decree 462/2002, of 24 May, on compensation for service, provides for the payment of compensation for attending meetings held by collegiate bodies with government and public sector organisations.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Under article 10 of Royal Decree 706/1999, on adapting the Instituto de Crédito Oficial to Law 6/1997, of 14 April, on the organisation and functioning of the central state administration and approving its articles, the members of the General Board, along with its Secretary and Deputy Secretary, have the right to receive the appropriate financial compensation for attending board meetings, to be set by the Board itself, in accordance with the provisions of the regulations on compensation for service relating to government employees.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Notwithstanding the foregoing, when the board member is a high-ranking official, remuneration for attending board meetings shall be paid to the Spanish treasury. For board members not considered as such, the maximum remuneration authorised per board member is €11,984.28. The total paid in 2016 to ICO board members was €91,516.32, of which €31,594.92 were paid to the Spanish treasury and €59,921.40 were paid to board members not considered high-ranking officials.</a:t>
            </a:r>
          </a:p>
        </p:txBody>
      </p:sp>
      <p:sp>
        <p:nvSpPr>
          <p:cNvPr id="59406" name="41 Rectángulo">
            <a:extLst>
              <a:ext uri="{FF2B5EF4-FFF2-40B4-BE49-F238E27FC236}">
                <a16:creationId xmlns="" xmlns:a16="http://schemas.microsoft.com/office/drawing/2014/main" id="{19C7C0E5-EDC1-4875-AF1F-32FD6897A58A}"/>
              </a:ext>
            </a:extLst>
          </p:cNvPr>
          <p:cNvSpPr>
            <a:spLocks noChangeArrowheads="1"/>
          </p:cNvSpPr>
          <p:nvPr/>
        </p:nvSpPr>
        <p:spPr bwMode="auto">
          <a:xfrm>
            <a:off x="5225342" y="1233488"/>
            <a:ext cx="3559125"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dirty="0">
                <a:solidFill>
                  <a:srgbClr val="9E1B34"/>
                </a:solidFill>
                <a:latin typeface="Gill Sans"/>
              </a:rPr>
              <a:t>DIRECTORS' REMUNERATION AND ALLOWANCES</a:t>
            </a:r>
          </a:p>
        </p:txBody>
      </p:sp>
      <p:sp>
        <p:nvSpPr>
          <p:cNvPr id="59407" name="37 Rectángulo">
            <a:extLst>
              <a:ext uri="{FF2B5EF4-FFF2-40B4-BE49-F238E27FC236}">
                <a16:creationId xmlns="" xmlns:a16="http://schemas.microsoft.com/office/drawing/2014/main" id="{DD092E35-765B-493D-B11C-F1DD03449A40}"/>
              </a:ext>
            </a:extLst>
          </p:cNvPr>
          <p:cNvSpPr>
            <a:spLocks noChangeArrowheads="1"/>
          </p:cNvSpPr>
          <p:nvPr/>
        </p:nvSpPr>
        <p:spPr bwMode="auto">
          <a:xfrm>
            <a:off x="5257093" y="4975907"/>
            <a:ext cx="3421062"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E1B34"/>
                </a:solidFill>
                <a:latin typeface="Gill Sans"/>
              </a:rPr>
              <a:t>General Board members do not benefit from loans or any other social benefits provided by ICO.</a:t>
            </a:r>
          </a:p>
        </p:txBody>
      </p:sp>
      <p:sp>
        <p:nvSpPr>
          <p:cNvPr id="59408" name="41 Rectángulo">
            <a:extLst>
              <a:ext uri="{FF2B5EF4-FFF2-40B4-BE49-F238E27FC236}">
                <a16:creationId xmlns="" xmlns:a16="http://schemas.microsoft.com/office/drawing/2014/main" id="{9D19A9B6-BD97-4A33-BBD5-49BE3B6C5279}"/>
              </a:ext>
            </a:extLst>
          </p:cNvPr>
          <p:cNvSpPr>
            <a:spLocks noChangeArrowheads="1"/>
          </p:cNvSpPr>
          <p:nvPr/>
        </p:nvSpPr>
        <p:spPr bwMode="auto">
          <a:xfrm>
            <a:off x="5220580" y="4617132"/>
            <a:ext cx="3414713"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dirty="0">
                <a:solidFill>
                  <a:srgbClr val="9E1B34"/>
                </a:solidFill>
                <a:latin typeface="Gill Sans"/>
              </a:rPr>
              <a:t>LOANS AND SOCIAL BENEFITS APPLICABLE TO BOARD MEMBERS</a:t>
            </a:r>
          </a:p>
        </p:txBody>
      </p:sp>
      <p:sp>
        <p:nvSpPr>
          <p:cNvPr id="59409" name="37 Rectángulo">
            <a:extLst>
              <a:ext uri="{FF2B5EF4-FFF2-40B4-BE49-F238E27FC236}">
                <a16:creationId xmlns="" xmlns:a16="http://schemas.microsoft.com/office/drawing/2014/main" id="{5E09AAA5-5AE3-4578-9703-81608303F635}"/>
              </a:ext>
            </a:extLst>
          </p:cNvPr>
          <p:cNvSpPr>
            <a:spLocks noChangeArrowheads="1"/>
          </p:cNvSpPr>
          <p:nvPr/>
        </p:nvSpPr>
        <p:spPr bwMode="auto">
          <a:xfrm>
            <a:off x="1547813" y="4545013"/>
            <a:ext cx="3563937" cy="1908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E1B34"/>
                </a:solidFill>
                <a:latin typeface="Gill Sans"/>
              </a:rPr>
              <a:t>Resolutions are passed by a majority of the members present or represented. In the event of a tie, the Chairperson has the casting vote.</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One new element is that each of the independent members will have two votes solely for resolutions relating to the financial asset and liability transactions that form part of ICO's core business, as set out in the sole article of Royal Decree 1149/2015.</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Proxy voting is not allowed in passing resolutions relating to the exercise of powers of the Board considered absolutely non-delegable under article 7.2 of the articles of association.</a:t>
            </a:r>
          </a:p>
        </p:txBody>
      </p:sp>
      <p:sp>
        <p:nvSpPr>
          <p:cNvPr id="59410" name="41 Rectángulo">
            <a:extLst>
              <a:ext uri="{FF2B5EF4-FFF2-40B4-BE49-F238E27FC236}">
                <a16:creationId xmlns="" xmlns:a16="http://schemas.microsoft.com/office/drawing/2014/main" id="{F93D180E-1BC6-4933-9A03-A2E6D5F79077}"/>
              </a:ext>
            </a:extLst>
          </p:cNvPr>
          <p:cNvSpPr>
            <a:spLocks noChangeArrowheads="1"/>
          </p:cNvSpPr>
          <p:nvPr/>
        </p:nvSpPr>
        <p:spPr bwMode="auto">
          <a:xfrm>
            <a:off x="1511300" y="4124325"/>
            <a:ext cx="3600450"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SYSTEM FOR PASSING RESOLUTIONS. CHAIRPERSON'S CASTING VOTE</a:t>
            </a:r>
          </a:p>
        </p:txBody>
      </p:sp>
      <p:sp>
        <p:nvSpPr>
          <p:cNvPr id="59411" name="41 Rectángulo">
            <a:extLst>
              <a:ext uri="{FF2B5EF4-FFF2-40B4-BE49-F238E27FC236}">
                <a16:creationId xmlns="" xmlns:a16="http://schemas.microsoft.com/office/drawing/2014/main" id="{E68B7CBE-0CCA-4602-AB88-1F8149A584B4}"/>
              </a:ext>
            </a:extLst>
          </p:cNvPr>
          <p:cNvSpPr>
            <a:spLocks noChangeArrowheads="1"/>
          </p:cNvSpPr>
          <p:nvPr/>
        </p:nvSpPr>
        <p:spPr bwMode="auto">
          <a:xfrm>
            <a:off x="1511300" y="1546225"/>
            <a:ext cx="3600450" cy="40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CALLS FOR MEETINGS. DELEGATION OF VOTES</a:t>
            </a:r>
          </a:p>
        </p:txBody>
      </p:sp>
      <p:sp>
        <p:nvSpPr>
          <p:cNvPr id="59412" name="41 Rectángulo">
            <a:extLst>
              <a:ext uri="{FF2B5EF4-FFF2-40B4-BE49-F238E27FC236}">
                <a16:creationId xmlns="" xmlns:a16="http://schemas.microsoft.com/office/drawing/2014/main" id="{6690C24B-190C-423A-8E60-E1B9F61DC70A}"/>
              </a:ext>
            </a:extLst>
          </p:cNvPr>
          <p:cNvSpPr>
            <a:spLocks noChangeArrowheads="1"/>
          </p:cNvSpPr>
          <p:nvPr/>
        </p:nvSpPr>
        <p:spPr bwMode="auto">
          <a:xfrm>
            <a:off x="1595438" y="1268413"/>
            <a:ext cx="2479675" cy="252412"/>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GENERAL BOARD</a:t>
            </a:r>
          </a:p>
        </p:txBody>
      </p:sp>
      <p:sp>
        <p:nvSpPr>
          <p:cNvPr id="59413" name="37 Rectángulo">
            <a:extLst>
              <a:ext uri="{FF2B5EF4-FFF2-40B4-BE49-F238E27FC236}">
                <a16:creationId xmlns="" xmlns:a16="http://schemas.microsoft.com/office/drawing/2014/main" id="{5E4D3489-F55E-46F5-8479-569159346B79}"/>
              </a:ext>
            </a:extLst>
          </p:cNvPr>
          <p:cNvSpPr>
            <a:spLocks noChangeArrowheads="1"/>
          </p:cNvSpPr>
          <p:nvPr/>
        </p:nvSpPr>
        <p:spPr bwMode="auto">
          <a:xfrm>
            <a:off x="5257093" y="5660119"/>
            <a:ext cx="3421062" cy="661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dirty="0">
                <a:solidFill>
                  <a:srgbClr val="9E1B34"/>
                </a:solidFill>
                <a:latin typeface="Gill Sans"/>
              </a:rPr>
              <a:t>As at the date on which the new Chairman was appointed (12/11/2016), 9% of board members were women</a:t>
            </a:r>
            <a:r>
              <a:rPr lang="en-GB" altLang="es-ES" sz="900" dirty="0" smtClean="0">
                <a:solidFill>
                  <a:srgbClr val="9E1B34"/>
                </a:solidFill>
                <a:latin typeface="Gill Sans"/>
              </a:rPr>
              <a:t>.</a:t>
            </a:r>
          </a:p>
          <a:p>
            <a:pPr algn="just" eaLnBrk="1" hangingPunct="1">
              <a:spcBef>
                <a:spcPct val="0"/>
              </a:spcBef>
              <a:buFontTx/>
              <a:buNone/>
            </a:pPr>
            <a:endParaRPr lang="en-GB" altLang="es-ES" sz="500" dirty="0" smtClean="0">
              <a:solidFill>
                <a:srgbClr val="9E1B34"/>
              </a:solidFill>
              <a:latin typeface="Gill Sans"/>
            </a:endParaRPr>
          </a:p>
          <a:p>
            <a:pPr algn="just" eaLnBrk="1" hangingPunct="1">
              <a:spcBef>
                <a:spcPct val="0"/>
              </a:spcBef>
              <a:buFontTx/>
              <a:buNone/>
            </a:pPr>
            <a:r>
              <a:rPr lang="en-GB" sz="500" dirty="0" smtClean="0"/>
              <a:t> </a:t>
            </a:r>
            <a:r>
              <a:rPr lang="en-GB" altLang="es-ES" sz="700" i="1" dirty="0" smtClean="0">
                <a:solidFill>
                  <a:srgbClr val="9E1B34"/>
                </a:solidFill>
                <a:latin typeface="Gill Sans"/>
              </a:rPr>
              <a:t>Note: see the corresponding information in “Key milestones. 2017 (first half). Page 20</a:t>
            </a:r>
            <a:endParaRPr lang="en-GB" altLang="es-ES" sz="700" dirty="0">
              <a:solidFill>
                <a:srgbClr val="9E1B34"/>
              </a:solidFill>
              <a:latin typeface="Gill Sans"/>
            </a:endParaRPr>
          </a:p>
        </p:txBody>
      </p:sp>
      <p:sp>
        <p:nvSpPr>
          <p:cNvPr id="59414" name="41 Rectángulo">
            <a:extLst>
              <a:ext uri="{FF2B5EF4-FFF2-40B4-BE49-F238E27FC236}">
                <a16:creationId xmlns="" xmlns:a16="http://schemas.microsoft.com/office/drawing/2014/main" id="{5847ABCC-B5F5-47A5-B349-686C424B48E2}"/>
              </a:ext>
            </a:extLst>
          </p:cNvPr>
          <p:cNvSpPr>
            <a:spLocks noChangeArrowheads="1"/>
          </p:cNvSpPr>
          <p:nvPr/>
        </p:nvSpPr>
        <p:spPr bwMode="auto">
          <a:xfrm>
            <a:off x="5220580" y="5475969"/>
            <a:ext cx="3414713"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PARITY</a:t>
            </a:r>
          </a:p>
        </p:txBody>
      </p:sp>
      <p:grpSp>
        <p:nvGrpSpPr>
          <p:cNvPr id="5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6" name="35 Grupo"/>
          <p:cNvGrpSpPr/>
          <p:nvPr/>
        </p:nvGrpSpPr>
        <p:grpSpPr>
          <a:xfrm>
            <a:off x="93663" y="5481228"/>
            <a:ext cx="1320800" cy="684622"/>
            <a:chOff x="93663" y="5481228"/>
            <a:chExt cx="1320800" cy="684622"/>
          </a:xfrm>
        </p:grpSpPr>
        <p:sp>
          <p:nvSpPr>
            <p:cNvPr id="3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57745977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2ABF48D2-FB32-4EE9-A864-86F55E76A975}"/>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726A7404-8888-4117-BBA4-7F33DD98A33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B90C083E-F6B7-467D-AC4B-6E888C4BD671}"/>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92B74A79-CF56-41A2-86A4-F1564CB6C435}" type="slidenum">
              <a:rPr lang="es-ES" altLang="es-ES" sz="1600" b="1">
                <a:solidFill>
                  <a:srgbClr val="FFC000"/>
                </a:solidFill>
              </a:rPr>
              <a:pPr algn="r" eaLnBrk="1" hangingPunct="1">
                <a:spcBef>
                  <a:spcPct val="0"/>
                </a:spcBef>
                <a:buFontTx/>
                <a:buNone/>
              </a:pPr>
              <a:t>58</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839EFCB5-36C1-43AB-8F46-998440655DB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0422" name="Picture 2">
            <a:extLst>
              <a:ext uri="{FF2B5EF4-FFF2-40B4-BE49-F238E27FC236}">
                <a16:creationId xmlns="" xmlns:a16="http://schemas.microsoft.com/office/drawing/2014/main" id="{63482733-30DD-4D12-95D9-0FAE5D3AA5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23" name="AutoShape 6" descr="Resultado de imagen de imagen de calendario 2016">
            <a:extLst>
              <a:ext uri="{FF2B5EF4-FFF2-40B4-BE49-F238E27FC236}">
                <a16:creationId xmlns="" xmlns:a16="http://schemas.microsoft.com/office/drawing/2014/main" id="{98372BBA-E742-40A5-8339-71B300979EFA}"/>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0424" name="AutoShape 8" descr="Resultado de imagen de imagen de calendario 2016">
            <a:extLst>
              <a:ext uri="{FF2B5EF4-FFF2-40B4-BE49-F238E27FC236}">
                <a16:creationId xmlns="" xmlns:a16="http://schemas.microsoft.com/office/drawing/2014/main" id="{FEF7FE6E-C2F0-4158-B7E5-048DFF52CDD2}"/>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0425" name="AutoShape 12" descr="Resultado de imagen de imagen de verificacion">
            <a:extLst>
              <a:ext uri="{FF2B5EF4-FFF2-40B4-BE49-F238E27FC236}">
                <a16:creationId xmlns="" xmlns:a16="http://schemas.microsoft.com/office/drawing/2014/main" id="{34E0D8B6-4051-4F08-9DC4-D621714903AB}"/>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0426" name="AutoShape 14" descr="Resultado de imagen de imagen de verificacion">
            <a:extLst>
              <a:ext uri="{FF2B5EF4-FFF2-40B4-BE49-F238E27FC236}">
                <a16:creationId xmlns="" xmlns:a16="http://schemas.microsoft.com/office/drawing/2014/main" id="{FC83C891-53E5-4323-B596-A732B9209E99}"/>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0427" name="8 Rectángulo">
            <a:extLst>
              <a:ext uri="{FF2B5EF4-FFF2-40B4-BE49-F238E27FC236}">
                <a16:creationId xmlns="" xmlns:a16="http://schemas.microsoft.com/office/drawing/2014/main" id="{575CCFAA-7422-443D-88EF-4DB088D63BE2}"/>
              </a:ext>
            </a:extLst>
          </p:cNvPr>
          <p:cNvSpPr>
            <a:spLocks noChangeArrowheads="1"/>
          </p:cNvSpPr>
          <p:nvPr/>
        </p:nvSpPr>
        <p:spPr bwMode="auto">
          <a:xfrm>
            <a:off x="1584325" y="908050"/>
            <a:ext cx="7235825" cy="274638"/>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EXECUTIVE BODIES</a:t>
            </a:r>
          </a:p>
        </p:txBody>
      </p:sp>
      <p:sp>
        <p:nvSpPr>
          <p:cNvPr id="60428" name="37 Rectángulo">
            <a:extLst>
              <a:ext uri="{FF2B5EF4-FFF2-40B4-BE49-F238E27FC236}">
                <a16:creationId xmlns="" xmlns:a16="http://schemas.microsoft.com/office/drawing/2014/main" id="{89D6B448-E318-4524-8672-09712CBAA96A}"/>
              </a:ext>
            </a:extLst>
          </p:cNvPr>
          <p:cNvSpPr>
            <a:spLocks noChangeArrowheads="1"/>
          </p:cNvSpPr>
          <p:nvPr/>
        </p:nvSpPr>
        <p:spPr bwMode="auto">
          <a:xfrm>
            <a:off x="1584325" y="3145991"/>
            <a:ext cx="3563938"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dirty="0">
                <a:solidFill>
                  <a:srgbClr val="9E1B34"/>
                </a:solidFill>
                <a:latin typeface="Gill Sans"/>
              </a:rPr>
              <a:t>The Chairman of the </a:t>
            </a:r>
            <a:r>
              <a:rPr lang="en-GB" altLang="es-ES" sz="900" dirty="0" err="1">
                <a:solidFill>
                  <a:srgbClr val="9E1B34"/>
                </a:solidFill>
                <a:latin typeface="Gill Sans"/>
              </a:rPr>
              <a:t>Instituto</a:t>
            </a:r>
            <a:r>
              <a:rPr lang="en-GB" altLang="es-ES" sz="900" dirty="0">
                <a:solidFill>
                  <a:srgbClr val="9E1B34"/>
                </a:solidFill>
                <a:latin typeface="Gill Sans"/>
              </a:rPr>
              <a:t> de </a:t>
            </a:r>
            <a:r>
              <a:rPr lang="en-GB" altLang="es-ES" sz="900" dirty="0" err="1">
                <a:solidFill>
                  <a:srgbClr val="9E1B34"/>
                </a:solidFill>
                <a:latin typeface="Gill Sans"/>
              </a:rPr>
              <a:t>Crédito</a:t>
            </a:r>
            <a:r>
              <a:rPr lang="en-GB" altLang="es-ES" sz="900" dirty="0">
                <a:solidFill>
                  <a:srgbClr val="9E1B34"/>
                </a:solidFill>
                <a:latin typeface="Gill Sans"/>
              </a:rPr>
              <a:t> </a:t>
            </a:r>
            <a:r>
              <a:rPr lang="en-GB" altLang="es-ES" sz="900" dirty="0" err="1">
                <a:solidFill>
                  <a:srgbClr val="9E1B34"/>
                </a:solidFill>
                <a:latin typeface="Gill Sans"/>
              </a:rPr>
              <a:t>Oficial</a:t>
            </a:r>
            <a:r>
              <a:rPr lang="en-GB" altLang="es-ES" sz="900" dirty="0">
                <a:solidFill>
                  <a:srgbClr val="9E1B34"/>
                </a:solidFill>
                <a:latin typeface="Gill Sans"/>
              </a:rPr>
              <a:t> is appointed by means of a Royal Decree passed by the Council of Ministers at the proposal of the Minister of Economy, Industry and Competitiveness</a:t>
            </a:r>
            <a:r>
              <a:rPr lang="en-GB" altLang="es-ES" sz="900" dirty="0" smtClean="0">
                <a:solidFill>
                  <a:srgbClr val="9E1B34"/>
                </a:solidFill>
                <a:latin typeface="Gill Sans"/>
              </a:rPr>
              <a:t>.</a:t>
            </a:r>
          </a:p>
          <a:p>
            <a:pPr algn="just" eaLnBrk="1" hangingPunct="1">
              <a:spcBef>
                <a:spcPct val="0"/>
              </a:spcBef>
              <a:buFontTx/>
              <a:buNone/>
            </a:pPr>
            <a:endParaRPr lang="en-GB" altLang="es-ES" sz="900" dirty="0">
              <a:solidFill>
                <a:srgbClr val="9E1B34"/>
              </a:solidFill>
              <a:latin typeface="Gill Sans"/>
            </a:endParaRPr>
          </a:p>
        </p:txBody>
      </p:sp>
      <p:sp>
        <p:nvSpPr>
          <p:cNvPr id="60429" name="37 Rectángulo">
            <a:extLst>
              <a:ext uri="{FF2B5EF4-FFF2-40B4-BE49-F238E27FC236}">
                <a16:creationId xmlns="" xmlns:a16="http://schemas.microsoft.com/office/drawing/2014/main" id="{08AADC37-222F-49F9-8B55-A6BE3CAC68CB}"/>
              </a:ext>
            </a:extLst>
          </p:cNvPr>
          <p:cNvSpPr>
            <a:spLocks noChangeArrowheads="1"/>
          </p:cNvSpPr>
          <p:nvPr/>
        </p:nvSpPr>
        <p:spPr bwMode="auto">
          <a:xfrm>
            <a:off x="5256213" y="1196975"/>
            <a:ext cx="3708400" cy="347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dirty="0">
                <a:solidFill>
                  <a:srgbClr val="9E1B34"/>
                </a:solidFill>
                <a:latin typeface="Gill Sans"/>
              </a:rPr>
              <a:t>f) To appoint and remove Directors General and Assistant Directors, the Secretary of the Board and, where applicable, the Deputy Secretary of the Board.</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 typeface="Arial" panose="020B0604020202020204" pitchFamily="34" charset="0"/>
              <a:buNone/>
            </a:pPr>
            <a:r>
              <a:rPr lang="en-GB" altLang="es-ES" sz="900" dirty="0">
                <a:solidFill>
                  <a:srgbClr val="9E1B34"/>
                </a:solidFill>
                <a:latin typeface="Gill Sans"/>
              </a:rPr>
              <a:t>g) To lead the Institute's staff.</a:t>
            </a:r>
          </a:p>
          <a:p>
            <a:pPr algn="just" eaLnBrk="1" hangingPunct="1">
              <a:spcBef>
                <a:spcPct val="0"/>
              </a:spcBef>
              <a:buFont typeface="Arial" panose="020B0604020202020204" pitchFamily="34" charset="0"/>
              <a:buNone/>
            </a:pPr>
            <a:endParaRPr lang="en-GB" altLang="es-ES" sz="500" dirty="0">
              <a:solidFill>
                <a:srgbClr val="9E1B34"/>
              </a:solidFill>
              <a:latin typeface="Gill Sans"/>
            </a:endParaRPr>
          </a:p>
          <a:p>
            <a:pPr algn="just" eaLnBrk="1" hangingPunct="1">
              <a:spcBef>
                <a:spcPct val="0"/>
              </a:spcBef>
              <a:buFont typeface="Arial" panose="020B0604020202020204" pitchFamily="34" charset="0"/>
              <a:buNone/>
            </a:pPr>
            <a:r>
              <a:rPr lang="en-GB" altLang="es-ES" sz="900" dirty="0">
                <a:solidFill>
                  <a:srgbClr val="9E1B34"/>
                </a:solidFill>
                <a:latin typeface="Gill Sans"/>
              </a:rPr>
              <a:t>h) To prepare ICO's annual accounts and submit them for the approval of the General Board, in addition to drawing up the proposed allocation of profits, which he will report on to the Board.</a:t>
            </a:r>
          </a:p>
          <a:p>
            <a:pPr algn="just" eaLnBrk="1" hangingPunct="1">
              <a:spcBef>
                <a:spcPct val="0"/>
              </a:spcBef>
              <a:buFont typeface="Arial" panose="020B0604020202020204" pitchFamily="34" charset="0"/>
              <a:buNone/>
            </a:pPr>
            <a:endParaRPr lang="en-GB" altLang="es-ES" sz="500" dirty="0">
              <a:solidFill>
                <a:srgbClr val="9E1B34"/>
              </a:solidFill>
              <a:latin typeface="Gill Sans"/>
            </a:endParaRPr>
          </a:p>
          <a:p>
            <a:pPr algn="just" eaLnBrk="1" hangingPunct="1">
              <a:spcBef>
                <a:spcPct val="0"/>
              </a:spcBef>
              <a:buFontTx/>
              <a:buAutoNum type="romanLcParenR"/>
            </a:pPr>
            <a:r>
              <a:rPr lang="en-GB" altLang="es-ES" sz="900" dirty="0">
                <a:solidFill>
                  <a:srgbClr val="9E1B34"/>
                </a:solidFill>
                <a:latin typeface="Gill Sans"/>
              </a:rPr>
              <a:t> </a:t>
            </a:r>
            <a:r>
              <a:rPr lang="en-GB" altLang="es-ES" sz="900" dirty="0" err="1">
                <a:solidFill>
                  <a:srgbClr val="9E1B34"/>
                </a:solidFill>
                <a:latin typeface="Gill Sans"/>
              </a:rPr>
              <a:t>i</a:t>
            </a:r>
            <a:r>
              <a:rPr lang="en-GB" altLang="es-ES" sz="900" dirty="0">
                <a:solidFill>
                  <a:srgbClr val="9E1B34"/>
                </a:solidFill>
                <a:latin typeface="Gill Sans"/>
              </a:rPr>
              <a:t>) To report to the General Board on the progress of the operations of the </a:t>
            </a:r>
            <a:r>
              <a:rPr lang="en-GB" altLang="es-ES" sz="900" dirty="0" err="1">
                <a:solidFill>
                  <a:srgbClr val="9E1B34"/>
                </a:solidFill>
                <a:latin typeface="Gill Sans"/>
              </a:rPr>
              <a:t>Instituto</a:t>
            </a:r>
            <a:r>
              <a:rPr lang="en-GB" altLang="es-ES" sz="900" dirty="0">
                <a:solidFill>
                  <a:srgbClr val="9E1B34"/>
                </a:solidFill>
                <a:latin typeface="Gill Sans"/>
              </a:rPr>
              <a:t> de </a:t>
            </a:r>
            <a:r>
              <a:rPr lang="en-GB" altLang="es-ES" sz="900" dirty="0" err="1">
                <a:solidFill>
                  <a:srgbClr val="9E1B34"/>
                </a:solidFill>
                <a:latin typeface="Gill Sans"/>
              </a:rPr>
              <a:t>Crédito</a:t>
            </a:r>
            <a:r>
              <a:rPr lang="en-GB" altLang="es-ES" sz="900" dirty="0">
                <a:solidFill>
                  <a:srgbClr val="9E1B34"/>
                </a:solidFill>
                <a:latin typeface="Gill Sans"/>
              </a:rPr>
              <a:t> </a:t>
            </a:r>
            <a:r>
              <a:rPr lang="en-GB" altLang="es-ES" sz="900" dirty="0" err="1">
                <a:solidFill>
                  <a:srgbClr val="9E1B34"/>
                </a:solidFill>
                <a:latin typeface="Gill Sans"/>
              </a:rPr>
              <a:t>Oficial</a:t>
            </a:r>
            <a:r>
              <a:rPr lang="en-GB" altLang="es-ES" sz="900" dirty="0">
                <a:solidFill>
                  <a:srgbClr val="9E1B34"/>
                </a:solidFill>
                <a:latin typeface="Gill Sans"/>
              </a:rPr>
              <a:t> and its financial position, on a quarterly basis or when the General Board requests information of any kind.</a:t>
            </a:r>
          </a:p>
          <a:p>
            <a:pPr algn="just" eaLnBrk="1" hangingPunct="1">
              <a:spcBef>
                <a:spcPct val="0"/>
              </a:spcBef>
              <a:buFontTx/>
              <a:buAutoNum type="romanLcParenR"/>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j) Order expenses or payments which exceed the scope of any unit of the organisation.</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h) To determine the staffing structure of the Institute.</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l) To submit the activity, investment and financing programme of the ICO, along with other legally required plans and budgets, to the government for approval and reporting to the Board.</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m) To carry out all other duties assigned to him under these articles of association, those expressly delegated to him by the General Board, as well as any which are not assigned to the Board.</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n) The Chairman acts as the Institute's procurement body.</a:t>
            </a:r>
          </a:p>
        </p:txBody>
      </p:sp>
      <p:sp>
        <p:nvSpPr>
          <p:cNvPr id="60430" name="37 Rectángulo">
            <a:extLst>
              <a:ext uri="{FF2B5EF4-FFF2-40B4-BE49-F238E27FC236}">
                <a16:creationId xmlns="" xmlns:a16="http://schemas.microsoft.com/office/drawing/2014/main" id="{D22B424B-021B-4A90-8315-17E6878E0EF3}"/>
              </a:ext>
            </a:extLst>
          </p:cNvPr>
          <p:cNvSpPr>
            <a:spLocks noChangeArrowheads="1"/>
          </p:cNvSpPr>
          <p:nvPr/>
        </p:nvSpPr>
        <p:spPr bwMode="auto">
          <a:xfrm>
            <a:off x="5256213" y="5007186"/>
            <a:ext cx="3708400"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E1B34"/>
                </a:solidFill>
                <a:latin typeface="Gill Sans"/>
              </a:rPr>
              <a:t>The Chairman may delegate certain functions to members of the Board, to the Operations Committee, to the directors general and the heads of the units into which the entity is divided, in addition to granting special or general powers, within the scope of his own or delegated responsibilities, as appropriate.</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Responsibilities delegated to the Chairman by the General Board cannot be delegated, nor can those specifically assigned to the Chairman in paragraph f) and h) of the Responsibilities of the Chairman section above.</a:t>
            </a:r>
          </a:p>
        </p:txBody>
      </p:sp>
      <p:sp>
        <p:nvSpPr>
          <p:cNvPr id="60431" name="41 Rectángulo">
            <a:extLst>
              <a:ext uri="{FF2B5EF4-FFF2-40B4-BE49-F238E27FC236}">
                <a16:creationId xmlns="" xmlns:a16="http://schemas.microsoft.com/office/drawing/2014/main" id="{C550AAB0-6C55-410E-BAF4-BE61538F6D57}"/>
              </a:ext>
            </a:extLst>
          </p:cNvPr>
          <p:cNvSpPr>
            <a:spLocks noChangeArrowheads="1"/>
          </p:cNvSpPr>
          <p:nvPr/>
        </p:nvSpPr>
        <p:spPr bwMode="auto">
          <a:xfrm>
            <a:off x="5256213" y="4791286"/>
            <a:ext cx="3414712"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dirty="0">
                <a:solidFill>
                  <a:srgbClr val="9E1B34"/>
                </a:solidFill>
                <a:latin typeface="Gill Sans"/>
              </a:rPr>
              <a:t>DELEGATION OF POWERS</a:t>
            </a:r>
          </a:p>
        </p:txBody>
      </p:sp>
      <p:sp>
        <p:nvSpPr>
          <p:cNvPr id="60432" name="37 Rectángulo">
            <a:extLst>
              <a:ext uri="{FF2B5EF4-FFF2-40B4-BE49-F238E27FC236}">
                <a16:creationId xmlns="" xmlns:a16="http://schemas.microsoft.com/office/drawing/2014/main" id="{422A00FE-DC7D-4BE4-B50D-BE7F84D37CA0}"/>
              </a:ext>
            </a:extLst>
          </p:cNvPr>
          <p:cNvSpPr>
            <a:spLocks noChangeArrowheads="1"/>
          </p:cNvSpPr>
          <p:nvPr/>
        </p:nvSpPr>
        <p:spPr bwMode="auto">
          <a:xfrm>
            <a:off x="1547813" y="4037013"/>
            <a:ext cx="3563937" cy="241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dirty="0">
                <a:solidFill>
                  <a:srgbClr val="9E1B34"/>
                </a:solidFill>
                <a:latin typeface="Gill Sans"/>
              </a:rPr>
              <a:t>As established in article 12 of the articles of association, the Chairman's responsibilities are:</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a) To represent ICO and its General Board in relation to any type of institution or individual.</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b) To guide the Institute's activities, ensuring it complies with applicable regulations and follows the basic guidelines set by the Council of Ministers, the government's Executive Committee for Economic Affairs and the Ministry of the Economy and Competitiveness.</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c) To ensure compliance with the articles of association.</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d) To direct the activities of the General Board, call meetings, set the agenda, chair and oversee its deliberations, make use of the Chairman's casting vote and adjourn meetings.</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900" dirty="0">
                <a:solidFill>
                  <a:srgbClr val="9E1B34"/>
                </a:solidFill>
                <a:latin typeface="Gill Sans"/>
              </a:rPr>
              <a:t>e) To implement the resolutions adopted by the General Board.</a:t>
            </a:r>
          </a:p>
        </p:txBody>
      </p:sp>
      <p:sp>
        <p:nvSpPr>
          <p:cNvPr id="60433" name="41 Rectángulo">
            <a:extLst>
              <a:ext uri="{FF2B5EF4-FFF2-40B4-BE49-F238E27FC236}">
                <a16:creationId xmlns="" xmlns:a16="http://schemas.microsoft.com/office/drawing/2014/main" id="{ABB1B1CC-5DBC-4B92-9EA1-B3D5D4009B7F}"/>
              </a:ext>
            </a:extLst>
          </p:cNvPr>
          <p:cNvSpPr>
            <a:spLocks noChangeArrowheads="1"/>
          </p:cNvSpPr>
          <p:nvPr/>
        </p:nvSpPr>
        <p:spPr bwMode="auto">
          <a:xfrm>
            <a:off x="1547813" y="3816350"/>
            <a:ext cx="36004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POWERS</a:t>
            </a:r>
          </a:p>
        </p:txBody>
      </p:sp>
      <p:sp>
        <p:nvSpPr>
          <p:cNvPr id="60434" name="41 Rectángulo">
            <a:extLst>
              <a:ext uri="{FF2B5EF4-FFF2-40B4-BE49-F238E27FC236}">
                <a16:creationId xmlns="" xmlns:a16="http://schemas.microsoft.com/office/drawing/2014/main" id="{24DA0AE0-B043-4AB7-B626-F170C2A3F0EF}"/>
              </a:ext>
            </a:extLst>
          </p:cNvPr>
          <p:cNvSpPr>
            <a:spLocks noChangeArrowheads="1"/>
          </p:cNvSpPr>
          <p:nvPr/>
        </p:nvSpPr>
        <p:spPr bwMode="auto">
          <a:xfrm>
            <a:off x="1547813" y="2925329"/>
            <a:ext cx="356393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APPOINTMENT</a:t>
            </a:r>
          </a:p>
        </p:txBody>
      </p:sp>
      <p:sp>
        <p:nvSpPr>
          <p:cNvPr id="60435" name="41 Rectángulo">
            <a:extLst>
              <a:ext uri="{FF2B5EF4-FFF2-40B4-BE49-F238E27FC236}">
                <a16:creationId xmlns="" xmlns:a16="http://schemas.microsoft.com/office/drawing/2014/main" id="{ED34E8B9-0256-4E65-860E-A1743C9848AE}"/>
              </a:ext>
            </a:extLst>
          </p:cNvPr>
          <p:cNvSpPr>
            <a:spLocks noChangeArrowheads="1"/>
          </p:cNvSpPr>
          <p:nvPr/>
        </p:nvSpPr>
        <p:spPr bwMode="auto">
          <a:xfrm>
            <a:off x="1584325" y="2672916"/>
            <a:ext cx="2443163" cy="254000"/>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CHAIRMAN</a:t>
            </a:r>
          </a:p>
        </p:txBody>
      </p:sp>
      <p:sp>
        <p:nvSpPr>
          <p:cNvPr id="60436" name="41 Rectángulo">
            <a:extLst>
              <a:ext uri="{FF2B5EF4-FFF2-40B4-BE49-F238E27FC236}">
                <a16:creationId xmlns="" xmlns:a16="http://schemas.microsoft.com/office/drawing/2014/main" id="{451CFB60-5990-4007-8582-EC350C217BA7}"/>
              </a:ext>
            </a:extLst>
          </p:cNvPr>
          <p:cNvSpPr>
            <a:spLocks noChangeArrowheads="1"/>
          </p:cNvSpPr>
          <p:nvPr/>
        </p:nvSpPr>
        <p:spPr bwMode="auto">
          <a:xfrm>
            <a:off x="1584325" y="1241425"/>
            <a:ext cx="2443163" cy="252413"/>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GENERAL BOARD</a:t>
            </a:r>
          </a:p>
        </p:txBody>
      </p:sp>
      <p:sp>
        <p:nvSpPr>
          <p:cNvPr id="60437" name="37 Rectángulo">
            <a:extLst>
              <a:ext uri="{FF2B5EF4-FFF2-40B4-BE49-F238E27FC236}">
                <a16:creationId xmlns="" xmlns:a16="http://schemas.microsoft.com/office/drawing/2014/main" id="{F2F0BA41-89CC-4375-8AAC-7A67AD5276A3}"/>
              </a:ext>
            </a:extLst>
          </p:cNvPr>
          <p:cNvSpPr>
            <a:spLocks noChangeArrowheads="1"/>
          </p:cNvSpPr>
          <p:nvPr/>
        </p:nvSpPr>
        <p:spPr bwMode="auto">
          <a:xfrm>
            <a:off x="1566863" y="1881188"/>
            <a:ext cx="3581400" cy="86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E1B34"/>
                </a:solidFill>
                <a:latin typeface="Gill Sans"/>
              </a:rPr>
              <a:t>In 2016, no board member reported being the subject of any criminal or civil proceedings.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No members of the Board reported any circumstances that would disqualify them from holding office.</a:t>
            </a:r>
          </a:p>
        </p:txBody>
      </p:sp>
      <p:sp>
        <p:nvSpPr>
          <p:cNvPr id="60438" name="41 Rectángulo">
            <a:extLst>
              <a:ext uri="{FF2B5EF4-FFF2-40B4-BE49-F238E27FC236}">
                <a16:creationId xmlns="" xmlns:a16="http://schemas.microsoft.com/office/drawing/2014/main" id="{0F42BFCD-6163-471A-B59A-8F2F15EC58AE}"/>
              </a:ext>
            </a:extLst>
          </p:cNvPr>
          <p:cNvSpPr>
            <a:spLocks noChangeArrowheads="1"/>
          </p:cNvSpPr>
          <p:nvPr/>
        </p:nvSpPr>
        <p:spPr bwMode="auto">
          <a:xfrm>
            <a:off x="1530350" y="1520825"/>
            <a:ext cx="3581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LEGAL PROCEEDINGS AGAINST MEMBERS OF THE BOARD DISQUALIFICATION</a:t>
            </a:r>
          </a:p>
        </p:txBody>
      </p:sp>
      <p:grpSp>
        <p:nvGrpSpPr>
          <p:cNvPr id="5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6" name="35 Grupo"/>
          <p:cNvGrpSpPr/>
          <p:nvPr/>
        </p:nvGrpSpPr>
        <p:grpSpPr>
          <a:xfrm>
            <a:off x="93663" y="5481228"/>
            <a:ext cx="1320800" cy="684622"/>
            <a:chOff x="93663" y="5481228"/>
            <a:chExt cx="1320800" cy="684622"/>
          </a:xfrm>
        </p:grpSpPr>
        <p:sp>
          <p:nvSpPr>
            <p:cNvPr id="3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22817243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62B7AEBD-E064-48FB-910B-95AFD54D61D7}"/>
              </a:ext>
            </a:extLst>
          </p:cNvPr>
          <p:cNvSpPr/>
          <p:nvPr/>
        </p:nvSpPr>
        <p:spPr>
          <a:xfrm>
            <a:off x="1588" y="6497638"/>
            <a:ext cx="9144000" cy="3603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67D8EA1-0BAE-4224-9E72-515620FA833A}"/>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7E4B21DE-6E31-471C-88CF-B4BF8F345237}"/>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0B00B9D1-5859-4CA7-96F4-97AF9E2ABC73}" type="slidenum">
              <a:rPr lang="es-ES" altLang="es-ES" sz="1600" b="1">
                <a:solidFill>
                  <a:srgbClr val="FFC000"/>
                </a:solidFill>
              </a:rPr>
              <a:pPr eaLnBrk="1" hangingPunct="1">
                <a:spcBef>
                  <a:spcPct val="0"/>
                </a:spcBef>
                <a:buFontTx/>
                <a:buNone/>
              </a:pPr>
              <a:t>59</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53C6FFBB-77C4-4DB0-A635-4FAD5329841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1446" name="Picture 2">
            <a:extLst>
              <a:ext uri="{FF2B5EF4-FFF2-40B4-BE49-F238E27FC236}">
                <a16:creationId xmlns="" xmlns:a16="http://schemas.microsoft.com/office/drawing/2014/main" id="{8A3EB2CE-B503-4FF8-BA71-7CF5D4DD7CE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7" name="AutoShape 6" descr="Resultado de imagen de imagen de calendario 2016">
            <a:extLst>
              <a:ext uri="{FF2B5EF4-FFF2-40B4-BE49-F238E27FC236}">
                <a16:creationId xmlns="" xmlns:a16="http://schemas.microsoft.com/office/drawing/2014/main" id="{C95DAB8D-47B8-4090-85B9-C81767792E91}"/>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1448" name="AutoShape 8" descr="Resultado de imagen de imagen de calendario 2016">
            <a:extLst>
              <a:ext uri="{FF2B5EF4-FFF2-40B4-BE49-F238E27FC236}">
                <a16:creationId xmlns="" xmlns:a16="http://schemas.microsoft.com/office/drawing/2014/main" id="{EFF8AE13-7F39-4AC7-82B1-F36B9B372295}"/>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1449" name="AutoShape 12" descr="Resultado de imagen de imagen de verificacion">
            <a:extLst>
              <a:ext uri="{FF2B5EF4-FFF2-40B4-BE49-F238E27FC236}">
                <a16:creationId xmlns="" xmlns:a16="http://schemas.microsoft.com/office/drawing/2014/main" id="{62864866-79FA-4AC1-B2E9-188BC97FABE7}"/>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1450" name="AutoShape 14" descr="Resultado de imagen de imagen de verificacion">
            <a:extLst>
              <a:ext uri="{FF2B5EF4-FFF2-40B4-BE49-F238E27FC236}">
                <a16:creationId xmlns="" xmlns:a16="http://schemas.microsoft.com/office/drawing/2014/main" id="{D3F7BE41-6A99-455C-916B-47302764644F}"/>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1451" name="8 Rectángulo">
            <a:extLst>
              <a:ext uri="{FF2B5EF4-FFF2-40B4-BE49-F238E27FC236}">
                <a16:creationId xmlns="" xmlns:a16="http://schemas.microsoft.com/office/drawing/2014/main" id="{8003DE3E-3B59-4FCD-B940-F9CE0D722FEF}"/>
              </a:ext>
            </a:extLst>
          </p:cNvPr>
          <p:cNvSpPr>
            <a:spLocks noChangeArrowheads="1"/>
          </p:cNvSpPr>
          <p:nvPr/>
        </p:nvSpPr>
        <p:spPr bwMode="auto">
          <a:xfrm>
            <a:off x="1727200" y="944563"/>
            <a:ext cx="673100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MANAGEMENT BODIES</a:t>
            </a:r>
          </a:p>
        </p:txBody>
      </p:sp>
      <p:sp>
        <p:nvSpPr>
          <p:cNvPr id="61452" name="Rectangle 34">
            <a:extLst>
              <a:ext uri="{FF2B5EF4-FFF2-40B4-BE49-F238E27FC236}">
                <a16:creationId xmlns="" xmlns:a16="http://schemas.microsoft.com/office/drawing/2014/main" id="{9A930B19-0120-478D-A3C3-6AF6A03E2D91}"/>
              </a:ext>
            </a:extLst>
          </p:cNvPr>
          <p:cNvSpPr>
            <a:spLocks noChangeArrowheads="1"/>
          </p:cNvSpPr>
          <p:nvPr/>
        </p:nvSpPr>
        <p:spPr bwMode="auto">
          <a:xfrm>
            <a:off x="1422400" y="3257550"/>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s-ES" altLang="es-ES" sz="1800"/>
          </a:p>
        </p:txBody>
      </p:sp>
      <p:sp>
        <p:nvSpPr>
          <p:cNvPr id="61453" name="37 Rectángulo">
            <a:extLst>
              <a:ext uri="{FF2B5EF4-FFF2-40B4-BE49-F238E27FC236}">
                <a16:creationId xmlns="" xmlns:a16="http://schemas.microsoft.com/office/drawing/2014/main" id="{E36B186E-E36A-4F06-B41A-E06D26AB96FB}"/>
              </a:ext>
            </a:extLst>
          </p:cNvPr>
          <p:cNvSpPr>
            <a:spLocks noChangeArrowheads="1"/>
          </p:cNvSpPr>
          <p:nvPr/>
        </p:nvSpPr>
        <p:spPr bwMode="auto">
          <a:xfrm>
            <a:off x="1655763" y="1557338"/>
            <a:ext cx="3455987" cy="118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The Management Committee is the body that assists the Chairman in carrying out and implementing his functions and responsibilities, facilitating coordination between the different directorates general within ICO.</a:t>
            </a:r>
          </a:p>
          <a:p>
            <a:pPr algn="just">
              <a:buFont typeface="Arial" panose="020B0604020202020204" pitchFamily="34" charset="0"/>
              <a:buNone/>
            </a:pPr>
            <a:endParaRPr lang="en-GB" altLang="es-ES" sz="500">
              <a:solidFill>
                <a:srgbClr val="9E1B34"/>
              </a:solidFill>
              <a:latin typeface="Gill Sans"/>
            </a:endParaRPr>
          </a:p>
          <a:p>
            <a:pPr algn="just">
              <a:buFont typeface="Arial" panose="020B0604020202020204" pitchFamily="34" charset="0"/>
              <a:buNone/>
            </a:pPr>
            <a:r>
              <a:rPr lang="en-GB" altLang="es-ES" sz="900">
                <a:solidFill>
                  <a:srgbClr val="9E1B34"/>
                </a:solidFill>
                <a:latin typeface="Gill Sans"/>
              </a:rPr>
              <a:t>The functions, structure and composition of the Management Committee are defined in the Chairman's Circular regarding management, internal organisation and control bodies.</a:t>
            </a:r>
          </a:p>
        </p:txBody>
      </p:sp>
      <p:sp>
        <p:nvSpPr>
          <p:cNvPr id="61454" name="41 Rectángulo">
            <a:extLst>
              <a:ext uri="{FF2B5EF4-FFF2-40B4-BE49-F238E27FC236}">
                <a16:creationId xmlns="" xmlns:a16="http://schemas.microsoft.com/office/drawing/2014/main" id="{869FB218-6097-4F8E-84DE-D04C00037BAB}"/>
              </a:ext>
            </a:extLst>
          </p:cNvPr>
          <p:cNvSpPr>
            <a:spLocks noChangeArrowheads="1"/>
          </p:cNvSpPr>
          <p:nvPr/>
        </p:nvSpPr>
        <p:spPr bwMode="auto">
          <a:xfrm>
            <a:off x="1655763" y="2873375"/>
            <a:ext cx="3343275"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FUNCTIONS</a:t>
            </a:r>
          </a:p>
        </p:txBody>
      </p:sp>
      <p:sp>
        <p:nvSpPr>
          <p:cNvPr id="61455" name="37 Rectángulo">
            <a:extLst>
              <a:ext uri="{FF2B5EF4-FFF2-40B4-BE49-F238E27FC236}">
                <a16:creationId xmlns="" xmlns:a16="http://schemas.microsoft.com/office/drawing/2014/main" id="{103579D2-3A4B-491A-A63A-2BB1E53158F0}"/>
              </a:ext>
            </a:extLst>
          </p:cNvPr>
          <p:cNvSpPr>
            <a:spLocks noChangeArrowheads="1"/>
          </p:cNvSpPr>
          <p:nvPr/>
        </p:nvSpPr>
        <p:spPr bwMode="auto">
          <a:xfrm>
            <a:off x="1655763" y="3065463"/>
            <a:ext cx="3455987" cy="263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The basic functions of the Management Committee are to guide ICO's activities by determining, maximising and coordinating:</a:t>
            </a:r>
          </a:p>
          <a:p>
            <a:pPr algn="just"/>
            <a:endParaRPr lang="en-GB" altLang="es-ES" sz="500">
              <a:solidFill>
                <a:srgbClr val="9E1B34"/>
              </a:solidFill>
              <a:latin typeface="Gill Sans"/>
            </a:endParaRPr>
          </a:p>
          <a:p>
            <a:pPr algn="just"/>
            <a:r>
              <a:rPr lang="en-GB" altLang="es-ES" sz="900">
                <a:solidFill>
                  <a:srgbClr val="9E1B34"/>
                </a:solidFill>
                <a:latin typeface="Gill Sans"/>
              </a:rPr>
              <a:t> The objectives of ICO, in addition to management of the processes in place to achieve them.</a:t>
            </a:r>
          </a:p>
          <a:p>
            <a:pPr algn="just"/>
            <a:r>
              <a:rPr lang="en-GB" altLang="es-ES" sz="900">
                <a:solidFill>
                  <a:srgbClr val="9E1B34"/>
                </a:solidFill>
                <a:latin typeface="Gill Sans"/>
              </a:rPr>
              <a:t> The Institute's strategic lines, with COPER responsible for their translation into action.</a:t>
            </a:r>
          </a:p>
          <a:p>
            <a:pPr algn="just"/>
            <a:r>
              <a:rPr lang="en-GB" altLang="es-ES" sz="900">
                <a:solidFill>
                  <a:srgbClr val="9E1B34"/>
                </a:solidFill>
                <a:latin typeface="Gill Sans"/>
              </a:rPr>
              <a:t> Implementation programmes for the different intrinsic units of ICO and the assessment of their results with a view to the objectives and functions of ICO.</a:t>
            </a:r>
          </a:p>
          <a:p>
            <a:pPr algn="just"/>
            <a:r>
              <a:rPr lang="en-GB" altLang="es-ES" sz="900">
                <a:solidFill>
                  <a:srgbClr val="9E1B34"/>
                </a:solidFill>
                <a:latin typeface="Gill Sans"/>
              </a:rPr>
              <a:t> The positioning of ICO both nationally and internationally.</a:t>
            </a:r>
          </a:p>
          <a:p>
            <a:pPr algn="just"/>
            <a:endParaRPr lang="en-GB" altLang="es-ES" sz="500">
              <a:solidFill>
                <a:srgbClr val="9E1B34"/>
              </a:solidFill>
              <a:latin typeface="Gill Sans"/>
            </a:endParaRPr>
          </a:p>
          <a:p>
            <a:pPr algn="just">
              <a:buFont typeface="Arial" panose="020B0604020202020204" pitchFamily="34" charset="0"/>
              <a:buNone/>
            </a:pPr>
            <a:r>
              <a:rPr lang="en-GB" altLang="es-ES" sz="900">
                <a:solidFill>
                  <a:srgbClr val="9E1B34"/>
                </a:solidFill>
                <a:latin typeface="Gill Sans"/>
              </a:rPr>
              <a:t>The Management Committee debates organisational, HR and IT strategies to improve motivation and professional performance in the pursuit of the approved objectives.</a:t>
            </a:r>
          </a:p>
        </p:txBody>
      </p:sp>
      <p:sp>
        <p:nvSpPr>
          <p:cNvPr id="61456" name="41 Rectángulo">
            <a:extLst>
              <a:ext uri="{FF2B5EF4-FFF2-40B4-BE49-F238E27FC236}">
                <a16:creationId xmlns="" xmlns:a16="http://schemas.microsoft.com/office/drawing/2014/main" id="{5D4B1E87-C35C-4E7D-9337-E55D6B940615}"/>
              </a:ext>
            </a:extLst>
          </p:cNvPr>
          <p:cNvSpPr>
            <a:spLocks noChangeArrowheads="1"/>
          </p:cNvSpPr>
          <p:nvPr/>
        </p:nvSpPr>
        <p:spPr bwMode="auto">
          <a:xfrm>
            <a:off x="1676400" y="5373216"/>
            <a:ext cx="334168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dirty="0">
                <a:solidFill>
                  <a:srgbClr val="9E1B34"/>
                </a:solidFill>
                <a:latin typeface="Gill Sans"/>
              </a:rPr>
              <a:t>CALLS FOR MEETINGS</a:t>
            </a:r>
          </a:p>
        </p:txBody>
      </p:sp>
      <p:sp>
        <p:nvSpPr>
          <p:cNvPr id="61457" name="37 Rectángulo">
            <a:extLst>
              <a:ext uri="{FF2B5EF4-FFF2-40B4-BE49-F238E27FC236}">
                <a16:creationId xmlns="" xmlns:a16="http://schemas.microsoft.com/office/drawing/2014/main" id="{12FD0D2B-0637-49C5-AC35-B6C777313B3A}"/>
              </a:ext>
            </a:extLst>
          </p:cNvPr>
          <p:cNvSpPr>
            <a:spLocks noChangeArrowheads="1"/>
          </p:cNvSpPr>
          <p:nvPr/>
        </p:nvSpPr>
        <p:spPr bwMode="auto">
          <a:xfrm>
            <a:off x="1671638" y="5552603"/>
            <a:ext cx="345598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The Management Committee holds regular weekly meetings, although meetings may also be called at any time where the urgency of the matter requires it.</a:t>
            </a:r>
          </a:p>
        </p:txBody>
      </p:sp>
      <p:sp>
        <p:nvSpPr>
          <p:cNvPr id="61458" name="41 Rectángulo">
            <a:extLst>
              <a:ext uri="{FF2B5EF4-FFF2-40B4-BE49-F238E27FC236}">
                <a16:creationId xmlns="" xmlns:a16="http://schemas.microsoft.com/office/drawing/2014/main" id="{0846A8E3-04DB-4C00-812C-CD2E86C0EB34}"/>
              </a:ext>
            </a:extLst>
          </p:cNvPr>
          <p:cNvSpPr>
            <a:spLocks noChangeArrowheads="1"/>
          </p:cNvSpPr>
          <p:nvPr/>
        </p:nvSpPr>
        <p:spPr bwMode="auto">
          <a:xfrm>
            <a:off x="5303838" y="1268413"/>
            <a:ext cx="337820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REMUNERATION SYSTEM</a:t>
            </a:r>
          </a:p>
        </p:txBody>
      </p:sp>
      <p:sp>
        <p:nvSpPr>
          <p:cNvPr id="61459" name="37 Rectángulo">
            <a:extLst>
              <a:ext uri="{FF2B5EF4-FFF2-40B4-BE49-F238E27FC236}">
                <a16:creationId xmlns="" xmlns:a16="http://schemas.microsoft.com/office/drawing/2014/main" id="{08240529-F8B4-4F6C-8446-A0BC3AFEA8E0}"/>
              </a:ext>
            </a:extLst>
          </p:cNvPr>
          <p:cNvSpPr>
            <a:spLocks noChangeArrowheads="1"/>
          </p:cNvSpPr>
          <p:nvPr/>
        </p:nvSpPr>
        <p:spPr bwMode="auto">
          <a:xfrm>
            <a:off x="5292725" y="1449388"/>
            <a:ext cx="3492500" cy="130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Members of the Management Committee receive no specific remuneration for attending meetings.</a:t>
            </a:r>
          </a:p>
          <a:p>
            <a:pPr algn="just">
              <a:buFont typeface="Arial" panose="020B0604020202020204" pitchFamily="34" charset="0"/>
              <a:buNone/>
            </a:pPr>
            <a:endParaRPr lang="en-GB" altLang="es-ES" sz="500">
              <a:solidFill>
                <a:srgbClr val="9E1B34"/>
              </a:solidFill>
              <a:latin typeface="Gill Sans"/>
            </a:endParaRPr>
          </a:p>
          <a:p>
            <a:pPr algn="just">
              <a:buFont typeface="Arial" panose="020B0604020202020204" pitchFamily="34" charset="0"/>
              <a:buNone/>
            </a:pPr>
            <a:r>
              <a:rPr lang="en-GB" altLang="es-ES" sz="900">
                <a:solidFill>
                  <a:srgbClr val="9E1B34"/>
                </a:solidFill>
                <a:latin typeface="Gill Sans"/>
              </a:rPr>
              <a:t>The Chairman of ICO is considered a “high-ranking official" (Law 3/2015, of 30 March, on high-ranking officials in the Central State Administration). </a:t>
            </a:r>
          </a:p>
          <a:p>
            <a:pPr algn="just">
              <a:buFont typeface="Arial" panose="020B0604020202020204" pitchFamily="34" charset="0"/>
              <a:buNone/>
            </a:pPr>
            <a:endParaRPr lang="en-GB" altLang="es-ES" sz="500">
              <a:solidFill>
                <a:srgbClr val="9E1B34"/>
              </a:solidFill>
              <a:latin typeface="Gill Sans"/>
            </a:endParaRPr>
          </a:p>
          <a:p>
            <a:pPr algn="just">
              <a:buFont typeface="Arial" panose="020B0604020202020204" pitchFamily="34" charset="0"/>
              <a:buNone/>
            </a:pPr>
            <a:r>
              <a:rPr lang="en-GB" altLang="es-ES" sz="900">
                <a:solidFill>
                  <a:srgbClr val="9E1B34"/>
                </a:solidFill>
                <a:latin typeface="Gill Sans"/>
              </a:rPr>
              <a:t>Gross salaries for the Chairmanship in 2016 were as follows:</a:t>
            </a:r>
          </a:p>
        </p:txBody>
      </p:sp>
      <p:graphicFrame>
        <p:nvGraphicFramePr>
          <p:cNvPr id="2" name="1 Tabla">
            <a:extLst>
              <a:ext uri="{FF2B5EF4-FFF2-40B4-BE49-F238E27FC236}">
                <a16:creationId xmlns="" xmlns:a16="http://schemas.microsoft.com/office/drawing/2014/main" id="{0CB855C8-37C5-4F2F-81CC-ABF3133BED54}"/>
              </a:ext>
            </a:extLst>
          </p:cNvPr>
          <p:cNvGraphicFramePr>
            <a:graphicFrameLocks noGrp="1"/>
          </p:cNvGraphicFramePr>
          <p:nvPr/>
        </p:nvGraphicFramePr>
        <p:xfrm>
          <a:off x="5400675" y="2809875"/>
          <a:ext cx="3300413" cy="884238"/>
        </p:xfrm>
        <a:graphic>
          <a:graphicData uri="http://schemas.openxmlformats.org/drawingml/2006/table">
            <a:tbl>
              <a:tblPr firstRow="1" bandRow="1">
                <a:tableStyleId>{21E4AEA4-8DFA-4A89-87EB-49C32662AFE0}</a:tableStyleId>
              </a:tblPr>
              <a:tblGrid>
                <a:gridCol w="2124045">
                  <a:extLst>
                    <a:ext uri="{9D8B030D-6E8A-4147-A177-3AD203B41FA5}">
                      <a16:colId xmlns="" xmlns:a16="http://schemas.microsoft.com/office/drawing/2014/main" val="20000"/>
                    </a:ext>
                  </a:extLst>
                </a:gridCol>
                <a:gridCol w="1176368">
                  <a:extLst>
                    <a:ext uri="{9D8B030D-6E8A-4147-A177-3AD203B41FA5}">
                      <a16:colId xmlns="" xmlns:a16="http://schemas.microsoft.com/office/drawing/2014/main" val="20001"/>
                    </a:ext>
                  </a:extLst>
                </a:gridCol>
              </a:tblGrid>
              <a:tr h="335588">
                <a:tc>
                  <a:txBody>
                    <a:bodyPr/>
                    <a:lstStyle/>
                    <a:p>
                      <a:r>
                        <a:rPr lang="en-GB" sz="800" dirty="0">
                          <a:latin typeface="Gill Sans"/>
                        </a:rPr>
                        <a:t>POSITION</a:t>
                      </a:r>
                    </a:p>
                  </a:txBody>
                  <a:tcPr marL="91432" marR="91432" marT="45762" marB="45762" anchor="ctr" anchorCtr="1"/>
                </a:tc>
                <a:tc>
                  <a:txBody>
                    <a:bodyPr/>
                    <a:lstStyle/>
                    <a:p>
                      <a:pPr algn="ctr"/>
                      <a:r>
                        <a:rPr lang="en-GB" sz="800" dirty="0">
                          <a:latin typeface="Gill Sans"/>
                        </a:rPr>
                        <a:t>GROSS REMUNERATION</a:t>
                      </a:r>
                    </a:p>
                  </a:txBody>
                  <a:tcPr marL="91432" marR="91432" marT="45762" marB="45762" anchor="ctr" anchorCtr="1"/>
                </a:tc>
                <a:extLst>
                  <a:ext uri="{0D108BD9-81ED-4DB2-BD59-A6C34878D82A}">
                    <a16:rowId xmlns="" xmlns:a16="http://schemas.microsoft.com/office/drawing/2014/main" val="10000"/>
                  </a:ext>
                </a:extLst>
              </a:tr>
              <a:tr h="274325">
                <a:tc>
                  <a:txBody>
                    <a:bodyPr/>
                    <a:lstStyle/>
                    <a:p>
                      <a:r>
                        <a:rPr lang="en-GB" sz="800" dirty="0">
                          <a:solidFill>
                            <a:schemeClr val="accent2">
                              <a:lumMod val="75000"/>
                            </a:schemeClr>
                          </a:solidFill>
                          <a:latin typeface="Gill Sans"/>
                        </a:rPr>
                        <a:t>Chairwoman (January – November 2016)</a:t>
                      </a:r>
                    </a:p>
                  </a:txBody>
                  <a:tcPr marL="91432" marR="91432" marT="45762" marB="45762" anchor="ctr"/>
                </a:tc>
                <a:tc>
                  <a:txBody>
                    <a:bodyPr/>
                    <a:lstStyle/>
                    <a:p>
                      <a:pPr algn="ctr"/>
                      <a:r>
                        <a:rPr lang="en-GB" sz="800" dirty="0">
                          <a:solidFill>
                            <a:schemeClr val="accent2">
                              <a:lumMod val="75000"/>
                            </a:schemeClr>
                          </a:solidFill>
                          <a:latin typeface="Gill Sans"/>
                        </a:rPr>
                        <a:t>€113,197</a:t>
                      </a:r>
                    </a:p>
                  </a:txBody>
                  <a:tcPr marL="91432" marR="91432" marT="45762" marB="45762" anchor="ctr"/>
                </a:tc>
                <a:extLst>
                  <a:ext uri="{0D108BD9-81ED-4DB2-BD59-A6C34878D82A}">
                    <a16:rowId xmlns="" xmlns:a16="http://schemas.microsoft.com/office/drawing/2014/main" val="10001"/>
                  </a:ext>
                </a:extLst>
              </a:tr>
              <a:tr h="274325">
                <a:tc>
                  <a:txBody>
                    <a:bodyPr/>
                    <a:lstStyle/>
                    <a:p>
                      <a:r>
                        <a:rPr lang="en-GB" sz="800" dirty="0">
                          <a:solidFill>
                            <a:schemeClr val="accent2">
                              <a:lumMod val="75000"/>
                            </a:schemeClr>
                          </a:solidFill>
                          <a:latin typeface="Gill Sans"/>
                        </a:rPr>
                        <a:t>Chairman (November – December 2016)</a:t>
                      </a:r>
                    </a:p>
                  </a:txBody>
                  <a:tcPr marL="91432" marR="91432" marT="45762" marB="45762" anchor="ctr"/>
                </a:tc>
                <a:tc>
                  <a:txBody>
                    <a:bodyPr/>
                    <a:lstStyle/>
                    <a:p>
                      <a:pPr algn="ctr"/>
                      <a:r>
                        <a:rPr lang="en-GB" sz="800" dirty="0">
                          <a:solidFill>
                            <a:schemeClr val="accent2">
                              <a:lumMod val="75000"/>
                            </a:schemeClr>
                          </a:solidFill>
                          <a:latin typeface="Gill Sans"/>
                        </a:rPr>
                        <a:t>€15,082</a:t>
                      </a:r>
                    </a:p>
                  </a:txBody>
                  <a:tcPr marL="91432" marR="91432" marT="45762" marB="45762" anchor="ctr"/>
                </a:tc>
                <a:extLst>
                  <a:ext uri="{0D108BD9-81ED-4DB2-BD59-A6C34878D82A}">
                    <a16:rowId xmlns="" xmlns:a16="http://schemas.microsoft.com/office/drawing/2014/main" val="10002"/>
                  </a:ext>
                </a:extLst>
              </a:tr>
            </a:tbl>
          </a:graphicData>
        </a:graphic>
      </p:graphicFrame>
      <p:sp>
        <p:nvSpPr>
          <p:cNvPr id="61474" name="37 Rectángulo">
            <a:extLst>
              <a:ext uri="{FF2B5EF4-FFF2-40B4-BE49-F238E27FC236}">
                <a16:creationId xmlns="" xmlns:a16="http://schemas.microsoft.com/office/drawing/2014/main" id="{FFF82951-8311-47A1-A782-4C8036E3210C}"/>
              </a:ext>
            </a:extLst>
          </p:cNvPr>
          <p:cNvSpPr>
            <a:spLocks noChangeArrowheads="1"/>
          </p:cNvSpPr>
          <p:nvPr/>
        </p:nvSpPr>
        <p:spPr bwMode="auto">
          <a:xfrm>
            <a:off x="5292725" y="3676650"/>
            <a:ext cx="3492500" cy="65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700" i="1">
                <a:solidFill>
                  <a:srgbClr val="9E1B34"/>
                </a:solidFill>
                <a:latin typeface="Gill Sans"/>
              </a:rPr>
              <a:t>Source: http://transparencia.gob.es</a:t>
            </a:r>
          </a:p>
          <a:p>
            <a:pPr algn="just">
              <a:buFont typeface="Arial" panose="020B0604020202020204" pitchFamily="34" charset="0"/>
              <a:buNone/>
            </a:pPr>
            <a:r>
              <a:rPr lang="en-GB" altLang="es-ES" sz="700" i="1">
                <a:solidFill>
                  <a:srgbClr val="9E1B34"/>
                </a:solidFill>
                <a:latin typeface="Gill Sans"/>
              </a:rPr>
              <a:t>In the case of senior executives who are also civil servants, the amount received for length of service, the three-yearly increments (t) relating to the group or subgroup which the individual's corps or scale has been classified as under article 20 of the General State Budget Act (LPGE), is included in their gross salary.</a:t>
            </a:r>
          </a:p>
        </p:txBody>
      </p:sp>
      <p:sp>
        <p:nvSpPr>
          <p:cNvPr id="60452" name="37 Rectángulo">
            <a:extLst>
              <a:ext uri="{FF2B5EF4-FFF2-40B4-BE49-F238E27FC236}">
                <a16:creationId xmlns="" xmlns:a16="http://schemas.microsoft.com/office/drawing/2014/main" id="{1C11F9D0-0CE4-41D6-8652-458C957140A7}"/>
              </a:ext>
            </a:extLst>
          </p:cNvPr>
          <p:cNvSpPr>
            <a:spLocks noChangeArrowheads="1"/>
          </p:cNvSpPr>
          <p:nvPr/>
        </p:nvSpPr>
        <p:spPr bwMode="auto">
          <a:xfrm>
            <a:off x="5292725" y="4389090"/>
            <a:ext cx="34925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a:spcBef>
                <a:spcPct val="20000"/>
              </a:spcBef>
              <a:buFont typeface="Arial" pitchFamily="34" charset="0"/>
              <a:buNone/>
              <a:defRPr/>
            </a:pPr>
            <a:r>
              <a:rPr lang="en-GB" altLang="es-ES" sz="900" dirty="0">
                <a:solidFill>
                  <a:srgbClr val="9E1B34"/>
                </a:solidFill>
                <a:latin typeface="Gill Sans"/>
              </a:rPr>
              <a:t>ICO's directors general are considered “senior management”. The remuneration of senior management at ICO complies with the provisions of Royal Decree 451/2012, of 5 March, regulating the remuneration of senior management and directors in the public business sector and those of other </a:t>
            </a:r>
            <a:r>
              <a:rPr lang="en-GB" altLang="es-ES" sz="900" dirty="0">
                <a:solidFill>
                  <a:schemeClr val="accent2">
                    <a:lumMod val="75000"/>
                  </a:schemeClr>
                </a:solidFill>
                <a:latin typeface="Gill Sans"/>
              </a:rPr>
              <a:t>entities. The total amount for the Group's six senior management positions stood at €617,000.</a:t>
            </a:r>
          </a:p>
        </p:txBody>
      </p:sp>
      <p:sp>
        <p:nvSpPr>
          <p:cNvPr id="61476" name="41 Rectángulo">
            <a:extLst>
              <a:ext uri="{FF2B5EF4-FFF2-40B4-BE49-F238E27FC236}">
                <a16:creationId xmlns="" xmlns:a16="http://schemas.microsoft.com/office/drawing/2014/main" id="{3A5A418E-6D3A-460B-951C-ACC7F26A1F87}"/>
              </a:ext>
            </a:extLst>
          </p:cNvPr>
          <p:cNvSpPr>
            <a:spLocks noChangeArrowheads="1"/>
          </p:cNvSpPr>
          <p:nvPr/>
        </p:nvSpPr>
        <p:spPr bwMode="auto">
          <a:xfrm>
            <a:off x="1727200" y="1304925"/>
            <a:ext cx="2413000" cy="254000"/>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MANAGEMENT COMMITTEE</a:t>
            </a:r>
          </a:p>
        </p:txBody>
      </p:sp>
      <p:grpSp>
        <p:nvGrpSpPr>
          <p:cNvPr id="5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3"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5"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6"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7"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8"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9"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0"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1"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2"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3"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4"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7" name="36 Grupo"/>
          <p:cNvGrpSpPr/>
          <p:nvPr/>
        </p:nvGrpSpPr>
        <p:grpSpPr>
          <a:xfrm>
            <a:off x="93663" y="5481228"/>
            <a:ext cx="1320800" cy="684622"/>
            <a:chOff x="93663" y="5481228"/>
            <a:chExt cx="1320800" cy="684622"/>
          </a:xfrm>
        </p:grpSpPr>
        <p:sp>
          <p:nvSpPr>
            <p:cNvPr id="38"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9"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3851224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714581C3-58D9-4BEA-B0AE-39B852549A96}"/>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EECC8947-D68C-4E12-993A-A9772CDE1B9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661526E2-8DDC-481B-B847-DFA3D78AFA9F}"/>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50B67A5D-3598-48D6-A975-070C25B0F4C6}" type="slidenum">
              <a:rPr lang="es-ES" altLang="es-ES" sz="1600" b="1">
                <a:solidFill>
                  <a:srgbClr val="FFC000"/>
                </a:solidFill>
              </a:rPr>
              <a:pPr eaLnBrk="1" hangingPunct="1">
                <a:spcBef>
                  <a:spcPct val="0"/>
                </a:spcBef>
                <a:buFontTx/>
                <a:buNone/>
              </a:pPr>
              <a:t>6</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8FD0BCBD-0924-4212-BE87-96AEDBA41B12}"/>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7174" name="Picture 2">
            <a:extLst>
              <a:ext uri="{FF2B5EF4-FFF2-40B4-BE49-F238E27FC236}">
                <a16:creationId xmlns="" xmlns:a16="http://schemas.microsoft.com/office/drawing/2014/main" id="{55B6E0E4-4517-4150-A13D-A8224C750C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5" name="AutoShape 6" descr="Resultado de imagen de imagen de calendario 2016">
            <a:extLst>
              <a:ext uri="{FF2B5EF4-FFF2-40B4-BE49-F238E27FC236}">
                <a16:creationId xmlns="" xmlns:a16="http://schemas.microsoft.com/office/drawing/2014/main" id="{E5B0A2BA-7160-47BA-B459-424AB0F38569}"/>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176" name="AutoShape 8" descr="Resultado de imagen de imagen de calendario 2016">
            <a:extLst>
              <a:ext uri="{FF2B5EF4-FFF2-40B4-BE49-F238E27FC236}">
                <a16:creationId xmlns="" xmlns:a16="http://schemas.microsoft.com/office/drawing/2014/main" id="{69D6B039-EB64-4D66-859E-53857E8B29D6}"/>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177" name="AutoShape 14" descr="Resultado de imagen de imagen de verificacion">
            <a:extLst>
              <a:ext uri="{FF2B5EF4-FFF2-40B4-BE49-F238E27FC236}">
                <a16:creationId xmlns="" xmlns:a16="http://schemas.microsoft.com/office/drawing/2014/main" id="{66E863E3-93DD-40AB-B24A-5978FD29A48A}"/>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178" name="15 Rectángulo">
            <a:extLst>
              <a:ext uri="{FF2B5EF4-FFF2-40B4-BE49-F238E27FC236}">
                <a16:creationId xmlns="" xmlns:a16="http://schemas.microsoft.com/office/drawing/2014/main" id="{46A82857-ABC7-4559-A263-8A9F8DA1A3AA}"/>
              </a:ext>
            </a:extLst>
          </p:cNvPr>
          <p:cNvSpPr>
            <a:spLocks noChangeArrowheads="1"/>
          </p:cNvSpPr>
          <p:nvPr/>
        </p:nvSpPr>
        <p:spPr bwMode="auto">
          <a:xfrm>
            <a:off x="3527425" y="4508500"/>
            <a:ext cx="500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600" b="1">
                <a:solidFill>
                  <a:srgbClr val="953735"/>
                </a:solidFill>
                <a:latin typeface="Gill Sans"/>
              </a:rPr>
              <a:t>Scope, coverage and preparation of this report</a:t>
            </a:r>
          </a:p>
          <a:p>
            <a:pPr eaLnBrk="1" hangingPunct="1">
              <a:spcBef>
                <a:spcPct val="0"/>
              </a:spcBef>
              <a:buFont typeface="Wingdings" panose="05000000000000000000" pitchFamily="2" charset="2"/>
              <a:buChar char="q"/>
            </a:pPr>
            <a:r>
              <a:rPr lang="en-GB" altLang="es-ES" sz="1600" b="1">
                <a:solidFill>
                  <a:srgbClr val="953735"/>
                </a:solidFill>
                <a:latin typeface="Gill Sans"/>
              </a:rPr>
              <a:t>External verification</a:t>
            </a:r>
          </a:p>
        </p:txBody>
      </p:sp>
      <p:sp>
        <p:nvSpPr>
          <p:cNvPr id="7179" name="8 Rectángulo">
            <a:extLst>
              <a:ext uri="{FF2B5EF4-FFF2-40B4-BE49-F238E27FC236}">
                <a16:creationId xmlns="" xmlns:a16="http://schemas.microsoft.com/office/drawing/2014/main" id="{505AD1F3-42FB-4984-B55D-EFEE585BE314}"/>
              </a:ext>
            </a:extLst>
          </p:cNvPr>
          <p:cNvSpPr>
            <a:spLocks noChangeArrowheads="1"/>
          </p:cNvSpPr>
          <p:nvPr/>
        </p:nvSpPr>
        <p:spPr bwMode="auto">
          <a:xfrm>
            <a:off x="3527425" y="3825875"/>
            <a:ext cx="5113338" cy="52387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a:solidFill>
                  <a:srgbClr val="9E1B34"/>
                </a:solidFill>
                <a:latin typeface="Gill Sans"/>
              </a:rPr>
              <a:t>About this report</a:t>
            </a:r>
          </a:p>
        </p:txBody>
      </p:sp>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A0C0A226-07CC-4FFC-9629-AAD3739169A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2A99478-809B-4761-A315-D3DD0E7DC6C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6F55EA16-C726-42C2-901B-E64CD1C4BF98}"/>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4912457-3588-495C-9A0C-3E785C139E5B}" type="slidenum">
              <a:rPr lang="es-ES" altLang="es-ES" sz="1600" b="1">
                <a:solidFill>
                  <a:srgbClr val="FFC000"/>
                </a:solidFill>
              </a:rPr>
              <a:pPr eaLnBrk="1" hangingPunct="1">
                <a:spcBef>
                  <a:spcPct val="0"/>
                </a:spcBef>
                <a:buFontTx/>
                <a:buNone/>
              </a:pPr>
              <a:t>60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BC121929-87EF-49D4-9E35-AEB270681C97}"/>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2470" name="Picture 2">
            <a:extLst>
              <a:ext uri="{FF2B5EF4-FFF2-40B4-BE49-F238E27FC236}">
                <a16:creationId xmlns="" xmlns:a16="http://schemas.microsoft.com/office/drawing/2014/main" id="{314F6077-7620-45F5-A6D0-021E9F49E7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71" name="AutoShape 6" descr="Resultado de imagen de imagen de calendario 2016">
            <a:extLst>
              <a:ext uri="{FF2B5EF4-FFF2-40B4-BE49-F238E27FC236}">
                <a16:creationId xmlns="" xmlns:a16="http://schemas.microsoft.com/office/drawing/2014/main" id="{1342ACF7-1DAC-41FE-B1B5-9ABF2696451D}"/>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2472" name="AutoShape 8" descr="Resultado de imagen de imagen de calendario 2016">
            <a:extLst>
              <a:ext uri="{FF2B5EF4-FFF2-40B4-BE49-F238E27FC236}">
                <a16:creationId xmlns="" xmlns:a16="http://schemas.microsoft.com/office/drawing/2014/main" id="{8E8747F6-618F-4E85-AD12-0659E4B02EE6}"/>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2473" name="AutoShape 12" descr="Resultado de imagen de imagen de verificacion">
            <a:extLst>
              <a:ext uri="{FF2B5EF4-FFF2-40B4-BE49-F238E27FC236}">
                <a16:creationId xmlns="" xmlns:a16="http://schemas.microsoft.com/office/drawing/2014/main" id="{BE520A57-27D1-45F2-A4E6-FEE6FF88D534}"/>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2474" name="AutoShape 14" descr="Resultado de imagen de imagen de verificacion">
            <a:extLst>
              <a:ext uri="{FF2B5EF4-FFF2-40B4-BE49-F238E27FC236}">
                <a16:creationId xmlns="" xmlns:a16="http://schemas.microsoft.com/office/drawing/2014/main" id="{674FD537-FBF5-409D-B37E-3DE7791D92E7}"/>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2475" name="8 Rectángulo">
            <a:extLst>
              <a:ext uri="{FF2B5EF4-FFF2-40B4-BE49-F238E27FC236}">
                <a16:creationId xmlns="" xmlns:a16="http://schemas.microsoft.com/office/drawing/2014/main" id="{502D6A5E-B1AF-420A-B138-6C25A2CBEEFF}"/>
              </a:ext>
            </a:extLst>
          </p:cNvPr>
          <p:cNvSpPr>
            <a:spLocks noChangeArrowheads="1"/>
          </p:cNvSpPr>
          <p:nvPr/>
        </p:nvSpPr>
        <p:spPr bwMode="auto">
          <a:xfrm>
            <a:off x="1644650" y="944563"/>
            <a:ext cx="6884988"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MANAGEMENT BODIES</a:t>
            </a:r>
          </a:p>
        </p:txBody>
      </p:sp>
      <p:sp>
        <p:nvSpPr>
          <p:cNvPr id="62476" name="41 Rectángulo">
            <a:extLst>
              <a:ext uri="{FF2B5EF4-FFF2-40B4-BE49-F238E27FC236}">
                <a16:creationId xmlns="" xmlns:a16="http://schemas.microsoft.com/office/drawing/2014/main" id="{EB6403DA-7B35-42B0-B919-1F960079AC43}"/>
              </a:ext>
            </a:extLst>
          </p:cNvPr>
          <p:cNvSpPr>
            <a:spLocks noChangeArrowheads="1"/>
          </p:cNvSpPr>
          <p:nvPr/>
        </p:nvSpPr>
        <p:spPr bwMode="auto">
          <a:xfrm>
            <a:off x="1649413" y="1304925"/>
            <a:ext cx="3343275" cy="254000"/>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MANAGEMENT COMMITTEE</a:t>
            </a:r>
          </a:p>
        </p:txBody>
      </p:sp>
      <p:sp>
        <p:nvSpPr>
          <p:cNvPr id="62477" name="41 Rectángulo">
            <a:extLst>
              <a:ext uri="{FF2B5EF4-FFF2-40B4-BE49-F238E27FC236}">
                <a16:creationId xmlns="" xmlns:a16="http://schemas.microsoft.com/office/drawing/2014/main" id="{23B6A2EB-E491-40D9-B3C2-40FFBF63CE33}"/>
              </a:ext>
            </a:extLst>
          </p:cNvPr>
          <p:cNvSpPr>
            <a:spLocks noChangeArrowheads="1"/>
          </p:cNvSpPr>
          <p:nvPr/>
        </p:nvSpPr>
        <p:spPr bwMode="auto">
          <a:xfrm>
            <a:off x="5364163" y="1636713"/>
            <a:ext cx="334168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FUNCTIONS</a:t>
            </a:r>
          </a:p>
        </p:txBody>
      </p:sp>
      <p:sp>
        <p:nvSpPr>
          <p:cNvPr id="62478" name="37 Rectángulo">
            <a:extLst>
              <a:ext uri="{FF2B5EF4-FFF2-40B4-BE49-F238E27FC236}">
                <a16:creationId xmlns="" xmlns:a16="http://schemas.microsoft.com/office/drawing/2014/main" id="{6A04C00B-77B7-4FA7-8F1E-01E1289977D8}"/>
              </a:ext>
            </a:extLst>
          </p:cNvPr>
          <p:cNvSpPr>
            <a:spLocks noChangeArrowheads="1"/>
          </p:cNvSpPr>
          <p:nvPr/>
        </p:nvSpPr>
        <p:spPr bwMode="auto">
          <a:xfrm>
            <a:off x="5364163" y="1846263"/>
            <a:ext cx="345598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As a collegiate management body, it exercises such decision-making and advisory powers as are delegated to it by the General Board or the Chairman under the terms and within the limits of such delegation.</a:t>
            </a:r>
          </a:p>
        </p:txBody>
      </p:sp>
      <p:sp>
        <p:nvSpPr>
          <p:cNvPr id="62479" name="41 Rectángulo">
            <a:extLst>
              <a:ext uri="{FF2B5EF4-FFF2-40B4-BE49-F238E27FC236}">
                <a16:creationId xmlns="" xmlns:a16="http://schemas.microsoft.com/office/drawing/2014/main" id="{F8C6393F-9401-4C35-BA21-824C8D0461D2}"/>
              </a:ext>
            </a:extLst>
          </p:cNvPr>
          <p:cNvSpPr>
            <a:spLocks noChangeArrowheads="1"/>
          </p:cNvSpPr>
          <p:nvPr/>
        </p:nvSpPr>
        <p:spPr bwMode="auto">
          <a:xfrm>
            <a:off x="1649413" y="1628775"/>
            <a:ext cx="3348037"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STRUCTURE AND COMPOSITION</a:t>
            </a:r>
          </a:p>
        </p:txBody>
      </p:sp>
      <p:sp>
        <p:nvSpPr>
          <p:cNvPr id="62480" name="37 Rectángulo">
            <a:extLst>
              <a:ext uri="{FF2B5EF4-FFF2-40B4-BE49-F238E27FC236}">
                <a16:creationId xmlns="" xmlns:a16="http://schemas.microsoft.com/office/drawing/2014/main" id="{17A1E0A3-3D51-412F-AD29-05DB5F71F271}"/>
              </a:ext>
            </a:extLst>
          </p:cNvPr>
          <p:cNvSpPr>
            <a:spLocks noChangeArrowheads="1"/>
          </p:cNvSpPr>
          <p:nvPr/>
        </p:nvSpPr>
        <p:spPr bwMode="auto">
          <a:xfrm>
            <a:off x="1644650" y="1838325"/>
            <a:ext cx="3460750" cy="1042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The Management Committee is made up of the Chairman, the directors general of the Institute and the Deputy Director of Legal Services. Committee meetings are also attended by the head of the Chairman's Office.</a:t>
            </a:r>
          </a:p>
          <a:p>
            <a:pPr algn="just">
              <a:buFont typeface="Arial" panose="020B0604020202020204" pitchFamily="34" charset="0"/>
              <a:buNone/>
            </a:pPr>
            <a:endParaRPr lang="en-GB" altLang="es-ES" sz="500">
              <a:solidFill>
                <a:srgbClr val="9E1B34"/>
              </a:solidFill>
              <a:latin typeface="Gill Sans"/>
            </a:endParaRPr>
          </a:p>
          <a:p>
            <a:pPr algn="just">
              <a:buFont typeface="Arial" panose="020B0604020202020204" pitchFamily="34" charset="0"/>
              <a:buNone/>
            </a:pPr>
            <a:r>
              <a:rPr lang="en-GB" altLang="es-ES" sz="900">
                <a:solidFill>
                  <a:srgbClr val="9E1B34"/>
                </a:solidFill>
                <a:latin typeface="Gill Sans"/>
              </a:rPr>
              <a:t>As at 31 December 2016, the composition of the Management Committee was as follows:</a:t>
            </a:r>
          </a:p>
        </p:txBody>
      </p:sp>
      <p:sp>
        <p:nvSpPr>
          <p:cNvPr id="62481" name="41 Rectángulo">
            <a:extLst>
              <a:ext uri="{FF2B5EF4-FFF2-40B4-BE49-F238E27FC236}">
                <a16:creationId xmlns="" xmlns:a16="http://schemas.microsoft.com/office/drawing/2014/main" id="{500E6A96-8216-4F02-AFF7-983EEBA3FF71}"/>
              </a:ext>
            </a:extLst>
          </p:cNvPr>
          <p:cNvSpPr>
            <a:spLocks noChangeArrowheads="1"/>
          </p:cNvSpPr>
          <p:nvPr/>
        </p:nvSpPr>
        <p:spPr bwMode="auto">
          <a:xfrm>
            <a:off x="5360988" y="2508774"/>
            <a:ext cx="3343275"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CALLS FOR MEETINGS</a:t>
            </a:r>
          </a:p>
        </p:txBody>
      </p:sp>
      <p:sp>
        <p:nvSpPr>
          <p:cNvPr id="62482" name="37 Rectángulo">
            <a:extLst>
              <a:ext uri="{FF2B5EF4-FFF2-40B4-BE49-F238E27FC236}">
                <a16:creationId xmlns="" xmlns:a16="http://schemas.microsoft.com/office/drawing/2014/main" id="{299B750C-273D-4297-B4F3-0838FC5A8370}"/>
              </a:ext>
            </a:extLst>
          </p:cNvPr>
          <p:cNvSpPr>
            <a:spLocks noChangeArrowheads="1"/>
          </p:cNvSpPr>
          <p:nvPr/>
        </p:nvSpPr>
        <p:spPr bwMode="auto">
          <a:xfrm>
            <a:off x="5356225" y="2727849"/>
            <a:ext cx="3457575"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The Operations Committee holds regular weekly meetings, although meetings may also be called at any time where the urgency of the matter requires it.</a:t>
            </a:r>
          </a:p>
        </p:txBody>
      </p:sp>
      <p:graphicFrame>
        <p:nvGraphicFramePr>
          <p:cNvPr id="5" name="4 Tabla">
            <a:extLst>
              <a:ext uri="{FF2B5EF4-FFF2-40B4-BE49-F238E27FC236}">
                <a16:creationId xmlns="" xmlns:a16="http://schemas.microsoft.com/office/drawing/2014/main" id="{799EC335-F3E3-4973-B799-E1AFE0129B35}"/>
              </a:ext>
            </a:extLst>
          </p:cNvPr>
          <p:cNvGraphicFramePr>
            <a:graphicFrameLocks noGrp="1"/>
          </p:cNvGraphicFramePr>
          <p:nvPr>
            <p:extLst/>
          </p:nvPr>
        </p:nvGraphicFramePr>
        <p:xfrm>
          <a:off x="1663700" y="2917825"/>
          <a:ext cx="3441700" cy="1776412"/>
        </p:xfrm>
        <a:graphic>
          <a:graphicData uri="http://schemas.openxmlformats.org/drawingml/2006/table">
            <a:tbl>
              <a:tblPr firstRow="1" bandRow="1">
                <a:tableStyleId>{21E4AEA4-8DFA-4A89-87EB-49C32662AFE0}</a:tableStyleId>
              </a:tblPr>
              <a:tblGrid>
                <a:gridCol w="1317514">
                  <a:extLst>
                    <a:ext uri="{9D8B030D-6E8A-4147-A177-3AD203B41FA5}">
                      <a16:colId xmlns="" xmlns:a16="http://schemas.microsoft.com/office/drawing/2014/main" val="20000"/>
                    </a:ext>
                  </a:extLst>
                </a:gridCol>
                <a:gridCol w="1296113">
                  <a:extLst>
                    <a:ext uri="{9D8B030D-6E8A-4147-A177-3AD203B41FA5}">
                      <a16:colId xmlns="" xmlns:a16="http://schemas.microsoft.com/office/drawing/2014/main" val="20001"/>
                    </a:ext>
                  </a:extLst>
                </a:gridCol>
                <a:gridCol w="828073">
                  <a:extLst>
                    <a:ext uri="{9D8B030D-6E8A-4147-A177-3AD203B41FA5}">
                      <a16:colId xmlns="" xmlns:a16="http://schemas.microsoft.com/office/drawing/2014/main" val="20002"/>
                    </a:ext>
                  </a:extLst>
                </a:gridCol>
              </a:tblGrid>
              <a:tr h="304801">
                <a:tc>
                  <a:txBody>
                    <a:bodyPr/>
                    <a:lstStyle/>
                    <a:p>
                      <a:r>
                        <a:rPr lang="en-GB" sz="700" dirty="0">
                          <a:latin typeface="Gill Sans"/>
                        </a:rPr>
                        <a:t>Surnames and name</a:t>
                      </a:r>
                    </a:p>
                  </a:txBody>
                  <a:tcPr marL="91438" marR="91438" anchor="ctr" anchorCtr="1"/>
                </a:tc>
                <a:tc>
                  <a:txBody>
                    <a:bodyPr/>
                    <a:lstStyle/>
                    <a:p>
                      <a:r>
                        <a:rPr lang="en-GB" sz="700" dirty="0">
                          <a:latin typeface="Gill Sans"/>
                        </a:rPr>
                        <a:t>Position</a:t>
                      </a:r>
                    </a:p>
                  </a:txBody>
                  <a:tcPr marL="91438" marR="91438" anchor="ctr" anchorCtr="1"/>
                </a:tc>
                <a:tc>
                  <a:txBody>
                    <a:bodyPr/>
                    <a:lstStyle/>
                    <a:p>
                      <a:pPr algn="ctr"/>
                      <a:r>
                        <a:rPr lang="en-GB" sz="700" dirty="0">
                          <a:latin typeface="Gill Sans"/>
                        </a:rPr>
                        <a:t>Date of appointment</a:t>
                      </a:r>
                    </a:p>
                  </a:txBody>
                  <a:tcPr marL="91438" marR="91438" anchor="ctr" anchorCtr="1"/>
                </a:tc>
                <a:extLst>
                  <a:ext uri="{0D108BD9-81ED-4DB2-BD59-A6C34878D82A}">
                    <a16:rowId xmlns="" xmlns:a16="http://schemas.microsoft.com/office/drawing/2014/main" val="10000"/>
                  </a:ext>
                </a:extLst>
              </a:tr>
              <a:tr h="252407">
                <a:tc>
                  <a:txBody>
                    <a:bodyPr/>
                    <a:lstStyle/>
                    <a:p>
                      <a:r>
                        <a:rPr lang="en-GB" sz="700" dirty="0">
                          <a:solidFill>
                            <a:schemeClr val="accent2">
                              <a:lumMod val="75000"/>
                            </a:schemeClr>
                          </a:solidFill>
                          <a:latin typeface="Gill Sans"/>
                        </a:rPr>
                        <a:t>Zalba</a:t>
                      </a:r>
                      <a:r>
                        <a:rPr sz="700" dirty="0"/>
                        <a:t> </a:t>
                      </a:r>
                      <a:r>
                        <a:rPr lang="en-GB" sz="700" dirty="0">
                          <a:solidFill>
                            <a:schemeClr val="accent2">
                              <a:lumMod val="75000"/>
                            </a:schemeClr>
                          </a:solidFill>
                          <a:latin typeface="Gill Sans"/>
                        </a:rPr>
                        <a:t>Bidegain, Pablo</a:t>
                      </a:r>
                    </a:p>
                  </a:txBody>
                  <a:tcPr marL="91438" marR="91438" anchor="ctr"/>
                </a:tc>
                <a:tc>
                  <a:txBody>
                    <a:bodyPr/>
                    <a:lstStyle/>
                    <a:p>
                      <a:r>
                        <a:rPr lang="en-GB" sz="700" dirty="0">
                          <a:solidFill>
                            <a:schemeClr val="accent2">
                              <a:lumMod val="75000"/>
                            </a:schemeClr>
                          </a:solidFill>
                          <a:latin typeface="Gill Sans"/>
                        </a:rPr>
                        <a:t>Chairman</a:t>
                      </a:r>
                    </a:p>
                  </a:txBody>
                  <a:tcPr marL="91438" marR="91438" anchor="ctr"/>
                </a:tc>
                <a:tc>
                  <a:txBody>
                    <a:bodyPr/>
                    <a:lstStyle/>
                    <a:p>
                      <a:pPr algn="ctr"/>
                      <a:r>
                        <a:rPr lang="en-GB" sz="700" dirty="0">
                          <a:solidFill>
                            <a:schemeClr val="accent2">
                              <a:lumMod val="75000"/>
                            </a:schemeClr>
                          </a:solidFill>
                          <a:latin typeface="Gill Sans"/>
                        </a:rPr>
                        <a:t>12/11/2016</a:t>
                      </a:r>
                    </a:p>
                  </a:txBody>
                  <a:tcPr marL="91438" marR="91438" anchor="ctr"/>
                </a:tc>
                <a:extLst>
                  <a:ext uri="{0D108BD9-81ED-4DB2-BD59-A6C34878D82A}">
                    <a16:rowId xmlns="" xmlns:a16="http://schemas.microsoft.com/office/drawing/2014/main" val="10001"/>
                  </a:ext>
                </a:extLst>
              </a:tr>
              <a:tr h="304801">
                <a:tc>
                  <a:txBody>
                    <a:bodyPr/>
                    <a:lstStyle/>
                    <a:p>
                      <a:r>
                        <a:rPr lang="en-GB" sz="700" dirty="0">
                          <a:solidFill>
                            <a:schemeClr val="accent2">
                              <a:lumMod val="75000"/>
                            </a:schemeClr>
                          </a:solidFill>
                          <a:latin typeface="Gill Sans"/>
                        </a:rPr>
                        <a:t>Navarrete Rojas, Fernando</a:t>
                      </a:r>
                    </a:p>
                  </a:txBody>
                  <a:tcPr marL="91438" marR="91438" anchor="ctr"/>
                </a:tc>
                <a:tc>
                  <a:txBody>
                    <a:bodyPr/>
                    <a:lstStyle/>
                    <a:p>
                      <a:r>
                        <a:rPr lang="en-GB" sz="700" dirty="0">
                          <a:solidFill>
                            <a:schemeClr val="accent2">
                              <a:lumMod val="75000"/>
                            </a:schemeClr>
                          </a:solidFill>
                          <a:latin typeface="Gill Sans"/>
                        </a:rPr>
                        <a:t>Chief Financial Officer</a:t>
                      </a:r>
                    </a:p>
                  </a:txBody>
                  <a:tcPr marL="91438" marR="91438" anchor="ctr"/>
                </a:tc>
                <a:tc>
                  <a:txBody>
                    <a:bodyPr/>
                    <a:lstStyle/>
                    <a:p>
                      <a:pPr algn="ctr"/>
                      <a:r>
                        <a:rPr lang="en-GB" sz="700" dirty="0">
                          <a:solidFill>
                            <a:schemeClr val="accent2">
                              <a:lumMod val="75000"/>
                            </a:schemeClr>
                          </a:solidFill>
                          <a:latin typeface="Gill Sans"/>
                        </a:rPr>
                        <a:t>18/01/2012</a:t>
                      </a:r>
                    </a:p>
                  </a:txBody>
                  <a:tcPr marL="91438" marR="91438" anchor="ctr"/>
                </a:tc>
                <a:extLst>
                  <a:ext uri="{0D108BD9-81ED-4DB2-BD59-A6C34878D82A}">
                    <a16:rowId xmlns="" xmlns:a16="http://schemas.microsoft.com/office/drawing/2014/main" val="10002"/>
                  </a:ext>
                </a:extLst>
              </a:tr>
              <a:tr h="304801">
                <a:tc>
                  <a:txBody>
                    <a:bodyPr/>
                    <a:lstStyle/>
                    <a:p>
                      <a:r>
                        <a:rPr lang="en-GB" sz="700" dirty="0">
                          <a:solidFill>
                            <a:schemeClr val="accent2">
                              <a:lumMod val="75000"/>
                            </a:schemeClr>
                          </a:solidFill>
                          <a:latin typeface="Gill Sans"/>
                        </a:rPr>
                        <a:t>Gimeno Griño, Gerardo</a:t>
                      </a:r>
                    </a:p>
                  </a:txBody>
                  <a:tcPr marL="91438" marR="91438" anchor="ctr"/>
                </a:tc>
                <a:tc>
                  <a:txBody>
                    <a:bodyPr/>
                    <a:lstStyle/>
                    <a:p>
                      <a:r>
                        <a:rPr lang="en-GB" sz="700" dirty="0">
                          <a:solidFill>
                            <a:schemeClr val="accent2">
                              <a:lumMod val="75000"/>
                            </a:schemeClr>
                          </a:solidFill>
                          <a:latin typeface="Gill Sans"/>
                        </a:rPr>
                        <a:t>Chief Risk Officer</a:t>
                      </a:r>
                    </a:p>
                  </a:txBody>
                  <a:tcPr marL="91438" marR="91438" anchor="ctr"/>
                </a:tc>
                <a:tc>
                  <a:txBody>
                    <a:bodyPr/>
                    <a:lstStyle/>
                    <a:p>
                      <a:pPr algn="ctr"/>
                      <a:r>
                        <a:rPr lang="en-GB" sz="700" dirty="0">
                          <a:solidFill>
                            <a:schemeClr val="accent2">
                              <a:lumMod val="75000"/>
                            </a:schemeClr>
                          </a:solidFill>
                          <a:latin typeface="Gill Sans"/>
                        </a:rPr>
                        <a:t>03/02/2012</a:t>
                      </a:r>
                    </a:p>
                  </a:txBody>
                  <a:tcPr marL="91438" marR="91438" anchor="ctr"/>
                </a:tc>
                <a:extLst>
                  <a:ext uri="{0D108BD9-81ED-4DB2-BD59-A6C34878D82A}">
                    <a16:rowId xmlns="" xmlns:a16="http://schemas.microsoft.com/office/drawing/2014/main" val="10003"/>
                  </a:ext>
                </a:extLst>
              </a:tr>
              <a:tr h="304801">
                <a:tc>
                  <a:txBody>
                    <a:bodyPr/>
                    <a:lstStyle/>
                    <a:p>
                      <a:r>
                        <a:rPr lang="en-GB" sz="700" dirty="0">
                          <a:solidFill>
                            <a:schemeClr val="accent2">
                              <a:lumMod val="75000"/>
                            </a:schemeClr>
                          </a:solidFill>
                          <a:latin typeface="Gill Sans"/>
                        </a:rPr>
                        <a:t>Mogín</a:t>
                      </a:r>
                      <a:r>
                        <a:rPr sz="700"/>
                        <a:t> </a:t>
                      </a:r>
                      <a:r>
                        <a:rPr lang="en-GB" sz="700" dirty="0">
                          <a:solidFill>
                            <a:schemeClr val="accent2">
                              <a:lumMod val="75000"/>
                            </a:schemeClr>
                          </a:solidFill>
                          <a:latin typeface="Gill Sans"/>
                        </a:rPr>
                        <a:t>Barquín, Mª Teresa</a:t>
                      </a:r>
                    </a:p>
                  </a:txBody>
                  <a:tcPr marL="91438" marR="91438" anchor="ctr"/>
                </a:tc>
                <a:tc>
                  <a:txBody>
                    <a:bodyPr/>
                    <a:lstStyle/>
                    <a:p>
                      <a:r>
                        <a:rPr lang="en-GB" sz="700" dirty="0">
                          <a:solidFill>
                            <a:schemeClr val="accent2">
                              <a:lumMod val="75000"/>
                            </a:schemeClr>
                          </a:solidFill>
                          <a:latin typeface="Gill Sans"/>
                        </a:rPr>
                        <a:t>Chief Human Resources Officer</a:t>
                      </a:r>
                    </a:p>
                  </a:txBody>
                  <a:tcPr marL="91438" marR="91438" anchor="ctr"/>
                </a:tc>
                <a:tc>
                  <a:txBody>
                    <a:bodyPr/>
                    <a:lstStyle/>
                    <a:p>
                      <a:pPr algn="ctr"/>
                      <a:r>
                        <a:rPr lang="en-GB" sz="700" dirty="0">
                          <a:solidFill>
                            <a:schemeClr val="accent2">
                              <a:lumMod val="75000"/>
                            </a:schemeClr>
                          </a:solidFill>
                          <a:latin typeface="Gill Sans"/>
                        </a:rPr>
                        <a:t>02/02/2012</a:t>
                      </a:r>
                    </a:p>
                  </a:txBody>
                  <a:tcPr marL="91438" marR="91438" anchor="ctr"/>
                </a:tc>
                <a:extLst>
                  <a:ext uri="{0D108BD9-81ED-4DB2-BD59-A6C34878D82A}">
                    <a16:rowId xmlns="" xmlns:a16="http://schemas.microsoft.com/office/drawing/2014/main" val="10004"/>
                  </a:ext>
                </a:extLst>
              </a:tr>
              <a:tr h="304801">
                <a:tc>
                  <a:txBody>
                    <a:bodyPr/>
                    <a:lstStyle/>
                    <a:p>
                      <a:r>
                        <a:rPr lang="en-GB" sz="700" dirty="0">
                          <a:solidFill>
                            <a:schemeClr val="accent2">
                              <a:lumMod val="75000"/>
                            </a:schemeClr>
                          </a:solidFill>
                          <a:latin typeface="Gill Sans"/>
                        </a:rPr>
                        <a:t>De Rivera García de Leániz, Laura</a:t>
                      </a:r>
                    </a:p>
                  </a:txBody>
                  <a:tcPr marL="91438" marR="91438" anchor="ctr"/>
                </a:tc>
                <a:tc>
                  <a:txBody>
                    <a:bodyPr/>
                    <a:lstStyle/>
                    <a:p>
                      <a:r>
                        <a:rPr lang="en-GB" sz="700" dirty="0">
                          <a:solidFill>
                            <a:schemeClr val="accent2">
                              <a:lumMod val="75000"/>
                            </a:schemeClr>
                          </a:solidFill>
                          <a:latin typeface="Gill Sans"/>
                        </a:rPr>
                        <a:t>Deputy Director of Legal Services</a:t>
                      </a:r>
                    </a:p>
                  </a:txBody>
                  <a:tcPr marL="91438" marR="91438" anchor="ctr"/>
                </a:tc>
                <a:tc>
                  <a:txBody>
                    <a:bodyPr/>
                    <a:lstStyle/>
                    <a:p>
                      <a:pPr algn="ctr"/>
                      <a:r>
                        <a:rPr lang="en-GB" sz="700" dirty="0">
                          <a:solidFill>
                            <a:schemeClr val="accent2">
                              <a:lumMod val="75000"/>
                            </a:schemeClr>
                          </a:solidFill>
                          <a:latin typeface="Gill Sans"/>
                        </a:rPr>
                        <a:t>02/01/2015</a:t>
                      </a:r>
                    </a:p>
                  </a:txBody>
                  <a:tcPr marL="91438" marR="91438" anchor="ctr"/>
                </a:tc>
                <a:extLst>
                  <a:ext uri="{0D108BD9-81ED-4DB2-BD59-A6C34878D82A}">
                    <a16:rowId xmlns="" xmlns:a16="http://schemas.microsoft.com/office/drawing/2014/main" val="10005"/>
                  </a:ext>
                </a:extLst>
              </a:tr>
            </a:tbl>
          </a:graphicData>
        </a:graphic>
      </p:graphicFrame>
      <p:sp>
        <p:nvSpPr>
          <p:cNvPr id="51" name="37 Rectángulo">
            <a:extLst>
              <a:ext uri="{FF2B5EF4-FFF2-40B4-BE49-F238E27FC236}">
                <a16:creationId xmlns="" xmlns:a16="http://schemas.microsoft.com/office/drawing/2014/main" id="{0CE19ED7-A2A3-4E25-B7AE-9FCFA6EC781E}"/>
              </a:ext>
            </a:extLst>
          </p:cNvPr>
          <p:cNvSpPr>
            <a:spLocks noChangeArrowheads="1"/>
          </p:cNvSpPr>
          <p:nvPr/>
        </p:nvSpPr>
        <p:spPr bwMode="auto">
          <a:xfrm>
            <a:off x="1649413" y="4791075"/>
            <a:ext cx="3460750" cy="490538"/>
          </a:xfrm>
          <a:prstGeom prst="rect">
            <a:avLst/>
          </a:prstGeom>
          <a:noFill/>
          <a:ln>
            <a:noFill/>
          </a:ln>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171450" indent="-171450" algn="just">
              <a:buFont typeface="Wingdings" panose="05000000000000000000" pitchFamily="2" charset="2"/>
              <a:buChar char="§"/>
              <a:defRPr/>
            </a:pPr>
            <a:r>
              <a:rPr lang="en-GB" sz="900" dirty="0">
                <a:solidFill>
                  <a:srgbClr val="9E1B34"/>
                </a:solidFill>
                <a:latin typeface="Gill Sans" charset="0"/>
              </a:rPr>
              <a:t>Changes during 2016</a:t>
            </a:r>
          </a:p>
          <a:p>
            <a:pPr marL="171450" indent="-171450" algn="just">
              <a:buFont typeface="Wingdings" panose="05000000000000000000" pitchFamily="2" charset="2"/>
              <a:buChar char="§"/>
              <a:defRPr/>
            </a:pPr>
            <a:endParaRPr lang="en-GB" sz="500" dirty="0">
              <a:solidFill>
                <a:srgbClr val="9E1B34"/>
              </a:solidFill>
              <a:latin typeface="Gill Sans" charset="0"/>
            </a:endParaRPr>
          </a:p>
          <a:p>
            <a:pPr algn="just">
              <a:buFont typeface="Arial" pitchFamily="34" charset="0"/>
              <a:buNone/>
              <a:defRPr/>
            </a:pPr>
            <a:r>
              <a:rPr lang="en-GB" sz="900" dirty="0">
                <a:solidFill>
                  <a:srgbClr val="9E1B34"/>
                </a:solidFill>
                <a:latin typeface="Gill Sans" charset="0"/>
              </a:rPr>
              <a:t>Departures</a:t>
            </a:r>
          </a:p>
        </p:txBody>
      </p:sp>
      <p:graphicFrame>
        <p:nvGraphicFramePr>
          <p:cNvPr id="52" name="51 Tabla">
            <a:extLst>
              <a:ext uri="{FF2B5EF4-FFF2-40B4-BE49-F238E27FC236}">
                <a16:creationId xmlns="" xmlns:a16="http://schemas.microsoft.com/office/drawing/2014/main" id="{927D18AD-7037-415B-8749-C20FE85EB038}"/>
              </a:ext>
            </a:extLst>
          </p:cNvPr>
          <p:cNvGraphicFramePr>
            <a:graphicFrameLocks noGrp="1"/>
          </p:cNvGraphicFramePr>
          <p:nvPr/>
        </p:nvGraphicFramePr>
        <p:xfrm>
          <a:off x="1649413" y="5294313"/>
          <a:ext cx="3441700" cy="814785"/>
        </p:xfrm>
        <a:graphic>
          <a:graphicData uri="http://schemas.openxmlformats.org/drawingml/2006/table">
            <a:tbl>
              <a:tblPr firstRow="1" bandRow="1">
                <a:tableStyleId>{21E4AEA4-8DFA-4A89-87EB-49C32662AFE0}</a:tableStyleId>
              </a:tblPr>
              <a:tblGrid>
                <a:gridCol w="1317514">
                  <a:extLst>
                    <a:ext uri="{9D8B030D-6E8A-4147-A177-3AD203B41FA5}">
                      <a16:colId xmlns="" xmlns:a16="http://schemas.microsoft.com/office/drawing/2014/main" val="20000"/>
                    </a:ext>
                  </a:extLst>
                </a:gridCol>
                <a:gridCol w="1296113">
                  <a:extLst>
                    <a:ext uri="{9D8B030D-6E8A-4147-A177-3AD203B41FA5}">
                      <a16:colId xmlns="" xmlns:a16="http://schemas.microsoft.com/office/drawing/2014/main" val="20001"/>
                    </a:ext>
                  </a:extLst>
                </a:gridCol>
                <a:gridCol w="828073">
                  <a:extLst>
                    <a:ext uri="{9D8B030D-6E8A-4147-A177-3AD203B41FA5}">
                      <a16:colId xmlns="" xmlns:a16="http://schemas.microsoft.com/office/drawing/2014/main" val="20002"/>
                    </a:ext>
                  </a:extLst>
                </a:gridCol>
              </a:tblGrid>
              <a:tr h="242456">
                <a:tc>
                  <a:txBody>
                    <a:bodyPr/>
                    <a:lstStyle/>
                    <a:p>
                      <a:r>
                        <a:rPr lang="en-GB" sz="700" dirty="0">
                          <a:latin typeface="Gill Sans"/>
                        </a:rPr>
                        <a:t>Surnames and name</a:t>
                      </a:r>
                    </a:p>
                  </a:txBody>
                  <a:tcPr marL="91438" marR="91438" marT="45703" marB="45703" anchor="ctr" anchorCtr="1"/>
                </a:tc>
                <a:tc>
                  <a:txBody>
                    <a:bodyPr/>
                    <a:lstStyle/>
                    <a:p>
                      <a:r>
                        <a:rPr lang="en-GB" sz="700" dirty="0">
                          <a:latin typeface="Gill Sans"/>
                        </a:rPr>
                        <a:t>Position</a:t>
                      </a:r>
                    </a:p>
                  </a:txBody>
                  <a:tcPr marL="91438" marR="91438" marT="45703" marB="45703" anchor="ctr" anchorCtr="1"/>
                </a:tc>
                <a:tc>
                  <a:txBody>
                    <a:bodyPr/>
                    <a:lstStyle/>
                    <a:p>
                      <a:pPr algn="ctr"/>
                      <a:r>
                        <a:rPr lang="en-GB" sz="700" dirty="0">
                          <a:latin typeface="Gill Sans"/>
                        </a:rPr>
                        <a:t>Date of departure</a:t>
                      </a:r>
                    </a:p>
                  </a:txBody>
                  <a:tcPr marL="91438" marR="91438" marT="45703" marB="45703" anchor="ctr" anchorCtr="1"/>
                </a:tc>
                <a:extLst>
                  <a:ext uri="{0D108BD9-81ED-4DB2-BD59-A6C34878D82A}">
                    <a16:rowId xmlns="" xmlns:a16="http://schemas.microsoft.com/office/drawing/2014/main" val="10000"/>
                  </a:ext>
                </a:extLst>
              </a:tr>
              <a:tr h="205253">
                <a:tc>
                  <a:txBody>
                    <a:bodyPr/>
                    <a:lstStyle/>
                    <a:p>
                      <a:r>
                        <a:rPr lang="en-GB" sz="700" dirty="0">
                          <a:solidFill>
                            <a:schemeClr val="accent2">
                              <a:lumMod val="75000"/>
                            </a:schemeClr>
                          </a:solidFill>
                          <a:latin typeface="Gill Sans"/>
                        </a:rPr>
                        <a:t>Navarro Aguilera, Emma</a:t>
                      </a:r>
                    </a:p>
                  </a:txBody>
                  <a:tcPr marL="91438" marR="91438" marT="45703" marB="45703" anchor="ctr"/>
                </a:tc>
                <a:tc>
                  <a:txBody>
                    <a:bodyPr/>
                    <a:lstStyle/>
                    <a:p>
                      <a:r>
                        <a:rPr lang="en-GB" sz="700" dirty="0">
                          <a:solidFill>
                            <a:schemeClr val="accent2">
                              <a:lumMod val="75000"/>
                            </a:schemeClr>
                          </a:solidFill>
                          <a:latin typeface="Gill Sans"/>
                        </a:rPr>
                        <a:t>Chairwoman</a:t>
                      </a:r>
                    </a:p>
                  </a:txBody>
                  <a:tcPr marL="91438" marR="91438" marT="45703" marB="45703" anchor="ctr"/>
                </a:tc>
                <a:tc>
                  <a:txBody>
                    <a:bodyPr/>
                    <a:lstStyle/>
                    <a:p>
                      <a:pPr algn="ctr"/>
                      <a:r>
                        <a:rPr lang="en-GB" sz="700" dirty="0">
                          <a:solidFill>
                            <a:schemeClr val="accent2">
                              <a:lumMod val="75000"/>
                            </a:schemeClr>
                          </a:solidFill>
                          <a:latin typeface="Gill Sans"/>
                        </a:rPr>
                        <a:t>12/11/2016</a:t>
                      </a:r>
                    </a:p>
                  </a:txBody>
                  <a:tcPr marL="91438" marR="91438" marT="45703" marB="45703" anchor="ctr"/>
                </a:tc>
                <a:extLst>
                  <a:ext uri="{0D108BD9-81ED-4DB2-BD59-A6C34878D82A}">
                    <a16:rowId xmlns="" xmlns:a16="http://schemas.microsoft.com/office/drawing/2014/main" val="10001"/>
                  </a:ext>
                </a:extLst>
              </a:tr>
              <a:tr h="304765">
                <a:tc>
                  <a:txBody>
                    <a:bodyPr/>
                    <a:lstStyle/>
                    <a:p>
                      <a:r>
                        <a:rPr lang="en-GB" sz="700" dirty="0">
                          <a:solidFill>
                            <a:schemeClr val="accent2">
                              <a:lumMod val="75000"/>
                            </a:schemeClr>
                          </a:solidFill>
                          <a:latin typeface="Gill Sans"/>
                        </a:rPr>
                        <a:t>Gefaell Chamochín, José</a:t>
                      </a:r>
                    </a:p>
                  </a:txBody>
                  <a:tcPr marL="91438" marR="91438" marT="45703" marB="45703" anchor="ctr"/>
                </a:tc>
                <a:tc>
                  <a:txBody>
                    <a:bodyPr/>
                    <a:lstStyle/>
                    <a:p>
                      <a:r>
                        <a:rPr lang="en-GB" sz="700" dirty="0">
                          <a:solidFill>
                            <a:schemeClr val="accent2">
                              <a:lumMod val="75000"/>
                            </a:schemeClr>
                          </a:solidFill>
                          <a:latin typeface="Gill Sans"/>
                        </a:rPr>
                        <a:t>Director General of Business</a:t>
                      </a:r>
                    </a:p>
                  </a:txBody>
                  <a:tcPr marL="91438" marR="91438" marT="45703" marB="45703" anchor="ctr"/>
                </a:tc>
                <a:tc>
                  <a:txBody>
                    <a:bodyPr/>
                    <a:lstStyle/>
                    <a:p>
                      <a:pPr algn="ctr"/>
                      <a:r>
                        <a:rPr lang="en-GB" sz="700" dirty="0">
                          <a:solidFill>
                            <a:schemeClr val="accent2">
                              <a:lumMod val="75000"/>
                            </a:schemeClr>
                          </a:solidFill>
                          <a:latin typeface="Gill Sans"/>
                        </a:rPr>
                        <a:t>30/11/2016</a:t>
                      </a:r>
                    </a:p>
                  </a:txBody>
                  <a:tcPr marL="91438" marR="91438" marT="45703" marB="45703" anchor="ctr"/>
                </a:tc>
                <a:extLst>
                  <a:ext uri="{0D108BD9-81ED-4DB2-BD59-A6C34878D82A}">
                    <a16:rowId xmlns="" xmlns:a16="http://schemas.microsoft.com/office/drawing/2014/main" val="10002"/>
                  </a:ext>
                </a:extLst>
              </a:tr>
            </a:tbl>
          </a:graphicData>
        </a:graphic>
      </p:graphicFrame>
      <p:sp>
        <p:nvSpPr>
          <p:cNvPr id="62532" name="41 Rectángulo">
            <a:extLst>
              <a:ext uri="{FF2B5EF4-FFF2-40B4-BE49-F238E27FC236}">
                <a16:creationId xmlns="" xmlns:a16="http://schemas.microsoft.com/office/drawing/2014/main" id="{FC286868-2E51-471C-923A-219D04066AB8}"/>
              </a:ext>
            </a:extLst>
          </p:cNvPr>
          <p:cNvSpPr>
            <a:spLocks noChangeArrowheads="1"/>
          </p:cNvSpPr>
          <p:nvPr/>
        </p:nvSpPr>
        <p:spPr bwMode="auto">
          <a:xfrm>
            <a:off x="5364163" y="1304925"/>
            <a:ext cx="3341687" cy="254000"/>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OPERATIONS COMMITTEE</a:t>
            </a:r>
          </a:p>
        </p:txBody>
      </p:sp>
      <p:sp>
        <p:nvSpPr>
          <p:cNvPr id="62533" name="41 Rectángulo">
            <a:extLst>
              <a:ext uri="{FF2B5EF4-FFF2-40B4-BE49-F238E27FC236}">
                <a16:creationId xmlns="" xmlns:a16="http://schemas.microsoft.com/office/drawing/2014/main" id="{3CAA57F4-7AC1-4067-83A1-40EE3DB7427C}"/>
              </a:ext>
            </a:extLst>
          </p:cNvPr>
          <p:cNvSpPr>
            <a:spLocks noChangeArrowheads="1"/>
          </p:cNvSpPr>
          <p:nvPr/>
        </p:nvSpPr>
        <p:spPr bwMode="auto">
          <a:xfrm>
            <a:off x="5362575" y="3269186"/>
            <a:ext cx="334803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STRUCTURE AND COMPOSITION</a:t>
            </a:r>
          </a:p>
        </p:txBody>
      </p:sp>
      <p:sp>
        <p:nvSpPr>
          <p:cNvPr id="62534" name="37 Rectángulo">
            <a:extLst>
              <a:ext uri="{FF2B5EF4-FFF2-40B4-BE49-F238E27FC236}">
                <a16:creationId xmlns="" xmlns:a16="http://schemas.microsoft.com/office/drawing/2014/main" id="{56DA545E-DD5C-4ADE-AADB-DDC3C06D1275}"/>
              </a:ext>
            </a:extLst>
          </p:cNvPr>
          <p:cNvSpPr>
            <a:spLocks noChangeArrowheads="1"/>
          </p:cNvSpPr>
          <p:nvPr/>
        </p:nvSpPr>
        <p:spPr bwMode="auto">
          <a:xfrm>
            <a:off x="5357813" y="3478736"/>
            <a:ext cx="3462337"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The Operations Committee is formed of the Chairperson, the directors general of the Institute and the Deputy Director of Legal Services, who acts as the Committee Secretary.</a:t>
            </a:r>
          </a:p>
          <a:p>
            <a:pPr algn="just">
              <a:buFont typeface="Arial" panose="020B0604020202020204" pitchFamily="34" charset="0"/>
              <a:buNone/>
            </a:pPr>
            <a:endParaRPr lang="en-GB" altLang="es-ES" sz="500">
              <a:solidFill>
                <a:srgbClr val="9E1B34"/>
              </a:solidFill>
              <a:latin typeface="Gill Sans"/>
            </a:endParaRPr>
          </a:p>
          <a:p>
            <a:pPr algn="just">
              <a:buFont typeface="Arial" panose="020B0604020202020204" pitchFamily="34" charset="0"/>
              <a:buNone/>
            </a:pPr>
            <a:r>
              <a:rPr lang="en-GB" altLang="es-ES" sz="900">
                <a:solidFill>
                  <a:srgbClr val="9E1B34"/>
                </a:solidFill>
                <a:latin typeface="Gill Sans"/>
              </a:rPr>
              <a:t>As at 31 December 2016, the composition of the Operations Committee was as follows:</a:t>
            </a:r>
          </a:p>
        </p:txBody>
      </p:sp>
      <p:graphicFrame>
        <p:nvGraphicFramePr>
          <p:cNvPr id="57" name="56 Tabla">
            <a:extLst>
              <a:ext uri="{FF2B5EF4-FFF2-40B4-BE49-F238E27FC236}">
                <a16:creationId xmlns="" xmlns:a16="http://schemas.microsoft.com/office/drawing/2014/main" id="{25860290-9D42-4DF2-89DC-2E0314B16435}"/>
              </a:ext>
            </a:extLst>
          </p:cNvPr>
          <p:cNvGraphicFramePr>
            <a:graphicFrameLocks noGrp="1"/>
          </p:cNvGraphicFramePr>
          <p:nvPr>
            <p:extLst>
              <p:ext uri="{D42A27DB-BD31-4B8C-83A1-F6EECF244321}">
                <p14:modId xmlns:p14="http://schemas.microsoft.com/office/powerpoint/2010/main" val="1660876502"/>
              </p:ext>
            </p:extLst>
          </p:nvPr>
        </p:nvGraphicFramePr>
        <p:xfrm>
          <a:off x="5430838" y="4407424"/>
          <a:ext cx="3332162" cy="1937900"/>
        </p:xfrm>
        <a:graphic>
          <a:graphicData uri="http://schemas.openxmlformats.org/drawingml/2006/table">
            <a:tbl>
              <a:tblPr firstRow="1" bandRow="1">
                <a:tableStyleId>{21E4AEA4-8DFA-4A89-87EB-49C32662AFE0}</a:tableStyleId>
              </a:tblPr>
              <a:tblGrid>
                <a:gridCol w="1562279">
                  <a:extLst>
                    <a:ext uri="{9D8B030D-6E8A-4147-A177-3AD203B41FA5}">
                      <a16:colId xmlns="" xmlns:a16="http://schemas.microsoft.com/office/drawing/2014/main" val="20000"/>
                    </a:ext>
                  </a:extLst>
                </a:gridCol>
                <a:gridCol w="1769883">
                  <a:extLst>
                    <a:ext uri="{9D8B030D-6E8A-4147-A177-3AD203B41FA5}">
                      <a16:colId xmlns="" xmlns:a16="http://schemas.microsoft.com/office/drawing/2014/main" val="20001"/>
                    </a:ext>
                  </a:extLst>
                </a:gridCol>
              </a:tblGrid>
              <a:tr h="298255">
                <a:tc>
                  <a:txBody>
                    <a:bodyPr/>
                    <a:lstStyle/>
                    <a:p>
                      <a:r>
                        <a:rPr lang="en-GB" sz="700" dirty="0">
                          <a:latin typeface="Gill Sans"/>
                        </a:rPr>
                        <a:t>Surnames and name</a:t>
                      </a:r>
                    </a:p>
                  </a:txBody>
                  <a:tcPr marL="91430" marR="91430" marT="45736" marB="45736" anchor="ctr" anchorCtr="1"/>
                </a:tc>
                <a:tc>
                  <a:txBody>
                    <a:bodyPr/>
                    <a:lstStyle/>
                    <a:p>
                      <a:r>
                        <a:rPr lang="en-GB" sz="700" dirty="0">
                          <a:latin typeface="Gill Sans"/>
                        </a:rPr>
                        <a:t>Position</a:t>
                      </a:r>
                    </a:p>
                  </a:txBody>
                  <a:tcPr marL="91430" marR="91430" marT="45736" marB="45736" anchor="ctr" anchorCtr="1"/>
                </a:tc>
                <a:extLst>
                  <a:ext uri="{0D108BD9-81ED-4DB2-BD59-A6C34878D82A}">
                    <a16:rowId xmlns="" xmlns:a16="http://schemas.microsoft.com/office/drawing/2014/main" val="10000"/>
                  </a:ext>
                </a:extLst>
              </a:tr>
              <a:tr h="252492">
                <a:tc>
                  <a:txBody>
                    <a:bodyPr/>
                    <a:lstStyle/>
                    <a:p>
                      <a:r>
                        <a:rPr lang="en-GB" sz="700" dirty="0">
                          <a:solidFill>
                            <a:schemeClr val="accent2">
                              <a:lumMod val="75000"/>
                            </a:schemeClr>
                          </a:solidFill>
                          <a:latin typeface="Gill Sans"/>
                        </a:rPr>
                        <a:t>Zalba</a:t>
                      </a:r>
                      <a:r>
                        <a:t> </a:t>
                      </a:r>
                      <a:r>
                        <a:rPr lang="en-GB" sz="700" dirty="0">
                          <a:solidFill>
                            <a:schemeClr val="accent2">
                              <a:lumMod val="75000"/>
                            </a:schemeClr>
                          </a:solidFill>
                          <a:latin typeface="Gill Sans"/>
                        </a:rPr>
                        <a:t>Bidegain, Pablo</a:t>
                      </a:r>
                    </a:p>
                  </a:txBody>
                  <a:tcPr marL="91430" marR="91430" marT="45736" marB="45736" anchor="ctr"/>
                </a:tc>
                <a:tc>
                  <a:txBody>
                    <a:bodyPr/>
                    <a:lstStyle/>
                    <a:p>
                      <a:r>
                        <a:rPr lang="en-GB" sz="700" dirty="0">
                          <a:solidFill>
                            <a:schemeClr val="accent2">
                              <a:lumMod val="75000"/>
                            </a:schemeClr>
                          </a:solidFill>
                          <a:latin typeface="Gill Sans"/>
                        </a:rPr>
                        <a:t>Chairman</a:t>
                      </a:r>
                    </a:p>
                  </a:txBody>
                  <a:tcPr marL="91430" marR="91430" marT="45736" marB="45736" anchor="ctr"/>
                </a:tc>
                <a:extLst>
                  <a:ext uri="{0D108BD9-81ED-4DB2-BD59-A6C34878D82A}">
                    <a16:rowId xmlns="" xmlns:a16="http://schemas.microsoft.com/office/drawing/2014/main" val="10001"/>
                  </a:ext>
                </a:extLst>
              </a:tr>
              <a:tr h="304903">
                <a:tc>
                  <a:txBody>
                    <a:bodyPr/>
                    <a:lstStyle/>
                    <a:p>
                      <a:r>
                        <a:rPr lang="en-GB" sz="700" dirty="0">
                          <a:solidFill>
                            <a:schemeClr val="accent2">
                              <a:lumMod val="75000"/>
                            </a:schemeClr>
                          </a:solidFill>
                          <a:latin typeface="Gill Sans"/>
                        </a:rPr>
                        <a:t>Navarrete Rojas, Fernando</a:t>
                      </a:r>
                    </a:p>
                  </a:txBody>
                  <a:tcPr marL="91430" marR="91430" marT="45736" marB="45736" anchor="ctr"/>
                </a:tc>
                <a:tc>
                  <a:txBody>
                    <a:bodyPr/>
                    <a:lstStyle/>
                    <a:p>
                      <a:r>
                        <a:rPr lang="en-GB" sz="700" dirty="0">
                          <a:solidFill>
                            <a:schemeClr val="accent2">
                              <a:lumMod val="75000"/>
                            </a:schemeClr>
                          </a:solidFill>
                          <a:latin typeface="Gill Sans"/>
                        </a:rPr>
                        <a:t>Chief Financial Officer</a:t>
                      </a:r>
                    </a:p>
                  </a:txBody>
                  <a:tcPr marL="91430" marR="91430" marT="45736" marB="45736" anchor="ctr"/>
                </a:tc>
                <a:extLst>
                  <a:ext uri="{0D108BD9-81ED-4DB2-BD59-A6C34878D82A}">
                    <a16:rowId xmlns="" xmlns:a16="http://schemas.microsoft.com/office/drawing/2014/main" val="10002"/>
                  </a:ext>
                </a:extLst>
              </a:tr>
              <a:tr h="304903">
                <a:tc>
                  <a:txBody>
                    <a:bodyPr/>
                    <a:lstStyle/>
                    <a:p>
                      <a:r>
                        <a:rPr lang="en-GB" sz="700" dirty="0">
                          <a:solidFill>
                            <a:schemeClr val="accent2">
                              <a:lumMod val="75000"/>
                            </a:schemeClr>
                          </a:solidFill>
                          <a:latin typeface="Gill Sans"/>
                        </a:rPr>
                        <a:t>Gimeno Griño, Gerardo</a:t>
                      </a:r>
                    </a:p>
                  </a:txBody>
                  <a:tcPr marL="91430" marR="91430" marT="45736" marB="45736" anchor="ctr"/>
                </a:tc>
                <a:tc>
                  <a:txBody>
                    <a:bodyPr/>
                    <a:lstStyle/>
                    <a:p>
                      <a:r>
                        <a:rPr lang="en-GB" sz="700" dirty="0">
                          <a:solidFill>
                            <a:schemeClr val="accent2">
                              <a:lumMod val="75000"/>
                            </a:schemeClr>
                          </a:solidFill>
                          <a:latin typeface="Gill Sans"/>
                        </a:rPr>
                        <a:t>Chief Risk Officer</a:t>
                      </a:r>
                    </a:p>
                  </a:txBody>
                  <a:tcPr marL="91430" marR="91430" marT="45736" marB="45736" anchor="ctr"/>
                </a:tc>
                <a:extLst>
                  <a:ext uri="{0D108BD9-81ED-4DB2-BD59-A6C34878D82A}">
                    <a16:rowId xmlns="" xmlns:a16="http://schemas.microsoft.com/office/drawing/2014/main" val="10003"/>
                  </a:ext>
                </a:extLst>
              </a:tr>
              <a:tr h="304903">
                <a:tc>
                  <a:txBody>
                    <a:bodyPr/>
                    <a:lstStyle/>
                    <a:p>
                      <a:r>
                        <a:rPr lang="en-GB" sz="700" dirty="0">
                          <a:solidFill>
                            <a:schemeClr val="accent2">
                              <a:lumMod val="75000"/>
                            </a:schemeClr>
                          </a:solidFill>
                          <a:latin typeface="Gill Sans"/>
                        </a:rPr>
                        <a:t>Mogín</a:t>
                      </a:r>
                      <a:r>
                        <a:t> </a:t>
                      </a:r>
                      <a:r>
                        <a:rPr lang="en-GB" sz="700" dirty="0">
                          <a:solidFill>
                            <a:schemeClr val="accent2">
                              <a:lumMod val="75000"/>
                            </a:schemeClr>
                          </a:solidFill>
                          <a:latin typeface="Gill Sans"/>
                        </a:rPr>
                        <a:t>Barquín, Mª Teresa</a:t>
                      </a:r>
                    </a:p>
                  </a:txBody>
                  <a:tcPr marL="91430" marR="91430" marT="45736" marB="45736" anchor="ctr"/>
                </a:tc>
                <a:tc>
                  <a:txBody>
                    <a:bodyPr/>
                    <a:lstStyle/>
                    <a:p>
                      <a:r>
                        <a:rPr lang="en-GB" sz="700" dirty="0">
                          <a:solidFill>
                            <a:schemeClr val="accent2">
                              <a:lumMod val="75000"/>
                            </a:schemeClr>
                          </a:solidFill>
                          <a:latin typeface="Gill Sans"/>
                        </a:rPr>
                        <a:t>Chief Human Resources Officer</a:t>
                      </a:r>
                    </a:p>
                  </a:txBody>
                  <a:tcPr marL="91430" marR="91430" marT="45736" marB="45736" anchor="ctr"/>
                </a:tc>
                <a:extLst>
                  <a:ext uri="{0D108BD9-81ED-4DB2-BD59-A6C34878D82A}">
                    <a16:rowId xmlns="" xmlns:a16="http://schemas.microsoft.com/office/drawing/2014/main" val="10004"/>
                  </a:ext>
                </a:extLst>
              </a:tr>
              <a:tr h="298255">
                <a:tc>
                  <a:txBody>
                    <a:bodyPr/>
                    <a:lstStyle/>
                    <a:p>
                      <a:r>
                        <a:rPr lang="en-GB" sz="700" dirty="0">
                          <a:solidFill>
                            <a:schemeClr val="accent2">
                              <a:lumMod val="75000"/>
                            </a:schemeClr>
                          </a:solidFill>
                          <a:latin typeface="Gill Sans"/>
                        </a:rPr>
                        <a:t>De Rivera García de Leániz, Laura</a:t>
                      </a:r>
                    </a:p>
                  </a:txBody>
                  <a:tcPr marL="91430" marR="91430" marT="45736" marB="45736" anchor="ctr"/>
                </a:tc>
                <a:tc>
                  <a:txBody>
                    <a:bodyPr/>
                    <a:lstStyle/>
                    <a:p>
                      <a:r>
                        <a:rPr lang="en-GB" sz="700" dirty="0">
                          <a:solidFill>
                            <a:schemeClr val="accent2">
                              <a:lumMod val="75000"/>
                            </a:schemeClr>
                          </a:solidFill>
                          <a:latin typeface="Gill Sans"/>
                        </a:rPr>
                        <a:t>Deputy Director of Legal Services</a:t>
                      </a:r>
                    </a:p>
                  </a:txBody>
                  <a:tcPr marL="91430" marR="91430" marT="45736" marB="45736" anchor="ctr"/>
                </a:tc>
                <a:extLst>
                  <a:ext uri="{0D108BD9-81ED-4DB2-BD59-A6C34878D82A}">
                    <a16:rowId xmlns="" xmlns:a16="http://schemas.microsoft.com/office/drawing/2014/main" val="10005"/>
                  </a:ext>
                </a:extLst>
              </a:tr>
            </a:tbl>
          </a:graphicData>
        </a:graphic>
      </p:graphicFrame>
      <p:grpSp>
        <p:nvGrpSpPr>
          <p:cNvPr id="5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60"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61"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62"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63"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64"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65"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6"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7"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8"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9"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70"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9" name="38 Grupo"/>
          <p:cNvGrpSpPr/>
          <p:nvPr/>
        </p:nvGrpSpPr>
        <p:grpSpPr>
          <a:xfrm>
            <a:off x="93663" y="5481228"/>
            <a:ext cx="1320800" cy="684622"/>
            <a:chOff x="93663" y="5481228"/>
            <a:chExt cx="1320800" cy="684622"/>
          </a:xfrm>
        </p:grpSpPr>
        <p:sp>
          <p:nvSpPr>
            <p:cNvPr id="40"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1"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18545717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34A7CF39-3AB0-45CA-836C-414AB0C30F80}"/>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F3EDE45E-19D4-4CB9-8591-AA79655AD01A}"/>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6E064EAE-CB23-477F-BA53-C9CD8EA557E1}"/>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7812EC61-0362-4CF9-9928-94D9147DD180}" type="slidenum">
              <a:rPr lang="es-ES" altLang="es-ES" sz="1600" b="1">
                <a:solidFill>
                  <a:srgbClr val="FFC000"/>
                </a:solidFill>
              </a:rPr>
              <a:pPr eaLnBrk="1" hangingPunct="1">
                <a:spcBef>
                  <a:spcPct val="0"/>
                </a:spcBef>
                <a:buFontTx/>
                <a:buNone/>
              </a:pPr>
              <a:t>61</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F3BD03E7-00E3-4AF1-A2AB-7B73C88547CF}"/>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3494" name="Picture 2">
            <a:extLst>
              <a:ext uri="{FF2B5EF4-FFF2-40B4-BE49-F238E27FC236}">
                <a16:creationId xmlns="" xmlns:a16="http://schemas.microsoft.com/office/drawing/2014/main" id="{2657C42E-30BE-456E-A95D-26CFE9BEA9D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5" name="AutoShape 6" descr="Resultado de imagen de imagen de calendario 2016">
            <a:extLst>
              <a:ext uri="{FF2B5EF4-FFF2-40B4-BE49-F238E27FC236}">
                <a16:creationId xmlns="" xmlns:a16="http://schemas.microsoft.com/office/drawing/2014/main" id="{C71BCC75-2110-418E-ABD1-8DE51A13B9CC}"/>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3496" name="8 Rectángulo">
            <a:extLst>
              <a:ext uri="{FF2B5EF4-FFF2-40B4-BE49-F238E27FC236}">
                <a16:creationId xmlns="" xmlns:a16="http://schemas.microsoft.com/office/drawing/2014/main" id="{89E1D802-A437-4A9E-8E1C-A884166F5DA7}"/>
              </a:ext>
            </a:extLst>
          </p:cNvPr>
          <p:cNvSpPr>
            <a:spLocks noChangeArrowheads="1"/>
          </p:cNvSpPr>
          <p:nvPr/>
        </p:nvSpPr>
        <p:spPr bwMode="auto">
          <a:xfrm>
            <a:off x="1652588" y="944563"/>
            <a:ext cx="7239892"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MANAGEMENT BODIES</a:t>
            </a:r>
          </a:p>
        </p:txBody>
      </p:sp>
      <p:sp>
        <p:nvSpPr>
          <p:cNvPr id="35" name="41 Rectángulo">
            <a:extLst>
              <a:ext uri="{FF2B5EF4-FFF2-40B4-BE49-F238E27FC236}">
                <a16:creationId xmlns="" xmlns:a16="http://schemas.microsoft.com/office/drawing/2014/main" id="{3D392EEB-7E60-4A4D-9DFD-63493F195C66}"/>
              </a:ext>
            </a:extLst>
          </p:cNvPr>
          <p:cNvSpPr>
            <a:spLocks noChangeArrowheads="1"/>
          </p:cNvSpPr>
          <p:nvPr/>
        </p:nvSpPr>
        <p:spPr bwMode="auto">
          <a:xfrm>
            <a:off x="1619673" y="1304925"/>
            <a:ext cx="7272808" cy="377026"/>
          </a:xfrm>
          <a:prstGeom prst="rect">
            <a:avLst/>
          </a:prstGeom>
          <a:noFill/>
          <a:ln w="9525">
            <a:solidFill>
              <a:srgbClr val="EBAB00"/>
            </a:solidFill>
            <a:miter lim="800000"/>
            <a:headEnd/>
            <a:tailEnd/>
          </a:ln>
          <a:extLst/>
        </p:spPr>
        <p:txBody>
          <a:bodyPr wrap="square">
            <a:spAutoFit/>
          </a:bodyPr>
          <a:lstStyle>
            <a:lvl1pPr marL="180975" indent="-180975"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indent="0" eaLnBrk="1" hangingPunct="1">
              <a:spcBef>
                <a:spcPct val="0"/>
              </a:spcBef>
              <a:buFont typeface="Arial" pitchFamily="34" charset="0"/>
              <a:buNone/>
              <a:defRPr/>
            </a:pPr>
            <a:r>
              <a:rPr lang="en-GB" altLang="es-ES" sz="925" b="1" dirty="0">
                <a:solidFill>
                  <a:srgbClr val="9E1B34"/>
                </a:solidFill>
                <a:latin typeface="Gill Sans" charset="0"/>
              </a:rPr>
              <a:t>PROFESSIONAL HISTORY OF THE CHAIRMAN, THE DIRECTORS GENERAL AND THE DEPUTY DIRECTOR OF LEGAL SERVICES </a:t>
            </a:r>
          </a:p>
        </p:txBody>
      </p:sp>
      <p:sp>
        <p:nvSpPr>
          <p:cNvPr id="63498" name="41 Rectángulo">
            <a:extLst>
              <a:ext uri="{FF2B5EF4-FFF2-40B4-BE49-F238E27FC236}">
                <a16:creationId xmlns="" xmlns:a16="http://schemas.microsoft.com/office/drawing/2014/main" id="{C7685D32-34DF-41A8-BAE6-62E6CC62932C}"/>
              </a:ext>
            </a:extLst>
          </p:cNvPr>
          <p:cNvSpPr>
            <a:spLocks noChangeArrowheads="1"/>
          </p:cNvSpPr>
          <p:nvPr/>
        </p:nvSpPr>
        <p:spPr bwMode="auto">
          <a:xfrm>
            <a:off x="2620963" y="1693869"/>
            <a:ext cx="215265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dirty="0">
                <a:solidFill>
                  <a:srgbClr val="9E1B34"/>
                </a:solidFill>
                <a:latin typeface="Gill Sans"/>
              </a:rPr>
              <a:t>PABLO ZALBA BIDEGAIN</a:t>
            </a:r>
          </a:p>
        </p:txBody>
      </p:sp>
      <p:sp>
        <p:nvSpPr>
          <p:cNvPr id="63499" name="37 Rectángulo">
            <a:extLst>
              <a:ext uri="{FF2B5EF4-FFF2-40B4-BE49-F238E27FC236}">
                <a16:creationId xmlns="" xmlns:a16="http://schemas.microsoft.com/office/drawing/2014/main" id="{03E015EA-8D27-4677-A41F-0F195AD531A6}"/>
              </a:ext>
            </a:extLst>
          </p:cNvPr>
          <p:cNvSpPr>
            <a:spLocks noChangeArrowheads="1"/>
          </p:cNvSpPr>
          <p:nvPr/>
        </p:nvSpPr>
        <p:spPr bwMode="auto">
          <a:xfrm>
            <a:off x="1579563" y="2689231"/>
            <a:ext cx="3473450" cy="18558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dirty="0" smtClean="0">
                <a:solidFill>
                  <a:srgbClr val="9E1B34"/>
                </a:solidFill>
                <a:latin typeface="Gill Sans"/>
              </a:rPr>
              <a:t>London </a:t>
            </a:r>
            <a:r>
              <a:rPr lang="en-GB" altLang="es-ES" sz="900" dirty="0">
                <a:solidFill>
                  <a:srgbClr val="9E1B34"/>
                </a:solidFill>
                <a:latin typeface="Gill Sans"/>
              </a:rPr>
              <a:t>Business School. He has also studied economics at the University of Leicester (UK) under the Erasmus programme.</a:t>
            </a:r>
          </a:p>
          <a:p>
            <a:pPr algn="just">
              <a:buFont typeface="Arial" panose="020B0604020202020204" pitchFamily="34" charset="0"/>
              <a:buNone/>
            </a:pPr>
            <a:endParaRPr lang="en-GB" altLang="es-ES" sz="500" dirty="0">
              <a:solidFill>
                <a:srgbClr val="9E1B34"/>
              </a:solidFill>
              <a:latin typeface="Gill Sans"/>
            </a:endParaRPr>
          </a:p>
          <a:p>
            <a:pPr algn="just">
              <a:buFont typeface="Arial" panose="020B0604020202020204" pitchFamily="34" charset="0"/>
              <a:buNone/>
            </a:pPr>
            <a:r>
              <a:rPr lang="en-GB" altLang="es-ES" sz="900" dirty="0">
                <a:solidFill>
                  <a:srgbClr val="9E1B34"/>
                </a:solidFill>
                <a:latin typeface="Gill Sans"/>
              </a:rPr>
              <a:t>From 2009 until his appointment as Chairman of ICO, he was a Member of the European Parliament in Brussels and Strasbourg. Since 2011, he has been Deputy Chairman of the Committee on Economic and Monetary Affairs.</a:t>
            </a:r>
            <a:endParaRPr lang="en-GB" altLang="es-ES" sz="500" dirty="0">
              <a:solidFill>
                <a:srgbClr val="9E1B34"/>
              </a:solidFill>
              <a:latin typeface="Gill Sans"/>
            </a:endParaRPr>
          </a:p>
          <a:p>
            <a:pPr algn="just">
              <a:buFont typeface="Arial" panose="020B0604020202020204" pitchFamily="34" charset="0"/>
              <a:buNone/>
            </a:pPr>
            <a:endParaRPr lang="en-GB" altLang="es-ES" sz="500" dirty="0">
              <a:solidFill>
                <a:srgbClr val="9E1B34"/>
              </a:solidFill>
              <a:latin typeface="Gill Sans"/>
            </a:endParaRPr>
          </a:p>
          <a:p>
            <a:pPr algn="just">
              <a:buFont typeface="Arial" panose="020B0604020202020204" pitchFamily="34" charset="0"/>
              <a:buNone/>
            </a:pPr>
            <a:r>
              <a:rPr lang="en-GB" altLang="es-ES" sz="900" dirty="0">
                <a:solidFill>
                  <a:srgbClr val="9E1B34"/>
                </a:solidFill>
                <a:latin typeface="Gill Sans"/>
              </a:rPr>
              <a:t>Prior to being a Member of the European Parliament, he held different management positions in private companies, including SIC Lázaro, COMANSA and Arcelor Mittal. Since 2014 he has also been the Coordinator of "European Dialogue" at the University of Navarre. </a:t>
            </a:r>
          </a:p>
        </p:txBody>
      </p:sp>
      <p:sp>
        <p:nvSpPr>
          <p:cNvPr id="63500" name="41 Rectángulo">
            <a:extLst>
              <a:ext uri="{FF2B5EF4-FFF2-40B4-BE49-F238E27FC236}">
                <a16:creationId xmlns="" xmlns:a16="http://schemas.microsoft.com/office/drawing/2014/main" id="{1A28F191-9D73-416B-AB3A-4D2EB0D39991}"/>
              </a:ext>
            </a:extLst>
          </p:cNvPr>
          <p:cNvSpPr>
            <a:spLocks noChangeArrowheads="1"/>
          </p:cNvSpPr>
          <p:nvPr/>
        </p:nvSpPr>
        <p:spPr bwMode="auto">
          <a:xfrm>
            <a:off x="2413000" y="4657993"/>
            <a:ext cx="2612118"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dirty="0">
                <a:solidFill>
                  <a:srgbClr val="9E1B34"/>
                </a:solidFill>
                <a:latin typeface="Gill Sans"/>
              </a:rPr>
              <a:t>FERNANDO NAVARRETE ROJAS</a:t>
            </a:r>
          </a:p>
        </p:txBody>
      </p:sp>
      <p:sp>
        <p:nvSpPr>
          <p:cNvPr id="63501" name="37 Rectángulo">
            <a:extLst>
              <a:ext uri="{FF2B5EF4-FFF2-40B4-BE49-F238E27FC236}">
                <a16:creationId xmlns="" xmlns:a16="http://schemas.microsoft.com/office/drawing/2014/main" id="{72CC20E7-5719-426F-81F2-6079FA87EDE6}"/>
              </a:ext>
            </a:extLst>
          </p:cNvPr>
          <p:cNvSpPr>
            <a:spLocks noChangeArrowheads="1"/>
          </p:cNvSpPr>
          <p:nvPr/>
        </p:nvSpPr>
        <p:spPr bwMode="auto">
          <a:xfrm>
            <a:off x="5111750" y="1736812"/>
            <a:ext cx="3780730" cy="296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dirty="0">
                <a:solidFill>
                  <a:srgbClr val="9E1B34"/>
                </a:solidFill>
                <a:latin typeface="Gill Sans"/>
              </a:rPr>
              <a:t>In addition to his work prior to September 2007 at the Bank of Spain's Directorate General for Regulation, Fernando </a:t>
            </a:r>
            <a:r>
              <a:rPr lang="en-GB" altLang="es-ES" sz="900" dirty="0" err="1">
                <a:solidFill>
                  <a:srgbClr val="9E1B34"/>
                </a:solidFill>
                <a:latin typeface="Gill Sans"/>
              </a:rPr>
              <a:t>Navarette</a:t>
            </a:r>
            <a:r>
              <a:rPr lang="en-GB" altLang="es-ES" sz="900" dirty="0">
                <a:solidFill>
                  <a:srgbClr val="9E1B34"/>
                </a:solidFill>
                <a:latin typeface="Gill Sans"/>
              </a:rPr>
              <a:t> has also been editor and served on the editorial board at </a:t>
            </a:r>
            <a:r>
              <a:rPr lang="en-GB" altLang="es-ES" sz="900" dirty="0" err="1">
                <a:solidFill>
                  <a:srgbClr val="9E1B34"/>
                </a:solidFill>
                <a:latin typeface="Gill Sans"/>
              </a:rPr>
              <a:t>Estrategia</a:t>
            </a:r>
            <a:r>
              <a:rPr lang="en-GB" altLang="es-ES" sz="900" dirty="0">
                <a:solidFill>
                  <a:srgbClr val="9E1B34"/>
                </a:solidFill>
                <a:latin typeface="Gill Sans"/>
              </a:rPr>
              <a:t> Global magazine and is the author of various scientific articles. Among his most recent academic work, the publication of the book "</a:t>
            </a:r>
            <a:r>
              <a:rPr lang="en-GB" altLang="es-ES" sz="900" dirty="0" err="1">
                <a:solidFill>
                  <a:srgbClr val="9E1B34"/>
                </a:solidFill>
                <a:latin typeface="Gill Sans"/>
              </a:rPr>
              <a:t>Transparencia</a:t>
            </a:r>
            <a:r>
              <a:rPr lang="en-GB" altLang="es-ES" sz="900" dirty="0">
                <a:solidFill>
                  <a:srgbClr val="9E1B34"/>
                </a:solidFill>
                <a:latin typeface="Gill Sans"/>
              </a:rPr>
              <a:t> </a:t>
            </a:r>
            <a:r>
              <a:rPr lang="en-GB" altLang="es-ES" sz="900" dirty="0" err="1">
                <a:solidFill>
                  <a:srgbClr val="9E1B34"/>
                </a:solidFill>
                <a:latin typeface="Gill Sans"/>
              </a:rPr>
              <a:t>Pública</a:t>
            </a:r>
            <a:r>
              <a:rPr lang="en-GB" altLang="es-ES" sz="900" dirty="0">
                <a:solidFill>
                  <a:srgbClr val="9E1B34"/>
                </a:solidFill>
                <a:latin typeface="Gill Sans"/>
              </a:rPr>
              <a:t>" (LID editorial, 2007) is worth particular mention, as well as the fact that in 2008 he won the 3rd Research Prize awarded by the Spanish Institute of Public Auditors.</a:t>
            </a:r>
          </a:p>
          <a:p>
            <a:pPr algn="just">
              <a:buFont typeface="Arial" panose="020B0604020202020204" pitchFamily="34" charset="0"/>
              <a:buNone/>
            </a:pPr>
            <a:endParaRPr lang="en-GB" altLang="es-ES" sz="500" dirty="0">
              <a:solidFill>
                <a:srgbClr val="9E1B34"/>
              </a:solidFill>
              <a:latin typeface="Gill Sans"/>
            </a:endParaRPr>
          </a:p>
          <a:p>
            <a:pPr algn="just">
              <a:buFont typeface="Arial" panose="020B0604020202020204" pitchFamily="34" charset="0"/>
              <a:buNone/>
            </a:pPr>
            <a:r>
              <a:rPr lang="en-GB" altLang="es-ES" sz="900" dirty="0">
                <a:solidFill>
                  <a:srgbClr val="9E1B34"/>
                </a:solidFill>
                <a:latin typeface="Gill Sans"/>
              </a:rPr>
              <a:t>From 2007 to 2012, he was Director of the Economics and Public Policy Area of the Foundation for Social Studies and Analysis (FAES), where he led the strategic reports entitled "Proposals for a national energy strategy" (2011) and "Reform of the international financial system" (2009). He has lectured on the Economic Environment on the </a:t>
            </a:r>
            <a:r>
              <a:rPr lang="en-GB" altLang="es-ES" sz="900" dirty="0" err="1">
                <a:solidFill>
                  <a:srgbClr val="9E1B34"/>
                </a:solidFill>
                <a:latin typeface="Gill Sans"/>
              </a:rPr>
              <a:t>Comillas</a:t>
            </a:r>
            <a:r>
              <a:rPr lang="en-GB" altLang="es-ES" sz="900" dirty="0">
                <a:solidFill>
                  <a:srgbClr val="9E1B34"/>
                </a:solidFill>
                <a:latin typeface="Gill Sans"/>
              </a:rPr>
              <a:t> Pontifical University MBA programme and taught at the Ortega y </a:t>
            </a:r>
            <a:r>
              <a:rPr lang="en-GB" altLang="es-ES" sz="900" dirty="0" err="1">
                <a:solidFill>
                  <a:srgbClr val="9E1B34"/>
                </a:solidFill>
                <a:latin typeface="Gill Sans"/>
              </a:rPr>
              <a:t>Gasset</a:t>
            </a:r>
            <a:r>
              <a:rPr lang="en-GB" altLang="es-ES" sz="900" dirty="0">
                <a:solidFill>
                  <a:srgbClr val="9E1B34"/>
                </a:solidFill>
                <a:latin typeface="Gill Sans"/>
              </a:rPr>
              <a:t> University Institute.</a:t>
            </a:r>
          </a:p>
          <a:p>
            <a:pPr algn="just">
              <a:buFont typeface="Arial" panose="020B0604020202020204" pitchFamily="34" charset="0"/>
              <a:buNone/>
            </a:pPr>
            <a:endParaRPr lang="en-GB" altLang="es-ES" sz="500" dirty="0">
              <a:solidFill>
                <a:srgbClr val="9E1B34"/>
              </a:solidFill>
              <a:latin typeface="Gill Sans"/>
            </a:endParaRPr>
          </a:p>
          <a:p>
            <a:pPr algn="just">
              <a:buFont typeface="Arial" panose="020B0604020202020204" pitchFamily="34" charset="0"/>
              <a:buNone/>
            </a:pPr>
            <a:r>
              <a:rPr lang="en-GB" altLang="es-ES" sz="900" dirty="0">
                <a:solidFill>
                  <a:srgbClr val="9E1B34"/>
                </a:solidFill>
                <a:latin typeface="Gill Sans"/>
              </a:rPr>
              <a:t>As ICO's Chief Financial Officer, he is responsible for designing and assessing the general lines of action, managing the raising of the funds needed by the Institute to carry out its lending activity and coordinating the Institute's international and institutional relations.</a:t>
            </a:r>
          </a:p>
        </p:txBody>
      </p:sp>
      <p:pic>
        <p:nvPicPr>
          <p:cNvPr id="63502" name="Picture 16" descr="Pablo Zalba, presidente del ICO">
            <a:extLst>
              <a:ext uri="{FF2B5EF4-FFF2-40B4-BE49-F238E27FC236}">
                <a16:creationId xmlns="" xmlns:a16="http://schemas.microsoft.com/office/drawing/2014/main" id="{53CE07B0-F110-4CA7-8105-861ADB4A2C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2588" y="1865319"/>
            <a:ext cx="939800"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3" name="37 Rectángulo">
            <a:extLst>
              <a:ext uri="{FF2B5EF4-FFF2-40B4-BE49-F238E27FC236}">
                <a16:creationId xmlns="" xmlns:a16="http://schemas.microsoft.com/office/drawing/2014/main" id="{013B8E0E-37B9-4F72-B51F-3F29B57149F7}"/>
              </a:ext>
            </a:extLst>
          </p:cNvPr>
          <p:cNvSpPr>
            <a:spLocks noChangeArrowheads="1"/>
          </p:cNvSpPr>
          <p:nvPr/>
        </p:nvSpPr>
        <p:spPr bwMode="auto">
          <a:xfrm>
            <a:off x="2628900" y="1912944"/>
            <a:ext cx="2423682"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dirty="0">
                <a:solidFill>
                  <a:srgbClr val="9E1B34"/>
                </a:solidFill>
                <a:latin typeface="Gill Sans"/>
              </a:rPr>
              <a:t>Appointed </a:t>
            </a:r>
            <a:r>
              <a:rPr lang="en-GB" altLang="es-ES" sz="900" b="1" dirty="0">
                <a:solidFill>
                  <a:srgbClr val="9E1B34"/>
                </a:solidFill>
                <a:latin typeface="Gill Sans"/>
              </a:rPr>
              <a:t>Chairman of ICO</a:t>
            </a:r>
            <a:r>
              <a:rPr lang="en-GB" altLang="es-ES" sz="900" dirty="0">
                <a:solidFill>
                  <a:srgbClr val="9E1B34"/>
                </a:solidFill>
                <a:latin typeface="Gill Sans"/>
              </a:rPr>
              <a:t> by Royal Decree 537/2016, of 18 November. He holds a degree in Business Administration and Management from the University of </a:t>
            </a:r>
            <a:r>
              <a:rPr lang="en-GB" altLang="es-ES" sz="900" dirty="0" smtClean="0">
                <a:solidFill>
                  <a:srgbClr val="9E1B34"/>
                </a:solidFill>
                <a:latin typeface="Gill Sans"/>
              </a:rPr>
              <a:t>Navarre  and  an  executive MBA from the</a:t>
            </a:r>
            <a:endParaRPr lang="en-GB" altLang="es-ES" sz="900" dirty="0">
              <a:solidFill>
                <a:srgbClr val="9E1B34"/>
              </a:solidFill>
              <a:latin typeface="Gill Sans"/>
            </a:endParaRPr>
          </a:p>
        </p:txBody>
      </p:sp>
      <p:pic>
        <p:nvPicPr>
          <p:cNvPr id="63504" name="Picture 46" descr="Director General de Estrategia y Financiación, Fernando Navarrete">
            <a:extLst>
              <a:ext uri="{FF2B5EF4-FFF2-40B4-BE49-F238E27FC236}">
                <a16:creationId xmlns="" xmlns:a16="http://schemas.microsoft.com/office/drawing/2014/main" id="{445D1BAC-1272-4248-AA95-43F3CCBE4EC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27200" y="4609703"/>
            <a:ext cx="684213"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5" name="37 Rectángulo">
            <a:extLst>
              <a:ext uri="{FF2B5EF4-FFF2-40B4-BE49-F238E27FC236}">
                <a16:creationId xmlns="" xmlns:a16="http://schemas.microsoft.com/office/drawing/2014/main" id="{5E77BD1F-A731-46BA-8415-9136C873182E}"/>
              </a:ext>
            </a:extLst>
          </p:cNvPr>
          <p:cNvSpPr>
            <a:spLocks noChangeArrowheads="1"/>
          </p:cNvSpPr>
          <p:nvPr/>
        </p:nvSpPr>
        <p:spPr bwMode="auto">
          <a:xfrm>
            <a:off x="2413000" y="4937393"/>
            <a:ext cx="2581196"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b="1" dirty="0">
                <a:solidFill>
                  <a:srgbClr val="9E1B34"/>
                </a:solidFill>
                <a:latin typeface="Gill Sans"/>
              </a:rPr>
              <a:t>Chief Financial Officer</a:t>
            </a:r>
            <a:r>
              <a:rPr lang="en-GB" altLang="es-ES" sz="900" dirty="0">
                <a:solidFill>
                  <a:srgbClr val="9E1B34"/>
                </a:solidFill>
                <a:latin typeface="Gill Sans"/>
              </a:rPr>
              <a:t>, he graduated with distinction in economics from the </a:t>
            </a:r>
            <a:r>
              <a:rPr lang="en-GB" altLang="es-ES" sz="900" dirty="0" err="1">
                <a:solidFill>
                  <a:srgbClr val="9E1B34"/>
                </a:solidFill>
                <a:latin typeface="Gill Sans"/>
              </a:rPr>
              <a:t>Complutense</a:t>
            </a:r>
            <a:r>
              <a:rPr lang="en-GB" altLang="es-ES" sz="900" dirty="0">
                <a:solidFill>
                  <a:srgbClr val="9E1B34"/>
                </a:solidFill>
                <a:latin typeface="Gill Sans"/>
              </a:rPr>
              <a:t> </a:t>
            </a:r>
            <a:r>
              <a:rPr lang="en-GB" altLang="es-ES" sz="900" dirty="0" smtClean="0">
                <a:solidFill>
                  <a:srgbClr val="9E1B34"/>
                </a:solidFill>
                <a:latin typeface="Gill Sans"/>
              </a:rPr>
              <a:t>University  </a:t>
            </a:r>
            <a:r>
              <a:rPr lang="en-GB" altLang="es-ES" sz="900" dirty="0">
                <a:solidFill>
                  <a:srgbClr val="9E1B34"/>
                </a:solidFill>
                <a:latin typeface="Gill Sans"/>
              </a:rPr>
              <a:t>of </a:t>
            </a:r>
            <a:r>
              <a:rPr lang="en-GB" altLang="es-ES" sz="900" dirty="0" smtClean="0">
                <a:solidFill>
                  <a:srgbClr val="9E1B34"/>
                </a:solidFill>
                <a:latin typeface="Gill Sans"/>
              </a:rPr>
              <a:t> Madrid and is on extended leave</a:t>
            </a:r>
            <a:endParaRPr lang="en-GB" altLang="es-ES" sz="900" dirty="0">
              <a:solidFill>
                <a:srgbClr val="9E1B34"/>
              </a:solidFill>
              <a:latin typeface="Gill Sans"/>
            </a:endParaRPr>
          </a:p>
        </p:txBody>
      </p:sp>
      <p:sp>
        <p:nvSpPr>
          <p:cNvPr id="63506" name="37 Rectángulo">
            <a:extLst>
              <a:ext uri="{FF2B5EF4-FFF2-40B4-BE49-F238E27FC236}">
                <a16:creationId xmlns="" xmlns:a16="http://schemas.microsoft.com/office/drawing/2014/main" id="{E6C73FE1-450B-4D13-84D2-3092F4FEFBDE}"/>
              </a:ext>
            </a:extLst>
          </p:cNvPr>
          <p:cNvSpPr>
            <a:spLocks noChangeArrowheads="1"/>
          </p:cNvSpPr>
          <p:nvPr/>
        </p:nvSpPr>
        <p:spPr bwMode="auto">
          <a:xfrm>
            <a:off x="1581150" y="5411391"/>
            <a:ext cx="3471432"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dirty="0" smtClean="0">
                <a:solidFill>
                  <a:srgbClr val="9E1B34"/>
                </a:solidFill>
                <a:latin typeface="Gill Sans"/>
              </a:rPr>
              <a:t>from </a:t>
            </a:r>
            <a:r>
              <a:rPr lang="en-GB" altLang="es-ES" sz="900" dirty="0">
                <a:solidFill>
                  <a:srgbClr val="9E1B34"/>
                </a:solidFill>
                <a:latin typeface="Gill Sans"/>
              </a:rPr>
              <a:t>his position as an economist at the Bank of Spain. He completed a postgraduate course in Economics and Finance at the </a:t>
            </a:r>
            <a:r>
              <a:rPr lang="en-GB" altLang="es-ES" sz="900" dirty="0" err="1">
                <a:solidFill>
                  <a:srgbClr val="9E1B34"/>
                </a:solidFill>
                <a:latin typeface="Gill Sans"/>
              </a:rPr>
              <a:t>Center</a:t>
            </a:r>
            <a:r>
              <a:rPr lang="en-GB" altLang="es-ES" sz="900" dirty="0">
                <a:solidFill>
                  <a:srgbClr val="9E1B34"/>
                </a:solidFill>
                <a:latin typeface="Gill Sans"/>
              </a:rPr>
              <a:t> for Monetary and Financial Studies (CEMFI), in Security and Defence at the UCM-Centro Superior de </a:t>
            </a:r>
            <a:r>
              <a:rPr lang="en-GB" altLang="es-ES" sz="900" dirty="0" err="1">
                <a:solidFill>
                  <a:srgbClr val="9E1B34"/>
                </a:solidFill>
                <a:latin typeface="Gill Sans"/>
              </a:rPr>
              <a:t>Estudios</a:t>
            </a:r>
            <a:r>
              <a:rPr lang="en-GB" altLang="es-ES" sz="900" dirty="0">
                <a:solidFill>
                  <a:srgbClr val="9E1B34"/>
                </a:solidFill>
                <a:latin typeface="Gill Sans"/>
              </a:rPr>
              <a:t> de la </a:t>
            </a:r>
            <a:r>
              <a:rPr lang="en-GB" altLang="es-ES" sz="900" dirty="0" err="1">
                <a:solidFill>
                  <a:srgbClr val="9E1B34"/>
                </a:solidFill>
                <a:latin typeface="Gill Sans"/>
              </a:rPr>
              <a:t>Defensa</a:t>
            </a:r>
            <a:r>
              <a:rPr lang="en-GB" altLang="es-ES" sz="900" dirty="0">
                <a:solidFill>
                  <a:srgbClr val="9E1B34"/>
                </a:solidFill>
                <a:latin typeface="Gill Sans"/>
              </a:rPr>
              <a:t> Nacional (CESEDEN) and participated in the Leadership in Public Management Programme at IESE.</a:t>
            </a:r>
          </a:p>
        </p:txBody>
      </p:sp>
      <p:sp>
        <p:nvSpPr>
          <p:cNvPr id="63507" name="41 Rectángulo">
            <a:extLst>
              <a:ext uri="{FF2B5EF4-FFF2-40B4-BE49-F238E27FC236}">
                <a16:creationId xmlns="" xmlns:a16="http://schemas.microsoft.com/office/drawing/2014/main" id="{2A4D9899-84CF-4DBD-8E20-9FAE6921B6E5}"/>
              </a:ext>
            </a:extLst>
          </p:cNvPr>
          <p:cNvSpPr>
            <a:spLocks noChangeArrowheads="1"/>
          </p:cNvSpPr>
          <p:nvPr/>
        </p:nvSpPr>
        <p:spPr bwMode="auto">
          <a:xfrm>
            <a:off x="5959475" y="4781550"/>
            <a:ext cx="2836568"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MARIANO COLMENAR </a:t>
            </a:r>
            <a:r>
              <a:rPr lang="en-GB" altLang="es-ES" sz="800" b="1">
                <a:solidFill>
                  <a:srgbClr val="9E1B34"/>
                </a:solidFill>
                <a:latin typeface="Gill Sans"/>
              </a:rPr>
              <a:t>(since 14/02/2017)</a:t>
            </a:r>
          </a:p>
        </p:txBody>
      </p:sp>
      <p:pic>
        <p:nvPicPr>
          <p:cNvPr id="63508" name="Picture 6" descr="http://www.ico.es/documents/19/32417/Mariano+WEB.jpg/7cbb2d88-0ffd-4b1d-bc1b-a26434a944a7?t=1489571241122">
            <a:extLst>
              <a:ext uri="{FF2B5EF4-FFF2-40B4-BE49-F238E27FC236}">
                <a16:creationId xmlns="" xmlns:a16="http://schemas.microsoft.com/office/drawing/2014/main" id="{4EE8AFF8-1979-44BB-B23F-C67EC1DC8F5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1769" y="4854575"/>
            <a:ext cx="814387" cy="809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509" name="37 Rectángulo">
            <a:extLst>
              <a:ext uri="{FF2B5EF4-FFF2-40B4-BE49-F238E27FC236}">
                <a16:creationId xmlns="" xmlns:a16="http://schemas.microsoft.com/office/drawing/2014/main" id="{CCCBE39A-E97F-44C6-B879-2CAB7464B782}"/>
              </a:ext>
            </a:extLst>
          </p:cNvPr>
          <p:cNvSpPr>
            <a:spLocks noChangeArrowheads="1"/>
          </p:cNvSpPr>
          <p:nvPr/>
        </p:nvSpPr>
        <p:spPr bwMode="auto">
          <a:xfrm>
            <a:off x="6048164" y="5000625"/>
            <a:ext cx="284431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b="1" dirty="0">
                <a:solidFill>
                  <a:srgbClr val="9E1B34"/>
                </a:solidFill>
                <a:latin typeface="Gill Sans"/>
              </a:rPr>
              <a:t>Chief Investment Officer</a:t>
            </a:r>
            <a:r>
              <a:rPr lang="en-GB" sz="900" b="1" dirty="0">
                <a:solidFill>
                  <a:srgbClr val="9E1B34"/>
                </a:solidFill>
                <a:latin typeface="Gill Sans"/>
              </a:rPr>
              <a:t>, </a:t>
            </a:r>
            <a:r>
              <a:rPr lang="en-GB" altLang="es-ES" sz="900" dirty="0">
                <a:solidFill>
                  <a:srgbClr val="9E1B34"/>
                </a:solidFill>
                <a:latin typeface="Gill Sans"/>
              </a:rPr>
              <a:t>he graduated in business studies from the University of </a:t>
            </a:r>
            <a:r>
              <a:rPr lang="en-GB" altLang="es-ES" sz="900" dirty="0" err="1">
                <a:solidFill>
                  <a:srgbClr val="9E1B34"/>
                </a:solidFill>
                <a:latin typeface="Gill Sans"/>
              </a:rPr>
              <a:t>Alcalá</a:t>
            </a:r>
            <a:r>
              <a:rPr lang="en-GB" altLang="es-ES" sz="900" dirty="0">
                <a:solidFill>
                  <a:srgbClr val="9E1B34"/>
                </a:solidFill>
                <a:latin typeface="Gill Sans"/>
              </a:rPr>
              <a:t> de Henares and holds an MBA from the University of San Francisco's McLaren School of Management. </a:t>
            </a:r>
          </a:p>
        </p:txBody>
      </p:sp>
      <p:sp>
        <p:nvSpPr>
          <p:cNvPr id="63510" name="37 Rectángulo">
            <a:extLst>
              <a:ext uri="{FF2B5EF4-FFF2-40B4-BE49-F238E27FC236}">
                <a16:creationId xmlns="" xmlns:a16="http://schemas.microsoft.com/office/drawing/2014/main" id="{F70B3939-FF02-4271-83A6-56636E9D4B1D}"/>
              </a:ext>
            </a:extLst>
          </p:cNvPr>
          <p:cNvSpPr>
            <a:spLocks noChangeArrowheads="1"/>
          </p:cNvSpPr>
          <p:nvPr/>
        </p:nvSpPr>
        <p:spPr bwMode="auto">
          <a:xfrm>
            <a:off x="5111750" y="5697538"/>
            <a:ext cx="384250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He is a financial markets specialist with experience in implementing and managing cross-asset sector teams in global and national corporate banks, analysing companies listed on financial markets and advising domestic and international investors. </a:t>
            </a:r>
          </a:p>
        </p:txBody>
      </p:sp>
      <p:grpSp>
        <p:nvGrpSpPr>
          <p:cNvPr id="5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3" name="8 Rectángulo">
              <a:hlinkClick r:id="rId6"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4" name="8 Rectángulo">
              <a:hlinkClick r:id="rId7"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5" name="8 Rectángulo">
              <a:hlinkClick r:id="rId8"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6" name="8 Rectángulo">
              <a:hlinkClick r:id="rId9"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7" name="8 Rectángulo">
              <a:hlinkClick r:id="rId10"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8" name="8 Rectángulo">
              <a:hlinkClick r:id="rId11"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9" name="8 Rectángulo">
              <a:hlinkClick r:id="rId12"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0" name="8 Rectángulo">
              <a:hlinkClick r:id="rId13"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1" name="8 Rectángulo">
              <a:hlinkClick r:id="rId14"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2" name="8 Rectángulo">
              <a:hlinkClick r:id="rId15"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3" name="8 Rectángulo">
              <a:hlinkClick r:id="rId16"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4" name="8 Rectángulo">
              <a:hlinkClick r:id="rId17"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6" name="35 Grupo"/>
          <p:cNvGrpSpPr/>
          <p:nvPr/>
        </p:nvGrpSpPr>
        <p:grpSpPr>
          <a:xfrm>
            <a:off x="93663" y="5481228"/>
            <a:ext cx="1320800" cy="684622"/>
            <a:chOff x="93663" y="5481228"/>
            <a:chExt cx="1320800" cy="684622"/>
          </a:xfrm>
        </p:grpSpPr>
        <p:sp>
          <p:nvSpPr>
            <p:cNvPr id="37" name="8 Rectángulo">
              <a:hlinkClick r:id="rId18"/>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8" name="Picture 10" descr="http://images.gofreedownload.net/3-gray-printer-33855.jpg">
              <a:hlinkClick r:id="rId18"/>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9"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70700811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2BBB91CD-CFB8-46EB-96F6-EE1FB8A550D0}"/>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15F0E9B9-1F1E-40D7-8999-A5C68BDDE906}"/>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8CBF8735-51F3-4489-AFCE-24BEF9A84C1E}"/>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287DA76F-B36D-4250-8233-371F5E312998}" type="slidenum">
              <a:rPr lang="es-ES" altLang="es-ES" sz="1600" b="1">
                <a:solidFill>
                  <a:srgbClr val="FFC000"/>
                </a:solidFill>
              </a:rPr>
              <a:pPr eaLnBrk="1" hangingPunct="1">
                <a:spcBef>
                  <a:spcPct val="0"/>
                </a:spcBef>
                <a:buFontTx/>
                <a:buNone/>
              </a:pPr>
              <a:t>62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487988BF-D34F-4516-A1DF-7D958B40A43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4518" name="Picture 2">
            <a:extLst>
              <a:ext uri="{FF2B5EF4-FFF2-40B4-BE49-F238E27FC236}">
                <a16:creationId xmlns="" xmlns:a16="http://schemas.microsoft.com/office/drawing/2014/main" id="{29F9A146-BAB5-4F59-8A8C-0E48AEFCAE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9" name="AutoShape 6" descr="Resultado de imagen de imagen de calendario 2016">
            <a:extLst>
              <a:ext uri="{FF2B5EF4-FFF2-40B4-BE49-F238E27FC236}">
                <a16:creationId xmlns="" xmlns:a16="http://schemas.microsoft.com/office/drawing/2014/main" id="{A0E8D5C8-D4A5-45F4-B7C3-4D4C1CF4D0CF}"/>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4520" name="8 Rectángulo">
            <a:extLst>
              <a:ext uri="{FF2B5EF4-FFF2-40B4-BE49-F238E27FC236}">
                <a16:creationId xmlns="" xmlns:a16="http://schemas.microsoft.com/office/drawing/2014/main" id="{B624BF94-7452-4379-A8E0-AADBADCA8281}"/>
              </a:ext>
            </a:extLst>
          </p:cNvPr>
          <p:cNvSpPr>
            <a:spLocks noChangeArrowheads="1"/>
          </p:cNvSpPr>
          <p:nvPr/>
        </p:nvSpPr>
        <p:spPr bwMode="auto">
          <a:xfrm>
            <a:off x="1600200" y="944563"/>
            <a:ext cx="7148513"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MANAGEMENT BODIES</a:t>
            </a:r>
          </a:p>
        </p:txBody>
      </p:sp>
      <p:sp>
        <p:nvSpPr>
          <p:cNvPr id="35" name="41 Rectángulo">
            <a:extLst>
              <a:ext uri="{FF2B5EF4-FFF2-40B4-BE49-F238E27FC236}">
                <a16:creationId xmlns="" xmlns:a16="http://schemas.microsoft.com/office/drawing/2014/main" id="{DE95F40E-FE53-43B4-96FF-425D1DC52E25}"/>
              </a:ext>
            </a:extLst>
          </p:cNvPr>
          <p:cNvSpPr>
            <a:spLocks noChangeArrowheads="1"/>
          </p:cNvSpPr>
          <p:nvPr/>
        </p:nvSpPr>
        <p:spPr bwMode="auto">
          <a:xfrm>
            <a:off x="1600200" y="1304925"/>
            <a:ext cx="7148513" cy="378565"/>
          </a:xfrm>
          <a:prstGeom prst="rect">
            <a:avLst/>
          </a:prstGeom>
          <a:noFill/>
          <a:ln w="9525">
            <a:solidFill>
              <a:srgbClr val="EBAB00"/>
            </a:solidFill>
            <a:miter lim="800000"/>
            <a:headEnd/>
            <a:tailEnd/>
          </a:ln>
          <a:extLst/>
        </p:spPr>
        <p:txBody>
          <a:bodyPr>
            <a:spAutoFit/>
          </a:bodyPr>
          <a:lstStyle>
            <a:lvl1pPr marL="180975" indent="-180975"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0" indent="0" eaLnBrk="1" hangingPunct="1">
              <a:spcBef>
                <a:spcPct val="0"/>
              </a:spcBef>
              <a:buFont typeface="Arial" pitchFamily="34" charset="0"/>
              <a:buNone/>
              <a:defRPr/>
            </a:pPr>
            <a:r>
              <a:rPr lang="en-GB" altLang="es-ES" sz="930" b="1" dirty="0">
                <a:solidFill>
                  <a:srgbClr val="9E1B34"/>
                </a:solidFill>
                <a:latin typeface="Gill Sans" charset="0"/>
              </a:rPr>
              <a:t>PROFESSIONAL HISTORY OF THE CHAIRMAN, THE DIRECTORS GENERAL AND THE DEPUTY </a:t>
            </a:r>
            <a:r>
              <a:rPr lang="en-GB" altLang="es-ES" sz="900" b="1" dirty="0">
                <a:solidFill>
                  <a:srgbClr val="9E1B34"/>
                </a:solidFill>
                <a:latin typeface="Gill Sans" charset="0"/>
              </a:rPr>
              <a:t>DIRECTOR OF LEGAL </a:t>
            </a:r>
            <a:r>
              <a:rPr lang="en-GB" altLang="es-ES" sz="930" b="1" dirty="0">
                <a:solidFill>
                  <a:srgbClr val="9E1B34"/>
                </a:solidFill>
                <a:latin typeface="Gill Sans" charset="0"/>
              </a:rPr>
              <a:t>SERVICES </a:t>
            </a:r>
            <a:endParaRPr lang="en-GB" altLang="es-ES" sz="930" b="1" dirty="0" smtClean="0">
              <a:solidFill>
                <a:srgbClr val="9E1B34"/>
              </a:solidFill>
              <a:latin typeface="Gill Sans" charset="0"/>
            </a:endParaRPr>
          </a:p>
        </p:txBody>
      </p:sp>
      <p:sp>
        <p:nvSpPr>
          <p:cNvPr id="64522" name="41 Rectángulo">
            <a:extLst>
              <a:ext uri="{FF2B5EF4-FFF2-40B4-BE49-F238E27FC236}">
                <a16:creationId xmlns="" xmlns:a16="http://schemas.microsoft.com/office/drawing/2014/main" id="{3D470765-7747-47D2-A20E-96B7CAD379F6}"/>
              </a:ext>
            </a:extLst>
          </p:cNvPr>
          <p:cNvSpPr>
            <a:spLocks noChangeArrowheads="1"/>
          </p:cNvSpPr>
          <p:nvPr/>
        </p:nvSpPr>
        <p:spPr bwMode="auto">
          <a:xfrm>
            <a:off x="2400300" y="3912083"/>
            <a:ext cx="2405063"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dirty="0">
                <a:solidFill>
                  <a:srgbClr val="9E1B34"/>
                </a:solidFill>
                <a:latin typeface="Gill Sans"/>
              </a:rPr>
              <a:t>GERARDO GIMENO GRIÑO</a:t>
            </a:r>
          </a:p>
        </p:txBody>
      </p:sp>
      <p:sp>
        <p:nvSpPr>
          <p:cNvPr id="64523" name="37 Rectángulo">
            <a:extLst>
              <a:ext uri="{FF2B5EF4-FFF2-40B4-BE49-F238E27FC236}">
                <a16:creationId xmlns="" xmlns:a16="http://schemas.microsoft.com/office/drawing/2014/main" id="{17417407-86CC-433B-9C58-3CFA1C1B065C}"/>
              </a:ext>
            </a:extLst>
          </p:cNvPr>
          <p:cNvSpPr>
            <a:spLocks noChangeArrowheads="1"/>
          </p:cNvSpPr>
          <p:nvPr/>
        </p:nvSpPr>
        <p:spPr bwMode="auto">
          <a:xfrm>
            <a:off x="1600200" y="4850459"/>
            <a:ext cx="3436938" cy="1458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dirty="0" smtClean="0">
                <a:solidFill>
                  <a:srgbClr val="9E1B34"/>
                </a:solidFill>
                <a:latin typeface="Gill Sans"/>
              </a:rPr>
              <a:t>He </a:t>
            </a:r>
            <a:r>
              <a:rPr lang="en-GB" altLang="es-ES" sz="900" dirty="0">
                <a:solidFill>
                  <a:srgbClr val="9E1B34"/>
                </a:solidFill>
                <a:latin typeface="Gill Sans"/>
              </a:rPr>
              <a:t>has spent much of his career at the BBVA Group, holding different management positions such as Country Manager in Germany, Director General for Risk and Recovery in Colombia and Mexico and Director of Risk Monitoring and Recovery at the BBVA Group. He was subsequently made a financial director in the industry, complementing his work as a business advisor in the areas of finance, planning and cooperative government.</a:t>
            </a:r>
          </a:p>
          <a:p>
            <a:pPr algn="just">
              <a:buFont typeface="Arial" panose="020B0604020202020204" pitchFamily="34" charset="0"/>
              <a:buNone/>
            </a:pPr>
            <a:endParaRPr lang="en-GB" altLang="es-ES" sz="500" dirty="0">
              <a:solidFill>
                <a:srgbClr val="9E1B34"/>
              </a:solidFill>
              <a:latin typeface="Gill Sans"/>
            </a:endParaRPr>
          </a:p>
          <a:p>
            <a:pPr algn="just">
              <a:buFont typeface="Arial" panose="020B0604020202020204" pitchFamily="34" charset="0"/>
              <a:buNone/>
            </a:pPr>
            <a:r>
              <a:rPr lang="en-GB" altLang="es-ES" sz="900" dirty="0">
                <a:solidFill>
                  <a:srgbClr val="9E1B34"/>
                </a:solidFill>
                <a:latin typeface="Gill Sans"/>
              </a:rPr>
              <a:t>He has taught master's programmes and given conferences at prestigious academic institutions in Spain and Latin America.</a:t>
            </a:r>
          </a:p>
        </p:txBody>
      </p:sp>
      <p:pic>
        <p:nvPicPr>
          <p:cNvPr id="64524" name="Picture 2" descr="Director General de Riesgos y Control Financiero, Gerardo Gimeno">
            <a:extLst>
              <a:ext uri="{FF2B5EF4-FFF2-40B4-BE49-F238E27FC236}">
                <a16:creationId xmlns="" xmlns:a16="http://schemas.microsoft.com/office/drawing/2014/main" id="{689CF2B8-D27B-4852-953A-3494E9FF79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00200" y="3998913"/>
            <a:ext cx="803275" cy="81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5" name="37 Rectángulo">
            <a:extLst>
              <a:ext uri="{FF2B5EF4-FFF2-40B4-BE49-F238E27FC236}">
                <a16:creationId xmlns="" xmlns:a16="http://schemas.microsoft.com/office/drawing/2014/main" id="{EF7A303A-1B19-47AD-9395-2255B5C7855D}"/>
              </a:ext>
            </a:extLst>
          </p:cNvPr>
          <p:cNvSpPr>
            <a:spLocks noChangeArrowheads="1"/>
          </p:cNvSpPr>
          <p:nvPr/>
        </p:nvSpPr>
        <p:spPr bwMode="auto">
          <a:xfrm>
            <a:off x="2484438" y="4131158"/>
            <a:ext cx="2552700" cy="106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b="1" dirty="0">
                <a:solidFill>
                  <a:srgbClr val="9E1B34"/>
                </a:solidFill>
                <a:latin typeface="Gill Sans"/>
              </a:rPr>
              <a:t>Chief Risk Officer</a:t>
            </a:r>
            <a:r>
              <a:rPr lang="en-GB" altLang="es-ES" sz="900" dirty="0">
                <a:solidFill>
                  <a:srgbClr val="9E1B34"/>
                </a:solidFill>
                <a:latin typeface="Gill Sans"/>
              </a:rPr>
              <a:t>, holds a doctorate in economics and business. Graduated with distinction. He also completed the Executive Programme at ESADE and various courses in the IESE and the </a:t>
            </a:r>
            <a:r>
              <a:rPr lang="en-GB" altLang="es-ES" sz="900" dirty="0" err="1">
                <a:solidFill>
                  <a:srgbClr val="9E1B34"/>
                </a:solidFill>
                <a:latin typeface="Gill Sans"/>
              </a:rPr>
              <a:t>Instituto</a:t>
            </a:r>
            <a:r>
              <a:rPr lang="en-GB" altLang="es-ES" sz="900" dirty="0">
                <a:solidFill>
                  <a:srgbClr val="9E1B34"/>
                </a:solidFill>
                <a:latin typeface="Gill Sans"/>
              </a:rPr>
              <a:t> de </a:t>
            </a:r>
            <a:r>
              <a:rPr lang="en-GB" altLang="es-ES" sz="900" dirty="0" err="1">
                <a:solidFill>
                  <a:srgbClr val="9E1B34"/>
                </a:solidFill>
                <a:latin typeface="Gill Sans"/>
              </a:rPr>
              <a:t>Empresa</a:t>
            </a:r>
            <a:r>
              <a:rPr lang="en-GB" altLang="es-ES" sz="900" dirty="0">
                <a:solidFill>
                  <a:srgbClr val="9E1B34"/>
                </a:solidFill>
                <a:latin typeface="Gill Sans"/>
              </a:rPr>
              <a:t>.</a:t>
            </a:r>
          </a:p>
        </p:txBody>
      </p:sp>
      <p:sp>
        <p:nvSpPr>
          <p:cNvPr id="64526" name="37 Rectángulo">
            <a:extLst>
              <a:ext uri="{FF2B5EF4-FFF2-40B4-BE49-F238E27FC236}">
                <a16:creationId xmlns="" xmlns:a16="http://schemas.microsoft.com/office/drawing/2014/main" id="{C979D93E-DD66-4C17-82C6-0956A57EBD25}"/>
              </a:ext>
            </a:extLst>
          </p:cNvPr>
          <p:cNvSpPr>
            <a:spLocks noChangeArrowheads="1"/>
          </p:cNvSpPr>
          <p:nvPr/>
        </p:nvSpPr>
        <p:spPr bwMode="auto">
          <a:xfrm>
            <a:off x="1585913" y="1736812"/>
            <a:ext cx="3490912" cy="2151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dirty="0">
                <a:solidFill>
                  <a:srgbClr val="9E1B34"/>
                </a:solidFill>
                <a:latin typeface="Gill Sans"/>
              </a:rPr>
              <a:t>He has spent his entire professional career in the financial sector, at major banks such as Paribas, Barclays and Credit Suisse, and has spent the last nine years as a director at Banco Santander in Global Corporate Banking.</a:t>
            </a:r>
          </a:p>
          <a:p>
            <a:pPr algn="just">
              <a:buFont typeface="Arial" panose="020B0604020202020204" pitchFamily="34" charset="0"/>
              <a:buNone/>
            </a:pPr>
            <a:endParaRPr lang="en-GB" altLang="es-ES" sz="500" dirty="0">
              <a:solidFill>
                <a:srgbClr val="9E1B34"/>
              </a:solidFill>
              <a:latin typeface="Gill Sans"/>
            </a:endParaRPr>
          </a:p>
          <a:p>
            <a:pPr algn="just">
              <a:buFont typeface="Arial" panose="020B0604020202020204" pitchFamily="34" charset="0"/>
              <a:buNone/>
            </a:pPr>
            <a:r>
              <a:rPr lang="en-GB" altLang="es-ES" sz="900" dirty="0">
                <a:solidFill>
                  <a:srgbClr val="9E1B34"/>
                </a:solidFill>
                <a:latin typeface="Gill Sans"/>
              </a:rPr>
              <a:t>As Chief Investment Officer of ICO, he is responsible for generating and managing investments and loans with corporate clients and SMEs through ICO's national and international direct financing facilities and second-floor facilities respectively, as well as managing the state's funds and the lending activity derived from economic policy decisions. He is also deputy chairman of Axis, the venture capital management entity wholly owned by ICO, and a member of the investment committee of the funds managed by that entity.</a:t>
            </a:r>
          </a:p>
        </p:txBody>
      </p:sp>
      <p:sp>
        <p:nvSpPr>
          <p:cNvPr id="64527" name="37 Rectángulo">
            <a:extLst>
              <a:ext uri="{FF2B5EF4-FFF2-40B4-BE49-F238E27FC236}">
                <a16:creationId xmlns="" xmlns:a16="http://schemas.microsoft.com/office/drawing/2014/main" id="{642027DD-0667-4995-96DF-B55B7BE7DDFD}"/>
              </a:ext>
            </a:extLst>
          </p:cNvPr>
          <p:cNvSpPr>
            <a:spLocks noChangeArrowheads="1"/>
          </p:cNvSpPr>
          <p:nvPr/>
        </p:nvSpPr>
        <p:spPr bwMode="auto">
          <a:xfrm>
            <a:off x="5173663" y="1682750"/>
            <a:ext cx="355282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As ICO's Director General of Finance and Risk, he is responsible for finance and equity management at the Institute, in addition to the design, instrumentation and monitoring of the global risk policy. Furthermore, he leads and coordinates the analysis, monitoring and supervision of the credit risk of ICO clients and the management of asset and liability operations.</a:t>
            </a:r>
          </a:p>
        </p:txBody>
      </p:sp>
      <p:sp>
        <p:nvSpPr>
          <p:cNvPr id="64528" name="41 Rectángulo">
            <a:extLst>
              <a:ext uri="{FF2B5EF4-FFF2-40B4-BE49-F238E27FC236}">
                <a16:creationId xmlns="" xmlns:a16="http://schemas.microsoft.com/office/drawing/2014/main" id="{0D794BFA-E42F-469D-BBC8-5249EAF9F68B}"/>
              </a:ext>
            </a:extLst>
          </p:cNvPr>
          <p:cNvSpPr>
            <a:spLocks noChangeArrowheads="1"/>
          </p:cNvSpPr>
          <p:nvPr/>
        </p:nvSpPr>
        <p:spPr bwMode="auto">
          <a:xfrm>
            <a:off x="6110288" y="2806700"/>
            <a:ext cx="24542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Mª TERESA MOGÍN BARQUÍN</a:t>
            </a:r>
          </a:p>
        </p:txBody>
      </p:sp>
      <p:sp>
        <p:nvSpPr>
          <p:cNvPr id="64529" name="37 Rectángulo">
            <a:extLst>
              <a:ext uri="{FF2B5EF4-FFF2-40B4-BE49-F238E27FC236}">
                <a16:creationId xmlns="" xmlns:a16="http://schemas.microsoft.com/office/drawing/2014/main" id="{410D21DD-724B-4EAA-9CA6-B6FC0C15E036}"/>
              </a:ext>
            </a:extLst>
          </p:cNvPr>
          <p:cNvSpPr>
            <a:spLocks noChangeArrowheads="1"/>
          </p:cNvSpPr>
          <p:nvPr/>
        </p:nvSpPr>
        <p:spPr bwMode="auto">
          <a:xfrm>
            <a:off x="5173663" y="3802063"/>
            <a:ext cx="3552825" cy="2687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a:solidFill>
                  <a:srgbClr val="9E1B34"/>
                </a:solidFill>
                <a:latin typeface="Gill Sans"/>
              </a:rPr>
              <a:t>Public sector: INFE (now ICEX), Public Service, Infancy and Social Action and the Office of Patents and Trademarks. Furthermore, she has worked at the Spanish Agency of International Cooperation and at the IEO and has served as director general of the Real Madrid Foundation.</a:t>
            </a:r>
          </a:p>
          <a:p>
            <a:pPr algn="just">
              <a:buFont typeface="Arial" panose="020B0604020202020204" pitchFamily="34" charset="0"/>
              <a:buNone/>
            </a:pPr>
            <a:endParaRPr lang="en-GB" altLang="es-ES" sz="500">
              <a:solidFill>
                <a:srgbClr val="9E1B34"/>
              </a:solidFill>
              <a:latin typeface="Gill Sans"/>
            </a:endParaRPr>
          </a:p>
          <a:p>
            <a:pPr algn="just">
              <a:buFont typeface="Arial" panose="020B0604020202020204" pitchFamily="34" charset="0"/>
              <a:buNone/>
            </a:pPr>
            <a:r>
              <a:rPr lang="en-GB" altLang="es-ES" sz="900">
                <a:solidFill>
                  <a:srgbClr val="9E1B34"/>
                </a:solidFill>
                <a:latin typeface="Gill Sans"/>
              </a:rPr>
              <a:t>She has participated as a speaker and lecturer in numerous courses, conferences, congresses and summer universities both in Spain and Latin America (in particular in Mexico, Colombia, Peru, Argentina, Chile and Bolivia). She has recently been a visiting professor at ESADE in the areas of administration and public management.</a:t>
            </a:r>
          </a:p>
          <a:p>
            <a:pPr algn="just">
              <a:buFont typeface="Arial" panose="020B0604020202020204" pitchFamily="34" charset="0"/>
              <a:buNone/>
            </a:pPr>
            <a:endParaRPr lang="en-GB" altLang="es-ES" sz="500">
              <a:solidFill>
                <a:srgbClr val="9E1B34"/>
              </a:solidFill>
              <a:latin typeface="Gill Sans"/>
            </a:endParaRPr>
          </a:p>
          <a:p>
            <a:pPr algn="just">
              <a:buFont typeface="Arial" panose="020B0604020202020204" pitchFamily="34" charset="0"/>
              <a:buNone/>
            </a:pPr>
            <a:r>
              <a:rPr lang="en-GB" altLang="es-ES" sz="900">
                <a:solidFill>
                  <a:srgbClr val="9E1B34"/>
                </a:solidFill>
                <a:latin typeface="Gill Sans"/>
              </a:rPr>
              <a:t>As the Director General for Technology and Resources at ICO, he plans and executes policies in the sphere of technology, human resources and materials. He also co-ordinates the systems and projects relating to efficiency and how the organisation runs.</a:t>
            </a:r>
          </a:p>
        </p:txBody>
      </p:sp>
      <p:pic>
        <p:nvPicPr>
          <p:cNvPr id="64530" name="Picture 4" descr="Directora General Técnica y de Recursos, Teresa Mogín">
            <a:extLst>
              <a:ext uri="{FF2B5EF4-FFF2-40B4-BE49-F238E27FC236}">
                <a16:creationId xmlns="" xmlns:a16="http://schemas.microsoft.com/office/drawing/2014/main" id="{D8D42515-D903-4CA8-8B13-AF60E05134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91125" y="2852738"/>
            <a:ext cx="89693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31" name="37 Rectángulo">
            <a:extLst>
              <a:ext uri="{FF2B5EF4-FFF2-40B4-BE49-F238E27FC236}">
                <a16:creationId xmlns="" xmlns:a16="http://schemas.microsoft.com/office/drawing/2014/main" id="{47711571-548A-49E1-BC0E-74A00E09444E}"/>
              </a:ext>
            </a:extLst>
          </p:cNvPr>
          <p:cNvSpPr>
            <a:spLocks noChangeArrowheads="1"/>
          </p:cNvSpPr>
          <p:nvPr/>
        </p:nvSpPr>
        <p:spPr bwMode="auto">
          <a:xfrm>
            <a:off x="6110288" y="3062288"/>
            <a:ext cx="2616200"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 typeface="Arial" panose="020B0604020202020204" pitchFamily="34" charset="0"/>
              <a:buNone/>
            </a:pPr>
            <a:r>
              <a:rPr lang="en-GB" altLang="es-ES" sz="900" b="1">
                <a:solidFill>
                  <a:srgbClr val="9E1B34"/>
                </a:solidFill>
                <a:latin typeface="Gill Sans"/>
              </a:rPr>
              <a:t>Chief Human Resources Officer, </a:t>
            </a:r>
            <a:r>
              <a:rPr lang="en-GB" altLang="es-ES" sz="900">
                <a:solidFill>
                  <a:srgbClr val="9E1B34"/>
                </a:solidFill>
                <a:latin typeface="Gill Sans"/>
              </a:rPr>
              <a:t> she is an economist and a civil servant. She has worked in management roles for 17 years in different areas and government departments. </a:t>
            </a:r>
          </a:p>
        </p:txBody>
      </p:sp>
      <p:grpSp>
        <p:nvGrpSpPr>
          <p:cNvPr id="49"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0"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1"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2"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3" name="32 Grupo"/>
          <p:cNvGrpSpPr/>
          <p:nvPr/>
        </p:nvGrpSpPr>
        <p:grpSpPr>
          <a:xfrm>
            <a:off x="93663" y="5481228"/>
            <a:ext cx="1320800" cy="684622"/>
            <a:chOff x="93663" y="5481228"/>
            <a:chExt cx="1320800" cy="684622"/>
          </a:xfrm>
        </p:grpSpPr>
        <p:sp>
          <p:nvSpPr>
            <p:cNvPr id="34"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218988542"/>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B5C7226C-D098-4A76-8ED4-37704BD3DD88}"/>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FD334189-1F4F-4884-A9FE-A3D722C42F6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E61E46EE-BC4C-44C9-8103-BB7430ED4C1A}"/>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99ABEC8C-3E8B-4739-BF58-8F852D573206}" type="slidenum">
              <a:rPr lang="es-ES" altLang="es-ES" sz="1600" b="1">
                <a:solidFill>
                  <a:srgbClr val="FFC000"/>
                </a:solidFill>
              </a:rPr>
              <a:pPr eaLnBrk="1" hangingPunct="1">
                <a:spcBef>
                  <a:spcPct val="0"/>
                </a:spcBef>
                <a:buFontTx/>
                <a:buNone/>
              </a:pPr>
              <a:t>63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6A0EAAC3-7897-4D64-A538-28EB8C4A80F9}"/>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5542" name="Picture 2">
            <a:extLst>
              <a:ext uri="{FF2B5EF4-FFF2-40B4-BE49-F238E27FC236}">
                <a16:creationId xmlns="" xmlns:a16="http://schemas.microsoft.com/office/drawing/2014/main" id="{30021AE3-0D30-4362-B340-30BE0222FE5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3" name="AutoShape 6" descr="Resultado de imagen de imagen de calendario 2016">
            <a:extLst>
              <a:ext uri="{FF2B5EF4-FFF2-40B4-BE49-F238E27FC236}">
                <a16:creationId xmlns="" xmlns:a16="http://schemas.microsoft.com/office/drawing/2014/main" id="{CFCFAD46-C1E4-46D0-ABDF-B58A50695F51}"/>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65544" name="8 Rectángulo">
            <a:extLst>
              <a:ext uri="{FF2B5EF4-FFF2-40B4-BE49-F238E27FC236}">
                <a16:creationId xmlns="" xmlns:a16="http://schemas.microsoft.com/office/drawing/2014/main" id="{ACDBEEB4-0DFA-4194-9E7F-C3102CF611F8}"/>
              </a:ext>
            </a:extLst>
          </p:cNvPr>
          <p:cNvSpPr>
            <a:spLocks noChangeArrowheads="1"/>
          </p:cNvSpPr>
          <p:nvPr/>
        </p:nvSpPr>
        <p:spPr bwMode="auto">
          <a:xfrm>
            <a:off x="1763713" y="944563"/>
            <a:ext cx="6985000"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MANAGEMENT BODIES</a:t>
            </a:r>
          </a:p>
        </p:txBody>
      </p:sp>
      <p:sp>
        <p:nvSpPr>
          <p:cNvPr id="65545" name="41 Rectángulo">
            <a:extLst>
              <a:ext uri="{FF2B5EF4-FFF2-40B4-BE49-F238E27FC236}">
                <a16:creationId xmlns="" xmlns:a16="http://schemas.microsoft.com/office/drawing/2014/main" id="{5587098C-319C-4E5C-B25F-655DEBCA2D8F}"/>
              </a:ext>
            </a:extLst>
          </p:cNvPr>
          <p:cNvSpPr>
            <a:spLocks noChangeArrowheads="1"/>
          </p:cNvSpPr>
          <p:nvPr/>
        </p:nvSpPr>
        <p:spPr bwMode="auto">
          <a:xfrm>
            <a:off x="1763713" y="1341438"/>
            <a:ext cx="6985000" cy="369332"/>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Arial" panose="020B0604020202020204" pitchFamily="34" charset="0"/>
              <a:buNone/>
            </a:pPr>
            <a:r>
              <a:rPr lang="en-GB" altLang="es-ES" sz="900" b="1" dirty="0">
                <a:solidFill>
                  <a:srgbClr val="9E1B34"/>
                </a:solidFill>
                <a:latin typeface="Gill Sans"/>
              </a:rPr>
              <a:t>PROFESSIONAL HISTORY OF THE CHAIRMAN, THE DIRECTORS GENERAL AND THE DEPUTY DIRECTOR OF LEGAL </a:t>
            </a:r>
            <a:r>
              <a:rPr lang="en-GB" altLang="es-ES" sz="900" b="1" dirty="0" smtClean="0">
                <a:solidFill>
                  <a:srgbClr val="9E1B34"/>
                </a:solidFill>
                <a:latin typeface="Gill Sans"/>
              </a:rPr>
              <a:t>SERVICES </a:t>
            </a:r>
            <a:endParaRPr lang="en-GB" altLang="es-ES" sz="900" b="1" dirty="0">
              <a:solidFill>
                <a:srgbClr val="9E1B34"/>
              </a:solidFill>
              <a:latin typeface="Gill Sans"/>
            </a:endParaRPr>
          </a:p>
        </p:txBody>
      </p:sp>
      <p:sp>
        <p:nvSpPr>
          <p:cNvPr id="65546" name="41 Rectángulo">
            <a:extLst>
              <a:ext uri="{FF2B5EF4-FFF2-40B4-BE49-F238E27FC236}">
                <a16:creationId xmlns="" xmlns:a16="http://schemas.microsoft.com/office/drawing/2014/main" id="{47B64C07-0DAC-4591-B68D-CDF18EFC741C}"/>
              </a:ext>
            </a:extLst>
          </p:cNvPr>
          <p:cNvSpPr>
            <a:spLocks noChangeArrowheads="1"/>
          </p:cNvSpPr>
          <p:nvPr/>
        </p:nvSpPr>
        <p:spPr bwMode="auto">
          <a:xfrm>
            <a:off x="2833688" y="1854200"/>
            <a:ext cx="281146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80975"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Ø"/>
            </a:pPr>
            <a:r>
              <a:rPr lang="en-GB" altLang="es-ES" sz="1000" b="1">
                <a:solidFill>
                  <a:srgbClr val="9E1B34"/>
                </a:solidFill>
                <a:latin typeface="Gill Sans"/>
              </a:rPr>
              <a:t>LAURA DE RIVERA GARCÍA DE LEÁNIZ</a:t>
            </a:r>
          </a:p>
        </p:txBody>
      </p:sp>
      <p:sp>
        <p:nvSpPr>
          <p:cNvPr id="65547" name="37 Rectángulo">
            <a:extLst>
              <a:ext uri="{FF2B5EF4-FFF2-40B4-BE49-F238E27FC236}">
                <a16:creationId xmlns="" xmlns:a16="http://schemas.microsoft.com/office/drawing/2014/main" id="{78521017-580F-489D-A36D-04656E795098}"/>
              </a:ext>
            </a:extLst>
          </p:cNvPr>
          <p:cNvSpPr>
            <a:spLocks noChangeArrowheads="1"/>
          </p:cNvSpPr>
          <p:nvPr/>
        </p:nvSpPr>
        <p:spPr bwMode="auto">
          <a:xfrm>
            <a:off x="1884363" y="2730500"/>
            <a:ext cx="3803650" cy="3435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Tx/>
              <a:buNone/>
            </a:pPr>
            <a:r>
              <a:rPr lang="en-GB" altLang="es-ES" sz="900">
                <a:solidFill>
                  <a:srgbClr val="9E1B34"/>
                </a:solidFill>
                <a:latin typeface="Gill Sans"/>
              </a:rPr>
              <a:t>She started her career in 1999 as a lawyer at Uría y Menéndez in the commercial department. Afterwards, she became a member of the Association of State Attorneys in 2003, and has worked for the government legal service in Madrid and Barcelona.</a:t>
            </a:r>
          </a:p>
          <a:p>
            <a:pPr algn="just">
              <a:buFontTx/>
              <a:buNone/>
            </a:pPr>
            <a:endParaRPr lang="en-GB" altLang="es-ES" sz="500">
              <a:solidFill>
                <a:srgbClr val="9E1B34"/>
              </a:solidFill>
              <a:latin typeface="Gill Sans"/>
            </a:endParaRPr>
          </a:p>
          <a:p>
            <a:pPr algn="just">
              <a:buFontTx/>
              <a:buNone/>
            </a:pPr>
            <a:r>
              <a:rPr lang="en-GB" altLang="es-ES" sz="900">
                <a:solidFill>
                  <a:srgbClr val="9E1B34"/>
                </a:solidFill>
                <a:latin typeface="Gill Sans"/>
              </a:rPr>
              <a:t>In June 2008, she was appointed as legal advisor to the Advisory Board of the Community of Madrid, advising members of the Board on matters relating to financial liability, regulatory developments and administrative contracts.</a:t>
            </a:r>
          </a:p>
          <a:p>
            <a:pPr algn="just">
              <a:buFontTx/>
              <a:buNone/>
            </a:pPr>
            <a:endParaRPr lang="en-GB" altLang="es-ES" sz="500">
              <a:solidFill>
                <a:srgbClr val="9E1B34"/>
              </a:solidFill>
              <a:latin typeface="Gill Sans"/>
            </a:endParaRPr>
          </a:p>
          <a:p>
            <a:pPr algn="just">
              <a:buFontTx/>
              <a:buNone/>
            </a:pPr>
            <a:r>
              <a:rPr lang="en-GB" altLang="es-ES" sz="900">
                <a:solidFill>
                  <a:srgbClr val="9E1B34"/>
                </a:solidFill>
                <a:latin typeface="Gill Sans"/>
              </a:rPr>
              <a:t>In June 2011, she became Director General of Historical Heritage of the Community of Madrid and in July 2012, she was appointed as the General Secretary and Secretary of the Board of Directors of RTVE SA, remaining in that position until December 2014. Furthermore, she has held in teaching positions and participated in a range of publications on specific administrative law issues.</a:t>
            </a:r>
          </a:p>
          <a:p>
            <a:pPr algn="just">
              <a:buFontTx/>
              <a:buNone/>
            </a:pPr>
            <a:endParaRPr lang="en-GB" altLang="es-ES" sz="500">
              <a:solidFill>
                <a:srgbClr val="9E1B34"/>
              </a:solidFill>
              <a:latin typeface="Gill Sans"/>
            </a:endParaRPr>
          </a:p>
          <a:p>
            <a:pPr algn="just">
              <a:buFontTx/>
              <a:buNone/>
            </a:pPr>
            <a:r>
              <a:rPr lang="en-GB" altLang="es-ES" sz="900">
                <a:solidFill>
                  <a:srgbClr val="9E1B34"/>
                </a:solidFill>
                <a:latin typeface="Gill Sans"/>
              </a:rPr>
              <a:t>As the Deputy Direct of Legal Services, she is responsible for designing and proposing internal policies within the scope of her powers and providing legal advice in terms of policies proposed by other units to ensure the correct functioning of the Institute. Furthermore, she is responsible for compliance with compulsory external standards.</a:t>
            </a:r>
          </a:p>
        </p:txBody>
      </p:sp>
      <p:pic>
        <p:nvPicPr>
          <p:cNvPr id="65548" name="Picture 2" descr="Subdirectora de Asesoría Jurídica, Laura de Rivera">
            <a:extLst>
              <a:ext uri="{FF2B5EF4-FFF2-40B4-BE49-F238E27FC236}">
                <a16:creationId xmlns="" xmlns:a16="http://schemas.microsoft.com/office/drawing/2014/main" id="{84D0CB8F-1866-4550-83B1-9FD1A890D1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7388" y="1890713"/>
            <a:ext cx="839787" cy="842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9" name="37 Rectángulo">
            <a:extLst>
              <a:ext uri="{FF2B5EF4-FFF2-40B4-BE49-F238E27FC236}">
                <a16:creationId xmlns="" xmlns:a16="http://schemas.microsoft.com/office/drawing/2014/main" id="{41EA753E-F3A8-46A3-A71C-88ACE930FCE5}"/>
              </a:ext>
            </a:extLst>
          </p:cNvPr>
          <p:cNvSpPr>
            <a:spLocks noChangeArrowheads="1"/>
          </p:cNvSpPr>
          <p:nvPr/>
        </p:nvSpPr>
        <p:spPr bwMode="auto">
          <a:xfrm>
            <a:off x="2979738" y="2136775"/>
            <a:ext cx="26717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FontTx/>
              <a:buNone/>
            </a:pPr>
            <a:r>
              <a:rPr lang="en-GB" altLang="es-ES" sz="900" b="1">
                <a:solidFill>
                  <a:srgbClr val="9E1B34"/>
                </a:solidFill>
                <a:latin typeface="Gill Sans"/>
              </a:rPr>
              <a:t>Deputy Director of Legal Services</a:t>
            </a:r>
            <a:r>
              <a:rPr lang="en-GB" altLang="es-ES" sz="900">
                <a:solidFill>
                  <a:srgbClr val="9E1B34"/>
                </a:solidFill>
                <a:latin typeface="Gill Sans"/>
              </a:rPr>
              <a:t>, holds a degree in law from the Complutense University of Madrid and a master's degree in finance from the Instituto de Estudios Bursátiles.</a:t>
            </a:r>
          </a:p>
        </p:txBody>
      </p:sp>
      <p:grpSp>
        <p:nvGrpSpPr>
          <p:cNvPr id="4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3"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4"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5"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6"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7"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8"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9"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0"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1"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2"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3"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4"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7" name="26 Grupo"/>
          <p:cNvGrpSpPr/>
          <p:nvPr/>
        </p:nvGrpSpPr>
        <p:grpSpPr>
          <a:xfrm>
            <a:off x="93663" y="5481228"/>
            <a:ext cx="1320800" cy="684622"/>
            <a:chOff x="93663" y="5481228"/>
            <a:chExt cx="1320800" cy="684622"/>
          </a:xfrm>
        </p:grpSpPr>
        <p:sp>
          <p:nvSpPr>
            <p:cNvPr id="28"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9"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892199708"/>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F6028207-43FE-4219-BC9D-CEFF43AABFC6}"/>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FBF8515E-205B-4DCF-A06E-3D0E6DD7586E}"/>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D108CF39-0B73-4D78-8592-91702D1D6C45}"/>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19B727B2-CB99-4DB2-8B6C-3732843BB80B}" type="slidenum">
              <a:rPr lang="es-ES" altLang="es-ES" sz="1600" b="1">
                <a:solidFill>
                  <a:srgbClr val="FFC000"/>
                </a:solidFill>
              </a:rPr>
              <a:pPr eaLnBrk="1" hangingPunct="1">
                <a:spcBef>
                  <a:spcPct val="0"/>
                </a:spcBef>
                <a:buFontTx/>
                <a:buNone/>
              </a:pPr>
              <a:t>64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35CFC57D-8E55-41FB-8EE8-5551C810EA7B}"/>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tabLst>
                <a:tab pos="180975" algn="l"/>
              </a:tabLs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6566" name="Picture 2">
            <a:extLst>
              <a:ext uri="{FF2B5EF4-FFF2-40B4-BE49-F238E27FC236}">
                <a16:creationId xmlns="" xmlns:a16="http://schemas.microsoft.com/office/drawing/2014/main" id="{5F2D1D73-41ED-45E3-BD65-62FB23A310F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7" name="8 Rectángulo">
            <a:extLst>
              <a:ext uri="{FF2B5EF4-FFF2-40B4-BE49-F238E27FC236}">
                <a16:creationId xmlns="" xmlns:a16="http://schemas.microsoft.com/office/drawing/2014/main" id="{EF973166-41CC-404D-8ECE-C3A01CAD80FC}"/>
              </a:ext>
            </a:extLst>
          </p:cNvPr>
          <p:cNvSpPr>
            <a:spLocks noChangeArrowheads="1"/>
          </p:cNvSpPr>
          <p:nvPr/>
        </p:nvSpPr>
        <p:spPr bwMode="auto">
          <a:xfrm>
            <a:off x="1606550" y="908050"/>
            <a:ext cx="7053263"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INTERNAL OPERATING BODIES</a:t>
            </a:r>
          </a:p>
        </p:txBody>
      </p:sp>
      <p:sp>
        <p:nvSpPr>
          <p:cNvPr id="66568" name="Rectangle 34">
            <a:extLst>
              <a:ext uri="{FF2B5EF4-FFF2-40B4-BE49-F238E27FC236}">
                <a16:creationId xmlns="" xmlns:a16="http://schemas.microsoft.com/office/drawing/2014/main" id="{24EE1FB7-3A7D-41C0-A9F7-21591FCD53C0}"/>
              </a:ext>
            </a:extLst>
          </p:cNvPr>
          <p:cNvSpPr>
            <a:spLocks noChangeArrowheads="1"/>
          </p:cNvSpPr>
          <p:nvPr/>
        </p:nvSpPr>
        <p:spPr bwMode="auto">
          <a:xfrm>
            <a:off x="1422400" y="3257550"/>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s-ES" altLang="es-ES" sz="1800"/>
          </a:p>
        </p:txBody>
      </p:sp>
      <p:sp>
        <p:nvSpPr>
          <p:cNvPr id="35" name="34 Rectángulo">
            <a:extLst>
              <a:ext uri="{FF2B5EF4-FFF2-40B4-BE49-F238E27FC236}">
                <a16:creationId xmlns="" xmlns:a16="http://schemas.microsoft.com/office/drawing/2014/main" id="{FF5A13A6-AA7C-45B1-BA43-BF1B1930EFA8}"/>
              </a:ext>
            </a:extLst>
          </p:cNvPr>
          <p:cNvSpPr/>
          <p:nvPr/>
        </p:nvSpPr>
        <p:spPr>
          <a:xfrm>
            <a:off x="1606550" y="1336675"/>
            <a:ext cx="4564063" cy="230188"/>
          </a:xfrm>
          <a:prstGeom prst="rect">
            <a:avLst/>
          </a:prstGeom>
          <a:noFill/>
          <a:ln>
            <a:solidFill>
              <a:srgbClr val="EBAB00"/>
            </a:solidFill>
          </a:ln>
        </p:spPr>
        <p:txBody>
          <a:bodyPr>
            <a:spAutoFit/>
          </a:bodyPr>
          <a:lstStyle/>
          <a:p>
            <a:pPr marL="180975" indent="-180975" fontAlgn="auto">
              <a:spcBef>
                <a:spcPts val="0"/>
              </a:spcBef>
              <a:spcAft>
                <a:spcPts val="0"/>
              </a:spcAft>
              <a:buFont typeface="Wingdings" panose="05000000000000000000" pitchFamily="2" charset="2"/>
              <a:buChar char="Ø"/>
              <a:defRPr/>
            </a:pPr>
            <a:r>
              <a:rPr lang="en-GB" sz="900" b="1" dirty="0">
                <a:solidFill>
                  <a:srgbClr val="9E1B34"/>
                </a:solidFill>
                <a:latin typeface="Gill Sans"/>
              </a:rPr>
              <a:t>INTERNAL OPERATIONAL BODIES</a:t>
            </a:r>
          </a:p>
        </p:txBody>
      </p:sp>
      <p:sp>
        <p:nvSpPr>
          <p:cNvPr id="66570" name="35 Rectángulo">
            <a:extLst>
              <a:ext uri="{FF2B5EF4-FFF2-40B4-BE49-F238E27FC236}">
                <a16:creationId xmlns="" xmlns:a16="http://schemas.microsoft.com/office/drawing/2014/main" id="{742BA397-3849-4DF5-8DB1-B2223AB1FC3E}"/>
              </a:ext>
            </a:extLst>
          </p:cNvPr>
          <p:cNvSpPr>
            <a:spLocks noChangeArrowheads="1"/>
          </p:cNvSpPr>
          <p:nvPr/>
        </p:nvSpPr>
        <p:spPr bwMode="auto">
          <a:xfrm>
            <a:off x="1584325" y="1557338"/>
            <a:ext cx="7091363" cy="261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66700"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
            </a:pPr>
            <a:r>
              <a:rPr lang="en-GB" altLang="es-ES" sz="900" b="1">
                <a:solidFill>
                  <a:srgbClr val="9E1B34"/>
                </a:solidFill>
                <a:latin typeface="Gill Sans"/>
              </a:rPr>
              <a:t>Credit Committee</a:t>
            </a:r>
            <a:r>
              <a:rPr lang="en-GB" altLang="es-ES" sz="900">
                <a:solidFill>
                  <a:srgbClr val="9E1B34"/>
                </a:solidFill>
                <a:latin typeface="Gill Sans"/>
              </a:rPr>
              <a:t>. Responsible for analysing, discussing and selecting the client financing transactions involving direct risk, in addition to possible amendments to them. Decisions are then referred upwards to the corresponding decision body for approval or rejection, ensuring compliance with the institution's risk objectives and policy.</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 typeface="Wingdings" panose="05000000000000000000" pitchFamily="2" charset="2"/>
              <a:buChar char="§"/>
            </a:pPr>
            <a:r>
              <a:rPr lang="en-GB" altLang="es-ES" sz="900" b="1">
                <a:solidFill>
                  <a:srgbClr val="9E1B34"/>
                </a:solidFill>
                <a:latin typeface="Gill Sans"/>
              </a:rPr>
              <a:t>Assets and Liabilities Committee</a:t>
            </a:r>
            <a:r>
              <a:rPr lang="en-GB" altLang="es-ES" sz="900">
                <a:solidFill>
                  <a:srgbClr val="9E1B34"/>
                </a:solidFill>
                <a:latin typeface="Gill Sans"/>
              </a:rPr>
              <a:t>. Responsible for defining and preparing proposals for adequate management of liquidity, interest rate, foreign exchange and counterparty risk, analysing the ICO's present and future exposures at the various limits, in order to optimise, stabilise and determine the financial margin in relation to the expected market and activity scenarios.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 typeface="Wingdings" panose="05000000000000000000" pitchFamily="2" charset="2"/>
              <a:buChar char="§"/>
            </a:pPr>
            <a:r>
              <a:rPr lang="en-GB" altLang="es-ES" sz="900" b="1">
                <a:solidFill>
                  <a:srgbClr val="9E1B34"/>
                </a:solidFill>
                <a:latin typeface="Gill Sans"/>
              </a:rPr>
              <a:t>Monitoring Committee</a:t>
            </a:r>
            <a:r>
              <a:rPr lang="en-GB" altLang="es-ES" sz="900">
                <a:solidFill>
                  <a:srgbClr val="9E1B34"/>
                </a:solidFill>
                <a:latin typeface="Gill Sans"/>
              </a:rPr>
              <a:t>. Responsible for defining and proposing the actions required to mitigate any financial impact resulting from ICO clients breaching their contractual obligations to the ICO, for approval by the relevant body.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 typeface="Wingdings" panose="05000000000000000000" pitchFamily="2" charset="2"/>
              <a:buChar char="§"/>
            </a:pPr>
            <a:r>
              <a:rPr lang="en-GB" altLang="es-ES" sz="900" b="1">
                <a:solidFill>
                  <a:srgbClr val="9E1B34"/>
                </a:solidFill>
                <a:latin typeface="Gill Sans"/>
              </a:rPr>
              <a:t>Strategic Committee</a:t>
            </a:r>
            <a:r>
              <a:rPr lang="en-GB" altLang="es-ES" sz="900">
                <a:solidFill>
                  <a:srgbClr val="9E1B34"/>
                </a:solidFill>
                <a:latin typeface="Gill Sans"/>
              </a:rPr>
              <a:t>. Responsible for analysing and discussing corporate strategy, operational objectives and the scorecard. It is also responsible for analysing the action plans and policies which affect ICO's different spheres of activity, as well as proposing improvements based on the assessment of the results of the analysis.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 typeface="Wingdings" panose="05000000000000000000" pitchFamily="2" charset="2"/>
              <a:buChar char="§"/>
            </a:pPr>
            <a:r>
              <a:rPr lang="en-GB" altLang="es-ES" sz="900" b="1">
                <a:solidFill>
                  <a:srgbClr val="9E1B34"/>
                </a:solidFill>
                <a:latin typeface="Gill Sans"/>
              </a:rPr>
              <a:t>International Affairs Committee</a:t>
            </a:r>
            <a:r>
              <a:rPr lang="en-GB" altLang="es-ES" sz="900">
                <a:solidFill>
                  <a:srgbClr val="9E1B34"/>
                </a:solidFill>
                <a:latin typeface="Gill Sans"/>
              </a:rPr>
              <a:t>. Responsible for ensuring and strengthening ICO's presence in suitable international forums, paying special attention to institutional relations between European organisations and associations, and for developing programmes and actions that promote awareness of ICO's image and its international presence.</a:t>
            </a:r>
          </a:p>
        </p:txBody>
      </p:sp>
      <p:sp>
        <p:nvSpPr>
          <p:cNvPr id="37" name="36 Rectángulo">
            <a:extLst>
              <a:ext uri="{FF2B5EF4-FFF2-40B4-BE49-F238E27FC236}">
                <a16:creationId xmlns="" xmlns:a16="http://schemas.microsoft.com/office/drawing/2014/main" id="{066D016F-4540-42AE-88A0-C8A6803FA7A5}"/>
              </a:ext>
            </a:extLst>
          </p:cNvPr>
          <p:cNvSpPr/>
          <p:nvPr/>
        </p:nvSpPr>
        <p:spPr>
          <a:xfrm>
            <a:off x="1606550" y="4170363"/>
            <a:ext cx="5053013" cy="230187"/>
          </a:xfrm>
          <a:prstGeom prst="rect">
            <a:avLst/>
          </a:prstGeom>
          <a:noFill/>
          <a:ln>
            <a:solidFill>
              <a:srgbClr val="EBAB00"/>
            </a:solidFill>
          </a:ln>
        </p:spPr>
        <p:txBody>
          <a:bodyPr>
            <a:spAutoFit/>
          </a:bodyPr>
          <a:lstStyle/>
          <a:p>
            <a:pPr marL="180975" indent="-180975" fontAlgn="auto">
              <a:spcBef>
                <a:spcPts val="0"/>
              </a:spcBef>
              <a:spcAft>
                <a:spcPts val="0"/>
              </a:spcAft>
              <a:buFont typeface="Wingdings" panose="05000000000000000000" pitchFamily="2" charset="2"/>
              <a:buChar char="Ø"/>
              <a:defRPr/>
            </a:pPr>
            <a:r>
              <a:rPr lang="en-GB" sz="900" b="1" dirty="0">
                <a:solidFill>
                  <a:srgbClr val="9E1B34"/>
                </a:solidFill>
                <a:latin typeface="Gill Sans"/>
              </a:rPr>
              <a:t>INTERNAL REGULATORY BODIES</a:t>
            </a:r>
          </a:p>
        </p:txBody>
      </p:sp>
      <p:sp>
        <p:nvSpPr>
          <p:cNvPr id="66572" name="38 Rectángulo">
            <a:extLst>
              <a:ext uri="{FF2B5EF4-FFF2-40B4-BE49-F238E27FC236}">
                <a16:creationId xmlns="" xmlns:a16="http://schemas.microsoft.com/office/drawing/2014/main" id="{EE08E799-F988-48F7-B97B-33F5472D0E67}"/>
              </a:ext>
            </a:extLst>
          </p:cNvPr>
          <p:cNvSpPr>
            <a:spLocks noChangeArrowheads="1"/>
          </p:cNvSpPr>
          <p:nvPr/>
        </p:nvSpPr>
        <p:spPr bwMode="auto">
          <a:xfrm>
            <a:off x="1579563" y="4429125"/>
            <a:ext cx="7107237" cy="216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66700" indent="-180975"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
            </a:pPr>
            <a:r>
              <a:rPr lang="en-GB" altLang="es-ES" sz="900" b="1">
                <a:solidFill>
                  <a:srgbClr val="9E1B34"/>
                </a:solidFill>
                <a:latin typeface="Gill Sans"/>
              </a:rPr>
              <a:t>Procurement Committee</a:t>
            </a:r>
            <a:r>
              <a:rPr lang="en-GB" altLang="es-ES" sz="900">
                <a:solidFill>
                  <a:srgbClr val="9E1B34"/>
                </a:solidFill>
                <a:latin typeface="Gill Sans"/>
              </a:rPr>
              <a:t>, whose function is to act as ICO's procurement body, according to the rules contained in the Internal Procurement Instructions. It ensures that the procurement of services and the purchase of goods by the Institute comply with the provisions of current legislation, that they respect the principles of free competition and equal opportunities and that they are carried out applying the ethical and responsible management criteria applicable at the Institute.</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 typeface="Wingdings" panose="05000000000000000000" pitchFamily="2" charset="2"/>
              <a:buChar char="§"/>
            </a:pPr>
            <a:r>
              <a:rPr lang="en-GB" altLang="es-ES" sz="900" b="1">
                <a:solidFill>
                  <a:srgbClr val="9E1B34"/>
                </a:solidFill>
                <a:latin typeface="Gill Sans"/>
              </a:rPr>
              <a:t>Audit and Compliance Committee</a:t>
            </a:r>
            <a:r>
              <a:rPr lang="en-GB" altLang="es-ES" sz="900">
                <a:solidFill>
                  <a:srgbClr val="9E1B34"/>
                </a:solidFill>
                <a:latin typeface="Gill Sans"/>
              </a:rPr>
              <a:t>. With regard to </a:t>
            </a:r>
            <a:r>
              <a:rPr lang="en-GB" altLang="es-ES" sz="900" u="sng">
                <a:solidFill>
                  <a:srgbClr val="9E1B34"/>
                </a:solidFill>
                <a:latin typeface="Gill Sans"/>
              </a:rPr>
              <a:t>Auditing</a:t>
            </a:r>
            <a:r>
              <a:rPr lang="en-GB" altLang="es-ES" sz="900">
                <a:solidFill>
                  <a:srgbClr val="9E1B34"/>
                </a:solidFill>
                <a:latin typeface="Gill Sans"/>
              </a:rPr>
              <a:t>, it is responsible for approving the Annual Audit Plan, proposing measures to speed up and facilitate compliance with the recommendations of the Internal Audit Department; supervising the functionality of internal audit services, studying the quarterly report on compliance with the recommendations of internal and external audits and preparing reports for the General Board on the annual accounts, the outcome of the external audit and the functioning of the internal audit. With regard to </a:t>
            </a:r>
            <a:r>
              <a:rPr lang="en-GB" altLang="es-ES" sz="900" b="1">
                <a:solidFill>
                  <a:srgbClr val="9E1B34"/>
                </a:solidFill>
                <a:latin typeface="Gill Sans"/>
              </a:rPr>
              <a:t>Regulatory Compliance</a:t>
            </a:r>
            <a:r>
              <a:rPr lang="en-GB" altLang="es-ES" sz="900">
                <a:solidFill>
                  <a:srgbClr val="9E1B34"/>
                </a:solidFill>
                <a:latin typeface="Gill Sans"/>
              </a:rPr>
              <a:t>, approving the annual report containing the actions of the Compliance Unit in the previous year, as well the activity of the Regulatory Compliance Technical Committee. Approving the Regulatory Compliance Annual Action Plan. Analysing the Corporate Governance Report and submitting it for the approval of ICO's General Board. Lastly, in relation to the </a:t>
            </a:r>
            <a:r>
              <a:rPr lang="en-GB" altLang="es-ES" sz="900" u="sng">
                <a:solidFill>
                  <a:srgbClr val="9E1B34"/>
                </a:solidFill>
                <a:latin typeface="Gill Sans"/>
              </a:rPr>
              <a:t>risk map</a:t>
            </a:r>
            <a:r>
              <a:rPr lang="en-GB" altLang="es-ES" sz="900">
                <a:solidFill>
                  <a:srgbClr val="9E1B34"/>
                </a:solidFill>
                <a:latin typeface="Gill Sans"/>
              </a:rPr>
              <a:t>, approving newly identified risks presented by the risk map coordinator, as well as supervising the monitoring of already identified risks.</a:t>
            </a:r>
          </a:p>
        </p:txBody>
      </p:sp>
      <p:grpSp>
        <p:nvGrpSpPr>
          <p:cNvPr id="4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4"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5"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6"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7"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8"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9"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0"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1"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2"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3"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4"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5"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27"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46435497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25144F21-E5D4-4B24-85CD-75C4E60469EE}"/>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19C9D442-2109-4E06-BB94-0F3CE8B59BA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E0CC894F-FC2B-4555-924A-57298E7A83E2}"/>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D42C1DC2-F4D8-4809-A429-73717541A4CB}" type="slidenum">
              <a:rPr lang="es-ES" altLang="es-ES" sz="1600" b="1">
                <a:solidFill>
                  <a:srgbClr val="FFC000"/>
                </a:solidFill>
              </a:rPr>
              <a:pPr eaLnBrk="1" hangingPunct="1">
                <a:spcBef>
                  <a:spcPct val="0"/>
                </a:spcBef>
                <a:buFontTx/>
                <a:buNone/>
              </a:pPr>
              <a:t>65</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8088D7D2-ED76-4055-A5C3-A8A60D32A57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tabLst>
                <a:tab pos="180975" algn="l"/>
              </a:tabLs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7590" name="Picture 2">
            <a:extLst>
              <a:ext uri="{FF2B5EF4-FFF2-40B4-BE49-F238E27FC236}">
                <a16:creationId xmlns="" xmlns:a16="http://schemas.microsoft.com/office/drawing/2014/main" id="{A6896AD0-76A3-4FC4-B5AE-6697099CC4A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91" name="8 Rectángulo">
            <a:extLst>
              <a:ext uri="{FF2B5EF4-FFF2-40B4-BE49-F238E27FC236}">
                <a16:creationId xmlns="" xmlns:a16="http://schemas.microsoft.com/office/drawing/2014/main" id="{40F97BC9-EA72-4B64-A078-5D47A66A084D}"/>
              </a:ext>
            </a:extLst>
          </p:cNvPr>
          <p:cNvSpPr>
            <a:spLocks noChangeArrowheads="1"/>
          </p:cNvSpPr>
          <p:nvPr/>
        </p:nvSpPr>
        <p:spPr bwMode="auto">
          <a:xfrm>
            <a:off x="1692275" y="979488"/>
            <a:ext cx="6967538" cy="2778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GOVERNANCE STRUCTURE. INTERNAL OPERATING BODIES</a:t>
            </a:r>
          </a:p>
        </p:txBody>
      </p:sp>
      <p:sp>
        <p:nvSpPr>
          <p:cNvPr id="67592" name="Rectangle 34">
            <a:extLst>
              <a:ext uri="{FF2B5EF4-FFF2-40B4-BE49-F238E27FC236}">
                <a16:creationId xmlns="" xmlns:a16="http://schemas.microsoft.com/office/drawing/2014/main" id="{E109361D-4EC1-499E-9FDA-9122D0A8E563}"/>
              </a:ext>
            </a:extLst>
          </p:cNvPr>
          <p:cNvSpPr>
            <a:spLocks noChangeArrowheads="1"/>
          </p:cNvSpPr>
          <p:nvPr/>
        </p:nvSpPr>
        <p:spPr bwMode="auto">
          <a:xfrm>
            <a:off x="1422400" y="3257550"/>
            <a:ext cx="9144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s-ES" altLang="es-ES" sz="1800"/>
          </a:p>
        </p:txBody>
      </p:sp>
      <p:sp>
        <p:nvSpPr>
          <p:cNvPr id="37" name="36 Rectángulo">
            <a:extLst>
              <a:ext uri="{FF2B5EF4-FFF2-40B4-BE49-F238E27FC236}">
                <a16:creationId xmlns="" xmlns:a16="http://schemas.microsoft.com/office/drawing/2014/main" id="{4C8B8440-262F-42A2-BABE-9D787DD8C41E}"/>
              </a:ext>
            </a:extLst>
          </p:cNvPr>
          <p:cNvSpPr/>
          <p:nvPr/>
        </p:nvSpPr>
        <p:spPr>
          <a:xfrm>
            <a:off x="1692275" y="1376363"/>
            <a:ext cx="5053013" cy="230187"/>
          </a:xfrm>
          <a:prstGeom prst="rect">
            <a:avLst/>
          </a:prstGeom>
          <a:noFill/>
          <a:ln>
            <a:solidFill>
              <a:srgbClr val="EBAB00"/>
            </a:solidFill>
          </a:ln>
        </p:spPr>
        <p:txBody>
          <a:bodyPr>
            <a:spAutoFit/>
          </a:bodyPr>
          <a:lstStyle/>
          <a:p>
            <a:pPr marL="180975" indent="-180975" fontAlgn="auto">
              <a:spcBef>
                <a:spcPts val="0"/>
              </a:spcBef>
              <a:spcAft>
                <a:spcPts val="0"/>
              </a:spcAft>
              <a:buFont typeface="Wingdings" panose="05000000000000000000" pitchFamily="2" charset="2"/>
              <a:buChar char="Ø"/>
              <a:defRPr/>
            </a:pPr>
            <a:r>
              <a:rPr lang="en-GB" sz="900" b="1" dirty="0">
                <a:solidFill>
                  <a:srgbClr val="9E1B34"/>
                </a:solidFill>
                <a:latin typeface="Gill Sans"/>
              </a:rPr>
              <a:t>INTERNAL REGULATORY BODIES</a:t>
            </a:r>
          </a:p>
        </p:txBody>
      </p:sp>
      <p:sp>
        <p:nvSpPr>
          <p:cNvPr id="38" name="37 Rectángulo">
            <a:extLst>
              <a:ext uri="{FF2B5EF4-FFF2-40B4-BE49-F238E27FC236}">
                <a16:creationId xmlns="" xmlns:a16="http://schemas.microsoft.com/office/drawing/2014/main" id="{8A8E59DE-3F65-4C33-8674-A215FDDB0F69}"/>
              </a:ext>
            </a:extLst>
          </p:cNvPr>
          <p:cNvSpPr/>
          <p:nvPr/>
        </p:nvSpPr>
        <p:spPr>
          <a:xfrm>
            <a:off x="1763713" y="1714500"/>
            <a:ext cx="6896100" cy="3370263"/>
          </a:xfrm>
          <a:prstGeom prst="rect">
            <a:avLst/>
          </a:prstGeom>
        </p:spPr>
        <p:txBody>
          <a:bodyPr>
            <a:spAutoFit/>
          </a:bodyPr>
          <a:lstStyle/>
          <a:p>
            <a:pPr marL="266700" indent="-180975" algn="just">
              <a:buFont typeface="Wingdings" pitchFamily="2" charset="2"/>
              <a:buChar char="§"/>
              <a:defRPr/>
            </a:pPr>
            <a:r>
              <a:rPr lang="en-GB" sz="900" b="1" dirty="0">
                <a:solidFill>
                  <a:schemeClr val="accent2">
                    <a:lumMod val="75000"/>
                  </a:schemeClr>
                </a:solidFill>
                <a:latin typeface="Gill Sans"/>
              </a:rPr>
              <a:t>Technical Compliance Committee</a:t>
            </a:r>
            <a:r>
              <a:rPr lang="en-GB" sz="900" dirty="0">
                <a:solidFill>
                  <a:schemeClr val="accent2">
                    <a:lumMod val="75000"/>
                  </a:schemeClr>
                </a:solidFill>
                <a:latin typeface="Gill Sans"/>
              </a:rPr>
              <a:t>, whose functions include: analysing the Regulatory Compliance Action Plan, handling issues related to the prevention of money laundering and terrorist financing. Being aware of and applying new regulations that may apply to ICO; analysing newly identified risks and proposing their approval to the Audit and Compliance Committee in addition to ensuring that action plans for risks already identified are monitored correctly. Ensuring the ICO code of conduct in relation to the securities market is applied and taking the actions necessary for compliance with it. Analysing the Corporate Governance Report on an annual basis and proposing practices that improve the corporate image of ICO.  </a:t>
            </a:r>
          </a:p>
          <a:p>
            <a:pPr marL="266700" indent="-180975" algn="just">
              <a:defRPr/>
            </a:pPr>
            <a:endParaRPr lang="en-GB" sz="500" dirty="0">
              <a:solidFill>
                <a:schemeClr val="accent2">
                  <a:lumMod val="75000"/>
                </a:schemeClr>
              </a:solidFill>
              <a:latin typeface="Gill Sans"/>
              <a:cs typeface="Arial" charset="0"/>
            </a:endParaRPr>
          </a:p>
          <a:p>
            <a:pPr marL="266700" indent="-180975" algn="just">
              <a:buFont typeface="Wingdings" panose="05000000000000000000" pitchFamily="2" charset="2"/>
              <a:buChar char="§"/>
              <a:defRPr/>
            </a:pPr>
            <a:r>
              <a:rPr lang="en-GB" sz="900" b="1" dirty="0">
                <a:solidFill>
                  <a:schemeClr val="accent2">
                    <a:lumMod val="75000"/>
                  </a:schemeClr>
                </a:solidFill>
                <a:latin typeface="Gill Sans"/>
              </a:rPr>
              <a:t>Information Security Committee</a:t>
            </a:r>
            <a:r>
              <a:rPr lang="en-GB" sz="900" dirty="0">
                <a:solidFill>
                  <a:schemeClr val="accent2">
                    <a:lumMod val="75000"/>
                  </a:schemeClr>
                </a:solidFill>
                <a:latin typeface="Gill Sans"/>
              </a:rPr>
              <a:t>.</a:t>
            </a:r>
            <a:r>
              <a:rPr lang="en-GB"/>
              <a:t> </a:t>
            </a:r>
            <a:r>
              <a:rPr lang="en-GB" sz="900" dirty="0">
                <a:solidFill>
                  <a:schemeClr val="accent2">
                    <a:lumMod val="75000"/>
                  </a:schemeClr>
                </a:solidFill>
                <a:latin typeface="Gill Sans"/>
              </a:rPr>
              <a:t>Whose duties are: ensuring that security-related activities are carried out according to the information security policy; overseeing the implementation of recommendations and obligations set out under the National Security System (</a:t>
            </a:r>
            <a:r>
              <a:rPr lang="en-GB" sz="900" i="1" dirty="0">
                <a:solidFill>
                  <a:schemeClr val="accent2">
                    <a:lumMod val="75000"/>
                  </a:schemeClr>
                </a:solidFill>
                <a:latin typeface="Gill Sans"/>
              </a:rPr>
              <a:t>Esquema Nacional de Seguridad</a:t>
            </a:r>
            <a:r>
              <a:rPr lang="en-GB" sz="900" dirty="0">
                <a:solidFill>
                  <a:schemeClr val="accent2">
                    <a:lumMod val="75000"/>
                  </a:schemeClr>
                </a:solidFill>
                <a:latin typeface="Gill Sans"/>
              </a:rPr>
              <a:t>:ENS); identifying deviations and managing corrective measures; proposing methodologies and processes in relation to information security; identifying significant changes in relation to threats and the exposure of information and information processing systems to threats; assessing the suitability and coordination of the implementation of information security controls; promoting education, training and awareness in relation to information security throughout the organisation; assessing the information received from monitoring and reviewing information security incidents and the actions recommended in response to those incidents.</a:t>
            </a:r>
            <a:endParaRPr lang="en-GB" sz="900" dirty="0">
              <a:solidFill>
                <a:schemeClr val="accent2">
                  <a:lumMod val="75000"/>
                </a:schemeClr>
              </a:solidFill>
              <a:latin typeface="Gill Sans"/>
              <a:cs typeface="Arial" charset="0"/>
            </a:endParaRPr>
          </a:p>
          <a:p>
            <a:pPr marL="266700" indent="-180975" algn="just">
              <a:defRPr/>
            </a:pPr>
            <a:endParaRPr lang="en-GB" sz="500" dirty="0">
              <a:solidFill>
                <a:schemeClr val="accent2">
                  <a:lumMod val="75000"/>
                </a:schemeClr>
              </a:solidFill>
              <a:latin typeface="Gill Sans"/>
              <a:cs typeface="Arial" charset="0"/>
            </a:endParaRPr>
          </a:p>
          <a:p>
            <a:pPr marL="266700" indent="-180975" algn="just">
              <a:buFont typeface="Wingdings" panose="05000000000000000000" pitchFamily="2" charset="2"/>
              <a:buChar char="§"/>
              <a:defRPr/>
            </a:pPr>
            <a:r>
              <a:rPr lang="en-GB" sz="900" b="1" dirty="0">
                <a:solidFill>
                  <a:schemeClr val="accent2">
                    <a:lumMod val="75000"/>
                  </a:schemeClr>
                </a:solidFill>
                <a:latin typeface="Gill Sans"/>
              </a:rPr>
              <a:t>Business Continuity Committee</a:t>
            </a:r>
            <a:r>
              <a:rPr lang="en-GB" sz="900" dirty="0">
                <a:solidFill>
                  <a:schemeClr val="accent2">
                    <a:lumMod val="75000"/>
                  </a:schemeClr>
                </a:solidFill>
                <a:latin typeface="Gill Sans"/>
              </a:rPr>
              <a:t>.</a:t>
            </a:r>
            <a:r>
              <a:rPr lang="en-GB"/>
              <a:t> </a:t>
            </a:r>
            <a:r>
              <a:rPr lang="en-GB" sz="900" dirty="0">
                <a:solidFill>
                  <a:schemeClr val="accent2">
                    <a:lumMod val="75000"/>
                  </a:schemeClr>
                </a:solidFill>
                <a:latin typeface="Gill Sans"/>
              </a:rPr>
              <a:t>Fundamentally responsible for managing contingency situations. It also acts as a management committee and is ultimately responsible for the Business Continuity Management System.</a:t>
            </a:r>
          </a:p>
          <a:p>
            <a:pPr marL="266700" indent="-180975" algn="just">
              <a:defRPr/>
            </a:pPr>
            <a:endParaRPr lang="en-GB" sz="500" dirty="0">
              <a:solidFill>
                <a:schemeClr val="accent2">
                  <a:lumMod val="75000"/>
                </a:schemeClr>
              </a:solidFill>
              <a:latin typeface="Gill Sans"/>
              <a:cs typeface="Arial" charset="0"/>
            </a:endParaRPr>
          </a:p>
          <a:p>
            <a:pPr marL="266700" indent="-180975" algn="just">
              <a:buFont typeface="Wingdings" panose="05000000000000000000" pitchFamily="2" charset="2"/>
              <a:buChar char="§"/>
              <a:defRPr/>
            </a:pPr>
            <a:r>
              <a:rPr lang="en-GB" sz="900" b="1" dirty="0">
                <a:solidFill>
                  <a:schemeClr val="accent2">
                    <a:lumMod val="75000"/>
                  </a:schemeClr>
                </a:solidFill>
                <a:latin typeface="Gill Sans"/>
              </a:rPr>
              <a:t>Code of Conduct Compliance Committee. </a:t>
            </a:r>
            <a:r>
              <a:rPr lang="en-GB" sz="900" dirty="0">
                <a:solidFill>
                  <a:schemeClr val="accent2">
                    <a:lumMod val="75000"/>
                  </a:schemeClr>
                </a:solidFill>
                <a:latin typeface="Gill Sans"/>
              </a:rPr>
              <a:t>Its duty is to respond to queries on the interpretation and application of the Code of Ethics and Conduct and to receive and deal with complaints received through the ethics channel regarding breaches of the code and to take the necessary measures, as required. It is also responsible for preparing the Annual Report to the General Board, as well as dealing with matters related to board members and the Code.</a:t>
            </a:r>
          </a:p>
        </p:txBody>
      </p:sp>
      <p:grpSp>
        <p:nvGrpSpPr>
          <p:cNvPr id="4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22592192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0E1589FD-4382-4DE8-A1FC-0BBEDEC8F06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640885D5-3FD1-45C2-9394-D6DA3F11A9E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8F4373CF-89C1-4D88-8322-BEAAA76600EB}"/>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9D86AB9-1835-4F1D-8043-F4914A8AD7EE}" type="slidenum">
              <a:rPr lang="es-ES" altLang="es-ES" sz="1600" b="1">
                <a:solidFill>
                  <a:srgbClr val="FFC000"/>
                </a:solidFill>
              </a:rPr>
              <a:pPr eaLnBrk="1" hangingPunct="1">
                <a:spcBef>
                  <a:spcPct val="0"/>
                </a:spcBef>
                <a:buFontTx/>
                <a:buNone/>
              </a:pPr>
              <a:t>66</a:t>
            </a:fld>
            <a:endParaRPr lang="en-GB" altLang="es-ES" sz="1600" b="1">
              <a:solidFill>
                <a:srgbClr val="FFC000"/>
              </a:solidFill>
            </a:endParaRPr>
          </a:p>
        </p:txBody>
      </p:sp>
      <p:graphicFrame>
        <p:nvGraphicFramePr>
          <p:cNvPr id="8" name="7 Diagrama">
            <a:extLst>
              <a:ext uri="{FF2B5EF4-FFF2-40B4-BE49-F238E27FC236}">
                <a16:creationId xmlns="" xmlns:a16="http://schemas.microsoft.com/office/drawing/2014/main" id="{97221E18-C9A8-42C7-A2A3-B7D23B1721D6}"/>
              </a:ext>
            </a:extLst>
          </p:cNvPr>
          <p:cNvGraphicFramePr/>
          <p:nvPr>
            <p:extLst>
              <p:ext uri="{D42A27DB-BD31-4B8C-83A1-F6EECF244321}">
                <p14:modId xmlns:p14="http://schemas.microsoft.com/office/powerpoint/2010/main" val="1399852507"/>
              </p:ext>
            </p:extLst>
          </p:nvPr>
        </p:nvGraphicFramePr>
        <p:xfrm>
          <a:off x="6012160" y="2180735"/>
          <a:ext cx="2765201" cy="24158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5" name="44 Rectángulo">
            <a:extLst>
              <a:ext uri="{FF2B5EF4-FFF2-40B4-BE49-F238E27FC236}">
                <a16:creationId xmlns="" xmlns:a16="http://schemas.microsoft.com/office/drawing/2014/main" id="{2DB9415C-ADB3-4202-9CA4-1EEFB62336A8}"/>
              </a:ext>
            </a:extLst>
          </p:cNvPr>
          <p:cNvSpPr/>
          <p:nvPr/>
        </p:nvSpPr>
        <p:spPr>
          <a:xfrm>
            <a:off x="1727200" y="1803008"/>
            <a:ext cx="4356968" cy="3708708"/>
          </a:xfrm>
          <a:prstGeom prst="rect">
            <a:avLst/>
          </a:prstGeom>
        </p:spPr>
        <p:txBody>
          <a:bodyPr wrap="square">
            <a:spAutoFit/>
          </a:bodyPr>
          <a:lstStyle/>
          <a:p>
            <a:pPr marL="171450" indent="-171450" algn="just">
              <a:buFont typeface="Wingdings" panose="05000000000000000000" pitchFamily="2" charset="2"/>
              <a:buChar char="§"/>
              <a:defRPr/>
            </a:pPr>
            <a:r>
              <a:rPr lang="en-GB" sz="900" b="1" dirty="0">
                <a:solidFill>
                  <a:srgbClr val="9E1B34"/>
                </a:solidFill>
                <a:latin typeface="Gill Sans"/>
              </a:rPr>
              <a:t>Code of Conduct</a:t>
            </a:r>
            <a:r>
              <a:rPr lang="en-GB" sz="900" dirty="0">
                <a:solidFill>
                  <a:srgbClr val="9E1B34"/>
                </a:solidFill>
                <a:latin typeface="Gill Sans"/>
              </a:rPr>
              <a:t>. The purpose of ICO's Code of Ethics and Conduct is to define and implement basic principles of conduct and the guidelines necessary to ensure that the individual actions of its employees, directors and board members reflect the principles of the Institute as regards its internal relations, in addition to its external relations with its clients, suppliers and third parties and its activity on financial markets. This section on the regulation of ethical conduct also contains the internal policies approved or updated in 2015, such as those relating to corporate gifts, entertainment expenses, corporate credit cards and CSR.</a:t>
            </a:r>
          </a:p>
          <a:p>
            <a:pPr algn="just">
              <a:defRPr/>
            </a:pPr>
            <a:endParaRPr lang="en-GB" sz="500" dirty="0">
              <a:solidFill>
                <a:srgbClr val="9E1B34"/>
              </a:solidFill>
              <a:latin typeface="Gill Sans"/>
            </a:endParaRPr>
          </a:p>
          <a:p>
            <a:pPr marL="180975" algn="just">
              <a:defRPr/>
            </a:pPr>
            <a:r>
              <a:rPr lang="en-GB" sz="900" dirty="0">
                <a:solidFill>
                  <a:srgbClr val="9E1B34"/>
                </a:solidFill>
                <a:latin typeface="Gill Sans"/>
              </a:rPr>
              <a:t>The current version of the Code of Ethics and Conduct was approved at ICO's General Board meeting on 21 December 2015.</a:t>
            </a:r>
          </a:p>
          <a:p>
            <a:pPr marL="171450" indent="-171450" algn="just">
              <a:buFont typeface="Wingdings" panose="05000000000000000000" pitchFamily="2" charset="2"/>
              <a:buChar char="§"/>
              <a:defRPr/>
            </a:pPr>
            <a:endParaRPr lang="en-GB" sz="500" dirty="0">
              <a:solidFill>
                <a:srgbClr val="9E1B34"/>
              </a:solidFill>
              <a:latin typeface="Gill Sans"/>
              <a:cs typeface="Arial" charset="0"/>
            </a:endParaRPr>
          </a:p>
          <a:p>
            <a:pPr marL="171450" indent="-171450" algn="just">
              <a:buFont typeface="Wingdings" panose="05000000000000000000" pitchFamily="2" charset="2"/>
              <a:buChar char="§"/>
              <a:defRPr/>
            </a:pPr>
            <a:r>
              <a:rPr lang="en-GB" sz="900" b="1" dirty="0">
                <a:solidFill>
                  <a:srgbClr val="9E1B34"/>
                </a:solidFill>
                <a:latin typeface="Gill Sans"/>
              </a:rPr>
              <a:t>Ethics channel</a:t>
            </a:r>
            <a:r>
              <a:rPr lang="en-GB" sz="900" dirty="0">
                <a:solidFill>
                  <a:srgbClr val="9E1B34"/>
                </a:solidFill>
                <a:latin typeface="Gill Sans"/>
              </a:rPr>
              <a:t>. Mechanism that allows employees to confidentially, but not anonymously, report potentially significant irregularities in relation to the Code of Ethics and Conduct. No reports were forwarded through the Ethics Channel in 2016.</a:t>
            </a:r>
          </a:p>
          <a:p>
            <a:pPr algn="just">
              <a:defRPr/>
            </a:pPr>
            <a:endParaRPr lang="en-GB" sz="500" dirty="0">
              <a:solidFill>
                <a:srgbClr val="9E1B34"/>
              </a:solidFill>
              <a:latin typeface="Gill Sans"/>
              <a:cs typeface="Arial" charset="0"/>
            </a:endParaRPr>
          </a:p>
          <a:p>
            <a:pPr marL="171450" indent="-171450" algn="just">
              <a:spcBef>
                <a:spcPts val="0"/>
              </a:spcBef>
              <a:spcAft>
                <a:spcPts val="0"/>
              </a:spcAft>
              <a:buFont typeface="Wingdings" panose="05000000000000000000" pitchFamily="2" charset="2"/>
              <a:buChar char="§"/>
              <a:defRPr/>
            </a:pPr>
            <a:r>
              <a:rPr lang="en-GB" sz="900" b="1" dirty="0">
                <a:solidFill>
                  <a:srgbClr val="9E1B34"/>
                </a:solidFill>
                <a:latin typeface="Gill Sans"/>
              </a:rPr>
              <a:t>Internal regulations on conduct relating to the securities market</a:t>
            </a:r>
            <a:r>
              <a:rPr lang="en-GB" sz="900" dirty="0">
                <a:solidFill>
                  <a:srgbClr val="9E1B34"/>
                </a:solidFill>
                <a:latin typeface="Gill Sans"/>
              </a:rPr>
              <a:t>. These regulations identify ICO units that engage in activities related to the securities market and define the segregation measures they must take to avoid possible conflicts of interest or the use of insider information. The current version as at 31/12/2016 was approved by ICO's General Board at its meeting of 27 February 2012. In 2016, no incidents of non-compliance with the </a:t>
            </a:r>
            <a:r>
              <a:rPr lang="en-GB" sz="900" dirty="0" smtClean="0">
                <a:solidFill>
                  <a:srgbClr val="9E1B34"/>
                </a:solidFill>
                <a:latin typeface="Gill Sans"/>
              </a:rPr>
              <a:t>regulation were </a:t>
            </a:r>
            <a:r>
              <a:rPr lang="en-GB" sz="900" dirty="0">
                <a:solidFill>
                  <a:srgbClr val="9E1B34"/>
                </a:solidFill>
                <a:latin typeface="Gill Sans"/>
              </a:rPr>
              <a:t>reported.</a:t>
            </a:r>
            <a:r>
              <a:rPr lang="en-GB" dirty="0"/>
              <a:t> </a:t>
            </a:r>
          </a:p>
          <a:p>
            <a:pPr algn="just">
              <a:defRPr/>
            </a:pPr>
            <a:endParaRPr lang="en-GB" altLang="es-ES" sz="500" i="1" dirty="0">
              <a:solidFill>
                <a:srgbClr val="9E1B34"/>
              </a:solidFill>
              <a:latin typeface="Gill Sans"/>
              <a:cs typeface="Arial" charset="0"/>
            </a:endParaRPr>
          </a:p>
          <a:p>
            <a:pPr marL="180975" algn="just">
              <a:defRPr/>
            </a:pPr>
            <a:r>
              <a:rPr lang="en-GB" altLang="es-ES" sz="800" i="1" dirty="0">
                <a:solidFill>
                  <a:srgbClr val="9E1B34"/>
                </a:solidFill>
                <a:latin typeface="Gill Sans" charset="0"/>
              </a:rPr>
              <a:t>Note: see the corresponding information in “Key milestones. 2017 (first half). Page 20</a:t>
            </a:r>
            <a:endParaRPr lang="en-GB" sz="900" dirty="0">
              <a:solidFill>
                <a:srgbClr val="9E1B34"/>
              </a:solidFill>
              <a:latin typeface="Gill Sans"/>
              <a:cs typeface="Arial" charset="0"/>
            </a:endParaRPr>
          </a:p>
        </p:txBody>
      </p:sp>
      <p:sp>
        <p:nvSpPr>
          <p:cNvPr id="68615" name="1 Rectángulo">
            <a:extLst>
              <a:ext uri="{FF2B5EF4-FFF2-40B4-BE49-F238E27FC236}">
                <a16:creationId xmlns="" xmlns:a16="http://schemas.microsoft.com/office/drawing/2014/main" id="{543AABEF-401D-4697-BE18-F1D09B42276B}"/>
              </a:ext>
            </a:extLst>
          </p:cNvPr>
          <p:cNvSpPr>
            <a:spLocks noChangeArrowheads="1"/>
          </p:cNvSpPr>
          <p:nvPr/>
        </p:nvSpPr>
        <p:spPr bwMode="auto">
          <a:xfrm>
            <a:off x="1727200" y="5589240"/>
            <a:ext cx="6740525"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
            </a:pPr>
            <a:r>
              <a:rPr lang="en-GB" altLang="es-ES" sz="900" b="1" dirty="0">
                <a:solidFill>
                  <a:srgbClr val="9E1B34"/>
                </a:solidFill>
                <a:latin typeface="Gill Sans"/>
              </a:rPr>
              <a:t>Money laundering prevention policy</a:t>
            </a:r>
            <a:r>
              <a:rPr lang="en-GB" altLang="es-ES" sz="900" dirty="0">
                <a:solidFill>
                  <a:srgbClr val="9E1B34"/>
                </a:solidFill>
                <a:latin typeface="Gill Sans"/>
              </a:rPr>
              <a:t>. ICO is aware of the importance of financial institutions and the role that they play in its prevention and is working with the relevant authorities, joining forces with the rest of the Spanish financial system, in the fight against all forms of money laundering. The policy, revised in April 2016, contains the standards of practice and the control and communication systems required to prevent undesirable individuals or groups accessing the organisation and establishes client acceptance criteria. </a:t>
            </a:r>
          </a:p>
        </p:txBody>
      </p:sp>
      <p:sp>
        <p:nvSpPr>
          <p:cNvPr id="68616" name="8 Rectángulo">
            <a:extLst>
              <a:ext uri="{FF2B5EF4-FFF2-40B4-BE49-F238E27FC236}">
                <a16:creationId xmlns="" xmlns:a16="http://schemas.microsoft.com/office/drawing/2014/main" id="{2793EA67-3733-414B-95C8-01A1403BC425}"/>
              </a:ext>
            </a:extLst>
          </p:cNvPr>
          <p:cNvSpPr>
            <a:spLocks noChangeArrowheads="1"/>
          </p:cNvSpPr>
          <p:nvPr/>
        </p:nvSpPr>
        <p:spPr bwMode="auto">
          <a:xfrm>
            <a:off x="1804988" y="1016000"/>
            <a:ext cx="6854825"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PRINCIPLES OF GOOD GOVERNANCE</a:t>
            </a:r>
          </a:p>
        </p:txBody>
      </p:sp>
      <p:sp>
        <p:nvSpPr>
          <p:cNvPr id="43" name="42 Rectángulo">
            <a:extLst>
              <a:ext uri="{FF2B5EF4-FFF2-40B4-BE49-F238E27FC236}">
                <a16:creationId xmlns="" xmlns:a16="http://schemas.microsoft.com/office/drawing/2014/main" id="{DE83548F-B012-49E0-B387-2BFC9AA76DF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tabLst>
                <a:tab pos="180975" algn="l"/>
              </a:tabLs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8618" name="Picture 2">
            <a:extLst>
              <a:ext uri="{FF2B5EF4-FFF2-40B4-BE49-F238E27FC236}">
                <a16:creationId xmlns="" xmlns:a16="http://schemas.microsoft.com/office/drawing/2014/main" id="{021F5DDE-39E7-4C16-9AFF-AA8B0886201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9" name="41 Rectángulo">
            <a:extLst>
              <a:ext uri="{FF2B5EF4-FFF2-40B4-BE49-F238E27FC236}">
                <a16:creationId xmlns="" xmlns:a16="http://schemas.microsoft.com/office/drawing/2014/main" id="{FEE6F209-E3DE-4A37-9562-F8B0A401F49C}"/>
              </a:ext>
            </a:extLst>
          </p:cNvPr>
          <p:cNvSpPr>
            <a:spLocks noChangeArrowheads="1"/>
          </p:cNvSpPr>
          <p:nvPr/>
        </p:nvSpPr>
        <p:spPr bwMode="auto">
          <a:xfrm>
            <a:off x="1804988" y="1412875"/>
            <a:ext cx="2479675" cy="252413"/>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ETHICAL MANAGEMENT</a:t>
            </a:r>
          </a:p>
        </p:txBody>
      </p:sp>
      <p:grpSp>
        <p:nvGrpSpPr>
          <p:cNvPr id="4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4" name="8 Rectángulo">
              <a:hlinkClick r:id="rId8"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6" name="8 Rectángulo">
              <a:hlinkClick r:id="rId9"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10"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11"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12"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13"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14"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5"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6"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7"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8"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9"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5" name="24 Grupo"/>
          <p:cNvGrpSpPr/>
          <p:nvPr/>
        </p:nvGrpSpPr>
        <p:grpSpPr>
          <a:xfrm>
            <a:off x="93663" y="5481228"/>
            <a:ext cx="1320800" cy="684622"/>
            <a:chOff x="93663" y="5481228"/>
            <a:chExt cx="1320800" cy="684622"/>
          </a:xfrm>
        </p:grpSpPr>
        <p:sp>
          <p:nvSpPr>
            <p:cNvPr id="26" name="8 Rectángulo">
              <a:hlinkClick r:id="rId20"/>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7" name="Picture 10" descr="http://images.gofreedownload.net/3-gray-printer-33855.jpg">
              <a:hlinkClick r:id="rId20"/>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1"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71926798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1382129A-5747-4FD5-9C65-5E43CC451C1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7993DB3D-40C9-44B1-A540-26E4354EC65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AE7F64F8-C4E5-4120-A319-4862E18FBD6F}"/>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D97CEE0-8131-443E-B9FB-B95A5C0F5FE1}" type="slidenum">
              <a:rPr lang="es-ES" altLang="es-ES" sz="1600" b="1">
                <a:solidFill>
                  <a:srgbClr val="FFC000"/>
                </a:solidFill>
              </a:rPr>
              <a:pPr eaLnBrk="1" hangingPunct="1">
                <a:spcBef>
                  <a:spcPct val="0"/>
                </a:spcBef>
                <a:buFontTx/>
                <a:buNone/>
              </a:pPr>
              <a:t>67</a:t>
            </a:fld>
            <a:endParaRPr lang="en-GB" altLang="es-ES" sz="1600" b="1">
              <a:solidFill>
                <a:srgbClr val="FFC000"/>
              </a:solidFill>
            </a:endParaRPr>
          </a:p>
        </p:txBody>
      </p:sp>
      <p:sp>
        <p:nvSpPr>
          <p:cNvPr id="69637" name="16 Rectángulo">
            <a:extLst>
              <a:ext uri="{FF2B5EF4-FFF2-40B4-BE49-F238E27FC236}">
                <a16:creationId xmlns="" xmlns:a16="http://schemas.microsoft.com/office/drawing/2014/main" id="{1E4F92F4-1D44-41AC-AB9C-35497A216BCD}"/>
              </a:ext>
            </a:extLst>
          </p:cNvPr>
          <p:cNvSpPr>
            <a:spLocks noChangeArrowheads="1"/>
          </p:cNvSpPr>
          <p:nvPr/>
        </p:nvSpPr>
        <p:spPr bwMode="auto">
          <a:xfrm>
            <a:off x="1577975" y="4046538"/>
            <a:ext cx="55308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1450" indent="-1714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Wingdings" panose="05000000000000000000" pitchFamily="2" charset="2"/>
              <a:buChar char="§"/>
            </a:pPr>
            <a:r>
              <a:rPr lang="en-GB" altLang="es-ES" sz="900" b="1">
                <a:solidFill>
                  <a:srgbClr val="9E1B34"/>
                </a:solidFill>
                <a:latin typeface="Gill Sans"/>
              </a:rPr>
              <a:t>Commitment to social responsibility. </a:t>
            </a:r>
            <a:r>
              <a:rPr lang="en-GB" altLang="es-ES" sz="900">
                <a:solidFill>
                  <a:srgbClr val="9E1B34"/>
                </a:solidFill>
                <a:latin typeface="Gill Sans"/>
              </a:rPr>
              <a:t>ICO has approved and published a CSR Policy with a view to being an institution embodying ethical, social and environmental values, transparency and social commitment, applying principles of good governance and for its stakeholder groups to view it as such. With this in mind, principles that govern its activities have been established: good governance and transparency, respect for the physical and natural environment and the 10 principles of the United Nations Global Compact, of which ICO is a signatory. </a:t>
            </a:r>
            <a:endParaRPr lang="en-GB" altLang="es-ES" sz="900" b="1">
              <a:solidFill>
                <a:srgbClr val="9E1B34"/>
              </a:solidFill>
              <a:latin typeface="Gill Sans"/>
            </a:endParaRPr>
          </a:p>
        </p:txBody>
      </p:sp>
      <p:sp>
        <p:nvSpPr>
          <p:cNvPr id="7" name="6 Rectángulo">
            <a:extLst>
              <a:ext uri="{FF2B5EF4-FFF2-40B4-BE49-F238E27FC236}">
                <a16:creationId xmlns="" xmlns:a16="http://schemas.microsoft.com/office/drawing/2014/main" id="{5D336423-7E0B-47F5-AA82-1A9430C6D1DD}"/>
              </a:ext>
            </a:extLst>
          </p:cNvPr>
          <p:cNvSpPr/>
          <p:nvPr/>
        </p:nvSpPr>
        <p:spPr>
          <a:xfrm>
            <a:off x="1577975" y="1484313"/>
            <a:ext cx="7242175" cy="2740025"/>
          </a:xfrm>
          <a:prstGeom prst="rect">
            <a:avLst/>
          </a:prstGeom>
        </p:spPr>
        <p:txBody>
          <a:bodyPr>
            <a:spAutoFit/>
          </a:bodyPr>
          <a:lstStyle/>
          <a:p>
            <a:pPr marL="171450" indent="-171450" algn="just">
              <a:buFont typeface="Wingdings" pitchFamily="2" charset="2"/>
              <a:buChar char="§"/>
              <a:defRPr/>
            </a:pPr>
            <a:r>
              <a:rPr lang="en-GB" sz="900" b="1" dirty="0">
                <a:solidFill>
                  <a:srgbClr val="9E1B34"/>
                </a:solidFill>
                <a:latin typeface="Gill Sans"/>
              </a:rPr>
              <a:t>Management by Objectives System (</a:t>
            </a:r>
            <a:r>
              <a:rPr lang="en-GB" sz="900" b="1" i="1" dirty="0">
                <a:solidFill>
                  <a:srgbClr val="9E1B34"/>
                </a:solidFill>
                <a:latin typeface="Gill Sans"/>
              </a:rPr>
              <a:t>Dirección por Objetivos</a:t>
            </a:r>
            <a:r>
              <a:rPr lang="en-GB" sz="900" b="1" dirty="0">
                <a:solidFill>
                  <a:srgbClr val="9E1B34"/>
                </a:solidFill>
                <a:latin typeface="Gill Sans"/>
              </a:rPr>
              <a:t>: DpO). </a:t>
            </a:r>
            <a:r>
              <a:rPr lang="en-GB" sz="900" dirty="0">
                <a:solidFill>
                  <a:srgbClr val="9E1B34"/>
                </a:solidFill>
                <a:latin typeface="Gill Sans"/>
              </a:rPr>
              <a:t>Management model introduced to ensure the efficient management of ICO, establishing general and strategic objectives and contributing to the creation of a culture that values the professional merits of its employees.  DpO is of great value given its unique nature within the administration, making it possible to align the efforts of the different departments with the route map, improving the quality of the work carried out and professional performance, rewarding effort and the achievement of objectives. Strategic objectives proposed for approval by the Management Committee are subject to the approval of the Ministry, both MINECO and MINHAP.</a:t>
            </a:r>
          </a:p>
          <a:p>
            <a:pPr>
              <a:defRPr/>
            </a:pPr>
            <a:endParaRPr lang="en-GB" sz="500" b="1" dirty="0">
              <a:solidFill>
                <a:srgbClr val="9E1B34"/>
              </a:solidFill>
              <a:latin typeface="Gill Sans"/>
              <a:cs typeface="Arial" charset="0"/>
            </a:endParaRPr>
          </a:p>
          <a:p>
            <a:pPr marL="171450" indent="-171450" algn="just">
              <a:buFont typeface="Wingdings" pitchFamily="2" charset="2"/>
              <a:buChar char="§"/>
              <a:defRPr/>
            </a:pPr>
            <a:r>
              <a:rPr lang="en-GB" sz="900" b="1" dirty="0">
                <a:solidFill>
                  <a:srgbClr val="9E1B34"/>
                </a:solidFill>
                <a:latin typeface="Gill Sans"/>
              </a:rPr>
              <a:t>Regulatory compliance</a:t>
            </a:r>
            <a:r>
              <a:rPr lang="en-GB" sz="900" dirty="0">
                <a:solidFill>
                  <a:srgbClr val="9E1B34"/>
                </a:solidFill>
                <a:latin typeface="Gill Sans"/>
              </a:rPr>
              <a:t>. The Regulatory Compliance Area was created to protect the Institute's reputation and integrity, to promote the ethical standards to be applied and to strengthen accountability and transparency. Similarly, this department participates in the identification, assessment and control of risks that may affect the integrity and reputation of ICO, which could arise as a result of non-compliance with, or non-observance of, the regulations or measures contained in ICO's policies or internal rules, or those contained in external recommendations or regulations which may affect it. </a:t>
            </a:r>
          </a:p>
          <a:p>
            <a:pPr marL="171450" indent="-171450" algn="just">
              <a:buFont typeface="Wingdings" pitchFamily="2" charset="2"/>
              <a:buChar char="§"/>
              <a:defRPr/>
            </a:pPr>
            <a:endParaRPr lang="en-GB" sz="500" dirty="0">
              <a:solidFill>
                <a:srgbClr val="9E1B34"/>
              </a:solidFill>
              <a:latin typeface="Gill Sans"/>
              <a:cs typeface="Arial" charset="0"/>
            </a:endParaRPr>
          </a:p>
          <a:p>
            <a:pPr marL="171450" indent="-171450" algn="just">
              <a:buFont typeface="Wingdings" pitchFamily="2" charset="2"/>
              <a:buChar char="§"/>
              <a:defRPr/>
            </a:pPr>
            <a:r>
              <a:rPr lang="en-GB" sz="900" b="1" dirty="0">
                <a:solidFill>
                  <a:srgbClr val="9E1B34"/>
                </a:solidFill>
                <a:latin typeface="Gill Sans"/>
              </a:rPr>
              <a:t>Risk identification, control and management</a:t>
            </a:r>
            <a:r>
              <a:rPr lang="en-GB" sz="900" dirty="0">
                <a:solidFill>
                  <a:srgbClr val="9E1B34"/>
                </a:solidFill>
                <a:latin typeface="Gill Sans"/>
              </a:rPr>
              <a:t>. Identifying, managing and controlling risks is a priority task for the Instituto de Crédito Oficial. This is mainly based on the Risk Policy Manual approved by the General Board on 21 December 2005, the latest version of which is dated 21 December 2016. The manual gathers together different methodologies, applicable regulations, procedures and organisational structure. As a credit entity, ICO is exposed to financial (credit, liquidity and market) and operational risks. A further three types of “other risks” are also taken into consideration: reputational risk, strategic risk and business risk.</a:t>
            </a:r>
          </a:p>
          <a:p>
            <a:pPr algn="just">
              <a:defRPr/>
            </a:pPr>
            <a:endParaRPr lang="en-GB" sz="900" dirty="0">
              <a:solidFill>
                <a:srgbClr val="9E1B34"/>
              </a:solidFill>
              <a:latin typeface="Gill Sans"/>
              <a:cs typeface="Arial" charset="0"/>
            </a:endParaRPr>
          </a:p>
        </p:txBody>
      </p:sp>
      <p:pic>
        <p:nvPicPr>
          <p:cNvPr id="69639" name="Picture 49">
            <a:extLst>
              <a:ext uri="{FF2B5EF4-FFF2-40B4-BE49-F238E27FC236}">
                <a16:creationId xmlns="" xmlns:a16="http://schemas.microsoft.com/office/drawing/2014/main" id="{7476BAB5-1036-491D-8748-2D7E55C6B63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05663" y="4057650"/>
            <a:ext cx="1506537"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1 Rectángulo">
            <a:extLst>
              <a:ext uri="{FF2B5EF4-FFF2-40B4-BE49-F238E27FC236}">
                <a16:creationId xmlns="" xmlns:a16="http://schemas.microsoft.com/office/drawing/2014/main" id="{8F77D4FA-124E-4420-98A9-9BC6561224B8}"/>
              </a:ext>
            </a:extLst>
          </p:cNvPr>
          <p:cNvSpPr/>
          <p:nvPr/>
        </p:nvSpPr>
        <p:spPr>
          <a:xfrm>
            <a:off x="1577975" y="4941888"/>
            <a:ext cx="7242175" cy="1492250"/>
          </a:xfrm>
          <a:prstGeom prst="rect">
            <a:avLst/>
          </a:prstGeom>
        </p:spPr>
        <p:txBody>
          <a:bodyPr>
            <a:spAutoFit/>
          </a:bodyPr>
          <a:lstStyle/>
          <a:p>
            <a:pPr marL="171450" indent="-171450" algn="just">
              <a:buFont typeface="Wingdings" panose="05000000000000000000" pitchFamily="2" charset="2"/>
              <a:buChar char="§"/>
              <a:defRPr/>
            </a:pPr>
            <a:r>
              <a:rPr lang="en-GB" sz="900" b="1" dirty="0">
                <a:solidFill>
                  <a:srgbClr val="9E1B34"/>
                </a:solidFill>
                <a:latin typeface="Gill Sans"/>
              </a:rPr>
              <a:t>Protection of the environment</a:t>
            </a:r>
            <a:r>
              <a:rPr lang="en-GB" sz="900" dirty="0">
                <a:solidFill>
                  <a:srgbClr val="9E1B34"/>
                </a:solidFill>
                <a:latin typeface="Gill Sans"/>
              </a:rPr>
              <a:t>. In order to ensure that its activity is environmentally friendly and prevention-based, ICO has approved and documented an environmental policy and a code of environmental best practice. </a:t>
            </a:r>
          </a:p>
          <a:p>
            <a:pPr marL="171450" indent="-171450" algn="just">
              <a:buFont typeface="Wingdings" panose="05000000000000000000" pitchFamily="2" charset="2"/>
              <a:buChar char="§"/>
              <a:defRPr/>
            </a:pPr>
            <a:endParaRPr lang="en-GB" sz="500" dirty="0">
              <a:solidFill>
                <a:srgbClr val="9E1B34"/>
              </a:solidFill>
              <a:latin typeface="Gill Sans"/>
              <a:cs typeface="Arial" charset="0"/>
            </a:endParaRPr>
          </a:p>
          <a:p>
            <a:pPr marL="171450" indent="-171450" algn="just">
              <a:buFont typeface="Wingdings" panose="05000000000000000000" pitchFamily="2" charset="2"/>
              <a:buChar char="§"/>
              <a:defRPr/>
            </a:pPr>
            <a:r>
              <a:rPr lang="en-GB" sz="900" b="1" dirty="0">
                <a:solidFill>
                  <a:srgbClr val="9E1B34"/>
                </a:solidFill>
                <a:latin typeface="Gill Sans"/>
              </a:rPr>
              <a:t>Protection of personal data</a:t>
            </a:r>
            <a:r>
              <a:rPr lang="en-GB" sz="900" dirty="0">
                <a:solidFill>
                  <a:srgbClr val="9E1B34"/>
                </a:solidFill>
                <a:latin typeface="Gill Sans"/>
              </a:rPr>
              <a:t>. ICO has approved a personal data protection policy, which has been developed and implemented in internal processes and files by means of a security manual and procedures approved by the Operations Committee.</a:t>
            </a:r>
          </a:p>
          <a:p>
            <a:pPr algn="just">
              <a:defRPr/>
            </a:pPr>
            <a:endParaRPr lang="en-GB" sz="500" dirty="0">
              <a:solidFill>
                <a:srgbClr val="9E1B34"/>
              </a:solidFill>
              <a:latin typeface="Gill Sans"/>
              <a:cs typeface="Arial" charset="0"/>
            </a:endParaRPr>
          </a:p>
          <a:p>
            <a:pPr marL="171450" indent="-171450" algn="just">
              <a:buFont typeface="Wingdings" panose="05000000000000000000" pitchFamily="2" charset="2"/>
              <a:buChar char="§"/>
              <a:defRPr/>
            </a:pPr>
            <a:r>
              <a:rPr lang="en-GB" sz="900" b="1" dirty="0">
                <a:solidFill>
                  <a:srgbClr val="9E1B34"/>
                </a:solidFill>
                <a:latin typeface="Gill Sans"/>
              </a:rPr>
              <a:t>Labour relations</a:t>
            </a:r>
            <a:r>
              <a:rPr lang="en-GB" sz="900" dirty="0">
                <a:solidFill>
                  <a:srgbClr val="9E1B34"/>
                </a:solidFill>
                <a:latin typeface="Gill Sans"/>
              </a:rPr>
              <a:t>. ICO's personnel policies are based on respect for the human and employment rights of its employees and on implementing strategies that facilitate and enhance their skills and professional development. Equal opportunities, non-discrimination, diversity and work-life balance are the fundamental principles on which labour relations between ICO and its staff are based.  ICO </a:t>
            </a:r>
            <a:r>
              <a:rPr lang="en-GB" sz="900" b="1" dirty="0">
                <a:solidFill>
                  <a:srgbClr val="9E1B34"/>
                </a:solidFill>
                <a:latin typeface="Gill Sans"/>
              </a:rPr>
              <a:t>is certified as a family-responsible company (</a:t>
            </a:r>
            <a:r>
              <a:rPr lang="en-GB" sz="900" b="1" i="1" dirty="0">
                <a:solidFill>
                  <a:srgbClr val="9E1B34"/>
                </a:solidFill>
                <a:latin typeface="Gill Sans"/>
              </a:rPr>
              <a:t>empresa familiarmente responsable</a:t>
            </a:r>
            <a:r>
              <a:rPr lang="en-GB" sz="900" b="1" dirty="0">
                <a:solidFill>
                  <a:srgbClr val="9E1B34"/>
                </a:solidFill>
                <a:latin typeface="Gill Sans"/>
              </a:rPr>
              <a:t>: EFR)</a:t>
            </a:r>
            <a:r>
              <a:rPr lang="en-GB" sz="900" dirty="0">
                <a:solidFill>
                  <a:srgbClr val="9E1B34"/>
                </a:solidFill>
                <a:latin typeface="Gill Sans"/>
              </a:rPr>
              <a:t>.</a:t>
            </a:r>
            <a:endParaRPr lang="en-GB" sz="900" b="1" dirty="0">
              <a:solidFill>
                <a:srgbClr val="9E1B34"/>
              </a:solidFill>
              <a:latin typeface="Gill Sans"/>
              <a:cs typeface="Arial" charset="0"/>
            </a:endParaRPr>
          </a:p>
        </p:txBody>
      </p:sp>
      <p:sp>
        <p:nvSpPr>
          <p:cNvPr id="42" name="41 Rectángulo">
            <a:extLst>
              <a:ext uri="{FF2B5EF4-FFF2-40B4-BE49-F238E27FC236}">
                <a16:creationId xmlns="" xmlns:a16="http://schemas.microsoft.com/office/drawing/2014/main" id="{3723EBFA-7B7B-4A3D-8BC6-057955A655C6}"/>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tabLst>
                <a:tab pos="180975" algn="l"/>
              </a:tabLs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69642" name="Picture 2">
            <a:extLst>
              <a:ext uri="{FF2B5EF4-FFF2-40B4-BE49-F238E27FC236}">
                <a16:creationId xmlns="" xmlns:a16="http://schemas.microsoft.com/office/drawing/2014/main" id="{06E0DA71-4A19-4D1C-9402-8361006055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43" name="8 Rectángulo">
            <a:extLst>
              <a:ext uri="{FF2B5EF4-FFF2-40B4-BE49-F238E27FC236}">
                <a16:creationId xmlns="" xmlns:a16="http://schemas.microsoft.com/office/drawing/2014/main" id="{52E98D94-54CB-4DC5-8F5B-E5E967BB2C88}"/>
              </a:ext>
            </a:extLst>
          </p:cNvPr>
          <p:cNvSpPr>
            <a:spLocks noChangeArrowheads="1"/>
          </p:cNvSpPr>
          <p:nvPr/>
        </p:nvSpPr>
        <p:spPr bwMode="auto">
          <a:xfrm>
            <a:off x="1655763" y="908050"/>
            <a:ext cx="7056437"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PRINCIPLES OF GOOD GOVERNANCE</a:t>
            </a:r>
          </a:p>
        </p:txBody>
      </p:sp>
      <p:sp>
        <p:nvSpPr>
          <p:cNvPr id="69644" name="41 Rectángulo">
            <a:extLst>
              <a:ext uri="{FF2B5EF4-FFF2-40B4-BE49-F238E27FC236}">
                <a16:creationId xmlns="" xmlns:a16="http://schemas.microsoft.com/office/drawing/2014/main" id="{FA935980-1ADE-4E0E-8187-6104475FE500}"/>
              </a:ext>
            </a:extLst>
          </p:cNvPr>
          <p:cNvSpPr>
            <a:spLocks noChangeArrowheads="1"/>
          </p:cNvSpPr>
          <p:nvPr/>
        </p:nvSpPr>
        <p:spPr bwMode="auto">
          <a:xfrm>
            <a:off x="1655763" y="1233488"/>
            <a:ext cx="2479675" cy="252412"/>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RESPONSIBLE MANAGEMENT</a:t>
            </a:r>
          </a:p>
        </p:txBody>
      </p:sp>
      <p:grpSp>
        <p:nvGrpSpPr>
          <p:cNvPr id="4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5"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6"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7"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8"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9"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0"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1"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2"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3"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4"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5"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6"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6" name="25 Grupo"/>
          <p:cNvGrpSpPr/>
          <p:nvPr/>
        </p:nvGrpSpPr>
        <p:grpSpPr>
          <a:xfrm>
            <a:off x="93663" y="5481228"/>
            <a:ext cx="1320800" cy="684622"/>
            <a:chOff x="93663" y="5481228"/>
            <a:chExt cx="1320800" cy="684622"/>
          </a:xfrm>
        </p:grpSpPr>
        <p:sp>
          <p:nvSpPr>
            <p:cNvPr id="27"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8"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54959113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38E81EE5-0D1E-405F-B1EF-25A46ECC1BAE}"/>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9829993E-E90E-4412-975D-18BDA9C32C5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7CD05395-8B4F-4B7B-A8BA-F203FF2CA89C}"/>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D64CFBC4-3267-4F7C-97FA-66D364B66AAB}" type="slidenum">
              <a:rPr lang="es-ES" altLang="es-ES" sz="1600" b="1">
                <a:solidFill>
                  <a:srgbClr val="FFC000"/>
                </a:solidFill>
              </a:rPr>
              <a:pPr eaLnBrk="1" hangingPunct="1">
                <a:spcBef>
                  <a:spcPct val="0"/>
                </a:spcBef>
                <a:buFontTx/>
                <a:buNone/>
              </a:pPr>
              <a:t>68</a:t>
            </a:fld>
            <a:endParaRPr lang="en-GB" altLang="es-ES" sz="1600" b="1">
              <a:solidFill>
                <a:srgbClr val="FFC000"/>
              </a:solidFill>
            </a:endParaRPr>
          </a:p>
        </p:txBody>
      </p:sp>
      <p:sp>
        <p:nvSpPr>
          <p:cNvPr id="7" name="6 Rectángulo">
            <a:extLst>
              <a:ext uri="{FF2B5EF4-FFF2-40B4-BE49-F238E27FC236}">
                <a16:creationId xmlns="" xmlns:a16="http://schemas.microsoft.com/office/drawing/2014/main" id="{D0C410EB-23ED-4DE4-9AB8-C3D99D699AF2}"/>
              </a:ext>
            </a:extLst>
          </p:cNvPr>
          <p:cNvSpPr/>
          <p:nvPr/>
        </p:nvSpPr>
        <p:spPr>
          <a:xfrm>
            <a:off x="1655763" y="1716088"/>
            <a:ext cx="7004050" cy="4016375"/>
          </a:xfrm>
          <a:prstGeom prst="rect">
            <a:avLst/>
          </a:prstGeom>
        </p:spPr>
        <p:txBody>
          <a:bodyPr>
            <a:spAutoFit/>
          </a:bodyPr>
          <a:lstStyle/>
          <a:p>
            <a:pPr marL="171450" indent="-171450" algn="just">
              <a:buFont typeface="Wingdings" pitchFamily="2" charset="2"/>
              <a:buChar char="§"/>
              <a:defRPr/>
            </a:pPr>
            <a:r>
              <a:rPr lang="en-GB" sz="900" b="1" dirty="0">
                <a:solidFill>
                  <a:srgbClr val="9E1B34"/>
                </a:solidFill>
                <a:latin typeface="Gill Sans"/>
              </a:rPr>
              <a:t>Communication. </a:t>
            </a:r>
            <a:r>
              <a:rPr lang="en-GB" sz="900" dirty="0">
                <a:solidFill>
                  <a:srgbClr val="9E1B34"/>
                </a:solidFill>
                <a:latin typeface="Gill Sans"/>
              </a:rPr>
              <a:t>The Institute is based at a single site and has no branches and, therefore, uses a network of private banks to distribute most of its financing. For that reason, it needs effective internal and external channels and tools of communication in order to publicise its financing lines and activities and keep its stakeholders fully informed.</a:t>
            </a:r>
          </a:p>
          <a:p>
            <a:pPr>
              <a:defRPr/>
            </a:pPr>
            <a:endParaRPr lang="en-GB" sz="500" b="1" dirty="0">
              <a:solidFill>
                <a:srgbClr val="9E1B34"/>
              </a:solidFill>
              <a:latin typeface="Gill Sans"/>
              <a:cs typeface="Arial" charset="0"/>
            </a:endParaRPr>
          </a:p>
          <a:p>
            <a:pPr marL="171450" indent="-171450" algn="just">
              <a:buFont typeface="Wingdings" pitchFamily="2" charset="2"/>
              <a:buChar char="§"/>
              <a:defRPr/>
            </a:pPr>
            <a:r>
              <a:rPr lang="en-GB" sz="900" b="1" dirty="0">
                <a:solidFill>
                  <a:srgbClr val="9E1B34"/>
                </a:solidFill>
                <a:latin typeface="Gill Sans"/>
              </a:rPr>
              <a:t>Transparency</a:t>
            </a:r>
            <a:r>
              <a:rPr lang="en-GB" sz="900" dirty="0">
                <a:solidFill>
                  <a:srgbClr val="9E1B34"/>
                </a:solidFill>
                <a:latin typeface="Gill Sans"/>
              </a:rPr>
              <a:t>. ICO provides its stakeholders with all relevant information on its organisational structure and activity.  Furthermore, in accordance with the provisions of the Spanish Transparency Act (</a:t>
            </a:r>
            <a:r>
              <a:rPr lang="en-GB" sz="900" i="1" dirty="0">
                <a:solidFill>
                  <a:srgbClr val="9E1B34"/>
                </a:solidFill>
                <a:latin typeface="Gill Sans"/>
              </a:rPr>
              <a:t>Ley de Transparencia</a:t>
            </a:r>
            <a:r>
              <a:rPr lang="en-GB" sz="900" dirty="0">
                <a:solidFill>
                  <a:srgbClr val="9E1B34"/>
                </a:solidFill>
                <a:latin typeface="Gill Sans"/>
              </a:rPr>
              <a:t>), it provides direct access to the Spanish government's transparency portal (</a:t>
            </a:r>
            <a:r>
              <a:rPr lang="en-GB" sz="900" i="1" dirty="0">
                <a:solidFill>
                  <a:srgbClr val="9E1B34"/>
                </a:solidFill>
                <a:latin typeface="Gill Sans"/>
              </a:rPr>
              <a:t>Portal de la Transparencia del Gobierno de España</a:t>
            </a:r>
            <a:r>
              <a:rPr lang="en-GB" sz="900" dirty="0">
                <a:solidFill>
                  <a:srgbClr val="9E1B34"/>
                </a:solidFill>
                <a:latin typeface="Gill Sans"/>
              </a:rPr>
              <a:t>), via a link available at www.ico.es. Users are thus able to consult all the information available.</a:t>
            </a:r>
          </a:p>
          <a:p>
            <a:pPr marL="171450" indent="-171450" algn="just">
              <a:buFont typeface="Wingdings" pitchFamily="2" charset="2"/>
              <a:buChar char="§"/>
              <a:defRPr/>
            </a:pPr>
            <a:endParaRPr lang="en-GB" sz="500" dirty="0">
              <a:solidFill>
                <a:srgbClr val="9E1B34"/>
              </a:solidFill>
              <a:latin typeface="Gill Sans"/>
              <a:cs typeface="Arial" charset="0"/>
            </a:endParaRPr>
          </a:p>
          <a:p>
            <a:pPr marL="180975" algn="just">
              <a:defRPr/>
            </a:pPr>
            <a:r>
              <a:rPr lang="en-GB" sz="900" dirty="0">
                <a:solidFill>
                  <a:srgbClr val="9E1B34"/>
                </a:solidFill>
                <a:latin typeface="Gill Sans"/>
              </a:rPr>
              <a:t>Each year it prepares and publishes the Audit Report relating to the Consolidated Annual Accounts and the Consolidated Management Report on the website, containing all the financial information and the information relating to its activity as a financial institution. The financial statements are audited by an independent expert. </a:t>
            </a:r>
          </a:p>
          <a:p>
            <a:pPr marL="180975" algn="just">
              <a:defRPr/>
            </a:pPr>
            <a:endParaRPr lang="en-GB" sz="500" dirty="0">
              <a:solidFill>
                <a:srgbClr val="9E1B34"/>
              </a:solidFill>
              <a:latin typeface="Gill Sans"/>
              <a:cs typeface="Arial" charset="0"/>
            </a:endParaRPr>
          </a:p>
          <a:p>
            <a:pPr marL="180975" algn="just">
              <a:defRPr/>
            </a:pPr>
            <a:r>
              <a:rPr lang="en-GB" sz="900" dirty="0">
                <a:solidFill>
                  <a:srgbClr val="9E1B34"/>
                </a:solidFill>
                <a:latin typeface="Gill Sans"/>
              </a:rPr>
              <a:t>It also publishes the Corporate Social Responsibility Report on the website according to the GRI V4 standard, which is checked by an independent expert to reassure stakeholders. ICO also prepares a Progress Report on the 10 Principles of the United Nations Global Compact.</a:t>
            </a:r>
          </a:p>
          <a:p>
            <a:pPr marL="171450" indent="-171450" algn="just">
              <a:buFont typeface="Wingdings" pitchFamily="2" charset="2"/>
              <a:buChar char="§"/>
              <a:defRPr/>
            </a:pPr>
            <a:endParaRPr lang="en-GB" sz="500" dirty="0">
              <a:solidFill>
                <a:srgbClr val="9E1B34"/>
              </a:solidFill>
              <a:latin typeface="Gill Sans"/>
              <a:cs typeface="Arial" charset="0"/>
            </a:endParaRPr>
          </a:p>
          <a:p>
            <a:pPr marL="171450" indent="-171450" algn="just">
              <a:buFont typeface="Wingdings" pitchFamily="2" charset="2"/>
              <a:buChar char="§"/>
              <a:defRPr/>
            </a:pPr>
            <a:r>
              <a:rPr lang="en-GB" sz="900" b="1" dirty="0">
                <a:solidFill>
                  <a:srgbClr val="9E1B34"/>
                </a:solidFill>
                <a:latin typeface="Gill Sans"/>
              </a:rPr>
              <a:t>Internal and external control systems</a:t>
            </a:r>
            <a:r>
              <a:rPr lang="en-GB" sz="900" dirty="0">
                <a:solidFill>
                  <a:srgbClr val="9E1B34"/>
                </a:solidFill>
                <a:latin typeface="Gill Sans"/>
              </a:rPr>
              <a:t> Internal control at ICO in </a:t>
            </a:r>
            <a:r>
              <a:rPr lang="en-GB" sz="900" dirty="0">
                <a:solidFill>
                  <a:schemeClr val="accent2">
                    <a:lumMod val="75000"/>
                  </a:schemeClr>
                </a:solidFill>
                <a:latin typeface="Gill Sans"/>
              </a:rPr>
              <a:t>relation to corporate governance is the responsibility of the internal operating bodies competent in the regulations governing its activities. The relevant information is found on pages 64 and 65 of this document.</a:t>
            </a:r>
          </a:p>
          <a:p>
            <a:pPr algn="just">
              <a:defRPr/>
            </a:pPr>
            <a:endParaRPr lang="en-GB" sz="500" dirty="0">
              <a:solidFill>
                <a:srgbClr val="9E1B34"/>
              </a:solidFill>
              <a:latin typeface="Gill Sans"/>
              <a:cs typeface="Arial" charset="0"/>
            </a:endParaRPr>
          </a:p>
          <a:p>
            <a:pPr marL="171450" indent="-171450" algn="just">
              <a:buFont typeface="Wingdings" pitchFamily="2" charset="2"/>
              <a:buChar char="§"/>
              <a:defRPr/>
            </a:pPr>
            <a:r>
              <a:rPr lang="en-GB" sz="900" dirty="0">
                <a:solidFill>
                  <a:srgbClr val="9E1B34"/>
                </a:solidFill>
                <a:latin typeface="Gill Sans"/>
              </a:rPr>
              <a:t> In accordance with the Auditing Guidelines approved by the Operations Committee, the Internal Auditing Department conducts ongoing audits on operating and business procedures, risk management and the internal control system. Internal control carried out by the Internal Audit Department is reinforced by the actions of the Audit and Compliance Committee, whose duties include promoting measures for the adoption of the audit recommendations.</a:t>
            </a:r>
          </a:p>
          <a:p>
            <a:pPr marL="171450" indent="-171450" algn="just">
              <a:buFont typeface="Wingdings" pitchFamily="2" charset="2"/>
              <a:buChar char="§"/>
              <a:defRPr/>
            </a:pPr>
            <a:endParaRPr lang="en-GB" sz="500" dirty="0">
              <a:solidFill>
                <a:srgbClr val="9E1B34"/>
              </a:solidFill>
              <a:latin typeface="Gill Sans"/>
              <a:cs typeface="Arial" charset="0"/>
            </a:endParaRPr>
          </a:p>
          <a:p>
            <a:pPr marL="180975" algn="just">
              <a:defRPr/>
            </a:pPr>
            <a:r>
              <a:rPr lang="en-GB" sz="900" dirty="0">
                <a:solidFill>
                  <a:srgbClr val="9E1B34"/>
                </a:solidFill>
                <a:latin typeface="Gill Sans"/>
              </a:rPr>
              <a:t>Externally, ICO periodically submits its actions to the control of experts from different national bodies (General Comptroller of the State Administration (IGAE), Ministry of the Economy and Competitiveness Services Inspectorate, Court of Auditors, Banco de España, etc.) and the competent Community bodies.</a:t>
            </a:r>
          </a:p>
        </p:txBody>
      </p:sp>
      <p:sp>
        <p:nvSpPr>
          <p:cNvPr id="42" name="41 Rectángulo">
            <a:extLst>
              <a:ext uri="{FF2B5EF4-FFF2-40B4-BE49-F238E27FC236}">
                <a16:creationId xmlns="" xmlns:a16="http://schemas.microsoft.com/office/drawing/2014/main" id="{44114191-6EFB-4E8F-AF1A-E1B251A02F23}"/>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tabLst>
                <a:tab pos="180975" algn="l"/>
              </a:tabLs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CORPORATE GOVERNANCE</a:t>
            </a:r>
            <a:endParaRPr lang="en-GB" dirty="0">
              <a:solidFill>
                <a:srgbClr val="9E1B34"/>
              </a:solidFill>
              <a:latin typeface="Gill Sans"/>
            </a:endParaRPr>
          </a:p>
        </p:txBody>
      </p:sp>
      <p:pic>
        <p:nvPicPr>
          <p:cNvPr id="70663" name="Picture 2">
            <a:extLst>
              <a:ext uri="{FF2B5EF4-FFF2-40B4-BE49-F238E27FC236}">
                <a16:creationId xmlns="" xmlns:a16="http://schemas.microsoft.com/office/drawing/2014/main" id="{3A5CE413-ACE4-4216-A009-3BFE3669CC1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4" name="8 Rectángulo">
            <a:extLst>
              <a:ext uri="{FF2B5EF4-FFF2-40B4-BE49-F238E27FC236}">
                <a16:creationId xmlns="" xmlns:a16="http://schemas.microsoft.com/office/drawing/2014/main" id="{3FDF2099-FE4D-4776-ACBA-088B39553DC0}"/>
              </a:ext>
            </a:extLst>
          </p:cNvPr>
          <p:cNvSpPr>
            <a:spLocks noChangeArrowheads="1"/>
          </p:cNvSpPr>
          <p:nvPr/>
        </p:nvSpPr>
        <p:spPr bwMode="auto">
          <a:xfrm>
            <a:off x="1731963" y="1016000"/>
            <a:ext cx="6927850"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PRINCIPLES OF GOOD GOVERNANCE</a:t>
            </a:r>
          </a:p>
        </p:txBody>
      </p:sp>
      <p:sp>
        <p:nvSpPr>
          <p:cNvPr id="70665" name="41 Rectángulo">
            <a:extLst>
              <a:ext uri="{FF2B5EF4-FFF2-40B4-BE49-F238E27FC236}">
                <a16:creationId xmlns="" xmlns:a16="http://schemas.microsoft.com/office/drawing/2014/main" id="{495CD5A1-8B48-4C93-BB2C-1037E3E7D95C}"/>
              </a:ext>
            </a:extLst>
          </p:cNvPr>
          <p:cNvSpPr>
            <a:spLocks noChangeArrowheads="1"/>
          </p:cNvSpPr>
          <p:nvPr/>
        </p:nvSpPr>
        <p:spPr bwMode="auto">
          <a:xfrm>
            <a:off x="1731963" y="1341438"/>
            <a:ext cx="2479675" cy="252412"/>
          </a:xfrm>
          <a:prstGeom prst="rect">
            <a:avLst/>
          </a:prstGeom>
          <a:noFill/>
          <a:ln w="9525">
            <a:solidFill>
              <a:srgbClr val="EBAB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Arial" panose="020B0604020202020204" pitchFamily="34" charset="0"/>
              <a:buNone/>
            </a:pPr>
            <a:r>
              <a:rPr lang="en-GB" altLang="es-ES" sz="1000" b="1">
                <a:solidFill>
                  <a:srgbClr val="9E1B34"/>
                </a:solidFill>
                <a:latin typeface="Gill Sans"/>
              </a:rPr>
              <a:t>RESPONSIBLE MANAGEMENT</a:t>
            </a:r>
          </a:p>
        </p:txBody>
      </p:sp>
      <p:grpSp>
        <p:nvGrpSpPr>
          <p:cNvPr id="3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9"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4"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45"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46"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47"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48"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49"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0"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1"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2"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3"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3" name="22 Grupo"/>
          <p:cNvGrpSpPr/>
          <p:nvPr/>
        </p:nvGrpSpPr>
        <p:grpSpPr>
          <a:xfrm>
            <a:off x="93663" y="5481228"/>
            <a:ext cx="1320800" cy="684622"/>
            <a:chOff x="93663" y="5481228"/>
            <a:chExt cx="1320800" cy="684622"/>
          </a:xfrm>
        </p:grpSpPr>
        <p:sp>
          <p:nvSpPr>
            <p:cNvPr id="24"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81794642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2F7A6E81-B6DE-4A63-BB22-5190BDD75FA1}"/>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7DFB8DC3-D230-4E29-BE2C-ABE7E12C8252}"/>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38B6CC12-A0F9-4A44-BDF5-CFD0FBDE4F23}"/>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D712FCE8-0D5D-418E-946D-CF007B2369AB}" type="slidenum">
              <a:rPr lang="es-ES" altLang="es-ES" sz="1600" b="1">
                <a:solidFill>
                  <a:srgbClr val="FFC000"/>
                </a:solidFill>
              </a:rPr>
              <a:pPr algn="r" eaLnBrk="1" hangingPunct="1">
                <a:spcBef>
                  <a:spcPct val="0"/>
                </a:spcBef>
                <a:buFontTx/>
                <a:buNone/>
              </a:pPr>
              <a:t>69</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AB4557E8-5432-4BA0-8940-45F25D138A57}"/>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endParaRPr lang="en-GB" sz="1600" b="1" dirty="0">
              <a:solidFill>
                <a:srgbClr val="9E1B34"/>
              </a:solidFill>
              <a:latin typeface="Gill Sans"/>
            </a:endParaRPr>
          </a:p>
        </p:txBody>
      </p:sp>
      <p:pic>
        <p:nvPicPr>
          <p:cNvPr id="71686" name="Picture 2">
            <a:extLst>
              <a:ext uri="{FF2B5EF4-FFF2-40B4-BE49-F238E27FC236}">
                <a16:creationId xmlns="" xmlns:a16="http://schemas.microsoft.com/office/drawing/2014/main" id="{01261CD2-3949-4B4D-AA54-80236C2A7E2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7" name="AutoShape 6" descr="Resultado de imagen de imagen de calendario 2016">
            <a:extLst>
              <a:ext uri="{FF2B5EF4-FFF2-40B4-BE49-F238E27FC236}">
                <a16:creationId xmlns="" xmlns:a16="http://schemas.microsoft.com/office/drawing/2014/main" id="{B29A760D-CA07-4ECC-AE93-B7579CA8446A}"/>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1688" name="AutoShape 8" descr="Resultado de imagen de imagen de calendario 2016">
            <a:extLst>
              <a:ext uri="{FF2B5EF4-FFF2-40B4-BE49-F238E27FC236}">
                <a16:creationId xmlns="" xmlns:a16="http://schemas.microsoft.com/office/drawing/2014/main" id="{299157A6-77D6-4E30-92E1-320373576C0B}"/>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1689" name="AutoShape 12" descr="Resultado de imagen de imagen de verificacion">
            <a:extLst>
              <a:ext uri="{FF2B5EF4-FFF2-40B4-BE49-F238E27FC236}">
                <a16:creationId xmlns="" xmlns:a16="http://schemas.microsoft.com/office/drawing/2014/main" id="{705F2C52-3290-4641-B643-C24ADFCF2046}"/>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1690" name="AutoShape 14" descr="Resultado de imagen de imagen de verificacion">
            <a:extLst>
              <a:ext uri="{FF2B5EF4-FFF2-40B4-BE49-F238E27FC236}">
                <a16:creationId xmlns="" xmlns:a16="http://schemas.microsoft.com/office/drawing/2014/main" id="{7A05AC36-8907-4961-9017-D03EC4048668}"/>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1691" name="13 Rectángulo">
            <a:extLst>
              <a:ext uri="{FF2B5EF4-FFF2-40B4-BE49-F238E27FC236}">
                <a16:creationId xmlns="" xmlns:a16="http://schemas.microsoft.com/office/drawing/2014/main" id="{C2EDDC66-A2CE-4C66-BADD-6A864902D496}"/>
              </a:ext>
            </a:extLst>
          </p:cNvPr>
          <p:cNvSpPr>
            <a:spLocks noChangeArrowheads="1"/>
          </p:cNvSpPr>
          <p:nvPr/>
        </p:nvSpPr>
        <p:spPr bwMode="auto">
          <a:xfrm>
            <a:off x="4219575" y="4329113"/>
            <a:ext cx="3770313"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 typeface="Wingdings" panose="05000000000000000000" pitchFamily="2" charset="2"/>
              <a:buChar char="q"/>
            </a:pPr>
            <a:r>
              <a:rPr lang="en-GB" altLang="es-ES" sz="1600" b="1">
                <a:solidFill>
                  <a:srgbClr val="953735"/>
                </a:solidFill>
                <a:latin typeface="Gill Sans"/>
              </a:rPr>
              <a:t>Management approach</a:t>
            </a:r>
          </a:p>
          <a:p>
            <a:pPr eaLnBrk="1" hangingPunct="1">
              <a:spcBef>
                <a:spcPct val="0"/>
              </a:spcBef>
              <a:buFont typeface="Wingdings" panose="05000000000000000000" pitchFamily="2" charset="2"/>
              <a:buChar char="q"/>
            </a:pPr>
            <a:r>
              <a:rPr lang="en-GB" altLang="es-ES" sz="1600" b="1">
                <a:solidFill>
                  <a:srgbClr val="953735"/>
                </a:solidFill>
                <a:latin typeface="Gill Sans"/>
              </a:rPr>
              <a:t>Activity</a:t>
            </a:r>
          </a:p>
          <a:p>
            <a:pPr eaLnBrk="1" hangingPunct="1">
              <a:spcBef>
                <a:spcPct val="0"/>
              </a:spcBef>
              <a:buFont typeface="Wingdings" panose="05000000000000000000" pitchFamily="2" charset="2"/>
              <a:buChar char="q"/>
            </a:pPr>
            <a:r>
              <a:rPr lang="en-GB" altLang="es-ES" sz="1600" b="1">
                <a:solidFill>
                  <a:srgbClr val="953735"/>
                </a:solidFill>
                <a:latin typeface="Gill Sans"/>
              </a:rPr>
              <a:t>Fundraising</a:t>
            </a:r>
          </a:p>
          <a:p>
            <a:pPr eaLnBrk="1" hangingPunct="1">
              <a:spcBef>
                <a:spcPct val="0"/>
              </a:spcBef>
              <a:buFont typeface="Wingdings" panose="05000000000000000000" pitchFamily="2" charset="2"/>
              <a:buChar char="q"/>
            </a:pPr>
            <a:r>
              <a:rPr lang="en-GB" altLang="es-ES" sz="1600" b="1">
                <a:solidFill>
                  <a:srgbClr val="953735"/>
                </a:solidFill>
                <a:latin typeface="Gill Sans"/>
              </a:rPr>
              <a:t>Other figures of interest</a:t>
            </a:r>
          </a:p>
        </p:txBody>
      </p:sp>
      <p:sp>
        <p:nvSpPr>
          <p:cNvPr id="71692" name="8 Rectángulo">
            <a:extLst>
              <a:ext uri="{FF2B5EF4-FFF2-40B4-BE49-F238E27FC236}">
                <a16:creationId xmlns="" xmlns:a16="http://schemas.microsoft.com/office/drawing/2014/main" id="{C8F1C67A-365E-44A1-BA40-28C52E56C360}"/>
              </a:ext>
            </a:extLst>
          </p:cNvPr>
          <p:cNvSpPr>
            <a:spLocks noChangeArrowheads="1"/>
          </p:cNvSpPr>
          <p:nvPr/>
        </p:nvSpPr>
        <p:spPr bwMode="auto">
          <a:xfrm>
            <a:off x="4219574" y="3752850"/>
            <a:ext cx="4312866" cy="523220"/>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2800" b="1" dirty="0">
                <a:solidFill>
                  <a:srgbClr val="9E1B34"/>
                </a:solidFill>
                <a:latin typeface="Gill Sans"/>
              </a:rPr>
              <a:t>Economic management</a:t>
            </a:r>
          </a:p>
        </p:txBody>
      </p:sp>
    </p:spTree>
    <p:extLst>
      <p:ext uri="{BB962C8B-B14F-4D97-AF65-F5344CB8AC3E}">
        <p14:creationId xmlns:p14="http://schemas.microsoft.com/office/powerpoint/2010/main" val="367548085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137A67AF-A552-43DD-AE3D-0ABF90491284}"/>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8A236DE-FF02-403E-899D-C9C2EB898BCA}"/>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4B7526D4-9852-4506-B97C-3897F5A9237B}"/>
              </a:ext>
            </a:extLst>
          </p:cNvPr>
          <p:cNvSpPr>
            <a:spLocks noGrp="1"/>
          </p:cNvSpPr>
          <p:nvPr>
            <p:ph type="sldNum" sz="quarter" idx="12"/>
          </p:nvPr>
        </p:nvSpPr>
        <p:spPr bwMode="auto">
          <a:xfrm>
            <a:off x="8305800" y="6521450"/>
            <a:ext cx="587375" cy="220663"/>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4076E6F2-32F2-4E1D-A9D8-8F8DFC5766F8}" type="slidenum">
              <a:rPr lang="es-ES" altLang="es-ES" sz="1600" b="1">
                <a:solidFill>
                  <a:srgbClr val="FFC000"/>
                </a:solidFill>
              </a:rPr>
              <a:pPr eaLnBrk="1" hangingPunct="1">
                <a:spcBef>
                  <a:spcPct val="0"/>
                </a:spcBef>
                <a:buFontTx/>
                <a:buNone/>
              </a:pPr>
              <a:t>7</a:t>
            </a:fld>
            <a:endParaRPr lang="en-GB" altLang="es-ES" sz="1600" b="1">
              <a:solidFill>
                <a:srgbClr val="FFC000"/>
              </a:solidFill>
            </a:endParaRPr>
          </a:p>
        </p:txBody>
      </p:sp>
      <p:pic>
        <p:nvPicPr>
          <p:cNvPr id="8197" name="Picture 2">
            <a:extLst>
              <a:ext uri="{FF2B5EF4-FFF2-40B4-BE49-F238E27FC236}">
                <a16:creationId xmlns="" xmlns:a16="http://schemas.microsoft.com/office/drawing/2014/main" id="{8155B40C-796F-4366-9EA5-144921DC5F8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8" name="AutoShape 8" descr="Resultado de imagen de imagen de calendario 2016">
            <a:extLst>
              <a:ext uri="{FF2B5EF4-FFF2-40B4-BE49-F238E27FC236}">
                <a16:creationId xmlns="" xmlns:a16="http://schemas.microsoft.com/office/drawing/2014/main" id="{EC29077E-CC49-4951-AA51-18481015CB88}"/>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199" name="AutoShape 14" descr="Resultado de imagen de imagen de verificacion">
            <a:extLst>
              <a:ext uri="{FF2B5EF4-FFF2-40B4-BE49-F238E27FC236}">
                <a16:creationId xmlns="" xmlns:a16="http://schemas.microsoft.com/office/drawing/2014/main" id="{B1A148F6-04C9-4932-AF7E-75EEF1563279}"/>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35" name="34 Rectángulo">
            <a:extLst>
              <a:ext uri="{FF2B5EF4-FFF2-40B4-BE49-F238E27FC236}">
                <a16:creationId xmlns="" xmlns:a16="http://schemas.microsoft.com/office/drawing/2014/main" id="{53CCA045-D453-424A-AA36-71889D70F49C}"/>
              </a:ext>
            </a:extLst>
          </p:cNvPr>
          <p:cNvSpPr/>
          <p:nvPr/>
        </p:nvSpPr>
        <p:spPr>
          <a:xfrm>
            <a:off x="1655763" y="1089025"/>
            <a:ext cx="3311525" cy="246063"/>
          </a:xfrm>
          <a:prstGeom prst="rect">
            <a:avLst/>
          </a:prstGeom>
          <a:solidFill>
            <a:srgbClr val="EBAB00"/>
          </a:solidFill>
        </p:spPr>
        <p:txBody>
          <a:bodyPr>
            <a:spAutoFit/>
          </a:bodyPr>
          <a:lstStyle/>
          <a:p>
            <a:pPr fontAlgn="auto">
              <a:spcBef>
                <a:spcPts val="0"/>
              </a:spcBef>
              <a:spcAft>
                <a:spcPts val="0"/>
              </a:spcAft>
              <a:defRPr/>
            </a:pPr>
            <a:r>
              <a:rPr lang="en-GB" sz="1000" b="1" dirty="0">
                <a:solidFill>
                  <a:schemeClr val="accent2">
                    <a:lumMod val="75000"/>
                  </a:schemeClr>
                </a:solidFill>
                <a:latin typeface="Gill Sans"/>
              </a:rPr>
              <a:t>SCOPE</a:t>
            </a:r>
            <a:endParaRPr lang="en-GB" sz="1000" b="1" dirty="0">
              <a:solidFill>
                <a:schemeClr val="tx1">
                  <a:lumMod val="50000"/>
                  <a:lumOff val="50000"/>
                </a:schemeClr>
              </a:solidFill>
              <a:latin typeface="Gill Sans"/>
              <a:cs typeface="+mn-cs"/>
            </a:endParaRPr>
          </a:p>
        </p:txBody>
      </p:sp>
      <p:sp>
        <p:nvSpPr>
          <p:cNvPr id="36" name="35 Rectángulo">
            <a:extLst>
              <a:ext uri="{FF2B5EF4-FFF2-40B4-BE49-F238E27FC236}">
                <a16:creationId xmlns="" xmlns:a16="http://schemas.microsoft.com/office/drawing/2014/main" id="{B9F71BAB-2A23-49FA-9B6D-5B1A561FC017}"/>
              </a:ext>
            </a:extLst>
          </p:cNvPr>
          <p:cNvSpPr/>
          <p:nvPr/>
        </p:nvSpPr>
        <p:spPr>
          <a:xfrm>
            <a:off x="1584325" y="1376363"/>
            <a:ext cx="3382963" cy="646112"/>
          </a:xfrm>
          <a:prstGeom prst="rect">
            <a:avLst/>
          </a:prstGeom>
        </p:spPr>
        <p:txBody>
          <a:bodyPr>
            <a:spAutoFit/>
          </a:bodyPr>
          <a:lstStyle/>
          <a:p>
            <a:pPr algn="just">
              <a:defRPr/>
            </a:pPr>
            <a:r>
              <a:rPr lang="en-GB" sz="900" dirty="0">
                <a:solidFill>
                  <a:schemeClr val="accent2">
                    <a:lumMod val="75000"/>
                  </a:schemeClr>
                </a:solidFill>
                <a:latin typeface="Gill Sans"/>
              </a:rPr>
              <a:t>This report focuses on the economic-financial, ethical, environmental, social and corporate governance matters that have defined ICO's activities in 2016.</a:t>
            </a:r>
          </a:p>
        </p:txBody>
      </p:sp>
      <p:sp>
        <p:nvSpPr>
          <p:cNvPr id="37" name="36 Rectángulo">
            <a:extLst>
              <a:ext uri="{FF2B5EF4-FFF2-40B4-BE49-F238E27FC236}">
                <a16:creationId xmlns="" xmlns:a16="http://schemas.microsoft.com/office/drawing/2014/main" id="{208BED8A-ED84-4874-BAC4-C7206795E44C}"/>
              </a:ext>
            </a:extLst>
          </p:cNvPr>
          <p:cNvSpPr/>
          <p:nvPr/>
        </p:nvSpPr>
        <p:spPr>
          <a:xfrm>
            <a:off x="1655763" y="2173288"/>
            <a:ext cx="3311525" cy="246062"/>
          </a:xfrm>
          <a:prstGeom prst="rect">
            <a:avLst/>
          </a:prstGeom>
          <a:solidFill>
            <a:srgbClr val="EBAB00"/>
          </a:solidFill>
        </p:spPr>
        <p:txBody>
          <a:bodyPr>
            <a:spAutoFit/>
          </a:bodyPr>
          <a:lstStyle/>
          <a:p>
            <a:pPr fontAlgn="auto">
              <a:spcBef>
                <a:spcPts val="0"/>
              </a:spcBef>
              <a:spcAft>
                <a:spcPts val="0"/>
              </a:spcAft>
              <a:defRPr/>
            </a:pPr>
            <a:r>
              <a:rPr lang="en-GB" sz="1000" b="1" dirty="0">
                <a:solidFill>
                  <a:schemeClr val="accent2">
                    <a:lumMod val="75000"/>
                  </a:schemeClr>
                </a:solidFill>
                <a:latin typeface="Gill Sans"/>
              </a:rPr>
              <a:t>COVERAGE</a:t>
            </a:r>
            <a:endParaRPr lang="en-GB" sz="1000" b="1" dirty="0">
              <a:solidFill>
                <a:schemeClr val="tx1">
                  <a:lumMod val="50000"/>
                  <a:lumOff val="50000"/>
                </a:schemeClr>
              </a:solidFill>
              <a:latin typeface="Gill Sans"/>
              <a:cs typeface="+mn-cs"/>
            </a:endParaRPr>
          </a:p>
        </p:txBody>
      </p:sp>
      <p:sp>
        <p:nvSpPr>
          <p:cNvPr id="38" name="37 Rectángulo">
            <a:extLst>
              <a:ext uri="{FF2B5EF4-FFF2-40B4-BE49-F238E27FC236}">
                <a16:creationId xmlns="" xmlns:a16="http://schemas.microsoft.com/office/drawing/2014/main" id="{C353762A-93DB-4972-861C-F6F4F2E0E1AA}"/>
              </a:ext>
            </a:extLst>
          </p:cNvPr>
          <p:cNvSpPr/>
          <p:nvPr/>
        </p:nvSpPr>
        <p:spPr>
          <a:xfrm>
            <a:off x="1584325" y="2460625"/>
            <a:ext cx="3382963" cy="1477328"/>
          </a:xfrm>
          <a:prstGeom prst="rect">
            <a:avLst/>
          </a:prstGeom>
        </p:spPr>
        <p:txBody>
          <a:bodyPr>
            <a:spAutoFit/>
          </a:bodyPr>
          <a:lstStyle/>
          <a:p>
            <a:pPr algn="just">
              <a:defRPr/>
            </a:pPr>
            <a:r>
              <a:rPr lang="en-GB" sz="900" dirty="0">
                <a:solidFill>
                  <a:schemeClr val="accent2">
                    <a:lumMod val="75000"/>
                  </a:schemeClr>
                </a:solidFill>
                <a:latin typeface="Gill Sans"/>
              </a:rPr>
              <a:t>The information included in this report relates to ICO activities. It also includes an Annex 3 (pages 150 to 160), containing information on ESG variables of the investee company AXIS Participaciones Empresariales.</a:t>
            </a:r>
          </a:p>
          <a:p>
            <a:pPr algn="just">
              <a:defRPr/>
            </a:pPr>
            <a:endParaRPr lang="en-GB" sz="9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Information on ICO's environmental </a:t>
            </a:r>
            <a:r>
              <a:rPr lang="en-GB" sz="900" dirty="0" smtClean="0">
                <a:solidFill>
                  <a:schemeClr val="accent2">
                    <a:lumMod val="75000"/>
                  </a:schemeClr>
                </a:solidFill>
                <a:latin typeface="Gill Sans"/>
              </a:rPr>
              <a:t>management </a:t>
            </a:r>
            <a:r>
              <a:rPr lang="en-GB" sz="900" dirty="0">
                <a:solidFill>
                  <a:schemeClr val="accent2">
                    <a:lumMod val="75000"/>
                  </a:schemeClr>
                </a:solidFill>
                <a:latin typeface="Gill Sans"/>
              </a:rPr>
              <a:t>(pages 105 to 108 and Annex 1, pages 131 to 133) also includes the performance of AXIS Participaciones Empresariales, with the exception of the indicator G4-EN17, Other greenhouse gas emissions, which is reported on separately on page 156.</a:t>
            </a:r>
          </a:p>
        </p:txBody>
      </p:sp>
      <p:sp>
        <p:nvSpPr>
          <p:cNvPr id="39" name="38 Rectángulo">
            <a:extLst>
              <a:ext uri="{FF2B5EF4-FFF2-40B4-BE49-F238E27FC236}">
                <a16:creationId xmlns="" xmlns:a16="http://schemas.microsoft.com/office/drawing/2014/main" id="{9682656C-BAE2-49AE-B988-87AA17FF1FE5}"/>
              </a:ext>
            </a:extLst>
          </p:cNvPr>
          <p:cNvSpPr/>
          <p:nvPr/>
        </p:nvSpPr>
        <p:spPr>
          <a:xfrm>
            <a:off x="1655763" y="4292600"/>
            <a:ext cx="3311525" cy="246063"/>
          </a:xfrm>
          <a:prstGeom prst="rect">
            <a:avLst/>
          </a:prstGeom>
          <a:solidFill>
            <a:srgbClr val="EBAB00"/>
          </a:solidFill>
        </p:spPr>
        <p:txBody>
          <a:bodyPr>
            <a:spAutoFit/>
          </a:bodyPr>
          <a:lstStyle/>
          <a:p>
            <a:pPr fontAlgn="auto">
              <a:spcBef>
                <a:spcPts val="0"/>
              </a:spcBef>
              <a:spcAft>
                <a:spcPts val="0"/>
              </a:spcAft>
              <a:defRPr/>
            </a:pPr>
            <a:r>
              <a:rPr lang="en-GB" sz="1000" b="1" dirty="0">
                <a:solidFill>
                  <a:schemeClr val="accent2">
                    <a:lumMod val="75000"/>
                  </a:schemeClr>
                </a:solidFill>
                <a:latin typeface="Gill Sans"/>
              </a:rPr>
              <a:t>PRINCIPLES OF PREPARATION OF THE REPORT</a:t>
            </a:r>
          </a:p>
        </p:txBody>
      </p:sp>
      <p:sp>
        <p:nvSpPr>
          <p:cNvPr id="11277" name="40 Rectángulo">
            <a:extLst>
              <a:ext uri="{FF2B5EF4-FFF2-40B4-BE49-F238E27FC236}">
                <a16:creationId xmlns="" xmlns:a16="http://schemas.microsoft.com/office/drawing/2014/main" id="{13DEE80C-C610-4A65-B153-0AF7394C3E21}"/>
              </a:ext>
            </a:extLst>
          </p:cNvPr>
          <p:cNvSpPr>
            <a:spLocks noChangeArrowheads="1"/>
          </p:cNvSpPr>
          <p:nvPr/>
        </p:nvSpPr>
        <p:spPr bwMode="auto">
          <a:xfrm>
            <a:off x="5003800" y="1006475"/>
            <a:ext cx="3741738" cy="521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just" eaLnBrk="1" hangingPunct="1">
              <a:defRPr/>
            </a:pPr>
            <a:r>
              <a:rPr lang="en-GB" altLang="es-ES" sz="900" b="1" dirty="0">
                <a:solidFill>
                  <a:srgbClr val="953735"/>
                </a:solidFill>
                <a:latin typeface="Gill Sans"/>
              </a:rPr>
              <a:t>Balance</a:t>
            </a:r>
            <a:r>
              <a:rPr lang="en-GB" altLang="es-ES" sz="900" dirty="0">
                <a:solidFill>
                  <a:srgbClr val="953735"/>
                </a:solidFill>
                <a:latin typeface="Gill Sans"/>
              </a:rPr>
              <a:t>: To ensure that information is presented in a balanced and fair manner, this report has been produced in line with the G4 guidelines (exhaustive option). Furthermore, the requirements of the United Nations Global Compact Progress Report regarding changes in the implementation of the 10 Principles have also been observed. The report does not include the sectoral supplement for the financial sector, as ICO's activities do not fall into any of the four categories defined by the GRI in section 2.2 of the edited supplement. However, in the table of contents in Annex 1, information on social indicators is provided.</a:t>
            </a:r>
          </a:p>
          <a:p>
            <a:pPr algn="just" eaLnBrk="1" hangingPunct="1">
              <a:defRPr/>
            </a:pPr>
            <a:endParaRPr lang="en-GB" altLang="es-ES" sz="900" dirty="0">
              <a:solidFill>
                <a:srgbClr val="953735"/>
              </a:solidFill>
              <a:latin typeface="Gill Sans"/>
            </a:endParaRPr>
          </a:p>
          <a:p>
            <a:pPr algn="just" eaLnBrk="1" hangingPunct="1">
              <a:defRPr/>
            </a:pPr>
            <a:r>
              <a:rPr lang="en-GB" altLang="es-ES" sz="900" b="1" dirty="0">
                <a:solidFill>
                  <a:srgbClr val="953735"/>
                </a:solidFill>
                <a:latin typeface="Gill Sans"/>
              </a:rPr>
              <a:t>Transparency, precision and reliability</a:t>
            </a:r>
            <a:r>
              <a:rPr lang="en-GB" altLang="es-ES" sz="900" dirty="0">
                <a:solidFill>
                  <a:srgbClr val="953735"/>
                </a:solidFill>
                <a:latin typeface="Gill Sans"/>
              </a:rPr>
              <a:t>: ICO has submitted the content of this report to external verification by independent experts. With regard to annual accounts and financial information, that verification was carried out by the </a:t>
            </a:r>
            <a:r>
              <a:rPr lang="en-GB" altLang="es-ES" sz="900" dirty="0">
                <a:solidFill>
                  <a:schemeClr val="accent2">
                    <a:lumMod val="75000"/>
                  </a:schemeClr>
                </a:solidFill>
                <a:latin typeface="Gill Sans"/>
              </a:rPr>
              <a:t>General Comptroller of the State Administration (Intervención General de la Administración del Estado: IGAE) (page 8) and by Ernst &amp; Young (pages 9 and 10). As regards the GRI standard for producing social responsibility reports, the verification was carried out by AENOR (page 11).  The verification processes established that the document's structure allows information to be read quickly and clearly. Furthermore, the veracity of information and the reliability of sources used was checked.</a:t>
            </a:r>
          </a:p>
          <a:p>
            <a:pPr algn="just" eaLnBrk="1" hangingPunct="1">
              <a:defRPr/>
            </a:pPr>
            <a:endParaRPr lang="en-GB" altLang="es-ES" sz="900" dirty="0">
              <a:solidFill>
                <a:srgbClr val="953735"/>
              </a:solidFill>
              <a:latin typeface="Gill Sans"/>
            </a:endParaRPr>
          </a:p>
          <a:p>
            <a:pPr algn="just" eaLnBrk="1" hangingPunct="1">
              <a:defRPr/>
            </a:pPr>
            <a:r>
              <a:rPr lang="en-GB" altLang="es-ES" sz="900" b="1" dirty="0">
                <a:solidFill>
                  <a:srgbClr val="953735"/>
                </a:solidFill>
                <a:latin typeface="Gill Sans"/>
              </a:rPr>
              <a:t>Timeliness</a:t>
            </a:r>
            <a:r>
              <a:rPr lang="en-GB" altLang="es-ES" sz="900" dirty="0">
                <a:solidFill>
                  <a:srgbClr val="953735"/>
                </a:solidFill>
                <a:latin typeface="Gill Sans"/>
              </a:rPr>
              <a:t> and </a:t>
            </a:r>
            <a:r>
              <a:rPr lang="en-GB" altLang="es-ES" sz="900" b="1" dirty="0">
                <a:solidFill>
                  <a:srgbClr val="953735"/>
                </a:solidFill>
                <a:latin typeface="Gill Sans"/>
              </a:rPr>
              <a:t>frequency</a:t>
            </a:r>
            <a:r>
              <a:rPr lang="en-GB" altLang="es-ES" sz="900" dirty="0">
                <a:solidFill>
                  <a:srgbClr val="953735"/>
                </a:solidFill>
                <a:latin typeface="Gill Sans"/>
              </a:rPr>
              <a:t>: ICO produces its economic-financial, corporate social responsibility and corporate governance reports on an annual basis. The information they contain refers to the calendar year. For the first time, ICO is producing and presenting the aforementioned information in an integrated manner.</a:t>
            </a:r>
          </a:p>
          <a:p>
            <a:pPr algn="just" eaLnBrk="1" hangingPunct="1">
              <a:defRPr/>
            </a:pPr>
            <a:endParaRPr lang="en-GB" altLang="es-ES" sz="900" dirty="0">
              <a:solidFill>
                <a:srgbClr val="953735"/>
              </a:solidFill>
              <a:latin typeface="Gill Sans"/>
            </a:endParaRPr>
          </a:p>
          <a:p>
            <a:pPr algn="just" eaLnBrk="1" hangingPunct="1">
              <a:defRPr/>
            </a:pPr>
            <a:r>
              <a:rPr lang="en-GB" altLang="es-ES" sz="900" b="1" dirty="0">
                <a:solidFill>
                  <a:srgbClr val="953735"/>
                </a:solidFill>
                <a:latin typeface="Gill Sans"/>
              </a:rPr>
              <a:t>Management Commitment</a:t>
            </a:r>
            <a:r>
              <a:rPr lang="en-GB" altLang="es-ES" sz="900" dirty="0">
                <a:solidFill>
                  <a:srgbClr val="953735"/>
                </a:solidFill>
                <a:latin typeface="Gill Sans"/>
              </a:rPr>
              <a:t>: ICO's Management is responsible for deciding who should carry out the external verification. The commitment of ICO's governing body to the verification process is reflected in the participation of the directors-general for the areas included in the scope of external verification workshops, in addition to the approval of a specific budget item to cover the costs arising from this process.</a:t>
            </a:r>
          </a:p>
        </p:txBody>
      </p:sp>
      <p:sp>
        <p:nvSpPr>
          <p:cNvPr id="42" name="41 Rectángulo">
            <a:extLst>
              <a:ext uri="{FF2B5EF4-FFF2-40B4-BE49-F238E27FC236}">
                <a16:creationId xmlns="" xmlns:a16="http://schemas.microsoft.com/office/drawing/2014/main" id="{28B22790-ECA2-4CF1-94B9-B7636106A832}"/>
              </a:ext>
            </a:extLst>
          </p:cNvPr>
          <p:cNvSpPr/>
          <p:nvPr/>
        </p:nvSpPr>
        <p:spPr>
          <a:xfrm>
            <a:off x="1584325" y="4581525"/>
            <a:ext cx="3382963" cy="1476375"/>
          </a:xfrm>
          <a:prstGeom prst="rect">
            <a:avLst/>
          </a:prstGeom>
        </p:spPr>
        <p:txBody>
          <a:bodyPr>
            <a:spAutoFit/>
          </a:bodyPr>
          <a:lstStyle/>
          <a:p>
            <a:pPr algn="just">
              <a:defRPr/>
            </a:pPr>
            <a:r>
              <a:rPr lang="en-GB" sz="900" b="1" dirty="0">
                <a:solidFill>
                  <a:schemeClr val="accent2">
                    <a:lumMod val="75000"/>
                  </a:schemeClr>
                </a:solidFill>
                <a:latin typeface="Gill Sans"/>
              </a:rPr>
              <a:t>Materiality and stakeholders</a:t>
            </a:r>
            <a:r>
              <a:rPr lang="en-GB" sz="900" dirty="0">
                <a:solidFill>
                  <a:schemeClr val="accent2">
                    <a:lumMod val="75000"/>
                  </a:schemeClr>
                </a:solidFill>
                <a:latin typeface="Gill Sans"/>
              </a:rPr>
              <a:t>: The content of this report has been defined taking into account the identified stakeholders and material aspects (“Stakeholders”, pages 29 and 30; “Materiality”, pages 31 to 35).</a:t>
            </a:r>
          </a:p>
          <a:p>
            <a:pPr algn="just">
              <a:defRPr/>
            </a:pPr>
            <a:endParaRPr lang="en-GB" sz="900" dirty="0">
              <a:solidFill>
                <a:schemeClr val="accent2">
                  <a:lumMod val="75000"/>
                </a:schemeClr>
              </a:solidFill>
              <a:latin typeface="Gill Sans"/>
              <a:cs typeface="Arial" charset="0"/>
            </a:endParaRPr>
          </a:p>
          <a:p>
            <a:pPr algn="just">
              <a:defRPr/>
            </a:pPr>
            <a:r>
              <a:rPr lang="en-GB" sz="900" b="1" dirty="0">
                <a:solidFill>
                  <a:schemeClr val="accent2">
                    <a:lumMod val="75000"/>
                  </a:schemeClr>
                </a:solidFill>
                <a:latin typeface="Gill Sans"/>
              </a:rPr>
              <a:t>Comparability</a:t>
            </a:r>
            <a:r>
              <a:rPr lang="en-GB" sz="900" dirty="0">
                <a:solidFill>
                  <a:schemeClr val="accent2">
                    <a:lumMod val="75000"/>
                  </a:schemeClr>
                </a:solidFill>
                <a:latin typeface="Gill Sans"/>
              </a:rPr>
              <a:t>: With a view to offering information on the ICO's progress in relation to matters included within the scope, the report includes data relating not only to 2016, but also to previous years (“Development of the main indicators”, pages 49 to 51).</a:t>
            </a:r>
          </a:p>
        </p:txBody>
      </p:sp>
      <p:sp>
        <p:nvSpPr>
          <p:cNvPr id="43" name="42 Rectángulo">
            <a:extLst>
              <a:ext uri="{FF2B5EF4-FFF2-40B4-BE49-F238E27FC236}">
                <a16:creationId xmlns="" xmlns:a16="http://schemas.microsoft.com/office/drawing/2014/main" id="{186B7C8C-AE91-483E-8BC1-D78587EC0F9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600"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ABOUT THIS REPORT</a:t>
            </a:r>
            <a:endParaRPr lang="en-GB" dirty="0">
              <a:solidFill>
                <a:srgbClr val="9E1B34"/>
              </a:solidFill>
              <a:latin typeface="Gill Sans"/>
            </a:endParaRPr>
          </a:p>
        </p:txBody>
      </p:sp>
      <p:pic>
        <p:nvPicPr>
          <p:cNvPr id="8208" name="Picture 2">
            <a:extLst>
              <a:ext uri="{FF2B5EF4-FFF2-40B4-BE49-F238E27FC236}">
                <a16:creationId xmlns="" xmlns:a16="http://schemas.microsoft.com/office/drawing/2014/main" id="{C420E25A-5990-4D42-ACF7-F0D7C7EAD06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80400"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66"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67"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68"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69"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70"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71"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72"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73"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74"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75"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76"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77"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2"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89DE5A98-B6E3-416D-9E2C-4B19E31DC314}"/>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F2CEB15-1FF1-41DA-8C92-B23A0B1F751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373D23C5-C83D-4034-B7DA-4BFDC5F6AFC0}"/>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B39FF15E-A1FD-46AF-B451-773438361D16}" type="slidenum">
              <a:rPr lang="es-ES" altLang="es-ES" sz="1600" b="1">
                <a:solidFill>
                  <a:srgbClr val="FFC000"/>
                </a:solidFill>
              </a:rPr>
              <a:pPr algn="r" eaLnBrk="1" hangingPunct="1">
                <a:spcBef>
                  <a:spcPct val="0"/>
                </a:spcBef>
                <a:buFontTx/>
                <a:buNone/>
              </a:pPr>
              <a:t>70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0592B9C8-4888-4874-B879-8FC900692F39}"/>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72710" name="Picture 2">
            <a:extLst>
              <a:ext uri="{FF2B5EF4-FFF2-40B4-BE49-F238E27FC236}">
                <a16:creationId xmlns="" xmlns:a16="http://schemas.microsoft.com/office/drawing/2014/main" id="{95CDA8FE-69A3-4C8D-BD52-4751F25F90D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11" name="AutoShape 6" descr="Resultado de imagen de imagen de calendario 2016">
            <a:extLst>
              <a:ext uri="{FF2B5EF4-FFF2-40B4-BE49-F238E27FC236}">
                <a16:creationId xmlns="" xmlns:a16="http://schemas.microsoft.com/office/drawing/2014/main" id="{240FC2E9-64CC-440B-8C54-B45A8A0AE868}"/>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2712" name="AutoShape 8" descr="Resultado de imagen de imagen de calendario 2016">
            <a:extLst>
              <a:ext uri="{FF2B5EF4-FFF2-40B4-BE49-F238E27FC236}">
                <a16:creationId xmlns="" xmlns:a16="http://schemas.microsoft.com/office/drawing/2014/main" id="{CD811941-E8D7-4B84-9BB7-E5DB8FD9EEA9}"/>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2713" name="AutoShape 12" descr="Resultado de imagen de imagen de verificacion">
            <a:extLst>
              <a:ext uri="{FF2B5EF4-FFF2-40B4-BE49-F238E27FC236}">
                <a16:creationId xmlns="" xmlns:a16="http://schemas.microsoft.com/office/drawing/2014/main" id="{B3D63947-86AA-407A-84EC-A0481F3F345D}"/>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2714" name="AutoShape 14" descr="Resultado de imagen de imagen de verificacion">
            <a:extLst>
              <a:ext uri="{FF2B5EF4-FFF2-40B4-BE49-F238E27FC236}">
                <a16:creationId xmlns="" xmlns:a16="http://schemas.microsoft.com/office/drawing/2014/main" id="{FCA3F799-8CA8-4743-BF25-B85D3F9FEAE0}"/>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2715" name="AutoShape 46" descr="Resultado de imagen de ii ico sustainable bond forum">
            <a:extLst>
              <a:ext uri="{FF2B5EF4-FFF2-40B4-BE49-F238E27FC236}">
                <a16:creationId xmlns="" xmlns:a16="http://schemas.microsoft.com/office/drawing/2014/main" id="{7FA5F1A8-9217-4134-860D-87B254AD4E92}"/>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33" name="9 Rectángulo">
            <a:extLst>
              <a:ext uri="{FF2B5EF4-FFF2-40B4-BE49-F238E27FC236}">
                <a16:creationId xmlns="" xmlns:a16="http://schemas.microsoft.com/office/drawing/2014/main" id="{3332A513-9933-467A-86B9-62E0E75D4021}"/>
              </a:ext>
            </a:extLst>
          </p:cNvPr>
          <p:cNvSpPr/>
          <p:nvPr/>
        </p:nvSpPr>
        <p:spPr>
          <a:xfrm>
            <a:off x="1754188" y="1125538"/>
            <a:ext cx="5183187"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MANAGEMENT APPROACH</a:t>
            </a:r>
          </a:p>
        </p:txBody>
      </p:sp>
      <p:sp>
        <p:nvSpPr>
          <p:cNvPr id="45" name="44 Rectángulo">
            <a:extLst>
              <a:ext uri="{FF2B5EF4-FFF2-40B4-BE49-F238E27FC236}">
                <a16:creationId xmlns="" xmlns:a16="http://schemas.microsoft.com/office/drawing/2014/main" id="{5C2A5057-2023-4055-8314-242D66F2E5E4}"/>
              </a:ext>
            </a:extLst>
          </p:cNvPr>
          <p:cNvSpPr/>
          <p:nvPr/>
        </p:nvSpPr>
        <p:spPr>
          <a:xfrm>
            <a:off x="1662113" y="1808163"/>
            <a:ext cx="7040562" cy="438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just">
              <a:defRPr/>
            </a:pPr>
            <a:r>
              <a:rPr lang="en-GB" sz="900" b="1" dirty="0">
                <a:solidFill>
                  <a:srgbClr val="9E1B34"/>
                </a:solidFill>
                <a:latin typeface="Gill Sans"/>
              </a:rPr>
              <a:t>Economic and financial environment. </a:t>
            </a:r>
            <a:r>
              <a:rPr lang="en-GB" sz="900" dirty="0">
                <a:solidFill>
                  <a:srgbClr val="9E1B34"/>
                </a:solidFill>
                <a:latin typeface="Gill Sans"/>
              </a:rPr>
              <a:t>In 2016, the Spanish economy consolidated the recovery process that began in mid-2013, finishing the year recording growth in terms of gross domestic product of 3.2%, the same figure as the previous year. The main driver of this growth remains domestic demand, although it slowed slightly over the course of the year. That slowdown was offset by a progressive improvement in external demand, which turned positive from the second quarter onwards. Private consumption remained strong, while investment in capital goods was somewhat more moderate. In terms of the eurozone, economic activity during this period became stronger, although with average growth figures that were significantly lower than that recorded in Spain. </a:t>
            </a:r>
          </a:p>
          <a:p>
            <a:pPr algn="just">
              <a:defRPr/>
            </a:pPr>
            <a:endParaRPr lang="en-GB" sz="900" dirty="0">
              <a:solidFill>
                <a:srgbClr val="9E1B34"/>
              </a:solidFill>
              <a:latin typeface="Gill Sans"/>
            </a:endParaRPr>
          </a:p>
          <a:p>
            <a:pPr algn="just">
              <a:defRPr/>
            </a:pPr>
            <a:r>
              <a:rPr lang="en-GB" sz="900" dirty="0">
                <a:solidFill>
                  <a:srgbClr val="9E1B34"/>
                </a:solidFill>
                <a:latin typeface="Gill Sans"/>
              </a:rPr>
              <a:t>In the finance sector, the unconventional monetary policy measures adopted by the European Central Bank (ECB), in particular the expanded asset purchase programme, the introduction of negative interest rates for deposit facilities and</a:t>
            </a:r>
            <a:r>
              <a:rPr lang="en-GB"/>
              <a:t> </a:t>
            </a:r>
            <a:r>
              <a:rPr lang="en-GB" sz="900" dirty="0">
                <a:solidFill>
                  <a:srgbClr val="9E1B34"/>
                </a:solidFill>
                <a:latin typeface="Gill Sans"/>
              </a:rPr>
              <a:t>Targeted Longer Term Refinancing Operations (TLTRO), have played a significant role. These measures have offered ample liquidity and contributed to a constant and widespread decrease in the interest rates on bank loans, mitigating distortion on financial markets and reducing disparities between different countries. </a:t>
            </a:r>
          </a:p>
          <a:p>
            <a:pPr algn="just">
              <a:defRPr/>
            </a:pPr>
            <a:endParaRPr lang="en-GB" sz="900" dirty="0">
              <a:solidFill>
                <a:srgbClr val="9E1B34"/>
              </a:solidFill>
              <a:latin typeface="Gill Sans"/>
            </a:endParaRPr>
          </a:p>
          <a:p>
            <a:pPr algn="just">
              <a:defRPr/>
            </a:pPr>
            <a:endParaRPr lang="en-GB" sz="900" b="1" u="sng" dirty="0">
              <a:solidFill>
                <a:schemeClr val="accent2">
                  <a:lumMod val="75000"/>
                </a:schemeClr>
              </a:solidFill>
              <a:latin typeface="Gill Sans"/>
              <a:cs typeface="Arial" charset="0"/>
            </a:endParaRPr>
          </a:p>
          <a:p>
            <a:pPr algn="just">
              <a:defRPr/>
            </a:pPr>
            <a:r>
              <a:rPr lang="en-GB" sz="900" b="1" u="sng" dirty="0">
                <a:solidFill>
                  <a:schemeClr val="accent2">
                    <a:lumMod val="75000"/>
                  </a:schemeClr>
                </a:solidFill>
                <a:latin typeface="Gill Sans"/>
              </a:rPr>
              <a:t>Financing costs for Spanish SMEs have continued to fall and are now at levels comparable to those seen in Germany </a:t>
            </a:r>
          </a:p>
          <a:p>
            <a:pPr marL="171450" indent="-171450" algn="just">
              <a:buFont typeface="Arial" panose="020B0604020202020204" pitchFamily="34" charset="0"/>
              <a:buChar char="•"/>
              <a:defRPr/>
            </a:pPr>
            <a:endParaRPr lang="en-GB" sz="900" b="1" u="sng" dirty="0">
              <a:solidFill>
                <a:schemeClr val="accent2">
                  <a:lumMod val="75000"/>
                </a:schemeClr>
              </a:solidFill>
              <a:latin typeface="Gill Sans"/>
              <a:cs typeface="Arial" charset="0"/>
            </a:endParaRPr>
          </a:p>
          <a:p>
            <a:pPr algn="just">
              <a:defRPr/>
            </a:pPr>
            <a:r>
              <a:rPr lang="en-GB" sz="900" dirty="0">
                <a:solidFill>
                  <a:srgbClr val="9E1B34"/>
                </a:solidFill>
                <a:latin typeface="Gill Sans"/>
              </a:rPr>
              <a:t>In Spain, the improvement in financing conditions was underpinned by the financial sector restructuring and reforms carried out in recent years, in addition to the expansionary measures adopted by the ECB. This favourable trend has gradually been reflected by credit institutions in the cost of loans granted to companies and families, thus minimising the interest rate spread between transactions in Spain and Germany. </a:t>
            </a:r>
          </a:p>
          <a:p>
            <a:pPr algn="just">
              <a:defRPr/>
            </a:pPr>
            <a:endParaRPr lang="en-GB" sz="900" dirty="0">
              <a:solidFill>
                <a:srgbClr val="9E1B34"/>
              </a:solidFill>
              <a:latin typeface="Gill Sans"/>
            </a:endParaRPr>
          </a:p>
          <a:p>
            <a:pPr algn="just">
              <a:defRPr/>
            </a:pPr>
            <a:r>
              <a:rPr lang="en-GB" sz="900" dirty="0">
                <a:solidFill>
                  <a:srgbClr val="9E1B34"/>
                </a:solidFill>
                <a:latin typeface="Gill Sans"/>
              </a:rPr>
              <a:t>As part of new lending operations to companies for sums of less than €1 million (common approach for SME financing), the interest rate dropped from 3.0% at the end of 2015 to below 2.5% in the final months of 2016, with a differential compared to Germany of less than 10 basis points. </a:t>
            </a:r>
          </a:p>
          <a:p>
            <a:pPr algn="just">
              <a:defRPr/>
            </a:pPr>
            <a:endParaRPr lang="en-GB" sz="900" dirty="0">
              <a:solidFill>
                <a:srgbClr val="9E1B34"/>
              </a:solidFill>
              <a:latin typeface="Gill Sans"/>
            </a:endParaRPr>
          </a:p>
          <a:p>
            <a:pPr algn="just">
              <a:defRPr/>
            </a:pPr>
            <a:r>
              <a:rPr lang="en-GB" sz="900" dirty="0">
                <a:solidFill>
                  <a:srgbClr val="9E1B34"/>
                </a:solidFill>
                <a:latin typeface="Gill Sans"/>
              </a:rPr>
              <a:t>Likewise, the interest rate for new lending operations to companies for sums of less than €250,000, aimed particularly at smaller SMEs, dropped from 3.3% at the end of 2015 to 2.6% in the final months of 2016. For this segment, the differential with Germany has been negative since May. </a:t>
            </a:r>
          </a:p>
        </p:txBody>
      </p:sp>
      <p:sp>
        <p:nvSpPr>
          <p:cNvPr id="72718" name="1 Rectángulo">
            <a:extLst>
              <a:ext uri="{FF2B5EF4-FFF2-40B4-BE49-F238E27FC236}">
                <a16:creationId xmlns="" xmlns:a16="http://schemas.microsoft.com/office/drawing/2014/main" id="{A5FD0DB0-0C56-4984-B2DA-75D0CB211BBF}"/>
              </a:ext>
            </a:extLst>
          </p:cNvPr>
          <p:cNvSpPr>
            <a:spLocks noChangeArrowheads="1"/>
          </p:cNvSpPr>
          <p:nvPr/>
        </p:nvSpPr>
        <p:spPr bwMode="auto">
          <a:xfrm>
            <a:off x="1657350" y="1520825"/>
            <a:ext cx="723582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Arial" panose="020B0604020202020204" pitchFamily="34" charset="0"/>
              <a:buNone/>
            </a:pPr>
            <a:r>
              <a:rPr lang="en-GB" altLang="es-ES" sz="800" b="1" i="1">
                <a:solidFill>
                  <a:srgbClr val="9E1B34"/>
                </a:solidFill>
                <a:latin typeface="Gill Sans"/>
              </a:rPr>
              <a:t>Note: The entire 2016 Annual Report can be consulted on ICO's website (https://www.ico.es/web/ico/informe-anual)</a:t>
            </a:r>
            <a:endParaRPr lang="en-GB" altLang="es-ES" sz="800" i="1">
              <a:solidFill>
                <a:srgbClr val="9E1B34"/>
              </a:solidFill>
              <a:latin typeface="Gill Sans"/>
            </a:endParaRPr>
          </a:p>
        </p:txBody>
      </p:sp>
      <p:grpSp>
        <p:nvGrpSpPr>
          <p:cNvPr id="46"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0"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372545838"/>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00381019-6A1C-4342-98DD-FBB98788F73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E1ADCD46-10E8-4AD6-8E3F-8523E1694024}"/>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A5E23DE-D8FA-4FB7-87DF-1BC94D01280D}"/>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ADB5DF90-E849-413A-B03D-5C7C9BC3A6D7}" type="slidenum">
              <a:rPr lang="es-ES" altLang="es-ES" sz="1600" b="1">
                <a:solidFill>
                  <a:srgbClr val="FFC000"/>
                </a:solidFill>
              </a:rPr>
              <a:pPr algn="r" eaLnBrk="1" hangingPunct="1">
                <a:spcBef>
                  <a:spcPct val="0"/>
                </a:spcBef>
                <a:buFontTx/>
                <a:buNone/>
              </a:pPr>
              <a:t>71</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FC274F8F-302A-4D39-AFFD-07AAE9AA9311}"/>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73734" name="Picture 2">
            <a:extLst>
              <a:ext uri="{FF2B5EF4-FFF2-40B4-BE49-F238E27FC236}">
                <a16:creationId xmlns="" xmlns:a16="http://schemas.microsoft.com/office/drawing/2014/main" id="{3AAA3F6C-813E-4DBD-84EF-216AC7440C8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735" name="AutoShape 6" descr="Resultado de imagen de imagen de calendario 2016">
            <a:extLst>
              <a:ext uri="{FF2B5EF4-FFF2-40B4-BE49-F238E27FC236}">
                <a16:creationId xmlns="" xmlns:a16="http://schemas.microsoft.com/office/drawing/2014/main" id="{EE8D4883-889C-403A-8487-0BA9E4647EE6}"/>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3736" name="AutoShape 8" descr="Resultado de imagen de imagen de calendario 2016">
            <a:extLst>
              <a:ext uri="{FF2B5EF4-FFF2-40B4-BE49-F238E27FC236}">
                <a16:creationId xmlns="" xmlns:a16="http://schemas.microsoft.com/office/drawing/2014/main" id="{1B6294E4-9D87-41AA-ADAD-10CC4D967816}"/>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3737" name="AutoShape 12" descr="Resultado de imagen de imagen de verificacion">
            <a:extLst>
              <a:ext uri="{FF2B5EF4-FFF2-40B4-BE49-F238E27FC236}">
                <a16:creationId xmlns="" xmlns:a16="http://schemas.microsoft.com/office/drawing/2014/main" id="{C59A01E4-EBA6-4846-954E-EBDE186E4EBD}"/>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3738" name="AutoShape 14" descr="Resultado de imagen de imagen de verificacion">
            <a:extLst>
              <a:ext uri="{FF2B5EF4-FFF2-40B4-BE49-F238E27FC236}">
                <a16:creationId xmlns="" xmlns:a16="http://schemas.microsoft.com/office/drawing/2014/main" id="{C213E51E-72E7-4691-8693-192EB0605139}"/>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3739" name="AutoShape 46" descr="Resultado de imagen de ii ico sustainable bond forum">
            <a:extLst>
              <a:ext uri="{FF2B5EF4-FFF2-40B4-BE49-F238E27FC236}">
                <a16:creationId xmlns="" xmlns:a16="http://schemas.microsoft.com/office/drawing/2014/main" id="{6F20FE25-FFB2-4D36-A7AA-36C33E49CE91}"/>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33" name="9 Rectángulo">
            <a:extLst>
              <a:ext uri="{FF2B5EF4-FFF2-40B4-BE49-F238E27FC236}">
                <a16:creationId xmlns="" xmlns:a16="http://schemas.microsoft.com/office/drawing/2014/main" id="{98F89923-9B88-4A8C-A7CF-2F934D237C7F}"/>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73741" name="2 CuadroTexto">
            <a:extLst>
              <a:ext uri="{FF2B5EF4-FFF2-40B4-BE49-F238E27FC236}">
                <a16:creationId xmlns="" xmlns:a16="http://schemas.microsoft.com/office/drawing/2014/main" id="{33FD4B48-EAD5-40D6-9239-98498D99A189}"/>
              </a:ext>
            </a:extLst>
          </p:cNvPr>
          <p:cNvSpPr txBox="1">
            <a:spLocks noChangeArrowheads="1"/>
          </p:cNvSpPr>
          <p:nvPr/>
        </p:nvSpPr>
        <p:spPr bwMode="auto">
          <a:xfrm>
            <a:off x="1727200" y="1712913"/>
            <a:ext cx="6948488" cy="440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Over the course of 2016, ICO continued to provide financing to companies and entrepreneurs to cover their liquidity and investment needs, through what it calls second-floor facilities. These are the lines of financing through which ICO channels funds through the commercial network of credit institutions operating in Spain, determining their main financial characteristics and terms. In turn, these institutions are responsible for processing, studying and approving transactions, assuming the credit risk.</a:t>
            </a:r>
          </a:p>
          <a:p>
            <a:pPr algn="just" eaLnBrk="1" hangingPunct="1">
              <a:spcBef>
                <a:spcPct val="0"/>
              </a:spcBef>
              <a:buFontTx/>
              <a:buNone/>
            </a:pPr>
            <a:endParaRPr lang="en-GB" altLang="es-ES" sz="10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The facilities are targeted at the self-employed, companies and public and private bodies. They offer finance over a wide range terms, from the short term (less than 1 year) to the very long term (20 years).</a:t>
            </a:r>
          </a:p>
          <a:p>
            <a:pPr algn="just" eaLnBrk="1" hangingPunct="1">
              <a:spcBef>
                <a:spcPct val="0"/>
              </a:spcBef>
              <a:buFontTx/>
              <a:buNone/>
            </a:pPr>
            <a:endParaRPr lang="en-GB" altLang="es-ES" sz="10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In 2016, changes to ICO facilities included expanding the range of financing instruments offered and increasing the range of repayment periods offered for loans, with a view to aligning the terms of the products with the needs of businesses.</a:t>
            </a:r>
          </a:p>
          <a:p>
            <a:pPr algn="just" eaLnBrk="1" hangingPunct="1">
              <a:spcBef>
                <a:spcPct val="0"/>
              </a:spcBef>
              <a:buFontTx/>
              <a:buNone/>
            </a:pPr>
            <a:endParaRPr lang="en-GB" altLang="es-ES" sz="1000" dirty="0">
              <a:solidFill>
                <a:srgbClr val="9E1B34"/>
              </a:solidFill>
              <a:latin typeface="Gill Sans"/>
            </a:endParaRPr>
          </a:p>
          <a:p>
            <a:pPr algn="just" eaLnBrk="1" hangingPunct="1">
              <a:spcBef>
                <a:spcPct val="0"/>
              </a:spcBef>
              <a:buFont typeface="Arial" panose="020B0604020202020204" pitchFamily="34" charset="0"/>
              <a:buNone/>
            </a:pPr>
            <a:endParaRPr lang="en-GB" altLang="es-ES" sz="1000" b="1" dirty="0">
              <a:solidFill>
                <a:srgbClr val="9E1B34"/>
              </a:solidFill>
              <a:latin typeface="Gill Sans"/>
            </a:endParaRPr>
          </a:p>
          <a:p>
            <a:pPr algn="just" eaLnBrk="1" hangingPunct="1">
              <a:spcBef>
                <a:spcPct val="0"/>
              </a:spcBef>
              <a:buFont typeface="Arial" panose="020B0604020202020204" pitchFamily="34" charset="0"/>
              <a:buNone/>
            </a:pPr>
            <a:r>
              <a:rPr lang="en-GB" altLang="es-ES" sz="1000" b="1" dirty="0">
                <a:solidFill>
                  <a:srgbClr val="9E1B34"/>
                </a:solidFill>
                <a:latin typeface="Gill Sans"/>
              </a:rPr>
              <a:t>ICO's activities continued their transition towards specialisation in 2016 </a:t>
            </a:r>
          </a:p>
          <a:p>
            <a:pPr algn="just" eaLnBrk="1" hangingPunct="1">
              <a:spcBef>
                <a:spcPct val="0"/>
              </a:spcBef>
              <a:buFont typeface="Arial" panose="020B0604020202020204" pitchFamily="34" charset="0"/>
              <a:buNone/>
            </a:pPr>
            <a:endParaRPr lang="en-GB" altLang="es-ES" sz="1000" b="1" dirty="0">
              <a:solidFill>
                <a:srgbClr val="9E1B34"/>
              </a:solidFill>
              <a:latin typeface="Gill Sans"/>
            </a:endParaRPr>
          </a:p>
          <a:p>
            <a:pPr algn="just" eaLnBrk="1" hangingPunct="1">
              <a:spcBef>
                <a:spcPct val="0"/>
              </a:spcBef>
              <a:buFont typeface="Arial" panose="020B0604020202020204" pitchFamily="34" charset="0"/>
              <a:buNone/>
            </a:pPr>
            <a:r>
              <a:rPr lang="en-GB" altLang="es-ES" sz="1000" dirty="0">
                <a:solidFill>
                  <a:srgbClr val="9E1B34"/>
                </a:solidFill>
                <a:latin typeface="Gill Sans"/>
              </a:rPr>
              <a:t>ICO played an important counter-cyclical role in the worst years of the financial crisis. However, in 2016, following the increase in the supply of credit by private financial institutions, ICO's activities continued the process of normalisation and specialisation begun in 2015. This process seeks to focus ICO's strategy on areas in which it contributes the most value and on activities that sustain economic growth, in particular the internationalisation of Spanish companies. </a:t>
            </a:r>
          </a:p>
          <a:p>
            <a:pPr algn="just" eaLnBrk="1" hangingPunct="1">
              <a:spcBef>
                <a:spcPct val="0"/>
              </a:spcBef>
              <a:buFont typeface="Arial" panose="020B0604020202020204" pitchFamily="34" charset="0"/>
              <a:buNone/>
            </a:pPr>
            <a:endParaRPr lang="en-GB" altLang="es-ES" sz="1000" dirty="0">
              <a:solidFill>
                <a:srgbClr val="9E1B34"/>
              </a:solidFill>
              <a:latin typeface="Gill Sans"/>
            </a:endParaRPr>
          </a:p>
          <a:p>
            <a:pPr algn="just" eaLnBrk="1" hangingPunct="1">
              <a:spcBef>
                <a:spcPct val="0"/>
              </a:spcBef>
              <a:buFont typeface="Arial" panose="020B0604020202020204" pitchFamily="34" charset="0"/>
              <a:buNone/>
            </a:pPr>
            <a:r>
              <a:rPr lang="en-GB" altLang="es-ES" sz="1000" dirty="0">
                <a:solidFill>
                  <a:srgbClr val="9E1B34"/>
                </a:solidFill>
                <a:latin typeface="Gill Sans"/>
              </a:rPr>
              <a:t>During 2016, ICO entered into a total of 81,082 transactions, totalling €4.953 billion, through its different second-floor facilities, including the first transaction carried out through its ICO International Channel product, which was still to be paid out at the end of 2016. </a:t>
            </a:r>
          </a:p>
          <a:p>
            <a:pPr algn="just" eaLnBrk="1" hangingPunct="1">
              <a:spcBef>
                <a:spcPct val="0"/>
              </a:spcBef>
              <a:buFont typeface="Arial" panose="020B0604020202020204" pitchFamily="34" charset="0"/>
              <a:buNone/>
            </a:pPr>
            <a:endParaRPr lang="en-GB" altLang="es-ES" sz="1000" dirty="0">
              <a:solidFill>
                <a:srgbClr val="9E1B34"/>
              </a:solidFill>
              <a:latin typeface="Gill Sans"/>
            </a:endParaRPr>
          </a:p>
          <a:p>
            <a:pPr algn="just" eaLnBrk="1" hangingPunct="1">
              <a:spcBef>
                <a:spcPct val="0"/>
              </a:spcBef>
              <a:buFont typeface="Arial" panose="020B0604020202020204" pitchFamily="34" charset="0"/>
              <a:buNone/>
            </a:pPr>
            <a:r>
              <a:rPr lang="en-GB" altLang="es-ES" sz="1000" dirty="0">
                <a:solidFill>
                  <a:srgbClr val="9E1B34"/>
                </a:solidFill>
                <a:latin typeface="Gill Sans"/>
              </a:rPr>
              <a:t>As a result, the volume arranged during the year came to €4.681 billion, corresponding to a total of 81,081 financing transactions aimed at companies and the self-employed.</a:t>
            </a:r>
          </a:p>
        </p:txBody>
      </p:sp>
      <p:sp>
        <p:nvSpPr>
          <p:cNvPr id="32" name="8 Rectángulo">
            <a:extLst>
              <a:ext uri="{FF2B5EF4-FFF2-40B4-BE49-F238E27FC236}">
                <a16:creationId xmlns="" xmlns:a16="http://schemas.microsoft.com/office/drawing/2014/main" id="{B3471ABF-A504-4235-A3CA-3B635FE806EA}"/>
              </a:ext>
            </a:extLst>
          </p:cNvPr>
          <p:cNvSpPr>
            <a:spLocks noChangeArrowheads="1"/>
          </p:cNvSpPr>
          <p:nvPr/>
        </p:nvSpPr>
        <p:spPr bwMode="auto">
          <a:xfrm>
            <a:off x="1727200" y="1376363"/>
            <a:ext cx="5833132"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grpSp>
        <p:nvGrpSpPr>
          <p:cNvPr id="3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1"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4"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5"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010725460"/>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0EFBFEB2-F5B8-4939-8DB5-D56121D6291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64F9C9C-EA92-4CAC-BBF5-4B514FAC961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9727A5A1-FDB9-4093-B0C7-C3B3E8027776}"/>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6CD9C1F0-6F48-42D1-9F63-DB5E7FEA3599}" type="slidenum">
              <a:rPr lang="es-ES" altLang="es-ES" sz="1600" b="1">
                <a:solidFill>
                  <a:srgbClr val="FFC000"/>
                </a:solidFill>
              </a:rPr>
              <a:pPr algn="r" eaLnBrk="1" hangingPunct="1">
                <a:spcBef>
                  <a:spcPct val="0"/>
                </a:spcBef>
                <a:buFontTx/>
                <a:buNone/>
              </a:pPr>
              <a:t>72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76568A82-A76C-4DA9-A838-E2B244F5DA56}"/>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74758" name="Picture 2">
            <a:extLst>
              <a:ext uri="{FF2B5EF4-FFF2-40B4-BE49-F238E27FC236}">
                <a16:creationId xmlns="" xmlns:a16="http://schemas.microsoft.com/office/drawing/2014/main" id="{A6CFBFCD-A385-45B4-8477-C63F5E450C7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9" name="AutoShape 6" descr="Resultado de imagen de imagen de calendario 2016">
            <a:extLst>
              <a:ext uri="{FF2B5EF4-FFF2-40B4-BE49-F238E27FC236}">
                <a16:creationId xmlns="" xmlns:a16="http://schemas.microsoft.com/office/drawing/2014/main" id="{A606E859-0088-4A8B-96F2-396C74DC3FA3}"/>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4760" name="AutoShape 8" descr="Resultado de imagen de imagen de calendario 2016">
            <a:extLst>
              <a:ext uri="{FF2B5EF4-FFF2-40B4-BE49-F238E27FC236}">
                <a16:creationId xmlns="" xmlns:a16="http://schemas.microsoft.com/office/drawing/2014/main" id="{321F243B-E91D-4BA5-98D8-97E4B13E5652}"/>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4761" name="AutoShape 12" descr="Resultado de imagen de imagen de verificacion">
            <a:extLst>
              <a:ext uri="{FF2B5EF4-FFF2-40B4-BE49-F238E27FC236}">
                <a16:creationId xmlns="" xmlns:a16="http://schemas.microsoft.com/office/drawing/2014/main" id="{91305883-4462-4B7A-AD78-804BBBE6B641}"/>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4762" name="AutoShape 14" descr="Resultado de imagen de imagen de verificacion">
            <a:extLst>
              <a:ext uri="{FF2B5EF4-FFF2-40B4-BE49-F238E27FC236}">
                <a16:creationId xmlns="" xmlns:a16="http://schemas.microsoft.com/office/drawing/2014/main" id="{C92E10D9-A191-431B-827A-BF680900BDC5}"/>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4763" name="AutoShape 46" descr="Resultado de imagen de ii ico sustainable bond forum">
            <a:extLst>
              <a:ext uri="{FF2B5EF4-FFF2-40B4-BE49-F238E27FC236}">
                <a16:creationId xmlns="" xmlns:a16="http://schemas.microsoft.com/office/drawing/2014/main" id="{5073D079-C033-4E22-B6B8-932C5E737FEC}"/>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4764" name="2 CuadroTexto">
            <a:extLst>
              <a:ext uri="{FF2B5EF4-FFF2-40B4-BE49-F238E27FC236}">
                <a16:creationId xmlns="" xmlns:a16="http://schemas.microsoft.com/office/drawing/2014/main" id="{1E6E00E1-678C-4756-A676-D813FFA67CA1}"/>
              </a:ext>
            </a:extLst>
          </p:cNvPr>
          <p:cNvSpPr txBox="1">
            <a:spLocks noChangeArrowheads="1"/>
          </p:cNvSpPr>
          <p:nvPr/>
        </p:nvSpPr>
        <p:spPr bwMode="auto">
          <a:xfrm>
            <a:off x="1727200" y="1773238"/>
            <a:ext cx="3781425"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Arial" panose="020B0604020202020204" pitchFamily="34" charset="0"/>
              <a:buNone/>
            </a:pPr>
            <a:r>
              <a:rPr lang="en-GB" altLang="es-ES" sz="1000" b="1">
                <a:solidFill>
                  <a:srgbClr val="9E1B34"/>
                </a:solidFill>
                <a:latin typeface="Gill Sans"/>
              </a:rPr>
              <a:t>ICO continues to play a key role in the financing of Spanish SMEs </a:t>
            </a:r>
          </a:p>
          <a:p>
            <a:pPr algn="just" eaLnBrk="1" hangingPunct="1">
              <a:spcBef>
                <a:spcPct val="0"/>
              </a:spcBef>
              <a:buFont typeface="Arial" panose="020B0604020202020204" pitchFamily="34" charset="0"/>
              <a:buNone/>
            </a:pPr>
            <a:endParaRPr lang="en-GB" altLang="es-ES" sz="1000" b="1">
              <a:solidFill>
                <a:srgbClr val="9E1B34"/>
              </a:solidFill>
              <a:latin typeface="Gill Sans"/>
            </a:endParaRPr>
          </a:p>
          <a:p>
            <a:pPr algn="just" eaLnBrk="1" hangingPunct="1">
              <a:spcBef>
                <a:spcPct val="0"/>
              </a:spcBef>
              <a:buFont typeface="Arial" panose="020B0604020202020204" pitchFamily="34" charset="0"/>
              <a:buNone/>
            </a:pPr>
            <a:r>
              <a:rPr lang="en-GB" altLang="es-ES" sz="1000">
                <a:solidFill>
                  <a:srgbClr val="9E1B34"/>
                </a:solidFill>
                <a:latin typeface="Gill Sans"/>
              </a:rPr>
              <a:t>ICO continues to play a very important role within the Spanish financial system, providing added value to the business sector and supporting SMEs and the self-employed in their ventures abroad. ICO activities in 2016 accounted for 2.4% of the total flow of new transactions for sums of less than one million euros provided by the system as a whole to non-financial companies. In terms of the lending balance, at the end of 2016, the outstanding balance of loans granted by ICO to non-financial companies at original terms of over one year represented 7% of the system as a whole to those companies and at that term. </a:t>
            </a:r>
          </a:p>
        </p:txBody>
      </p:sp>
      <p:sp>
        <p:nvSpPr>
          <p:cNvPr id="36" name="9 Rectángulo">
            <a:extLst>
              <a:ext uri="{FF2B5EF4-FFF2-40B4-BE49-F238E27FC236}">
                <a16:creationId xmlns="" xmlns:a16="http://schemas.microsoft.com/office/drawing/2014/main" id="{8785D253-8B37-497A-946D-3ECC6427D4C2}"/>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74768" name="2 CuadroTexto">
            <a:extLst>
              <a:ext uri="{FF2B5EF4-FFF2-40B4-BE49-F238E27FC236}">
                <a16:creationId xmlns="" xmlns:a16="http://schemas.microsoft.com/office/drawing/2014/main" id="{D769352F-CBE8-4CE4-B9F4-82CB572B55AA}"/>
              </a:ext>
            </a:extLst>
          </p:cNvPr>
          <p:cNvSpPr txBox="1">
            <a:spLocks noChangeArrowheads="1"/>
          </p:cNvSpPr>
          <p:nvPr/>
        </p:nvSpPr>
        <p:spPr bwMode="auto">
          <a:xfrm>
            <a:off x="1727200" y="3973513"/>
            <a:ext cx="6932613"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Arial" panose="020B0604020202020204" pitchFamily="34" charset="0"/>
              <a:buNone/>
            </a:pPr>
            <a:r>
              <a:rPr lang="en-GB" altLang="es-ES" sz="1000">
                <a:solidFill>
                  <a:srgbClr val="9E1B34"/>
                </a:solidFill>
                <a:latin typeface="Gill Sans"/>
              </a:rPr>
              <a:t>By size of businesses receiving financing, 66.6% of the 81,081 transactions entered into during the year were aimed at microenterprises with between 1 and 9 employees. This percentage increases to 91.2% when companies with up to 49 employees are included.</a:t>
            </a:r>
          </a:p>
        </p:txBody>
      </p:sp>
      <p:sp>
        <p:nvSpPr>
          <p:cNvPr id="38" name="8 Rectángulo">
            <a:extLst>
              <a:ext uri="{FF2B5EF4-FFF2-40B4-BE49-F238E27FC236}">
                <a16:creationId xmlns="" xmlns:a16="http://schemas.microsoft.com/office/drawing/2014/main" id="{B63F0797-76FF-4020-B4F5-B3ABF67BF3AB}"/>
              </a:ext>
            </a:extLst>
          </p:cNvPr>
          <p:cNvSpPr>
            <a:spLocks noChangeArrowheads="1"/>
          </p:cNvSpPr>
          <p:nvPr/>
        </p:nvSpPr>
        <p:spPr bwMode="auto">
          <a:xfrm>
            <a:off x="1727200" y="1376363"/>
            <a:ext cx="5617108"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pic>
        <p:nvPicPr>
          <p:cNvPr id="2" name="Imagen 1"/>
          <p:cNvPicPr>
            <a:picLocks noChangeAspect="1"/>
          </p:cNvPicPr>
          <p:nvPr/>
        </p:nvPicPr>
        <p:blipFill>
          <a:blip r:embed="rId3"/>
          <a:stretch>
            <a:fillRect/>
          </a:stretch>
        </p:blipFill>
        <p:spPr>
          <a:xfrm>
            <a:off x="2303748" y="4745038"/>
            <a:ext cx="6120172" cy="1597576"/>
          </a:xfrm>
          <a:prstGeom prst="rect">
            <a:avLst/>
          </a:prstGeom>
        </p:spPr>
      </p:pic>
      <p:pic>
        <p:nvPicPr>
          <p:cNvPr id="4" name="Imagen 3"/>
          <p:cNvPicPr>
            <a:picLocks noChangeAspect="1"/>
          </p:cNvPicPr>
          <p:nvPr/>
        </p:nvPicPr>
        <p:blipFill>
          <a:blip r:embed="rId4"/>
          <a:stretch>
            <a:fillRect/>
          </a:stretch>
        </p:blipFill>
        <p:spPr>
          <a:xfrm>
            <a:off x="5854445" y="1902663"/>
            <a:ext cx="2979726" cy="1987462"/>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5"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2"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7"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32356716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9AFC201-9B7D-4322-983A-2EED25C5471C}"/>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DD2FA3BF-E43A-4430-8DA3-0811EDEB047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F1B1B269-D350-476D-9077-A5643B3DDE06}"/>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D9AAFAE1-DA60-4572-8D36-F0EDAF4AFB41}" type="slidenum">
              <a:rPr lang="es-ES" altLang="es-ES" sz="1600" b="1">
                <a:solidFill>
                  <a:srgbClr val="FFC000"/>
                </a:solidFill>
              </a:rPr>
              <a:pPr algn="r" eaLnBrk="1" hangingPunct="1">
                <a:spcBef>
                  <a:spcPct val="0"/>
                </a:spcBef>
                <a:buFontTx/>
                <a:buNone/>
              </a:pPr>
              <a:t>73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87247516-22AC-4F81-888A-BA8F5E3C3A51}"/>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75782" name="Picture 2">
            <a:extLst>
              <a:ext uri="{FF2B5EF4-FFF2-40B4-BE49-F238E27FC236}">
                <a16:creationId xmlns="" xmlns:a16="http://schemas.microsoft.com/office/drawing/2014/main" id="{A945A2BD-9B49-48E8-8658-72E1132DDCD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783" name="AutoShape 6" descr="Resultado de imagen de imagen de calendario 2016">
            <a:extLst>
              <a:ext uri="{FF2B5EF4-FFF2-40B4-BE49-F238E27FC236}">
                <a16:creationId xmlns="" xmlns:a16="http://schemas.microsoft.com/office/drawing/2014/main" id="{813C9CB1-B8EC-482B-8071-6E28F51833CF}"/>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5784" name="AutoShape 8" descr="Resultado de imagen de imagen de calendario 2016">
            <a:extLst>
              <a:ext uri="{FF2B5EF4-FFF2-40B4-BE49-F238E27FC236}">
                <a16:creationId xmlns="" xmlns:a16="http://schemas.microsoft.com/office/drawing/2014/main" id="{64DECABF-EAA0-4B95-9309-4F5E9BAAE2E9}"/>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5785" name="AutoShape 12" descr="Resultado de imagen de imagen de verificacion">
            <a:extLst>
              <a:ext uri="{FF2B5EF4-FFF2-40B4-BE49-F238E27FC236}">
                <a16:creationId xmlns="" xmlns:a16="http://schemas.microsoft.com/office/drawing/2014/main" id="{4A45C1C2-18F2-4DAC-AB4E-CAB760E64BAD}"/>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5786" name="AutoShape 14" descr="Resultado de imagen de imagen de verificacion">
            <a:extLst>
              <a:ext uri="{FF2B5EF4-FFF2-40B4-BE49-F238E27FC236}">
                <a16:creationId xmlns="" xmlns:a16="http://schemas.microsoft.com/office/drawing/2014/main" id="{0A98ADB3-D188-43B2-AA9E-26D5A001C62B}"/>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5787" name="AutoShape 46" descr="Resultado de imagen de ii ico sustainable bond forum">
            <a:extLst>
              <a:ext uri="{FF2B5EF4-FFF2-40B4-BE49-F238E27FC236}">
                <a16:creationId xmlns="" xmlns:a16="http://schemas.microsoft.com/office/drawing/2014/main" id="{BA296ED4-0789-4B24-A6B9-3392A93E56BE}"/>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5788" name="35 CuadroTexto">
            <a:extLst>
              <a:ext uri="{FF2B5EF4-FFF2-40B4-BE49-F238E27FC236}">
                <a16:creationId xmlns="" xmlns:a16="http://schemas.microsoft.com/office/drawing/2014/main" id="{F403745A-B348-4662-B6B6-CF51CE748C5D}"/>
              </a:ext>
            </a:extLst>
          </p:cNvPr>
          <p:cNvSpPr txBox="1">
            <a:spLocks noChangeArrowheads="1"/>
          </p:cNvSpPr>
          <p:nvPr/>
        </p:nvSpPr>
        <p:spPr bwMode="auto">
          <a:xfrm>
            <a:off x="1724025" y="1998663"/>
            <a:ext cx="2847975" cy="1862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terms of distribution by volume of lending, 53.5% of transactions entered into involved sums equal to or less than €25,000; 83.3% did not exceed €75,000.</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These indicators demonstrate the extent of the "trickle-down" effect of ICO loans, which are mainly aimed at self-employed individuals and small companies, positioning ICO as the leading institution in the financing of SMEs.</a:t>
            </a:r>
          </a:p>
        </p:txBody>
      </p:sp>
      <p:sp>
        <p:nvSpPr>
          <p:cNvPr id="35" name="9 Rectángulo">
            <a:extLst>
              <a:ext uri="{FF2B5EF4-FFF2-40B4-BE49-F238E27FC236}">
                <a16:creationId xmlns="" xmlns:a16="http://schemas.microsoft.com/office/drawing/2014/main" id="{8B2F0E64-7149-4CEE-8270-326342421B01}"/>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6" name="8 Rectángulo">
            <a:extLst>
              <a:ext uri="{FF2B5EF4-FFF2-40B4-BE49-F238E27FC236}">
                <a16:creationId xmlns="" xmlns:a16="http://schemas.microsoft.com/office/drawing/2014/main" id="{76908BDA-F1D1-4E0B-8595-BF7EC3785EF4}"/>
              </a:ext>
            </a:extLst>
          </p:cNvPr>
          <p:cNvSpPr>
            <a:spLocks noChangeArrowheads="1"/>
          </p:cNvSpPr>
          <p:nvPr/>
        </p:nvSpPr>
        <p:spPr bwMode="auto">
          <a:xfrm>
            <a:off x="1727200" y="1376363"/>
            <a:ext cx="5401084"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pic>
        <p:nvPicPr>
          <p:cNvPr id="2" name="Imagen 1"/>
          <p:cNvPicPr>
            <a:picLocks noChangeAspect="1"/>
          </p:cNvPicPr>
          <p:nvPr/>
        </p:nvPicPr>
        <p:blipFill>
          <a:blip r:embed="rId3"/>
          <a:stretch>
            <a:fillRect/>
          </a:stretch>
        </p:blipFill>
        <p:spPr>
          <a:xfrm>
            <a:off x="4887970" y="1870076"/>
            <a:ext cx="3771843" cy="2379684"/>
          </a:xfrm>
          <a:prstGeom prst="rect">
            <a:avLst/>
          </a:prstGeom>
        </p:spPr>
      </p:pic>
      <p:pic>
        <p:nvPicPr>
          <p:cNvPr id="4" name="Imagen 3"/>
          <p:cNvPicPr>
            <a:picLocks noChangeAspect="1"/>
          </p:cNvPicPr>
          <p:nvPr/>
        </p:nvPicPr>
        <p:blipFill>
          <a:blip r:embed="rId4"/>
          <a:stretch>
            <a:fillRect/>
          </a:stretch>
        </p:blipFill>
        <p:spPr>
          <a:xfrm>
            <a:off x="2519772" y="4313238"/>
            <a:ext cx="5904945" cy="1998858"/>
          </a:xfrm>
          <a:prstGeom prst="rect">
            <a:avLst/>
          </a:prstGeom>
        </p:spPr>
      </p:pic>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3"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4"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7"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8"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66324071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1019873E-646A-40BE-BFC7-3A06475029C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F4842A92-0C74-4617-9BA7-B791A526BA4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78029FB6-3D13-4E05-A4A3-56D73BAF127F}"/>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51CE2EEE-8888-43F3-92F4-D9F1B7E32FF2}" type="slidenum">
              <a:rPr lang="es-ES" altLang="es-ES" sz="1600" b="1">
                <a:solidFill>
                  <a:srgbClr val="FFC000"/>
                </a:solidFill>
              </a:rPr>
              <a:pPr algn="r" eaLnBrk="1" hangingPunct="1">
                <a:spcBef>
                  <a:spcPct val="0"/>
                </a:spcBef>
                <a:buFontTx/>
                <a:buNone/>
              </a:pPr>
              <a:t>74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A39229CD-1E74-4455-ADD6-531809A60020}"/>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76806" name="Picture 2">
            <a:extLst>
              <a:ext uri="{FF2B5EF4-FFF2-40B4-BE49-F238E27FC236}">
                <a16:creationId xmlns="" xmlns:a16="http://schemas.microsoft.com/office/drawing/2014/main" id="{93F62D18-28A6-4699-A999-3F266546BC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7" name="AutoShape 6" descr="Resultado de imagen de imagen de calendario 2016">
            <a:extLst>
              <a:ext uri="{FF2B5EF4-FFF2-40B4-BE49-F238E27FC236}">
                <a16:creationId xmlns="" xmlns:a16="http://schemas.microsoft.com/office/drawing/2014/main" id="{DAF86408-9D2B-4B0A-BD67-1F7A0A13B3AC}"/>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6808" name="AutoShape 8" descr="Resultado de imagen de imagen de calendario 2016">
            <a:extLst>
              <a:ext uri="{FF2B5EF4-FFF2-40B4-BE49-F238E27FC236}">
                <a16:creationId xmlns="" xmlns:a16="http://schemas.microsoft.com/office/drawing/2014/main" id="{5E26B994-BF02-4968-A4ED-2D572CA0D53C}"/>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6809" name="AutoShape 12" descr="Resultado de imagen de imagen de verificacion">
            <a:extLst>
              <a:ext uri="{FF2B5EF4-FFF2-40B4-BE49-F238E27FC236}">
                <a16:creationId xmlns="" xmlns:a16="http://schemas.microsoft.com/office/drawing/2014/main" id="{BB3CF51A-7D7F-4C6E-9A5C-3B190F8A62B6}"/>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6810" name="AutoShape 14" descr="Resultado de imagen de imagen de verificacion">
            <a:extLst>
              <a:ext uri="{FF2B5EF4-FFF2-40B4-BE49-F238E27FC236}">
                <a16:creationId xmlns="" xmlns:a16="http://schemas.microsoft.com/office/drawing/2014/main" id="{12AB3821-CD78-4F57-B23A-8EFF778F8493}"/>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6811" name="AutoShape 46" descr="Resultado de imagen de ii ico sustainable bond forum">
            <a:extLst>
              <a:ext uri="{FF2B5EF4-FFF2-40B4-BE49-F238E27FC236}">
                <a16:creationId xmlns="" xmlns:a16="http://schemas.microsoft.com/office/drawing/2014/main" id="{8BC77EE4-5F4D-420E-A3A2-58D8E63F68AD}"/>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6813" name="1 Rectángulo">
            <a:extLst>
              <a:ext uri="{FF2B5EF4-FFF2-40B4-BE49-F238E27FC236}">
                <a16:creationId xmlns="" xmlns:a16="http://schemas.microsoft.com/office/drawing/2014/main" id="{A68618B4-5797-402C-A17C-7E019F09D183}"/>
              </a:ext>
            </a:extLst>
          </p:cNvPr>
          <p:cNvSpPr>
            <a:spLocks noChangeArrowheads="1"/>
          </p:cNvSpPr>
          <p:nvPr/>
        </p:nvSpPr>
        <p:spPr bwMode="auto">
          <a:xfrm>
            <a:off x="1727200" y="1674813"/>
            <a:ext cx="6872288"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2016, ICO carried out an analysis of the macroeconomic impact of its activities via its second-floor facilities, based on a methodology using the national accounting input-output tables combined with statistical and econometric techniques. This analysis demonstrates that ICO's presence as an important actor in the Spanish financial sector has had a significant impact on the Spanish economy, with an important contribution in terms of GDP, employment, exports and investment.</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this regard, estimates of the impact on economic activity of ICO financing granted in 2016 via second-floor facilities, in terms of GDP, stand at more than €18 billion, equivalent to 1.6% of GDP.</a:t>
            </a:r>
          </a:p>
        </p:txBody>
      </p:sp>
      <p:sp>
        <p:nvSpPr>
          <p:cNvPr id="34" name="9 Rectángulo">
            <a:extLst>
              <a:ext uri="{FF2B5EF4-FFF2-40B4-BE49-F238E27FC236}">
                <a16:creationId xmlns="" xmlns:a16="http://schemas.microsoft.com/office/drawing/2014/main" id="{8E296D68-9C92-4916-9E2A-667AB3F1D442}"/>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5" name="8 Rectángulo">
            <a:extLst>
              <a:ext uri="{FF2B5EF4-FFF2-40B4-BE49-F238E27FC236}">
                <a16:creationId xmlns="" xmlns:a16="http://schemas.microsoft.com/office/drawing/2014/main" id="{D0F1246C-6C35-402A-94EF-FA83943368A3}"/>
              </a:ext>
            </a:extLst>
          </p:cNvPr>
          <p:cNvSpPr>
            <a:spLocks noChangeArrowheads="1"/>
          </p:cNvSpPr>
          <p:nvPr/>
        </p:nvSpPr>
        <p:spPr bwMode="auto">
          <a:xfrm>
            <a:off x="1727200" y="1376363"/>
            <a:ext cx="536508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pic>
        <p:nvPicPr>
          <p:cNvPr id="2" name="Imagen 1"/>
          <p:cNvPicPr>
            <a:picLocks noChangeAspect="1"/>
          </p:cNvPicPr>
          <p:nvPr/>
        </p:nvPicPr>
        <p:blipFill>
          <a:blip r:embed="rId3"/>
          <a:stretch>
            <a:fillRect/>
          </a:stretch>
        </p:blipFill>
        <p:spPr>
          <a:xfrm>
            <a:off x="2051720" y="3101181"/>
            <a:ext cx="6427539" cy="2888457"/>
          </a:xfrm>
          <a:prstGeom prst="rect">
            <a:avLst/>
          </a:prstGeom>
        </p:spPr>
      </p:pic>
      <p:grpSp>
        <p:nvGrpSpPr>
          <p:cNvPr id="3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2"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3"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6"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7"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07722641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BE956249-31E8-4512-95E7-0D5BEA58646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BC7C8C83-C35A-459D-949C-3E7901CA92ED}"/>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8D0D9CB3-290B-4087-B610-4354FB1994BA}"/>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35C447CC-2D8C-474D-BF6B-5C4E8811CAE4}" type="slidenum">
              <a:rPr lang="es-ES" altLang="es-ES" sz="1600" b="1">
                <a:solidFill>
                  <a:srgbClr val="FFC000"/>
                </a:solidFill>
              </a:rPr>
              <a:pPr algn="r" eaLnBrk="1" hangingPunct="1">
                <a:spcBef>
                  <a:spcPct val="0"/>
                </a:spcBef>
                <a:buFontTx/>
                <a:buNone/>
              </a:pPr>
              <a:t>75</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6BD063B5-BDCD-423F-8225-EE43EA2605F5}"/>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77830" name="Picture 2">
            <a:extLst>
              <a:ext uri="{FF2B5EF4-FFF2-40B4-BE49-F238E27FC236}">
                <a16:creationId xmlns="" xmlns:a16="http://schemas.microsoft.com/office/drawing/2014/main" id="{DD2F4478-7A0B-4CAF-9B3B-36CBA4B3FF9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831" name="AutoShape 6" descr="Resultado de imagen de imagen de calendario 2016">
            <a:extLst>
              <a:ext uri="{FF2B5EF4-FFF2-40B4-BE49-F238E27FC236}">
                <a16:creationId xmlns="" xmlns:a16="http://schemas.microsoft.com/office/drawing/2014/main" id="{F177D106-DACA-4E43-B985-2DCB5C4E19D9}"/>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7832" name="AutoShape 8" descr="Resultado de imagen de imagen de calendario 2016">
            <a:extLst>
              <a:ext uri="{FF2B5EF4-FFF2-40B4-BE49-F238E27FC236}">
                <a16:creationId xmlns="" xmlns:a16="http://schemas.microsoft.com/office/drawing/2014/main" id="{D4F8ABDD-1F19-4819-8D46-733A25B2D182}"/>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7833" name="AutoShape 12" descr="Resultado de imagen de imagen de verificacion">
            <a:extLst>
              <a:ext uri="{FF2B5EF4-FFF2-40B4-BE49-F238E27FC236}">
                <a16:creationId xmlns="" xmlns:a16="http://schemas.microsoft.com/office/drawing/2014/main" id="{AC3BE202-A986-4F11-A754-D4B5383EDEB5}"/>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7834" name="AutoShape 14" descr="Resultado de imagen de imagen de verificacion">
            <a:extLst>
              <a:ext uri="{FF2B5EF4-FFF2-40B4-BE49-F238E27FC236}">
                <a16:creationId xmlns="" xmlns:a16="http://schemas.microsoft.com/office/drawing/2014/main" id="{54D0B98D-3376-4C07-A5A9-60B45D444E65}"/>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7835" name="AutoShape 46" descr="Resultado de imagen de ii ico sustainable bond forum">
            <a:extLst>
              <a:ext uri="{FF2B5EF4-FFF2-40B4-BE49-F238E27FC236}">
                <a16:creationId xmlns="" xmlns:a16="http://schemas.microsoft.com/office/drawing/2014/main" id="{AC566F5F-CB7F-4FD9-A850-2CD5D28D09A1}"/>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7836" name="1 Rectángulo">
            <a:extLst>
              <a:ext uri="{FF2B5EF4-FFF2-40B4-BE49-F238E27FC236}">
                <a16:creationId xmlns="" xmlns:a16="http://schemas.microsoft.com/office/drawing/2014/main" id="{3AADD074-6084-41F0-B885-B580F20C1E87}"/>
              </a:ext>
            </a:extLst>
          </p:cNvPr>
          <p:cNvSpPr>
            <a:spLocks noChangeArrowheads="1"/>
          </p:cNvSpPr>
          <p:nvPr/>
        </p:nvSpPr>
        <p:spPr bwMode="auto">
          <a:xfrm>
            <a:off x="1727200" y="1749425"/>
            <a:ext cx="6872288"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As regards the impact on employment created or maintained as a result of ICO activities in 2016, it exceeds 338,000 jobs, equivalent to 2.0% of the total volume of full-time equivalent employment.</a:t>
            </a:r>
          </a:p>
        </p:txBody>
      </p:sp>
      <p:sp>
        <p:nvSpPr>
          <p:cNvPr id="77838" name="1 Rectángulo">
            <a:extLst>
              <a:ext uri="{FF2B5EF4-FFF2-40B4-BE49-F238E27FC236}">
                <a16:creationId xmlns="" xmlns:a16="http://schemas.microsoft.com/office/drawing/2014/main" id="{6044C9CF-355E-4032-8217-61C0EA3CE7FB}"/>
              </a:ext>
            </a:extLst>
          </p:cNvPr>
          <p:cNvSpPr>
            <a:spLocks noChangeArrowheads="1"/>
          </p:cNvSpPr>
          <p:nvPr/>
        </p:nvSpPr>
        <p:spPr bwMode="auto">
          <a:xfrm>
            <a:off x="1727200" y="5373688"/>
            <a:ext cx="68722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The activity financed by ICO in 2016 has generated €2.258 billion in investment, which represents 1% of total gross fixed capital formation in Spain in the last year.</a:t>
            </a:r>
          </a:p>
        </p:txBody>
      </p:sp>
      <p:sp>
        <p:nvSpPr>
          <p:cNvPr id="36" name="9 Rectángulo">
            <a:extLst>
              <a:ext uri="{FF2B5EF4-FFF2-40B4-BE49-F238E27FC236}">
                <a16:creationId xmlns="" xmlns:a16="http://schemas.microsoft.com/office/drawing/2014/main" id="{544A1E11-D987-4DAF-B81C-AC8CA66C458F}"/>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7" name="8 Rectángulo">
            <a:extLst>
              <a:ext uri="{FF2B5EF4-FFF2-40B4-BE49-F238E27FC236}">
                <a16:creationId xmlns="" xmlns:a16="http://schemas.microsoft.com/office/drawing/2014/main" id="{339F1699-C78F-4AFB-99C8-0DC2A04799EE}"/>
              </a:ext>
            </a:extLst>
          </p:cNvPr>
          <p:cNvSpPr>
            <a:spLocks noChangeArrowheads="1"/>
          </p:cNvSpPr>
          <p:nvPr/>
        </p:nvSpPr>
        <p:spPr bwMode="auto">
          <a:xfrm>
            <a:off x="1727200" y="1376363"/>
            <a:ext cx="536508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pic>
        <p:nvPicPr>
          <p:cNvPr id="2" name="Imagen 1"/>
          <p:cNvPicPr>
            <a:picLocks noChangeAspect="1"/>
          </p:cNvPicPr>
          <p:nvPr/>
        </p:nvPicPr>
        <p:blipFill>
          <a:blip r:embed="rId3"/>
          <a:stretch>
            <a:fillRect/>
          </a:stretch>
        </p:blipFill>
        <p:spPr>
          <a:xfrm>
            <a:off x="2087724" y="2186564"/>
            <a:ext cx="6267462" cy="3007737"/>
          </a:xfrm>
          <a:prstGeom prst="rect">
            <a:avLst/>
          </a:prstGeom>
        </p:spPr>
      </p:pic>
      <p:pic>
        <p:nvPicPr>
          <p:cNvPr id="3" name="Imagen 2"/>
          <p:cNvPicPr>
            <a:picLocks noChangeAspect="1"/>
          </p:cNvPicPr>
          <p:nvPr/>
        </p:nvPicPr>
        <p:blipFill>
          <a:blip r:embed="rId4"/>
          <a:stretch>
            <a:fillRect/>
          </a:stretch>
        </p:blipFill>
        <p:spPr>
          <a:xfrm>
            <a:off x="3312709" y="5860763"/>
            <a:ext cx="3701270" cy="429199"/>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5"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8"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9"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9135690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2F755995-C962-4ECC-92C9-51EDAFEDCB7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06B7A6A5-C804-43F2-BEBB-8BFEE9608E8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AA13BAF3-3D91-4A88-B8D8-1010E6DD9971}"/>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80456372-2E78-4EA7-B8C4-05D4180E3D9D}" type="slidenum">
              <a:rPr lang="es-ES" altLang="es-ES" sz="1600" b="1">
                <a:solidFill>
                  <a:srgbClr val="FFC000"/>
                </a:solidFill>
              </a:rPr>
              <a:pPr algn="r" eaLnBrk="1" hangingPunct="1">
                <a:spcBef>
                  <a:spcPct val="0"/>
                </a:spcBef>
                <a:buFontTx/>
                <a:buNone/>
              </a:pPr>
              <a:t>76</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42D03640-3B8A-4CF1-8D74-7D4EF83A429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78854" name="Picture 2">
            <a:extLst>
              <a:ext uri="{FF2B5EF4-FFF2-40B4-BE49-F238E27FC236}">
                <a16:creationId xmlns="" xmlns:a16="http://schemas.microsoft.com/office/drawing/2014/main" id="{5DDC8E85-0706-42BC-AE88-D19074A0006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5" name="AutoShape 6" descr="Resultado de imagen de imagen de calendario 2016">
            <a:extLst>
              <a:ext uri="{FF2B5EF4-FFF2-40B4-BE49-F238E27FC236}">
                <a16:creationId xmlns="" xmlns:a16="http://schemas.microsoft.com/office/drawing/2014/main" id="{12FBFFA9-4791-4E5C-A54E-FF9D2A0F40F7}"/>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8856" name="AutoShape 8" descr="Resultado de imagen de imagen de calendario 2016">
            <a:extLst>
              <a:ext uri="{FF2B5EF4-FFF2-40B4-BE49-F238E27FC236}">
                <a16:creationId xmlns="" xmlns:a16="http://schemas.microsoft.com/office/drawing/2014/main" id="{62ACAA61-C59E-4EEA-84BB-7BD41FBA56A6}"/>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8857" name="AutoShape 12" descr="Resultado de imagen de imagen de verificacion">
            <a:extLst>
              <a:ext uri="{FF2B5EF4-FFF2-40B4-BE49-F238E27FC236}">
                <a16:creationId xmlns="" xmlns:a16="http://schemas.microsoft.com/office/drawing/2014/main" id="{0CDCA3A0-5547-46CA-B9FD-1561D6DAF63E}"/>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8858" name="AutoShape 14" descr="Resultado de imagen de imagen de verificacion">
            <a:extLst>
              <a:ext uri="{FF2B5EF4-FFF2-40B4-BE49-F238E27FC236}">
                <a16:creationId xmlns="" xmlns:a16="http://schemas.microsoft.com/office/drawing/2014/main" id="{C1C2E52B-37D5-4EE5-9265-F7D1C54CB15E}"/>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8859" name="AutoShape 46" descr="Resultado de imagen de ii ico sustainable bond forum">
            <a:extLst>
              <a:ext uri="{FF2B5EF4-FFF2-40B4-BE49-F238E27FC236}">
                <a16:creationId xmlns="" xmlns:a16="http://schemas.microsoft.com/office/drawing/2014/main" id="{8EC50A9F-D702-4F75-9025-228214A1B833}"/>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8860" name="2 CuadroTexto">
            <a:extLst>
              <a:ext uri="{FF2B5EF4-FFF2-40B4-BE49-F238E27FC236}">
                <a16:creationId xmlns="" xmlns:a16="http://schemas.microsoft.com/office/drawing/2014/main" id="{845961C3-C6D2-40D4-A96B-5A2FF882046D}"/>
              </a:ext>
            </a:extLst>
          </p:cNvPr>
          <p:cNvSpPr txBox="1">
            <a:spLocks noChangeArrowheads="1"/>
          </p:cNvSpPr>
          <p:nvPr/>
        </p:nvSpPr>
        <p:spPr bwMode="auto">
          <a:xfrm>
            <a:off x="1727200" y="3160713"/>
            <a:ext cx="6932613" cy="1169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In terms of the contribution to economic development, 53.7% of the volume provided via ICO's second floor facilities in 2016 was aimed at the self-employed and companies located in regions with a per capita GDP below the national average. In this respect, 36.2% of financing in 2016 was offered to the self-employed and companies located in regions with an above average rate of unemployment at the start of the year.</a:t>
            </a:r>
          </a:p>
          <a:p>
            <a:pPr algn="just" eaLnBrk="1" hangingPunct="1">
              <a:spcBef>
                <a:spcPct val="0"/>
              </a:spcBef>
              <a:buFontTx/>
              <a:buNone/>
            </a:pPr>
            <a:endParaRPr lang="en-GB" altLang="es-ES" sz="10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ICO's financing activities have therefore contributed to the economic development of companies located in the geographic areas with greatest difficulties.</a:t>
            </a:r>
          </a:p>
        </p:txBody>
      </p:sp>
      <p:sp>
        <p:nvSpPr>
          <p:cNvPr id="78862" name="1 Rectángulo">
            <a:extLst>
              <a:ext uri="{FF2B5EF4-FFF2-40B4-BE49-F238E27FC236}">
                <a16:creationId xmlns="" xmlns:a16="http://schemas.microsoft.com/office/drawing/2014/main" id="{83851258-CFBC-48D4-989A-492240326003}"/>
              </a:ext>
            </a:extLst>
          </p:cNvPr>
          <p:cNvSpPr>
            <a:spLocks noChangeArrowheads="1"/>
          </p:cNvSpPr>
          <p:nvPr/>
        </p:nvSpPr>
        <p:spPr bwMode="auto">
          <a:xfrm>
            <a:off x="1727200" y="1855788"/>
            <a:ext cx="69326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turn, the impact generated by ICO financing on exports, estimated at €3.572 billion, likewise represented 1% of the total volume of Spanish exports.</a:t>
            </a:r>
          </a:p>
        </p:txBody>
      </p:sp>
      <p:sp>
        <p:nvSpPr>
          <p:cNvPr id="36" name="9 Rectángulo">
            <a:extLst>
              <a:ext uri="{FF2B5EF4-FFF2-40B4-BE49-F238E27FC236}">
                <a16:creationId xmlns="" xmlns:a16="http://schemas.microsoft.com/office/drawing/2014/main" id="{9822687F-5712-4E92-81C6-FC32A6740ACB}"/>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7" name="8 Rectángulo">
            <a:extLst>
              <a:ext uri="{FF2B5EF4-FFF2-40B4-BE49-F238E27FC236}">
                <a16:creationId xmlns="" xmlns:a16="http://schemas.microsoft.com/office/drawing/2014/main" id="{3E050074-95E9-4B96-8315-50D1C28648FF}"/>
              </a:ext>
            </a:extLst>
          </p:cNvPr>
          <p:cNvSpPr>
            <a:spLocks noChangeArrowheads="1"/>
          </p:cNvSpPr>
          <p:nvPr/>
        </p:nvSpPr>
        <p:spPr bwMode="auto">
          <a:xfrm>
            <a:off x="1727200" y="1495425"/>
            <a:ext cx="536508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pic>
        <p:nvPicPr>
          <p:cNvPr id="2" name="Imagen 1"/>
          <p:cNvPicPr>
            <a:picLocks noChangeAspect="1"/>
          </p:cNvPicPr>
          <p:nvPr/>
        </p:nvPicPr>
        <p:blipFill>
          <a:blip r:embed="rId3"/>
          <a:stretch>
            <a:fillRect/>
          </a:stretch>
        </p:blipFill>
        <p:spPr>
          <a:xfrm>
            <a:off x="3069747" y="2479947"/>
            <a:ext cx="3840641" cy="445361"/>
          </a:xfrm>
          <a:prstGeom prst="rect">
            <a:avLst/>
          </a:prstGeom>
        </p:spPr>
      </p:pic>
      <p:pic>
        <p:nvPicPr>
          <p:cNvPr id="3" name="Imagen 2"/>
          <p:cNvPicPr>
            <a:picLocks noChangeAspect="1"/>
          </p:cNvPicPr>
          <p:nvPr/>
        </p:nvPicPr>
        <p:blipFill>
          <a:blip r:embed="rId4"/>
          <a:stretch>
            <a:fillRect/>
          </a:stretch>
        </p:blipFill>
        <p:spPr>
          <a:xfrm>
            <a:off x="2466008" y="4650072"/>
            <a:ext cx="5832648" cy="1339566"/>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5"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8"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9"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34728127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83998236-4190-4035-9953-2F7DD413D8C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AFF71FA0-E7F0-42CB-9E13-2AE39A60B32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4D25D064-E76A-4A34-A68D-C5AB5D221834}"/>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BE3AA480-31D0-4DCC-8F2C-090A201C0650}" type="slidenum">
              <a:rPr lang="es-ES" altLang="es-ES" sz="1600" b="1">
                <a:solidFill>
                  <a:srgbClr val="FFC000"/>
                </a:solidFill>
              </a:rPr>
              <a:pPr algn="r" eaLnBrk="1" hangingPunct="1">
                <a:spcBef>
                  <a:spcPct val="0"/>
                </a:spcBef>
                <a:buFontTx/>
                <a:buNone/>
              </a:pPr>
              <a:t>77</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00D2EF25-8372-48B4-8A7E-FE3278898E5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79878" name="Picture 2">
            <a:extLst>
              <a:ext uri="{FF2B5EF4-FFF2-40B4-BE49-F238E27FC236}">
                <a16:creationId xmlns="" xmlns:a16="http://schemas.microsoft.com/office/drawing/2014/main" id="{9B34119D-EA64-46A0-8EEC-B704EF2FC63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9" name="AutoShape 6" descr="Resultado de imagen de imagen de calendario 2016">
            <a:extLst>
              <a:ext uri="{FF2B5EF4-FFF2-40B4-BE49-F238E27FC236}">
                <a16:creationId xmlns="" xmlns:a16="http://schemas.microsoft.com/office/drawing/2014/main" id="{81D4F0D2-B589-43DD-8165-1FBE34E04912}"/>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9880" name="AutoShape 8" descr="Resultado de imagen de imagen de calendario 2016">
            <a:extLst>
              <a:ext uri="{FF2B5EF4-FFF2-40B4-BE49-F238E27FC236}">
                <a16:creationId xmlns="" xmlns:a16="http://schemas.microsoft.com/office/drawing/2014/main" id="{82E4FDD0-87FE-4716-A01F-98B329943C91}"/>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9881" name="AutoShape 12" descr="Resultado de imagen de imagen de verificacion">
            <a:extLst>
              <a:ext uri="{FF2B5EF4-FFF2-40B4-BE49-F238E27FC236}">
                <a16:creationId xmlns="" xmlns:a16="http://schemas.microsoft.com/office/drawing/2014/main" id="{E2C49320-CD21-4ED3-A81C-CB075D89B816}"/>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9882" name="AutoShape 14" descr="Resultado de imagen de imagen de verificacion">
            <a:extLst>
              <a:ext uri="{FF2B5EF4-FFF2-40B4-BE49-F238E27FC236}">
                <a16:creationId xmlns="" xmlns:a16="http://schemas.microsoft.com/office/drawing/2014/main" id="{E2962CE0-76F2-4E98-9423-598878AF0A86}"/>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9883" name="AutoShape 46" descr="Resultado de imagen de ii ico sustainable bond forum">
            <a:extLst>
              <a:ext uri="{FF2B5EF4-FFF2-40B4-BE49-F238E27FC236}">
                <a16:creationId xmlns="" xmlns:a16="http://schemas.microsoft.com/office/drawing/2014/main" id="{495B2185-6C93-4EE8-844D-8C9A88A2BBE9}"/>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79884" name="35 CuadroTexto">
            <a:extLst>
              <a:ext uri="{FF2B5EF4-FFF2-40B4-BE49-F238E27FC236}">
                <a16:creationId xmlns="" xmlns:a16="http://schemas.microsoft.com/office/drawing/2014/main" id="{27B78708-2EFE-42FD-ABED-5404C5054ED3}"/>
              </a:ext>
            </a:extLst>
          </p:cNvPr>
          <p:cNvSpPr txBox="1">
            <a:spLocks noChangeArrowheads="1"/>
          </p:cNvSpPr>
          <p:nvPr/>
        </p:nvSpPr>
        <p:spPr bwMode="auto">
          <a:xfrm>
            <a:off x="1727200" y="2228850"/>
            <a:ext cx="2844800"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Financing aimed at encouraging investment abroad and export activity continues to grow</a:t>
            </a:r>
          </a:p>
          <a:p>
            <a:pPr algn="just" eaLnBrk="1" hangingPunct="1">
              <a:spcBef>
                <a:spcPct val="0"/>
              </a:spcBef>
              <a:buFontTx/>
              <a:buNone/>
            </a:pPr>
            <a:endParaRPr lang="en-GB" altLang="es-ES" sz="500" b="1">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33.8% of the financing activity entered into by ICO through its second-floor facilities was allocated to the internationalisation of Spanish companies. In total, €1.673 billion in loans were granted to finance investments abroad and to promote export activity in 161 countries, broken down in the table.</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As a result, international activity continues to grow as a proportion of the total volume granted through ICO's second-floor facilities, increasing from 2.1% in 2012 to 33.8% at present, consolidating the specialisation process through ICO's strategic objective of promoting Spanish companies abroad.</a:t>
            </a:r>
          </a:p>
        </p:txBody>
      </p:sp>
      <p:sp>
        <p:nvSpPr>
          <p:cNvPr id="34" name="9 Rectángulo">
            <a:extLst>
              <a:ext uri="{FF2B5EF4-FFF2-40B4-BE49-F238E27FC236}">
                <a16:creationId xmlns="" xmlns:a16="http://schemas.microsoft.com/office/drawing/2014/main" id="{0199F445-74F3-49BD-8B67-3DBCD34E3FED}"/>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5" name="8 Rectángulo">
            <a:extLst>
              <a:ext uri="{FF2B5EF4-FFF2-40B4-BE49-F238E27FC236}">
                <a16:creationId xmlns="" xmlns:a16="http://schemas.microsoft.com/office/drawing/2014/main" id="{5DF36FE0-E9DA-4208-901B-0F7E612CDFB1}"/>
              </a:ext>
            </a:extLst>
          </p:cNvPr>
          <p:cNvSpPr>
            <a:spLocks noChangeArrowheads="1"/>
          </p:cNvSpPr>
          <p:nvPr/>
        </p:nvSpPr>
        <p:spPr bwMode="auto">
          <a:xfrm>
            <a:off x="1727200" y="1376363"/>
            <a:ext cx="5329076"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pic>
        <p:nvPicPr>
          <p:cNvPr id="3" name="Imagen 2"/>
          <p:cNvPicPr>
            <a:picLocks noChangeAspect="1"/>
          </p:cNvPicPr>
          <p:nvPr/>
        </p:nvPicPr>
        <p:blipFill>
          <a:blip r:embed="rId3"/>
          <a:stretch>
            <a:fillRect/>
          </a:stretch>
        </p:blipFill>
        <p:spPr>
          <a:xfrm>
            <a:off x="4709441" y="1754188"/>
            <a:ext cx="4183734" cy="4694237"/>
          </a:xfrm>
          <a:prstGeom prst="rect">
            <a:avLst/>
          </a:prstGeom>
        </p:spPr>
      </p:pic>
      <p:grpSp>
        <p:nvGrpSpPr>
          <p:cNvPr id="3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2"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3"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6"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7"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40846188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EAFE00A9-DBDA-4971-B71B-B8CA033F2D7B}"/>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F3530766-09AB-4BD6-8C6A-FE80D5E474A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FD4B1124-6217-466F-8F36-6737F2FE3A08}"/>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866DE06E-1DD5-4793-B77C-89208D1F8307}" type="slidenum">
              <a:rPr lang="es-ES" altLang="es-ES" sz="1600" b="1">
                <a:solidFill>
                  <a:srgbClr val="FFC000"/>
                </a:solidFill>
              </a:rPr>
              <a:pPr algn="r" eaLnBrk="1" hangingPunct="1">
                <a:spcBef>
                  <a:spcPct val="0"/>
                </a:spcBef>
                <a:buFontTx/>
                <a:buNone/>
              </a:pPr>
              <a:t>78</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B37C4A66-7FB0-47EE-A83E-506C32B4F25F}"/>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80902" name="Picture 2">
            <a:extLst>
              <a:ext uri="{FF2B5EF4-FFF2-40B4-BE49-F238E27FC236}">
                <a16:creationId xmlns="" xmlns:a16="http://schemas.microsoft.com/office/drawing/2014/main" id="{B2AA8BCC-8193-4638-AC62-741E6A1B9C9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03" name="AutoShape 6" descr="Resultado de imagen de imagen de calendario 2016">
            <a:extLst>
              <a:ext uri="{FF2B5EF4-FFF2-40B4-BE49-F238E27FC236}">
                <a16:creationId xmlns="" xmlns:a16="http://schemas.microsoft.com/office/drawing/2014/main" id="{916C97A2-1E1A-4102-A027-A95AAB5E4602}"/>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0904" name="AutoShape 8" descr="Resultado de imagen de imagen de calendario 2016">
            <a:extLst>
              <a:ext uri="{FF2B5EF4-FFF2-40B4-BE49-F238E27FC236}">
                <a16:creationId xmlns="" xmlns:a16="http://schemas.microsoft.com/office/drawing/2014/main" id="{5A6429E5-6317-4DF1-ADCE-96A4BD196E9D}"/>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0905" name="AutoShape 12" descr="Resultado de imagen de imagen de verificacion">
            <a:extLst>
              <a:ext uri="{FF2B5EF4-FFF2-40B4-BE49-F238E27FC236}">
                <a16:creationId xmlns="" xmlns:a16="http://schemas.microsoft.com/office/drawing/2014/main" id="{ED400E3C-598E-4506-B544-9A31A08BC0F3}"/>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0906" name="AutoShape 14" descr="Resultado de imagen de imagen de verificacion">
            <a:extLst>
              <a:ext uri="{FF2B5EF4-FFF2-40B4-BE49-F238E27FC236}">
                <a16:creationId xmlns="" xmlns:a16="http://schemas.microsoft.com/office/drawing/2014/main" id="{DAB9AC39-8761-4991-B217-87DFADDFAC59}"/>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0907" name="AutoShape 46" descr="Resultado de imagen de ii ico sustainable bond forum">
            <a:extLst>
              <a:ext uri="{FF2B5EF4-FFF2-40B4-BE49-F238E27FC236}">
                <a16:creationId xmlns="" xmlns:a16="http://schemas.microsoft.com/office/drawing/2014/main" id="{0D32AAB8-3C9E-4BF4-BCBD-A19609A0AA91}"/>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0909" name="35 CuadroTexto">
            <a:extLst>
              <a:ext uri="{FF2B5EF4-FFF2-40B4-BE49-F238E27FC236}">
                <a16:creationId xmlns="" xmlns:a16="http://schemas.microsoft.com/office/drawing/2014/main" id="{49BE0F7D-4861-44F8-B3DC-5D2FED0102CF}"/>
              </a:ext>
            </a:extLst>
          </p:cNvPr>
          <p:cNvSpPr txBox="1">
            <a:spLocks noChangeArrowheads="1"/>
          </p:cNvSpPr>
          <p:nvPr/>
        </p:nvSpPr>
        <p:spPr bwMode="auto">
          <a:xfrm>
            <a:off x="1727200" y="1697038"/>
            <a:ext cx="69484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Financing allocated to long-term productive investment continues to grow as a proportion of ICO's activity Industry and trade are the sectors borrowing the most</a:t>
            </a:r>
          </a:p>
        </p:txBody>
      </p:sp>
      <p:sp>
        <p:nvSpPr>
          <p:cNvPr id="80910" name="1 Rectángulo">
            <a:extLst>
              <a:ext uri="{FF2B5EF4-FFF2-40B4-BE49-F238E27FC236}">
                <a16:creationId xmlns="" xmlns:a16="http://schemas.microsoft.com/office/drawing/2014/main" id="{8261EB08-8096-4E10-90AC-0550D2003651}"/>
              </a:ext>
            </a:extLst>
          </p:cNvPr>
          <p:cNvSpPr>
            <a:spLocks noChangeArrowheads="1"/>
          </p:cNvSpPr>
          <p:nvPr/>
        </p:nvSpPr>
        <p:spPr bwMode="auto">
          <a:xfrm>
            <a:off x="5632450" y="4743450"/>
            <a:ext cx="3043238"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The volume extended via ICO facilities in 2016 is distributed </a:t>
            </a:r>
            <a:r>
              <a:rPr lang="en-GB" altLang="es-ES" sz="1000" b="1">
                <a:solidFill>
                  <a:srgbClr val="9E1B34"/>
                </a:solidFill>
                <a:latin typeface="Gill Sans"/>
              </a:rPr>
              <a:t>across a number of sectors</a:t>
            </a:r>
            <a:r>
              <a:rPr lang="en-GB" altLang="es-ES" sz="1000">
                <a:solidFill>
                  <a:srgbClr val="9E1B34"/>
                </a:solidFill>
                <a:latin typeface="Gill Sans"/>
              </a:rPr>
              <a:t>, although more than half was allocated to financing the investment or liquidity needs of SMEs and the self-employed involved in </a:t>
            </a:r>
            <a:r>
              <a:rPr lang="en-GB" altLang="es-ES" sz="1000" b="1">
                <a:solidFill>
                  <a:srgbClr val="9E1B34"/>
                </a:solidFill>
                <a:latin typeface="Gill Sans"/>
              </a:rPr>
              <a:t>industry and trade</a:t>
            </a:r>
            <a:r>
              <a:rPr lang="en-GB" altLang="es-ES" sz="1000">
                <a:solidFill>
                  <a:srgbClr val="9E1B34"/>
                </a:solidFill>
                <a:latin typeface="Gill Sans"/>
              </a:rPr>
              <a:t>. </a:t>
            </a:r>
          </a:p>
        </p:txBody>
      </p:sp>
      <p:sp>
        <p:nvSpPr>
          <p:cNvPr id="36" name="9 Rectángulo">
            <a:extLst>
              <a:ext uri="{FF2B5EF4-FFF2-40B4-BE49-F238E27FC236}">
                <a16:creationId xmlns="" xmlns:a16="http://schemas.microsoft.com/office/drawing/2014/main" id="{26A31912-683F-49E3-88B1-A7BE8D371527}"/>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7" name="8 Rectángulo">
            <a:extLst>
              <a:ext uri="{FF2B5EF4-FFF2-40B4-BE49-F238E27FC236}">
                <a16:creationId xmlns="" xmlns:a16="http://schemas.microsoft.com/office/drawing/2014/main" id="{56ACE86D-83CA-44C6-96B0-C0A5D1FB1B02}"/>
              </a:ext>
            </a:extLst>
          </p:cNvPr>
          <p:cNvSpPr>
            <a:spLocks noChangeArrowheads="1"/>
          </p:cNvSpPr>
          <p:nvPr/>
        </p:nvSpPr>
        <p:spPr bwMode="auto">
          <a:xfrm>
            <a:off x="1727200" y="1376363"/>
            <a:ext cx="5329076"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sp>
        <p:nvSpPr>
          <p:cNvPr id="80914" name="35 CuadroTexto">
            <a:extLst>
              <a:ext uri="{FF2B5EF4-FFF2-40B4-BE49-F238E27FC236}">
                <a16:creationId xmlns="" xmlns:a16="http://schemas.microsoft.com/office/drawing/2014/main" id="{B3B888B1-2661-4EB0-98AE-3347B28008B9}"/>
              </a:ext>
            </a:extLst>
          </p:cNvPr>
          <p:cNvSpPr txBox="1">
            <a:spLocks noChangeArrowheads="1"/>
          </p:cNvSpPr>
          <p:nvPr/>
        </p:nvSpPr>
        <p:spPr bwMode="auto">
          <a:xfrm>
            <a:off x="1743075" y="2092325"/>
            <a:ext cx="3636963" cy="224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smtClean="0">
                <a:solidFill>
                  <a:srgbClr val="9E1B34"/>
                </a:solidFill>
                <a:latin typeface="Gill Sans"/>
              </a:rPr>
              <a:t>The </a:t>
            </a:r>
            <a:r>
              <a:rPr lang="en-GB" altLang="es-ES" sz="1000" dirty="0">
                <a:solidFill>
                  <a:srgbClr val="9E1B34"/>
                </a:solidFill>
                <a:latin typeface="Gill Sans"/>
              </a:rPr>
              <a:t>volume of funds allocated to financing productive investment in 2016 accounted for 42% of all funds provided over the course of the year, compared to 31% in 2015.</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Excluding the ICO Exporters and ICO Commercial Credit facilities, which are products specifically dedicated to offering short-term liquidity to companies by means of advances on their invoices, the percentage of ICO activity allocated in 2016 to financing productive investments at terms equal to or greater than 4 years increased to 50% of the total amount, continuing the upward trend begun in 2013. ICO continues the process of specialisation in long-term productive investment financing, supporting the sectors and activities that sustain economic growth.</a:t>
            </a:r>
          </a:p>
        </p:txBody>
      </p:sp>
      <p:pic>
        <p:nvPicPr>
          <p:cNvPr id="2" name="Imagen 1"/>
          <p:cNvPicPr>
            <a:picLocks noChangeAspect="1"/>
          </p:cNvPicPr>
          <p:nvPr/>
        </p:nvPicPr>
        <p:blipFill>
          <a:blip r:embed="rId3"/>
          <a:stretch>
            <a:fillRect/>
          </a:stretch>
        </p:blipFill>
        <p:spPr>
          <a:xfrm>
            <a:off x="5615046" y="2065712"/>
            <a:ext cx="3270105" cy="2247526"/>
          </a:xfrm>
          <a:prstGeom prst="rect">
            <a:avLst/>
          </a:prstGeom>
        </p:spPr>
      </p:pic>
      <p:pic>
        <p:nvPicPr>
          <p:cNvPr id="3" name="Imagen 2"/>
          <p:cNvPicPr>
            <a:picLocks noChangeAspect="1"/>
          </p:cNvPicPr>
          <p:nvPr/>
        </p:nvPicPr>
        <p:blipFill>
          <a:blip r:embed="rId4"/>
          <a:stretch>
            <a:fillRect/>
          </a:stretch>
        </p:blipFill>
        <p:spPr>
          <a:xfrm>
            <a:off x="1631202" y="4276658"/>
            <a:ext cx="4050147" cy="2212682"/>
          </a:xfrm>
          <a:prstGeom prst="rect">
            <a:avLst/>
          </a:prstGeom>
        </p:spPr>
      </p:pic>
      <p:grpSp>
        <p:nvGrpSpPr>
          <p:cNvPr id="34"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5"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8"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1"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4"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5"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6"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7"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8"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9"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0"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1"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2"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2" name="31 Grupo"/>
          <p:cNvGrpSpPr/>
          <p:nvPr/>
        </p:nvGrpSpPr>
        <p:grpSpPr>
          <a:xfrm>
            <a:off x="93663" y="5481228"/>
            <a:ext cx="1320800" cy="684622"/>
            <a:chOff x="93663" y="5481228"/>
            <a:chExt cx="1320800" cy="684622"/>
          </a:xfrm>
        </p:grpSpPr>
        <p:sp>
          <p:nvSpPr>
            <p:cNvPr id="33"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9"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89582864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F75B9533-F44D-4521-8678-2628A20337F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C26AE075-D8C5-4972-B59A-200CC70F2957}"/>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9183627-0DF3-4DDB-A178-5314CF59ACE9}"/>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8E7A9E08-3913-488E-991E-E543E5B92A59}" type="slidenum">
              <a:rPr lang="es-ES" altLang="es-ES" sz="1600" b="1">
                <a:solidFill>
                  <a:srgbClr val="FFC000"/>
                </a:solidFill>
              </a:rPr>
              <a:pPr algn="r" eaLnBrk="1" hangingPunct="1">
                <a:spcBef>
                  <a:spcPct val="0"/>
                </a:spcBef>
                <a:buFontTx/>
                <a:buNone/>
              </a:pPr>
              <a:t>79</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26F5ADFC-5ADC-48FC-8E74-9148B1F2FACC}"/>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81926" name="Picture 2">
            <a:extLst>
              <a:ext uri="{FF2B5EF4-FFF2-40B4-BE49-F238E27FC236}">
                <a16:creationId xmlns="" xmlns:a16="http://schemas.microsoft.com/office/drawing/2014/main" id="{1503D6CF-5A32-41E5-98DC-0559A6942DB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27" name="AutoShape 6" descr="Resultado de imagen de imagen de calendario 2016">
            <a:extLst>
              <a:ext uri="{FF2B5EF4-FFF2-40B4-BE49-F238E27FC236}">
                <a16:creationId xmlns="" xmlns:a16="http://schemas.microsoft.com/office/drawing/2014/main" id="{A592C2FC-5DBB-49CB-9DB0-F1DCD6DDB1F0}"/>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1928" name="AutoShape 8" descr="Resultado de imagen de imagen de calendario 2016">
            <a:extLst>
              <a:ext uri="{FF2B5EF4-FFF2-40B4-BE49-F238E27FC236}">
                <a16:creationId xmlns="" xmlns:a16="http://schemas.microsoft.com/office/drawing/2014/main" id="{EA035881-AFA7-4116-879B-D4888B745AC0}"/>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1929" name="AutoShape 12" descr="Resultado de imagen de imagen de verificacion">
            <a:extLst>
              <a:ext uri="{FF2B5EF4-FFF2-40B4-BE49-F238E27FC236}">
                <a16:creationId xmlns="" xmlns:a16="http://schemas.microsoft.com/office/drawing/2014/main" id="{CD4E0CA1-9692-42F2-BB2D-9216FBC068DD}"/>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1930" name="AutoShape 14" descr="Resultado de imagen de imagen de verificacion">
            <a:extLst>
              <a:ext uri="{FF2B5EF4-FFF2-40B4-BE49-F238E27FC236}">
                <a16:creationId xmlns="" xmlns:a16="http://schemas.microsoft.com/office/drawing/2014/main" id="{3313DEB1-131F-4440-BA6D-117C6F39489D}"/>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1931" name="AutoShape 46" descr="Resultado de imagen de ii ico sustainable bond forum">
            <a:extLst>
              <a:ext uri="{FF2B5EF4-FFF2-40B4-BE49-F238E27FC236}">
                <a16:creationId xmlns="" xmlns:a16="http://schemas.microsoft.com/office/drawing/2014/main" id="{04227D4C-57ED-4AFB-A3BB-1937D2CDC635}"/>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1932" name="2 CuadroTexto">
            <a:extLst>
              <a:ext uri="{FF2B5EF4-FFF2-40B4-BE49-F238E27FC236}">
                <a16:creationId xmlns="" xmlns:a16="http://schemas.microsoft.com/office/drawing/2014/main" id="{02A53524-FD35-47AF-A73F-C34FFCCE44CE}"/>
              </a:ext>
            </a:extLst>
          </p:cNvPr>
          <p:cNvSpPr txBox="1">
            <a:spLocks noChangeArrowheads="1"/>
          </p:cNvSpPr>
          <p:nvPr/>
        </p:nvSpPr>
        <p:spPr bwMode="auto">
          <a:xfrm>
            <a:off x="1727200" y="1920875"/>
            <a:ext cx="6932613"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Distribution of funds between the different facilities offered by ICO.</a:t>
            </a:r>
            <a:r>
              <a:rPr lang="en-GB" altLang="es-ES" sz="1000">
                <a:solidFill>
                  <a:srgbClr val="9E1B34"/>
                </a:solidFill>
                <a:latin typeface="Gill Sans"/>
              </a:rPr>
              <a:t> ICO offers a wide variety of financing facilities divided into two strategic areas: companies and entrepreneurs and internationalisation.</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the catalogue of products offered by ICO expanded to include two new lines: ICO Commercial Credit, which focuses on offering financing to companies and entrepreneurs, and ICO International Channel which promotes internationalisation. Furthermore, the range of repayment periods for loans arranged under ICO facilities increased, including new terms of 6, 8 and 9 years, with a view to aligning the terms of products with the needs of businesses and the self-employed.</a:t>
            </a:r>
          </a:p>
        </p:txBody>
      </p:sp>
      <p:sp>
        <p:nvSpPr>
          <p:cNvPr id="35" name="9 Rectángulo">
            <a:extLst>
              <a:ext uri="{FF2B5EF4-FFF2-40B4-BE49-F238E27FC236}">
                <a16:creationId xmlns="" xmlns:a16="http://schemas.microsoft.com/office/drawing/2014/main" id="{9DAEFFE4-CA17-4CB9-8A42-B846AE7DE227}"/>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6" name="8 Rectángulo">
            <a:extLst>
              <a:ext uri="{FF2B5EF4-FFF2-40B4-BE49-F238E27FC236}">
                <a16:creationId xmlns="" xmlns:a16="http://schemas.microsoft.com/office/drawing/2014/main" id="{713C5676-0F5D-46A2-9834-B84364BE9F03}"/>
              </a:ext>
            </a:extLst>
          </p:cNvPr>
          <p:cNvSpPr>
            <a:spLocks noChangeArrowheads="1"/>
          </p:cNvSpPr>
          <p:nvPr/>
        </p:nvSpPr>
        <p:spPr bwMode="auto">
          <a:xfrm>
            <a:off x="1727200" y="1376363"/>
            <a:ext cx="5329076"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pic>
        <p:nvPicPr>
          <p:cNvPr id="2" name="Imagen 1"/>
          <p:cNvPicPr>
            <a:picLocks noChangeAspect="1"/>
          </p:cNvPicPr>
          <p:nvPr/>
        </p:nvPicPr>
        <p:blipFill>
          <a:blip r:embed="rId3"/>
          <a:stretch>
            <a:fillRect/>
          </a:stretch>
        </p:blipFill>
        <p:spPr>
          <a:xfrm>
            <a:off x="2159732" y="3282809"/>
            <a:ext cx="6319274" cy="2859228"/>
          </a:xfrm>
          <a:prstGeom prst="rect">
            <a:avLst/>
          </a:prstGeom>
        </p:spPr>
      </p:pic>
      <p:grpSp>
        <p:nvGrpSpPr>
          <p:cNvPr id="3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2"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3"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4"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7"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407575808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0AB1B4E6-E2B7-4BBB-840F-C7E94A29565A}"/>
              </a:ext>
            </a:extLst>
          </p:cNvPr>
          <p:cNvSpPr/>
          <p:nvPr/>
        </p:nvSpPr>
        <p:spPr>
          <a:xfrm>
            <a:off x="323850" y="6524625"/>
            <a:ext cx="882015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E6DCA8F5-8B5F-42E0-B99A-F510C669F216}"/>
              </a:ext>
            </a:extLst>
          </p:cNvPr>
          <p:cNvSpPr/>
          <p:nvPr/>
        </p:nvSpPr>
        <p:spPr>
          <a:xfrm>
            <a:off x="323850" y="6742113"/>
            <a:ext cx="882015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1728BBB-575B-46EA-994B-8E384DE8C42E}"/>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187AAF73-DA35-46A4-AD08-78E7A30A3BEF}" type="slidenum">
              <a:rPr lang="es-ES" altLang="es-ES" sz="1600" b="1">
                <a:solidFill>
                  <a:srgbClr val="FFC000"/>
                </a:solidFill>
              </a:rPr>
              <a:pPr eaLnBrk="1" hangingPunct="1">
                <a:spcBef>
                  <a:spcPct val="0"/>
                </a:spcBef>
                <a:buFontTx/>
                <a:buNone/>
              </a:pPr>
              <a:t>8</a:t>
            </a:fld>
            <a:endParaRPr lang="en-GB" altLang="es-ES" sz="1600" b="1">
              <a:solidFill>
                <a:srgbClr val="FFC000"/>
              </a:solidFill>
            </a:endParaRPr>
          </a:p>
        </p:txBody>
      </p:sp>
      <p:sp>
        <p:nvSpPr>
          <p:cNvPr id="30" name="29 Rectángulo">
            <a:extLst>
              <a:ext uri="{FF2B5EF4-FFF2-40B4-BE49-F238E27FC236}">
                <a16:creationId xmlns="" xmlns:a16="http://schemas.microsoft.com/office/drawing/2014/main" id="{88A96AA4-2688-403B-A188-3B0BE0109D3A}"/>
              </a:ext>
            </a:extLst>
          </p:cNvPr>
          <p:cNvSpPr/>
          <p:nvPr/>
        </p:nvSpPr>
        <p:spPr>
          <a:xfrm>
            <a:off x="1555750" y="1233488"/>
            <a:ext cx="3505200" cy="4892675"/>
          </a:xfrm>
          <a:prstGeom prst="rect">
            <a:avLst/>
          </a:prstGeom>
        </p:spPr>
        <p:txBody>
          <a:bodyPr>
            <a:spAutoFit/>
          </a:bodyPr>
          <a:lstStyle/>
          <a:p>
            <a:pPr algn="just">
              <a:defRPr/>
            </a:pPr>
            <a:r>
              <a:rPr lang="en-GB" sz="900" dirty="0">
                <a:solidFill>
                  <a:schemeClr val="accent2">
                    <a:lumMod val="75000"/>
                  </a:schemeClr>
                </a:solidFill>
                <a:latin typeface="Gill Sans"/>
              </a:rPr>
              <a:t>Under article 168 of the General Budget Act (Ley General Presupestaria), the General Comptroller of the State Administration (IGAE), through the National Audit Office, is responsible for the annual audit of Instituto de Crédito Oficial's annual accounts and those of its subsidiaries (consolidated balance sheet, consolidated profit and loss account, consolidated statement of changes in net assets, consolidated cash flow statement and the consolidated report) as at 31/12/2016. Under the agreement entered into with the Ministry of Finance and Public Administrations, Ernst&amp;Young, S.L., at the suggestion of the IGAE, has undertaken the aforementioned auditing and issued the corresponding report, from which the following points have been extracted:</a:t>
            </a:r>
          </a:p>
          <a:p>
            <a:pPr algn="just">
              <a:defRPr/>
            </a:pPr>
            <a:endParaRPr lang="en-GB" sz="500" dirty="0">
              <a:solidFill>
                <a:schemeClr val="accent2">
                  <a:lumMod val="75000"/>
                </a:schemeClr>
              </a:solidFill>
              <a:latin typeface="Gill Sans"/>
              <a:cs typeface="Arial" charset="0"/>
            </a:endParaRPr>
          </a:p>
          <a:p>
            <a:pPr marL="171450" indent="-171450" algn="just">
              <a:buFont typeface="Wingdings" panose="05000000000000000000" pitchFamily="2" charset="2"/>
              <a:buChar char="Ø"/>
              <a:defRPr/>
            </a:pPr>
            <a:r>
              <a:rPr lang="en-GB" sz="900" dirty="0">
                <a:solidFill>
                  <a:schemeClr val="accent2">
                    <a:lumMod val="75000"/>
                  </a:schemeClr>
                </a:solidFill>
                <a:latin typeface="Gill Sans"/>
              </a:rPr>
              <a:t>IGAE is responsible for issuing an opinion as to whether the consolidated annual accounts offer an accurate reflection, based on the work undertaken in accordance with the Public Sector Audit Standards. Those standards require the audit to be planned and executed in such a way as to obtain reasonable, although not absolute, assurance that the consolidated annual accounts are free from material inaccuracies.</a:t>
            </a:r>
          </a:p>
          <a:p>
            <a:pPr algn="just">
              <a:defRPr/>
            </a:pPr>
            <a:endParaRPr lang="en-GB" sz="500" dirty="0">
              <a:solidFill>
                <a:schemeClr val="accent2">
                  <a:lumMod val="75000"/>
                </a:schemeClr>
              </a:solidFill>
              <a:latin typeface="Gill Sans"/>
              <a:cs typeface="Arial" charset="0"/>
            </a:endParaRPr>
          </a:p>
          <a:p>
            <a:pPr marL="171450" indent="-171450" algn="just">
              <a:buFont typeface="Wingdings" panose="05000000000000000000" pitchFamily="2" charset="2"/>
              <a:buChar char="Ø"/>
              <a:defRPr/>
            </a:pPr>
            <a:r>
              <a:rPr lang="en-GB" sz="900" dirty="0">
                <a:solidFill>
                  <a:schemeClr val="accent2">
                    <a:lumMod val="75000"/>
                  </a:schemeClr>
                </a:solidFill>
                <a:latin typeface="Gill Sans"/>
              </a:rPr>
              <a:t>Audit evidence obtained provides a sufficient and adequate basis for issuing our audit opinion.</a:t>
            </a:r>
          </a:p>
          <a:p>
            <a:pPr algn="just">
              <a:defRPr/>
            </a:pPr>
            <a:endParaRPr lang="en-GB" sz="500" dirty="0">
              <a:solidFill>
                <a:schemeClr val="accent2">
                  <a:lumMod val="75000"/>
                </a:schemeClr>
              </a:solidFill>
              <a:latin typeface="Gill Sans"/>
              <a:cs typeface="Arial" charset="0"/>
            </a:endParaRPr>
          </a:p>
          <a:p>
            <a:pPr marL="171450" indent="-171450" algn="just">
              <a:buFont typeface="Wingdings" panose="05000000000000000000" pitchFamily="2" charset="2"/>
              <a:buChar char="Ø"/>
              <a:defRPr/>
            </a:pPr>
            <a:r>
              <a:rPr lang="en-GB" sz="900" dirty="0">
                <a:solidFill>
                  <a:schemeClr val="accent2">
                    <a:lumMod val="75000"/>
                  </a:schemeClr>
                </a:solidFill>
                <a:latin typeface="Gill Sans"/>
              </a:rPr>
              <a:t>The audited consolidated annual accounts offer, in every significant respect, an accurate reflection of the consolidated assets and the consolidated financial position of Instituto de Crédito Oficial and its subsidiaries as at 31 December 2016, in addition to its consolidated results and the consolidated cash flows for the year ending on that date, according to the applicable regulatory framework for financial reporting and, in particular, with the accounting principles and criteria defined therein.</a:t>
            </a:r>
            <a:endParaRPr lang="en-GB" sz="500" dirty="0">
              <a:solidFill>
                <a:schemeClr val="accent2">
                  <a:lumMod val="75000"/>
                </a:schemeClr>
              </a:solidFill>
              <a:latin typeface="Gill Sans"/>
              <a:cs typeface="Arial" charset="0"/>
            </a:endParaRPr>
          </a:p>
        </p:txBody>
      </p:sp>
      <p:sp>
        <p:nvSpPr>
          <p:cNvPr id="93" name="92 Rectángulo">
            <a:extLst>
              <a:ext uri="{FF2B5EF4-FFF2-40B4-BE49-F238E27FC236}">
                <a16:creationId xmlns="" xmlns:a16="http://schemas.microsoft.com/office/drawing/2014/main" id="{0C2B4852-EEF9-4278-822B-3B2169BFAEC5}"/>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600"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ABOUT THIS REPORT</a:t>
            </a:r>
            <a:endParaRPr lang="en-GB" dirty="0">
              <a:solidFill>
                <a:srgbClr val="9E1B34"/>
              </a:solidFill>
              <a:latin typeface="Gill Sans"/>
            </a:endParaRPr>
          </a:p>
        </p:txBody>
      </p:sp>
      <p:pic>
        <p:nvPicPr>
          <p:cNvPr id="9223" name="Picture 2">
            <a:extLst>
              <a:ext uri="{FF2B5EF4-FFF2-40B4-BE49-F238E27FC236}">
                <a16:creationId xmlns="" xmlns:a16="http://schemas.microsoft.com/office/drawing/2014/main" id="{BE01FD63-62D3-490F-A493-3B0A5601681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80400"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4" name="8 Rectángulo">
            <a:extLst>
              <a:ext uri="{FF2B5EF4-FFF2-40B4-BE49-F238E27FC236}">
                <a16:creationId xmlns="" xmlns:a16="http://schemas.microsoft.com/office/drawing/2014/main" id="{ECD46CBF-F30D-4A3E-B1FD-232D416EBF0A}"/>
              </a:ext>
            </a:extLst>
          </p:cNvPr>
          <p:cNvSpPr>
            <a:spLocks noChangeArrowheads="1"/>
          </p:cNvSpPr>
          <p:nvPr/>
        </p:nvSpPr>
        <p:spPr bwMode="auto">
          <a:xfrm>
            <a:off x="1555750" y="914400"/>
            <a:ext cx="7192963"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EXTERNAL VERIFICATION</a:t>
            </a:r>
          </a:p>
        </p:txBody>
      </p:sp>
      <p:pic>
        <p:nvPicPr>
          <p:cNvPr id="12323" name="Picture 35">
            <a:extLst>
              <a:ext uri="{FF2B5EF4-FFF2-40B4-BE49-F238E27FC236}">
                <a16:creationId xmlns="" xmlns:a16="http://schemas.microsoft.com/office/drawing/2014/main" id="{28D4A538-B064-4951-8DC3-3DE35EF99EC0}"/>
              </a:ext>
            </a:extLst>
          </p:cNvPr>
          <p:cNvPicPr>
            <a:picLocks noChangeAspect="1" noChangeArrowheads="1"/>
          </p:cNvPicPr>
          <p:nvPr/>
        </p:nvPicPr>
        <p:blipFill>
          <a:blip r:embed="rId3"/>
          <a:srcRect/>
          <a:stretch>
            <a:fillRect/>
          </a:stretch>
        </p:blipFill>
        <p:spPr bwMode="auto">
          <a:xfrm>
            <a:off x="5168900" y="1300163"/>
            <a:ext cx="1652588" cy="2368550"/>
          </a:xfrm>
          <a:prstGeom prst="rect">
            <a:avLst/>
          </a:prstGeom>
          <a:noFill/>
          <a:ln w="9525">
            <a:solidFill>
              <a:schemeClr val="bg1">
                <a:lumMod val="65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0275" name="Picture 35">
            <a:extLst>
              <a:ext uri="{FF2B5EF4-FFF2-40B4-BE49-F238E27FC236}">
                <a16:creationId xmlns="" xmlns:a16="http://schemas.microsoft.com/office/drawing/2014/main" id="{CB06B597-4AC0-4C02-8536-605583FFCEC7}"/>
              </a:ext>
            </a:extLst>
          </p:cNvPr>
          <p:cNvPicPr>
            <a:picLocks noChangeAspect="1" noChangeArrowheads="1"/>
          </p:cNvPicPr>
          <p:nvPr/>
        </p:nvPicPr>
        <p:blipFill>
          <a:blip r:embed="rId4"/>
          <a:srcRect/>
          <a:stretch>
            <a:fillRect/>
          </a:stretch>
        </p:blipFill>
        <p:spPr bwMode="auto">
          <a:xfrm>
            <a:off x="6956425" y="1300163"/>
            <a:ext cx="1635125" cy="2357437"/>
          </a:xfrm>
          <a:prstGeom prst="rect">
            <a:avLst/>
          </a:prstGeom>
          <a:noFill/>
          <a:ln w="9525">
            <a:solidFill>
              <a:schemeClr val="bg1">
                <a:lumMod val="65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0276" name="Picture 36">
            <a:extLst>
              <a:ext uri="{FF2B5EF4-FFF2-40B4-BE49-F238E27FC236}">
                <a16:creationId xmlns="" xmlns:a16="http://schemas.microsoft.com/office/drawing/2014/main" id="{4FABE5F2-F33F-4758-9D92-E32E08A125EC}"/>
              </a:ext>
            </a:extLst>
          </p:cNvPr>
          <p:cNvPicPr>
            <a:picLocks noChangeAspect="1" noChangeArrowheads="1"/>
          </p:cNvPicPr>
          <p:nvPr/>
        </p:nvPicPr>
        <p:blipFill>
          <a:blip r:embed="rId5"/>
          <a:srcRect/>
          <a:stretch>
            <a:fillRect/>
          </a:stretch>
        </p:blipFill>
        <p:spPr bwMode="auto">
          <a:xfrm>
            <a:off x="5168900" y="3716338"/>
            <a:ext cx="1652588" cy="2425700"/>
          </a:xfrm>
          <a:prstGeom prst="rect">
            <a:avLst/>
          </a:prstGeom>
          <a:noFill/>
          <a:ln w="9525">
            <a:solidFill>
              <a:schemeClr val="bg1">
                <a:lumMod val="65000"/>
              </a:schemeClr>
            </a:solidFill>
            <a:miter lim="800000"/>
            <a:headEnd/>
            <a:tailEnd/>
          </a:ln>
          <a:extLst>
            <a:ext uri="{909E8E84-426E-40DD-AFC4-6F175D3DCCD1}">
              <a14:hiddenFill xmlns:a14="http://schemas.microsoft.com/office/drawing/2010/main">
                <a:solidFill>
                  <a:schemeClr val="accent1"/>
                </a:solidFill>
              </a14:hiddenFill>
            </a:ext>
          </a:extLst>
        </p:spPr>
      </p:pic>
      <p:pic>
        <p:nvPicPr>
          <p:cNvPr id="10277" name="Picture 37">
            <a:extLst>
              <a:ext uri="{FF2B5EF4-FFF2-40B4-BE49-F238E27FC236}">
                <a16:creationId xmlns="" xmlns:a16="http://schemas.microsoft.com/office/drawing/2014/main" id="{70F40D03-D849-4EE9-AD3C-06EB050C986F}"/>
              </a:ext>
            </a:extLst>
          </p:cNvPr>
          <p:cNvPicPr>
            <a:picLocks noChangeAspect="1" noChangeArrowheads="1"/>
          </p:cNvPicPr>
          <p:nvPr/>
        </p:nvPicPr>
        <p:blipFill>
          <a:blip r:embed="rId6"/>
          <a:srcRect/>
          <a:stretch>
            <a:fillRect/>
          </a:stretch>
        </p:blipFill>
        <p:spPr bwMode="auto">
          <a:xfrm>
            <a:off x="6956425" y="3716338"/>
            <a:ext cx="1647825" cy="2425700"/>
          </a:xfrm>
          <a:prstGeom prst="rect">
            <a:avLst/>
          </a:prstGeom>
          <a:noFill/>
          <a:ln w="9525">
            <a:solidFill>
              <a:schemeClr val="bg1">
                <a:lumMod val="65000"/>
              </a:schemeClr>
            </a:solidFill>
            <a:miter lim="800000"/>
            <a:headEnd/>
            <a:tailEnd/>
          </a:ln>
          <a:extLst>
            <a:ext uri="{909E8E84-426E-40DD-AFC4-6F175D3DCCD1}">
              <a14:hiddenFill xmlns:a14="http://schemas.microsoft.com/office/drawing/2010/main">
                <a:solidFill>
                  <a:schemeClr val="accent1"/>
                </a:solidFill>
              </a14:hiddenFill>
            </a:ext>
          </a:extLst>
        </p:spPr>
      </p:pic>
      <p:sp>
        <p:nvSpPr>
          <p:cNvPr id="44" name="43 Rectángulo">
            <a:extLst>
              <a:ext uri="{FF2B5EF4-FFF2-40B4-BE49-F238E27FC236}">
                <a16:creationId xmlns="" xmlns:a16="http://schemas.microsoft.com/office/drawing/2014/main" id="{5893D38C-0A4C-4292-9AFD-B4435E9D8545}"/>
              </a:ext>
            </a:extLst>
          </p:cNvPr>
          <p:cNvSpPr/>
          <p:nvPr/>
        </p:nvSpPr>
        <p:spPr>
          <a:xfrm>
            <a:off x="1555750" y="6129338"/>
            <a:ext cx="7192963" cy="338137"/>
          </a:xfrm>
          <a:prstGeom prst="rect">
            <a:avLst/>
          </a:prstGeom>
        </p:spPr>
        <p:txBody>
          <a:bodyPr>
            <a:spAutoFit/>
          </a:bodyPr>
          <a:lstStyle/>
          <a:p>
            <a:pPr>
              <a:defRPr/>
            </a:pPr>
            <a:r>
              <a:rPr lang="en-GB" sz="800" i="1" dirty="0">
                <a:solidFill>
                  <a:schemeClr val="accent2">
                    <a:lumMod val="75000"/>
                  </a:schemeClr>
                </a:solidFill>
                <a:latin typeface="Gill Sans"/>
              </a:rPr>
              <a:t>Note: The full report can be accessed at: </a:t>
            </a:r>
            <a:endParaRPr lang="en-GB" sz="800" i="1" dirty="0" smtClean="0">
              <a:solidFill>
                <a:schemeClr val="accent2">
                  <a:lumMod val="75000"/>
                </a:schemeClr>
              </a:solidFill>
              <a:latin typeface="Gill Sans"/>
            </a:endParaRPr>
          </a:p>
          <a:p>
            <a:pPr>
              <a:defRPr/>
            </a:pPr>
            <a:r>
              <a:rPr lang="en-GB" sz="800" i="1" dirty="0" smtClean="0">
                <a:solidFill>
                  <a:schemeClr val="accent2">
                    <a:lumMod val="75000"/>
                  </a:schemeClr>
                </a:solidFill>
                <a:latin typeface="Gill Sans"/>
              </a:rPr>
              <a:t>https</a:t>
            </a:r>
            <a:r>
              <a:rPr lang="en-GB" sz="800" i="1" dirty="0">
                <a:solidFill>
                  <a:schemeClr val="accent2">
                    <a:lumMod val="75000"/>
                  </a:schemeClr>
                </a:solidFill>
                <a:latin typeface="Gill Sans"/>
              </a:rPr>
              <a:t>://www.ico.es/documents/15125/1241288/Consolidated+financial+statements+-+Audit+report+2016/cd0e9908-1b76-483a-8dba-a62c8501c792</a:t>
            </a:r>
          </a:p>
        </p:txBody>
      </p:sp>
      <p:grpSp>
        <p:nvGrpSpPr>
          <p:cNvPr id="58"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9" name="8 Rectángulo">
              <a:hlinkClick r:id="rId7"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60" name="8 Rectángulo">
              <a:hlinkClick r:id="rId8"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61" name="8 Rectángulo">
              <a:hlinkClick r:id="rId9"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62" name="8 Rectángulo">
              <a:hlinkClick r:id="rId10"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63" name="8 Rectángulo">
              <a:hlinkClick r:id="rId11"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64" name="8 Rectángulo">
              <a:hlinkClick r:id="rId12"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65" name="8 Rectángulo">
              <a:hlinkClick r:id="rId13"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6" name="8 Rectángulo">
              <a:hlinkClick r:id="rId14"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7" name="8 Rectángulo">
              <a:hlinkClick r:id="rId15"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8" name="8 Rectángulo">
              <a:hlinkClick r:id="rId16"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9" name="8 Rectángulo">
              <a:hlinkClick r:id="rId17"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70" name="8 Rectángulo">
              <a:hlinkClick r:id="rId18"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7" name="26 Grupo"/>
          <p:cNvGrpSpPr/>
          <p:nvPr/>
        </p:nvGrpSpPr>
        <p:grpSpPr>
          <a:xfrm>
            <a:off x="93663" y="5481228"/>
            <a:ext cx="1320800" cy="684622"/>
            <a:chOff x="93663" y="5481228"/>
            <a:chExt cx="1320800" cy="684622"/>
          </a:xfrm>
        </p:grpSpPr>
        <p:sp>
          <p:nvSpPr>
            <p:cNvPr id="28" name="8 Rectángulo">
              <a:hlinkClick r:id="rId19"/>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9" name="Picture 10" descr="http://images.gofreedownload.net/3-gray-printer-33855.jpg">
              <a:hlinkClick r:id="rId19"/>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20"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C30F65D1-992B-4526-B33E-8A8B6DE51130}"/>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004A71C0-7CFE-4E68-BFA2-3C099122B5AA}"/>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5800E8FB-8597-4D35-BAE7-0EABBF736F19}"/>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EAD67F13-1716-4B70-B42B-6E7C178410C2}" type="slidenum">
              <a:rPr lang="es-ES" altLang="es-ES" sz="1600" b="1">
                <a:solidFill>
                  <a:srgbClr val="FFC000"/>
                </a:solidFill>
              </a:rPr>
              <a:pPr algn="r" eaLnBrk="1" hangingPunct="1">
                <a:spcBef>
                  <a:spcPct val="0"/>
                </a:spcBef>
                <a:buFontTx/>
                <a:buNone/>
              </a:pPr>
              <a:t>80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D533B1BC-EDD5-4AD4-AF2D-22D841EB3AA1}"/>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82950" name="Picture 2">
            <a:extLst>
              <a:ext uri="{FF2B5EF4-FFF2-40B4-BE49-F238E27FC236}">
                <a16:creationId xmlns="" xmlns:a16="http://schemas.microsoft.com/office/drawing/2014/main" id="{A329F95C-B8B9-4D37-B80A-F4DDAD759A4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51" name="AutoShape 6" descr="Resultado de imagen de imagen de calendario 2016">
            <a:extLst>
              <a:ext uri="{FF2B5EF4-FFF2-40B4-BE49-F238E27FC236}">
                <a16:creationId xmlns="" xmlns:a16="http://schemas.microsoft.com/office/drawing/2014/main" id="{9E681C43-5203-4C32-92A4-A0754115C462}"/>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2952" name="AutoShape 8" descr="Resultado de imagen de imagen de calendario 2016">
            <a:extLst>
              <a:ext uri="{FF2B5EF4-FFF2-40B4-BE49-F238E27FC236}">
                <a16:creationId xmlns="" xmlns:a16="http://schemas.microsoft.com/office/drawing/2014/main" id="{F4C29E7B-E916-46C8-928A-0B101FEA574D}"/>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2953" name="AutoShape 12" descr="Resultado de imagen de imagen de verificacion">
            <a:extLst>
              <a:ext uri="{FF2B5EF4-FFF2-40B4-BE49-F238E27FC236}">
                <a16:creationId xmlns="" xmlns:a16="http://schemas.microsoft.com/office/drawing/2014/main" id="{430A5D43-51A2-41A9-AFA2-F7B3C486E387}"/>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2954" name="AutoShape 14" descr="Resultado de imagen de imagen de verificacion">
            <a:extLst>
              <a:ext uri="{FF2B5EF4-FFF2-40B4-BE49-F238E27FC236}">
                <a16:creationId xmlns="" xmlns:a16="http://schemas.microsoft.com/office/drawing/2014/main" id="{3EE1759D-8B16-4092-B9B8-15E40230019A}"/>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2955" name="AutoShape 46" descr="Resultado de imagen de ii ico sustainable bond forum">
            <a:extLst>
              <a:ext uri="{FF2B5EF4-FFF2-40B4-BE49-F238E27FC236}">
                <a16:creationId xmlns="" xmlns:a16="http://schemas.microsoft.com/office/drawing/2014/main" id="{A26FA143-DAAD-408F-8660-95F35829A449}"/>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2956" name="Rectangle 3">
            <a:extLst>
              <a:ext uri="{FF2B5EF4-FFF2-40B4-BE49-F238E27FC236}">
                <a16:creationId xmlns="" xmlns:a16="http://schemas.microsoft.com/office/drawing/2014/main" id="{A1706D2E-8710-4CCC-B350-2342E403F07A}"/>
              </a:ext>
            </a:extLst>
          </p:cNvPr>
          <p:cNvSpPr>
            <a:spLocks noChangeArrowheads="1"/>
          </p:cNvSpPr>
          <p:nvPr/>
        </p:nvSpPr>
        <p:spPr bwMode="auto">
          <a:xfrm>
            <a:off x="457200" y="18097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s-ES" altLang="es-ES" sz="1800"/>
          </a:p>
        </p:txBody>
      </p:sp>
      <p:sp>
        <p:nvSpPr>
          <p:cNvPr id="82957" name="1 Rectángulo">
            <a:extLst>
              <a:ext uri="{FF2B5EF4-FFF2-40B4-BE49-F238E27FC236}">
                <a16:creationId xmlns="" xmlns:a16="http://schemas.microsoft.com/office/drawing/2014/main" id="{6FE9D6EE-D6D0-4E53-8111-40B72EDFBD0D}"/>
              </a:ext>
            </a:extLst>
          </p:cNvPr>
          <p:cNvSpPr>
            <a:spLocks noChangeArrowheads="1"/>
          </p:cNvSpPr>
          <p:nvPr/>
        </p:nvSpPr>
        <p:spPr bwMode="auto">
          <a:xfrm>
            <a:off x="1727200" y="1665288"/>
            <a:ext cx="7092950" cy="286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Strategic area of companies and entrepreneurs</a:t>
            </a:r>
            <a:r>
              <a:rPr lang="en-GB" altLang="es-ES" sz="1000">
                <a:solidFill>
                  <a:srgbClr val="9E1B34"/>
                </a:solidFill>
                <a:latin typeface="Gill Sans"/>
              </a:rPr>
              <a:t>. The objective is to provide financing to Spanish self-employed people and companies to enable them to make investments in Spain and meet their liquidity needs. In 2016, 60,698 transactions were approved for a total amount of €3.280 billion. This category includes following facilities: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 </a:t>
            </a:r>
            <a:r>
              <a:rPr lang="en-GB" altLang="es-ES" sz="1000" u="sng">
                <a:solidFill>
                  <a:srgbClr val="9E1B34"/>
                </a:solidFill>
                <a:latin typeface="Gill Sans"/>
              </a:rPr>
              <a:t>ICO Companies and Entrepreneurs Facility</a:t>
            </a:r>
            <a:r>
              <a:rPr lang="en-GB" altLang="es-ES" sz="1000">
                <a:solidFill>
                  <a:srgbClr val="9E1B34"/>
                </a:solidFill>
                <a:latin typeface="Gill Sans"/>
              </a:rPr>
              <a:t>: financing up to 100% of investments in Spain, in addition to the liquidity needs of companies and the financing of building and property refurbishment projects undertaken by homeowners' associations and individuals.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 </a:t>
            </a:r>
            <a:r>
              <a:rPr lang="en-GB" altLang="es-ES" sz="1000" u="sng">
                <a:solidFill>
                  <a:srgbClr val="9E1B34"/>
                </a:solidFill>
                <a:latin typeface="Gill Sans"/>
              </a:rPr>
              <a:t>ICO Commercial Credit Facility</a:t>
            </a:r>
            <a:r>
              <a:rPr lang="en-GB" altLang="es-ES" sz="1000">
                <a:solidFill>
                  <a:srgbClr val="9E1B34"/>
                </a:solidFill>
                <a:latin typeface="Gill Sans"/>
              </a:rPr>
              <a:t>: Through this product, rolled out in 2016, the self-employed and companies having their registered office in Spain can receive advance payment of invoices resulting from the firm sale of assets and services to a debtor located in Spain.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 </a:t>
            </a:r>
            <a:r>
              <a:rPr lang="en-GB" altLang="es-ES" sz="1000" u="sng">
                <a:solidFill>
                  <a:srgbClr val="9E1B34"/>
                </a:solidFill>
                <a:latin typeface="Gill Sans"/>
              </a:rPr>
              <a:t>ICO SGR/SAECA Guarantee Facility</a:t>
            </a:r>
            <a:r>
              <a:rPr lang="en-GB" altLang="es-ES" sz="1000">
                <a:solidFill>
                  <a:srgbClr val="9E1B34"/>
                </a:solidFill>
                <a:latin typeface="Gill Sans"/>
              </a:rPr>
              <a:t>: intended to provide companies with a guarantee from a Reciprocal Guarantee Company (SGR) or the state company for agricultural guarantees (Sociedad Anónima Estatal de Caución Agraria: SAECA) with financing. ICO collaborates closely with the reciprocal guarantee company sector, jointly promoting initiatives to raise awareness of ICO products and the benefits of SGRs for financing business.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 </a:t>
            </a:r>
            <a:r>
              <a:rPr lang="en-GB" altLang="es-ES" sz="1000" u="sng">
                <a:solidFill>
                  <a:srgbClr val="9E1B34"/>
                </a:solidFill>
                <a:latin typeface="Gill Sans"/>
              </a:rPr>
              <a:t>ICO Loyalty and Growth Facility</a:t>
            </a:r>
            <a:r>
              <a:rPr lang="en-GB" altLang="es-ES" sz="1000">
                <a:solidFill>
                  <a:srgbClr val="9E1B34"/>
                </a:solidFill>
                <a:latin typeface="Gill Sans"/>
              </a:rPr>
              <a:t>, the purpose of which is to replace an ICO facility loan arranged previously between ICO and the customer, cancelling the previous loan and entering into a new transaction. Furthermore, it is possible to request additional financing to invest in liquidity or productive fixed assets.</a:t>
            </a:r>
          </a:p>
        </p:txBody>
      </p:sp>
      <p:sp>
        <p:nvSpPr>
          <p:cNvPr id="82959" name="1 Rectángulo">
            <a:extLst>
              <a:ext uri="{FF2B5EF4-FFF2-40B4-BE49-F238E27FC236}">
                <a16:creationId xmlns="" xmlns:a16="http://schemas.microsoft.com/office/drawing/2014/main" id="{F4751AD6-6EB7-4BFA-B730-8039B1753900}"/>
              </a:ext>
            </a:extLst>
          </p:cNvPr>
          <p:cNvSpPr>
            <a:spLocks noChangeArrowheads="1"/>
          </p:cNvSpPr>
          <p:nvPr/>
        </p:nvSpPr>
        <p:spPr bwMode="auto">
          <a:xfrm>
            <a:off x="1727200" y="4473575"/>
            <a:ext cx="3128963" cy="170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 </a:t>
            </a:r>
            <a:r>
              <a:rPr lang="en-GB" altLang="es-ES" sz="1000" u="sng">
                <a:solidFill>
                  <a:srgbClr val="9E1B34"/>
                </a:solidFill>
                <a:latin typeface="Gill Sans"/>
              </a:rPr>
              <a:t>ICO Promissory Notes and Bonds Facility</a:t>
            </a:r>
            <a:r>
              <a:rPr lang="en-GB" altLang="es-ES" sz="1000">
                <a:solidFill>
                  <a:srgbClr val="9E1B34"/>
                </a:solidFill>
                <a:latin typeface="Gill Sans"/>
              </a:rPr>
              <a:t>: this facility finances the acquisition of bonds and/or promissory notes issued by Spanish companies admitted to trading on regulated markets or multilateral trading systems in Spain.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 </a:t>
            </a:r>
            <a:r>
              <a:rPr lang="en-GB" altLang="es-ES" sz="1000" u="sng">
                <a:solidFill>
                  <a:srgbClr val="9E1B34"/>
                </a:solidFill>
                <a:latin typeface="Gill Sans"/>
              </a:rPr>
              <a:t>ICO Innovation Technology Fund Facility</a:t>
            </a:r>
            <a:r>
              <a:rPr lang="en-GB" altLang="es-ES" sz="1000">
                <a:solidFill>
                  <a:srgbClr val="9E1B34"/>
                </a:solidFill>
                <a:latin typeface="Gill Sans"/>
              </a:rPr>
              <a:t>: co-financed with ERDF funds, offering loans at preferential rates to innovative companies that embark on new investment projects.</a:t>
            </a:r>
          </a:p>
        </p:txBody>
      </p:sp>
      <p:sp>
        <p:nvSpPr>
          <p:cNvPr id="36" name="9 Rectángulo">
            <a:extLst>
              <a:ext uri="{FF2B5EF4-FFF2-40B4-BE49-F238E27FC236}">
                <a16:creationId xmlns="" xmlns:a16="http://schemas.microsoft.com/office/drawing/2014/main" id="{95F1AD64-F2E8-4D60-B8D9-1AA8BB8B1DD7}"/>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7" name="8 Rectángulo">
            <a:extLst>
              <a:ext uri="{FF2B5EF4-FFF2-40B4-BE49-F238E27FC236}">
                <a16:creationId xmlns="" xmlns:a16="http://schemas.microsoft.com/office/drawing/2014/main" id="{F55E0827-733C-4893-99A5-4452E7340692}"/>
              </a:ext>
            </a:extLst>
          </p:cNvPr>
          <p:cNvSpPr>
            <a:spLocks noChangeArrowheads="1"/>
          </p:cNvSpPr>
          <p:nvPr/>
        </p:nvSpPr>
        <p:spPr bwMode="auto">
          <a:xfrm>
            <a:off x="1727200" y="1376363"/>
            <a:ext cx="5401084"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pic>
        <p:nvPicPr>
          <p:cNvPr id="2" name="Imagen 1"/>
          <p:cNvPicPr>
            <a:picLocks noChangeAspect="1"/>
          </p:cNvPicPr>
          <p:nvPr/>
        </p:nvPicPr>
        <p:blipFill>
          <a:blip r:embed="rId3"/>
          <a:stretch>
            <a:fillRect/>
          </a:stretch>
        </p:blipFill>
        <p:spPr>
          <a:xfrm>
            <a:off x="4974282" y="4486302"/>
            <a:ext cx="3918893" cy="1462978"/>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5"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8"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9"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92312050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9071FD89-D653-49AF-9310-977ED2F56F64}"/>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35F0D36F-70D1-4877-8AE7-D7E33A3296C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A2C2E2D4-EA4F-48F3-9BB9-7B91D09141F7}"/>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0C5DE9CE-F5DE-4510-9E66-2BF984F0C00F}" type="slidenum">
              <a:rPr lang="es-ES" altLang="es-ES" sz="1600" b="1">
                <a:solidFill>
                  <a:srgbClr val="FFC000"/>
                </a:solidFill>
              </a:rPr>
              <a:pPr algn="r" eaLnBrk="1" hangingPunct="1">
                <a:spcBef>
                  <a:spcPct val="0"/>
                </a:spcBef>
                <a:buFontTx/>
                <a:buNone/>
              </a:pPr>
              <a:t>81</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BA449AF3-B203-47CA-9009-4677374659A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83974" name="Picture 2">
            <a:extLst>
              <a:ext uri="{FF2B5EF4-FFF2-40B4-BE49-F238E27FC236}">
                <a16:creationId xmlns="" xmlns:a16="http://schemas.microsoft.com/office/drawing/2014/main" id="{EAB8E0BA-FC71-491F-81B3-B0628ED9CB0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5" name="AutoShape 6" descr="Resultado de imagen de imagen de calendario 2016">
            <a:extLst>
              <a:ext uri="{FF2B5EF4-FFF2-40B4-BE49-F238E27FC236}">
                <a16:creationId xmlns="" xmlns:a16="http://schemas.microsoft.com/office/drawing/2014/main" id="{B8EE7E76-1719-4B0B-BCBA-FE7BC70C84AB}"/>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3976" name="AutoShape 8" descr="Resultado de imagen de imagen de calendario 2016">
            <a:extLst>
              <a:ext uri="{FF2B5EF4-FFF2-40B4-BE49-F238E27FC236}">
                <a16:creationId xmlns="" xmlns:a16="http://schemas.microsoft.com/office/drawing/2014/main" id="{4142953F-95F4-46E2-AB42-816DC3D220EB}"/>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3977" name="AutoShape 12" descr="Resultado de imagen de imagen de verificacion">
            <a:extLst>
              <a:ext uri="{FF2B5EF4-FFF2-40B4-BE49-F238E27FC236}">
                <a16:creationId xmlns="" xmlns:a16="http://schemas.microsoft.com/office/drawing/2014/main" id="{460D389A-7DCE-4C71-801A-A26DE703013B}"/>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3978" name="AutoShape 14" descr="Resultado de imagen de imagen de verificacion">
            <a:extLst>
              <a:ext uri="{FF2B5EF4-FFF2-40B4-BE49-F238E27FC236}">
                <a16:creationId xmlns="" xmlns:a16="http://schemas.microsoft.com/office/drawing/2014/main" id="{C1CE884E-2315-44C1-BEF6-0C90F32B32C3}"/>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3979" name="AutoShape 46" descr="Resultado de imagen de ii ico sustainable bond forum">
            <a:extLst>
              <a:ext uri="{FF2B5EF4-FFF2-40B4-BE49-F238E27FC236}">
                <a16:creationId xmlns="" xmlns:a16="http://schemas.microsoft.com/office/drawing/2014/main" id="{E2247B13-7B4D-4C97-9F0F-447131877F16}"/>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3980" name="Rectangle 3">
            <a:extLst>
              <a:ext uri="{FF2B5EF4-FFF2-40B4-BE49-F238E27FC236}">
                <a16:creationId xmlns="" xmlns:a16="http://schemas.microsoft.com/office/drawing/2014/main" id="{D4057959-BCFB-4BF6-9044-470AB33589CB}"/>
              </a:ext>
            </a:extLst>
          </p:cNvPr>
          <p:cNvSpPr>
            <a:spLocks noChangeArrowheads="1"/>
          </p:cNvSpPr>
          <p:nvPr/>
        </p:nvSpPr>
        <p:spPr bwMode="auto">
          <a:xfrm>
            <a:off x="457200" y="18097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endParaRPr lang="es-ES" altLang="es-ES" sz="1800"/>
          </a:p>
        </p:txBody>
      </p:sp>
      <p:sp>
        <p:nvSpPr>
          <p:cNvPr id="83981" name="1 Rectángulo">
            <a:extLst>
              <a:ext uri="{FF2B5EF4-FFF2-40B4-BE49-F238E27FC236}">
                <a16:creationId xmlns="" xmlns:a16="http://schemas.microsoft.com/office/drawing/2014/main" id="{7922F985-4054-4B25-BA69-DF547977358C}"/>
              </a:ext>
            </a:extLst>
          </p:cNvPr>
          <p:cNvSpPr>
            <a:spLocks noChangeArrowheads="1"/>
          </p:cNvSpPr>
          <p:nvPr/>
        </p:nvSpPr>
        <p:spPr bwMode="auto">
          <a:xfrm>
            <a:off x="1727200" y="1795463"/>
            <a:ext cx="7092950" cy="4246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Strategic area of internationalisation. </a:t>
            </a:r>
            <a:r>
              <a:rPr lang="en-GB" altLang="es-ES" sz="1000">
                <a:solidFill>
                  <a:srgbClr val="9E1B34"/>
                </a:solidFill>
                <a:latin typeface="Gill Sans"/>
              </a:rPr>
              <a:t>Since 2012, ICO has been promoting a catalogue of products designed to facilitate the foreign ventures of Spanish companies, in order to cover their financing needs and provide them with guarantees. Thus, ICO offers comprehensive support to an economic activity that has cemented its place as an important lever for sustained growth and a contributor to the recovery of the Spanish economy, designing a comprehensive catalogue of products in the area of import/export.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20,384 transactions were entered into, totalling €1.673 billion, through the following facilities: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 </a:t>
            </a:r>
            <a:r>
              <a:rPr lang="en-GB" altLang="es-ES" sz="1000" u="sng">
                <a:solidFill>
                  <a:srgbClr val="9E1B34"/>
                </a:solidFill>
                <a:latin typeface="Gill Sans"/>
              </a:rPr>
              <a:t>ICO Exporters Facility</a:t>
            </a:r>
            <a:r>
              <a:rPr lang="en-GB" altLang="es-ES" sz="1000">
                <a:solidFill>
                  <a:srgbClr val="9E1B34"/>
                </a:solidFill>
                <a:latin typeface="Gill Sans"/>
              </a:rPr>
              <a:t>: designed to provide exporters with liquidity by means of short-term advances against invoices from their export activity, as well as covering their liquidity needs to cover the cost of producing the goods to be exported.</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 </a:t>
            </a:r>
            <a:r>
              <a:rPr lang="en-GB" altLang="es-ES" sz="1000" u="sng">
                <a:solidFill>
                  <a:srgbClr val="9E1B34"/>
                </a:solidFill>
                <a:latin typeface="Gill Sans"/>
              </a:rPr>
              <a:t>ICO International Facility</a:t>
            </a:r>
            <a:r>
              <a:rPr lang="en-GB" altLang="es-ES" sz="1000">
                <a:solidFill>
                  <a:srgbClr val="9E1B34"/>
                </a:solidFill>
                <a:latin typeface="Gill Sans"/>
              </a:rPr>
              <a:t>: offers Spanish companies financial resources to make investments outside Spain and cover their liquidity needs. It also promotes the export activities of companies by offering medium- and long-term financing, through both buyer credit and supplier credit. In 2016, demand for this product grew 20% year-on-year.</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 </a:t>
            </a:r>
            <a:r>
              <a:rPr lang="en-GB" altLang="es-ES" sz="1000" u="sng">
                <a:solidFill>
                  <a:srgbClr val="9E1B34"/>
                </a:solidFill>
                <a:latin typeface="Gill Sans"/>
              </a:rPr>
              <a:t>ICO International Channel Facility</a:t>
            </a:r>
            <a:r>
              <a:rPr lang="en-GB" altLang="es-ES" sz="1000">
                <a:solidFill>
                  <a:srgbClr val="9E1B34"/>
                </a:solidFill>
                <a:latin typeface="Gill Sans"/>
              </a:rPr>
              <a:t>: product launched to facilitate access to the financing required for projects abroad, both for companies having their registered office in Spain and those domiciled abroad, provided that, in the latter case, a Spanish company holds at least a 30% shareholding. Through this product, ICO has increased the scope and effectiveness of its activities in terms of the internationalisation of companies, expanding the distribution channel of its funds towards new counterparties that operate in international markets where Spanish companies have a more active investment or commercial presence.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This mechanism promotes ICO's role as a second- or third-floor bank, helping international financial institutions to provide financing for the internationalisation of Spanish companies with support from local banks, which have greater market knowledge and, consequently, are better able to offer specific solutions for each country, in terms of currencies, terms and conditions.</a:t>
            </a:r>
          </a:p>
        </p:txBody>
      </p:sp>
      <p:sp>
        <p:nvSpPr>
          <p:cNvPr id="34" name="9 Rectángulo">
            <a:extLst>
              <a:ext uri="{FF2B5EF4-FFF2-40B4-BE49-F238E27FC236}">
                <a16:creationId xmlns="" xmlns:a16="http://schemas.microsoft.com/office/drawing/2014/main" id="{F45C152C-1352-458B-942B-7A7DC842B45A}"/>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5" name="8 Rectángulo">
            <a:extLst>
              <a:ext uri="{FF2B5EF4-FFF2-40B4-BE49-F238E27FC236}">
                <a16:creationId xmlns="" xmlns:a16="http://schemas.microsoft.com/office/drawing/2014/main" id="{B58DF603-E90B-4DC5-85E7-D577E5A082F7}"/>
              </a:ext>
            </a:extLst>
          </p:cNvPr>
          <p:cNvSpPr>
            <a:spLocks noChangeArrowheads="1"/>
          </p:cNvSpPr>
          <p:nvPr/>
        </p:nvSpPr>
        <p:spPr bwMode="auto">
          <a:xfrm>
            <a:off x="1727200" y="1376363"/>
            <a:ext cx="536508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grpSp>
        <p:nvGrpSpPr>
          <p:cNvPr id="31"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2"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3"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6"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7"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77438455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832C43C4-0F20-4ABC-95AF-5664582373EE}"/>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17382291-D8FE-4271-812B-53F0A5991994}"/>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109C11DB-E098-42AC-AA3B-01EE27203044}"/>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25CB8D88-027A-45CC-A6F9-13F4B2672C74}" type="slidenum">
              <a:rPr lang="es-ES" altLang="es-ES" sz="1600" b="1">
                <a:solidFill>
                  <a:srgbClr val="FFC000"/>
                </a:solidFill>
              </a:rPr>
              <a:pPr algn="r" eaLnBrk="1" hangingPunct="1">
                <a:spcBef>
                  <a:spcPct val="0"/>
                </a:spcBef>
                <a:buFontTx/>
                <a:buNone/>
              </a:pPr>
              <a:t>82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11079072-B36B-437E-91B8-947C375D9E8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84998" name="Picture 2">
            <a:extLst>
              <a:ext uri="{FF2B5EF4-FFF2-40B4-BE49-F238E27FC236}">
                <a16:creationId xmlns="" xmlns:a16="http://schemas.microsoft.com/office/drawing/2014/main" id="{74BF9AF4-09A8-4E50-BFBC-EA960238CBB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9" name="AutoShape 6" descr="Resultado de imagen de imagen de calendario 2016">
            <a:extLst>
              <a:ext uri="{FF2B5EF4-FFF2-40B4-BE49-F238E27FC236}">
                <a16:creationId xmlns="" xmlns:a16="http://schemas.microsoft.com/office/drawing/2014/main" id="{AAAED4AA-2B9E-4432-B3EB-9A9F6B1F0FCF}"/>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5000" name="AutoShape 8" descr="Resultado de imagen de imagen de calendario 2016">
            <a:extLst>
              <a:ext uri="{FF2B5EF4-FFF2-40B4-BE49-F238E27FC236}">
                <a16:creationId xmlns="" xmlns:a16="http://schemas.microsoft.com/office/drawing/2014/main" id="{C7F5E1BB-EF88-48CB-A24D-90CCA23118E4}"/>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5001" name="AutoShape 12" descr="Resultado de imagen de imagen de verificacion">
            <a:extLst>
              <a:ext uri="{FF2B5EF4-FFF2-40B4-BE49-F238E27FC236}">
                <a16:creationId xmlns="" xmlns:a16="http://schemas.microsoft.com/office/drawing/2014/main" id="{853B59C2-A43F-4FA6-B917-B76E09816D9E}"/>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5002" name="AutoShape 14" descr="Resultado de imagen de imagen de verificacion">
            <a:extLst>
              <a:ext uri="{FF2B5EF4-FFF2-40B4-BE49-F238E27FC236}">
                <a16:creationId xmlns="" xmlns:a16="http://schemas.microsoft.com/office/drawing/2014/main" id="{21D5BBAD-3BA2-4071-85C9-E2046E58F72B}"/>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5003" name="AutoShape 46" descr="Resultado de imagen de ii ico sustainable bond forum">
            <a:extLst>
              <a:ext uri="{FF2B5EF4-FFF2-40B4-BE49-F238E27FC236}">
                <a16:creationId xmlns="" xmlns:a16="http://schemas.microsoft.com/office/drawing/2014/main" id="{DAB5406B-40CF-45E0-99DF-93B9711F7A5D}"/>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5004" name="1 Rectángulo">
            <a:extLst>
              <a:ext uri="{FF2B5EF4-FFF2-40B4-BE49-F238E27FC236}">
                <a16:creationId xmlns="" xmlns:a16="http://schemas.microsoft.com/office/drawing/2014/main" id="{6C20BF73-75C5-48FA-A37C-D3D18548F5E1}"/>
              </a:ext>
            </a:extLst>
          </p:cNvPr>
          <p:cNvSpPr>
            <a:spLocks noChangeArrowheads="1"/>
          </p:cNvSpPr>
          <p:nvPr/>
        </p:nvSpPr>
        <p:spPr bwMode="auto">
          <a:xfrm>
            <a:off x="1479550" y="3970338"/>
            <a:ext cx="7272338" cy="1322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endParaRPr lang="es-ES" altLang="es-ES" sz="1000">
              <a:solidFill>
                <a:srgbClr val="9E1B34"/>
              </a:solidFill>
              <a:latin typeface="Gill Sans"/>
            </a:endParaRPr>
          </a:p>
          <a:p>
            <a:pPr algn="just" eaLnBrk="1" hangingPunct="1">
              <a:spcBef>
                <a:spcPct val="0"/>
              </a:spcBef>
              <a:buFontTx/>
              <a:buNone/>
            </a:pPr>
            <a:endParaRPr lang="es-ES" altLang="es-ES" sz="1000">
              <a:solidFill>
                <a:srgbClr val="9E1B34"/>
              </a:solidFill>
              <a:latin typeface="Gill Sans"/>
            </a:endParaRPr>
          </a:p>
          <a:p>
            <a:pPr algn="just" eaLnBrk="1" hangingPunct="1">
              <a:spcBef>
                <a:spcPct val="0"/>
              </a:spcBef>
              <a:buFontTx/>
              <a:buNone/>
            </a:pPr>
            <a:endParaRPr lang="es-ES" altLang="es-ES" sz="1000">
              <a:solidFill>
                <a:srgbClr val="9E1B34"/>
              </a:solidFill>
              <a:latin typeface="Gill Sans"/>
            </a:endParaRPr>
          </a:p>
          <a:p>
            <a:pPr algn="just" eaLnBrk="1" hangingPunct="1">
              <a:spcBef>
                <a:spcPct val="0"/>
              </a:spcBef>
              <a:buFontTx/>
              <a:buNone/>
            </a:pPr>
            <a:endParaRPr lang="es-ES" altLang="es-ES" sz="1000">
              <a:solidFill>
                <a:srgbClr val="9E1B34"/>
              </a:solidFill>
              <a:latin typeface="Gill Sans"/>
            </a:endParaRPr>
          </a:p>
          <a:p>
            <a:pPr algn="just" eaLnBrk="1" hangingPunct="1">
              <a:spcBef>
                <a:spcPct val="0"/>
              </a:spcBef>
              <a:buFontTx/>
              <a:buNone/>
            </a:pPr>
            <a:endParaRPr lang="es-ES" altLang="es-ES" sz="1000">
              <a:solidFill>
                <a:srgbClr val="9E1B34"/>
              </a:solidFill>
              <a:latin typeface="Gill Sans"/>
            </a:endParaRPr>
          </a:p>
          <a:p>
            <a:pPr algn="just" eaLnBrk="1" hangingPunct="1">
              <a:spcBef>
                <a:spcPct val="0"/>
              </a:spcBef>
              <a:buFontTx/>
              <a:buNone/>
            </a:pPr>
            <a:endParaRPr lang="es-ES" altLang="es-ES" sz="1000" b="1">
              <a:solidFill>
                <a:srgbClr val="9E1B34"/>
              </a:solidFill>
              <a:latin typeface="Gill Sans"/>
            </a:endParaRPr>
          </a:p>
          <a:p>
            <a:pPr algn="just" eaLnBrk="1" hangingPunct="1">
              <a:spcBef>
                <a:spcPct val="0"/>
              </a:spcBef>
              <a:buFontTx/>
              <a:buNone/>
            </a:pPr>
            <a:endParaRPr lang="es-ES" altLang="es-ES" sz="1000" b="1">
              <a:solidFill>
                <a:srgbClr val="9E1B34"/>
              </a:solidFill>
              <a:latin typeface="Gill Sans"/>
            </a:endParaRPr>
          </a:p>
          <a:p>
            <a:pPr algn="just" eaLnBrk="1" hangingPunct="1">
              <a:spcBef>
                <a:spcPct val="0"/>
              </a:spcBef>
              <a:buFontTx/>
              <a:buNone/>
            </a:pPr>
            <a:endParaRPr lang="es-ES" altLang="es-ES" sz="1000" b="1">
              <a:solidFill>
                <a:srgbClr val="9E1B34"/>
              </a:solidFill>
              <a:latin typeface="Gill Sans"/>
            </a:endParaRPr>
          </a:p>
        </p:txBody>
      </p:sp>
      <p:sp>
        <p:nvSpPr>
          <p:cNvPr id="85006" name="1 Rectángulo">
            <a:extLst>
              <a:ext uri="{FF2B5EF4-FFF2-40B4-BE49-F238E27FC236}">
                <a16:creationId xmlns="" xmlns:a16="http://schemas.microsoft.com/office/drawing/2014/main" id="{ECD72C21-AECD-48E2-AC43-485281C97290}"/>
              </a:ext>
            </a:extLst>
          </p:cNvPr>
          <p:cNvSpPr>
            <a:spLocks noChangeArrowheads="1"/>
          </p:cNvSpPr>
          <p:nvPr/>
        </p:nvSpPr>
        <p:spPr bwMode="auto">
          <a:xfrm>
            <a:off x="1727200" y="1808820"/>
            <a:ext cx="7024688"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In 2016, ICO and the Andean Development Corporation (</a:t>
            </a:r>
            <a:r>
              <a:rPr lang="en-GB" altLang="es-ES" sz="1000" i="1" dirty="0" err="1">
                <a:solidFill>
                  <a:srgbClr val="9E1B34"/>
                </a:solidFill>
                <a:latin typeface="Gill Sans"/>
              </a:rPr>
              <a:t>Corporación</a:t>
            </a:r>
            <a:r>
              <a:rPr lang="en-GB" altLang="es-ES" sz="1000" i="1" dirty="0">
                <a:solidFill>
                  <a:srgbClr val="9E1B34"/>
                </a:solidFill>
                <a:latin typeface="Gill Sans"/>
              </a:rPr>
              <a:t> </a:t>
            </a:r>
            <a:r>
              <a:rPr lang="en-GB" altLang="es-ES" sz="1000" i="1" dirty="0" err="1">
                <a:solidFill>
                  <a:srgbClr val="9E1B34"/>
                </a:solidFill>
                <a:latin typeface="Gill Sans"/>
              </a:rPr>
              <a:t>Andina</a:t>
            </a:r>
            <a:r>
              <a:rPr lang="en-GB" altLang="es-ES" sz="1000" i="1" dirty="0">
                <a:solidFill>
                  <a:srgbClr val="9E1B34"/>
                </a:solidFill>
                <a:latin typeface="Gill Sans"/>
              </a:rPr>
              <a:t> de </a:t>
            </a:r>
            <a:r>
              <a:rPr lang="en-GB" altLang="es-ES" sz="1000" i="1" dirty="0" err="1">
                <a:solidFill>
                  <a:srgbClr val="9E1B34"/>
                </a:solidFill>
                <a:latin typeface="Gill Sans"/>
              </a:rPr>
              <a:t>Fomento</a:t>
            </a:r>
            <a:r>
              <a:rPr lang="en-GB" altLang="es-ES" sz="1000" dirty="0">
                <a:solidFill>
                  <a:srgbClr val="9E1B34"/>
                </a:solidFill>
                <a:latin typeface="Gill Sans"/>
              </a:rPr>
              <a:t>: CAF) entered into the first agreement under this system of financing for the sum of $300 million. Under this agreement, Spanish companies will be able to finance investment projects, liquidity needs and medium- and long-term exports in Latin American and Caribbean </a:t>
            </a:r>
            <a:r>
              <a:rPr lang="en-GB" altLang="es-ES" sz="1000" dirty="0" smtClean="0">
                <a:solidFill>
                  <a:srgbClr val="9E1B34"/>
                </a:solidFill>
                <a:latin typeface="Gill Sans"/>
              </a:rPr>
              <a:t>countries.</a:t>
            </a:r>
          </a:p>
        </p:txBody>
      </p:sp>
      <p:sp>
        <p:nvSpPr>
          <p:cNvPr id="85007" name="52 Rectángulo">
            <a:extLst>
              <a:ext uri="{FF2B5EF4-FFF2-40B4-BE49-F238E27FC236}">
                <a16:creationId xmlns="" xmlns:a16="http://schemas.microsoft.com/office/drawing/2014/main" id="{597DC7CE-9975-48C6-9270-D5C424691FAC}"/>
              </a:ext>
            </a:extLst>
          </p:cNvPr>
          <p:cNvSpPr>
            <a:spLocks noChangeArrowheads="1"/>
          </p:cNvSpPr>
          <p:nvPr/>
        </p:nvSpPr>
        <p:spPr bwMode="auto">
          <a:xfrm>
            <a:off x="1727200" y="4462463"/>
            <a:ext cx="7024688" cy="1630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b="1">
                <a:solidFill>
                  <a:srgbClr val="9E1B34"/>
                </a:solidFill>
                <a:latin typeface="Gill Sans"/>
              </a:rPr>
              <a:t>ICO contribution to the “Juncker Plan” via second-floor facilities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One of the ICO's objectives is to channel the potential of the European Fund for Strategic Investment (EFSI). To that end, since the fund was created, ICO has made efforts to propose different systems and structures to the EIB Group that facilitate the financing of infrastructure projects and SMEs.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that same regard, the implementation of a facility to finance medium- and long-term investments made by SMEs within the European Union, guaranteed by EFSI funds via the EIF using resources from the Competitiveness of Enterprises and Small and Medium-sized Enterprises (COSME) Programme, is currently being studied and analysed.</a:t>
            </a:r>
          </a:p>
        </p:txBody>
      </p:sp>
      <p:sp>
        <p:nvSpPr>
          <p:cNvPr id="37" name="9 Rectángulo">
            <a:extLst>
              <a:ext uri="{FF2B5EF4-FFF2-40B4-BE49-F238E27FC236}">
                <a16:creationId xmlns="" xmlns:a16="http://schemas.microsoft.com/office/drawing/2014/main" id="{29225953-D2A2-4321-91EA-6198FBBBC9AA}"/>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8" name="8 Rectángulo">
            <a:extLst>
              <a:ext uri="{FF2B5EF4-FFF2-40B4-BE49-F238E27FC236}">
                <a16:creationId xmlns="" xmlns:a16="http://schemas.microsoft.com/office/drawing/2014/main" id="{977CAB69-DC44-4A0D-9071-EA81211124A6}"/>
              </a:ext>
            </a:extLst>
          </p:cNvPr>
          <p:cNvSpPr>
            <a:spLocks noChangeArrowheads="1"/>
          </p:cNvSpPr>
          <p:nvPr/>
        </p:nvSpPr>
        <p:spPr bwMode="auto">
          <a:xfrm>
            <a:off x="1727200" y="1376363"/>
            <a:ext cx="541020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Mediated loans (to the self-employed, companies and other entities)</a:t>
            </a:r>
          </a:p>
        </p:txBody>
      </p:sp>
      <p:pic>
        <p:nvPicPr>
          <p:cNvPr id="2" name="Imagen 1"/>
          <p:cNvPicPr>
            <a:picLocks noChangeAspect="1"/>
          </p:cNvPicPr>
          <p:nvPr/>
        </p:nvPicPr>
        <p:blipFill>
          <a:blip r:embed="rId3"/>
          <a:stretch>
            <a:fillRect/>
          </a:stretch>
        </p:blipFill>
        <p:spPr>
          <a:xfrm>
            <a:off x="2591780" y="2599701"/>
            <a:ext cx="5470938" cy="1873415"/>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35"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36"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39"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40"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59438641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CA4E8BF-86A3-4A1F-B7E2-4A9249A73BF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CFB921D7-1709-4A3F-BA49-84E392D333FD}"/>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06287810-BCC8-469F-9B59-2920CB971C02}"/>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FF9C9F13-6569-4C29-B3BB-FAA0D5F4DC16}" type="slidenum">
              <a:rPr lang="es-ES" altLang="es-ES" sz="1600" b="1">
                <a:solidFill>
                  <a:srgbClr val="FFC000"/>
                </a:solidFill>
              </a:rPr>
              <a:pPr algn="r" eaLnBrk="1" hangingPunct="1">
                <a:spcBef>
                  <a:spcPct val="0"/>
                </a:spcBef>
                <a:buFontTx/>
                <a:buNone/>
              </a:pPr>
              <a:t>83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F47EFDE1-C3D6-4325-895D-05077A63C64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86022" name="Picture 2">
            <a:extLst>
              <a:ext uri="{FF2B5EF4-FFF2-40B4-BE49-F238E27FC236}">
                <a16:creationId xmlns="" xmlns:a16="http://schemas.microsoft.com/office/drawing/2014/main" id="{C7A9127C-0656-4BDD-B72A-28EFF4E209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3" name="AutoShape 6" descr="Resultado de imagen de imagen de calendario 2016">
            <a:extLst>
              <a:ext uri="{FF2B5EF4-FFF2-40B4-BE49-F238E27FC236}">
                <a16:creationId xmlns="" xmlns:a16="http://schemas.microsoft.com/office/drawing/2014/main" id="{C9A34891-FA48-46E5-A904-DC2BB249EA7F}"/>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6024" name="AutoShape 8" descr="Resultado de imagen de imagen de calendario 2016">
            <a:extLst>
              <a:ext uri="{FF2B5EF4-FFF2-40B4-BE49-F238E27FC236}">
                <a16:creationId xmlns="" xmlns:a16="http://schemas.microsoft.com/office/drawing/2014/main" id="{3C90CE97-2622-4A27-BB36-76A6CD8F62F6}"/>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6025" name="AutoShape 12" descr="Resultado de imagen de imagen de verificacion">
            <a:extLst>
              <a:ext uri="{FF2B5EF4-FFF2-40B4-BE49-F238E27FC236}">
                <a16:creationId xmlns="" xmlns:a16="http://schemas.microsoft.com/office/drawing/2014/main" id="{31FF62D4-B97B-449C-B0E6-67C3E6042583}"/>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6026" name="AutoShape 14" descr="Resultado de imagen de imagen de verificacion">
            <a:extLst>
              <a:ext uri="{FF2B5EF4-FFF2-40B4-BE49-F238E27FC236}">
                <a16:creationId xmlns="" xmlns:a16="http://schemas.microsoft.com/office/drawing/2014/main" id="{2F72DFC8-E910-4950-B5DE-91832819E981}"/>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6027" name="AutoShape 46" descr="Resultado de imagen de ii ico sustainable bond forum">
            <a:extLst>
              <a:ext uri="{FF2B5EF4-FFF2-40B4-BE49-F238E27FC236}">
                <a16:creationId xmlns="" xmlns:a16="http://schemas.microsoft.com/office/drawing/2014/main" id="{9C88E949-0D24-44B4-B899-FEFAD5B14474}"/>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6028" name="2 CuadroTexto">
            <a:extLst>
              <a:ext uri="{FF2B5EF4-FFF2-40B4-BE49-F238E27FC236}">
                <a16:creationId xmlns="" xmlns:a16="http://schemas.microsoft.com/office/drawing/2014/main" id="{FD58227F-FCAA-43DF-8C6D-0CE1A30A2050}"/>
              </a:ext>
            </a:extLst>
          </p:cNvPr>
          <p:cNvSpPr txBox="1">
            <a:spLocks noChangeArrowheads="1"/>
          </p:cNvSpPr>
          <p:nvPr/>
        </p:nvSpPr>
        <p:spPr bwMode="auto">
          <a:xfrm>
            <a:off x="1727200" y="1822450"/>
            <a:ext cx="6913563"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Most of ICO's lending activity is aimed at small companies, through the mediated system of financing. ICO also offers a range of financial solutions to finance large investment projects both in Spain and those promoted by Spanish companies abroad. Under this form of direct financing, ICO participates in loans and collaborates in the structuring of transactions, sharing credit risk with commercial banks and respecting the principles of complementarity and subsidiarity that must frame its actions.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terms of product and company type, ICO offers integrated solutions, supporting all financial needs both in Spain and abroad, with a particular emphasis on internationalisation: corporate loans, project finance, guarantees, bridge loans, specific venture capital funds, etc. </a:t>
            </a:r>
          </a:p>
        </p:txBody>
      </p:sp>
      <p:sp>
        <p:nvSpPr>
          <p:cNvPr id="86029" name="35 CuadroTexto">
            <a:extLst>
              <a:ext uri="{FF2B5EF4-FFF2-40B4-BE49-F238E27FC236}">
                <a16:creationId xmlns="" xmlns:a16="http://schemas.microsoft.com/office/drawing/2014/main" id="{CF0AB80C-0110-4E0F-BC7E-45E72434B65F}"/>
              </a:ext>
            </a:extLst>
          </p:cNvPr>
          <p:cNvSpPr txBox="1">
            <a:spLocks noChangeArrowheads="1"/>
          </p:cNvSpPr>
          <p:nvPr/>
        </p:nvSpPr>
        <p:spPr bwMode="auto">
          <a:xfrm>
            <a:off x="1727200" y="3500438"/>
            <a:ext cx="6932613" cy="1554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Direct financing also focuses on the internationalisation of Spanish companies</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improvement in economic conditions from 2014 onwards has made it possible for ICO to resume direct financing of large-scale projects, an area where it has a wealth of experience. ICO focuses its efforts on the long-term financing of infrastructure projects and the internationalisation activities of Spanish companies.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It has also paid particular attention to projects that promote the image of Spain abroad and those that have a carry-over effect in terms of the internationalisation of SMEs that assist large Spanish companies in carrying out their investment projects. </a:t>
            </a:r>
          </a:p>
        </p:txBody>
      </p:sp>
      <p:sp>
        <p:nvSpPr>
          <p:cNvPr id="86030" name="35 CuadroTexto">
            <a:extLst>
              <a:ext uri="{FF2B5EF4-FFF2-40B4-BE49-F238E27FC236}">
                <a16:creationId xmlns="" xmlns:a16="http://schemas.microsoft.com/office/drawing/2014/main" id="{BFFC253B-ACE1-4C33-B9D1-498B9E4686E1}"/>
              </a:ext>
            </a:extLst>
          </p:cNvPr>
          <p:cNvSpPr txBox="1">
            <a:spLocks noChangeArrowheads="1"/>
          </p:cNvSpPr>
          <p:nvPr/>
        </p:nvSpPr>
        <p:spPr bwMode="auto">
          <a:xfrm>
            <a:off x="1727200" y="5367338"/>
            <a:ext cx="33496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2016, loan transactions for a total of €453 million were entered into, of which 66.3% was allocated to projects abroad.</a:t>
            </a:r>
          </a:p>
        </p:txBody>
      </p:sp>
      <p:sp>
        <p:nvSpPr>
          <p:cNvPr id="35" name="9 Rectángulo">
            <a:extLst>
              <a:ext uri="{FF2B5EF4-FFF2-40B4-BE49-F238E27FC236}">
                <a16:creationId xmlns="" xmlns:a16="http://schemas.microsoft.com/office/drawing/2014/main" id="{1E767EEE-DC01-4568-9D58-2AA4E8C76F7B}"/>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7" name="8 Rectángulo">
            <a:extLst>
              <a:ext uri="{FF2B5EF4-FFF2-40B4-BE49-F238E27FC236}">
                <a16:creationId xmlns="" xmlns:a16="http://schemas.microsoft.com/office/drawing/2014/main" id="{665402C0-5DA7-4041-B0DE-CFD2A0669894}"/>
              </a:ext>
            </a:extLst>
          </p:cNvPr>
          <p:cNvSpPr>
            <a:spLocks noChangeArrowheads="1"/>
          </p:cNvSpPr>
          <p:nvPr/>
        </p:nvSpPr>
        <p:spPr bwMode="auto">
          <a:xfrm>
            <a:off x="1727200"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Direct loans (to large companies)</a:t>
            </a:r>
          </a:p>
        </p:txBody>
      </p:sp>
      <p:pic>
        <p:nvPicPr>
          <p:cNvPr id="2" name="Imagen 1"/>
          <p:cNvPicPr>
            <a:picLocks noChangeAspect="1"/>
          </p:cNvPicPr>
          <p:nvPr/>
        </p:nvPicPr>
        <p:blipFill>
          <a:blip r:embed="rId3"/>
          <a:stretch>
            <a:fillRect/>
          </a:stretch>
        </p:blipFill>
        <p:spPr>
          <a:xfrm>
            <a:off x="5193506" y="4953924"/>
            <a:ext cx="3782640" cy="1239751"/>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1"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2"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73062633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9210C0E8-8C21-4EFF-A959-CA9FE3E40B86}"/>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55159231-0348-4F58-9E45-946B309A17B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E359D622-8126-4959-A812-CC63268AEB1B}"/>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12B54E64-B643-4D11-9ECC-6FBD68427DAA}" type="slidenum">
              <a:rPr lang="es-ES" altLang="es-ES" sz="1600" b="1">
                <a:solidFill>
                  <a:srgbClr val="FFC000"/>
                </a:solidFill>
              </a:rPr>
              <a:pPr algn="r" eaLnBrk="1" hangingPunct="1">
                <a:spcBef>
                  <a:spcPct val="0"/>
                </a:spcBef>
                <a:buFontTx/>
                <a:buNone/>
              </a:pPr>
              <a:t>84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D1FBF9D4-18D2-4DF8-A27A-DF40C2536AE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87046" name="Picture 2">
            <a:extLst>
              <a:ext uri="{FF2B5EF4-FFF2-40B4-BE49-F238E27FC236}">
                <a16:creationId xmlns="" xmlns:a16="http://schemas.microsoft.com/office/drawing/2014/main" id="{85D300C2-02AA-48F1-BB28-22E4C77D367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7" name="AutoShape 6" descr="Resultado de imagen de imagen de calendario 2016">
            <a:extLst>
              <a:ext uri="{FF2B5EF4-FFF2-40B4-BE49-F238E27FC236}">
                <a16:creationId xmlns="" xmlns:a16="http://schemas.microsoft.com/office/drawing/2014/main" id="{8E562F3E-56D3-4E9F-9F8A-8D338A61E7A1}"/>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7048" name="AutoShape 8" descr="Resultado de imagen de imagen de calendario 2016">
            <a:extLst>
              <a:ext uri="{FF2B5EF4-FFF2-40B4-BE49-F238E27FC236}">
                <a16:creationId xmlns="" xmlns:a16="http://schemas.microsoft.com/office/drawing/2014/main" id="{CC9BCD93-F8CC-4A08-B681-6404E3A12B88}"/>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7049" name="AutoShape 12" descr="Resultado de imagen de imagen de verificacion">
            <a:extLst>
              <a:ext uri="{FF2B5EF4-FFF2-40B4-BE49-F238E27FC236}">
                <a16:creationId xmlns="" xmlns:a16="http://schemas.microsoft.com/office/drawing/2014/main" id="{6C6C1719-A826-4AA9-A8B0-1F03EDE32472}"/>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7050" name="AutoShape 14" descr="Resultado de imagen de imagen de verificacion">
            <a:extLst>
              <a:ext uri="{FF2B5EF4-FFF2-40B4-BE49-F238E27FC236}">
                <a16:creationId xmlns="" xmlns:a16="http://schemas.microsoft.com/office/drawing/2014/main" id="{C8F7202D-EFFE-4F93-B2E2-7FDB0940F1B4}"/>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7051" name="AutoShape 46" descr="Resultado de imagen de ii ico sustainable bond forum">
            <a:extLst>
              <a:ext uri="{FF2B5EF4-FFF2-40B4-BE49-F238E27FC236}">
                <a16:creationId xmlns="" xmlns:a16="http://schemas.microsoft.com/office/drawing/2014/main" id="{1D439B2C-698B-4B4D-B78A-7636E16A01BA}"/>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7052" name="1 Rectángulo">
            <a:extLst>
              <a:ext uri="{FF2B5EF4-FFF2-40B4-BE49-F238E27FC236}">
                <a16:creationId xmlns="" xmlns:a16="http://schemas.microsoft.com/office/drawing/2014/main" id="{DC078730-0511-4DCC-AE2A-64A3538A824F}"/>
              </a:ext>
            </a:extLst>
          </p:cNvPr>
          <p:cNvSpPr>
            <a:spLocks noChangeArrowheads="1"/>
          </p:cNvSpPr>
          <p:nvPr/>
        </p:nvSpPr>
        <p:spPr bwMode="auto">
          <a:xfrm>
            <a:off x="1692275" y="1808820"/>
            <a:ext cx="7056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By activity sector, the financing of electricity, gas and water production and distribution projects stands out, as they contribute to action on climate change and account for 40% of the amount committed by ICO in 2016. Likewise, the long-term financing of transport infrastructure construction is a priority for ICO, accounting for 15.7% of the total committed by means of direct financing. </a:t>
            </a:r>
          </a:p>
        </p:txBody>
      </p:sp>
      <p:sp>
        <p:nvSpPr>
          <p:cNvPr id="87053" name="2 Rectángulo">
            <a:extLst>
              <a:ext uri="{FF2B5EF4-FFF2-40B4-BE49-F238E27FC236}">
                <a16:creationId xmlns="" xmlns:a16="http://schemas.microsoft.com/office/drawing/2014/main" id="{E8BF2A16-2991-4115-9832-BFE7478FBCCD}"/>
              </a:ext>
            </a:extLst>
          </p:cNvPr>
          <p:cNvSpPr>
            <a:spLocks noChangeArrowheads="1"/>
          </p:cNvSpPr>
          <p:nvPr/>
        </p:nvSpPr>
        <p:spPr bwMode="auto">
          <a:xfrm>
            <a:off x="1692275" y="5299075"/>
            <a:ext cx="7056438"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Given their relative importance in terms of volume, ICO's involvement in a syndicated loan intended to finance the construction of a combined-cycle power plant in Mexico and a syndicated transaction to finance a new electric transmission line in Chile deserve particular mention. The latter transaction was recognised by the magazine Project Finance International on account of being an especially complex and innovative form of financing. </a:t>
            </a:r>
          </a:p>
        </p:txBody>
      </p:sp>
      <p:sp>
        <p:nvSpPr>
          <p:cNvPr id="34" name="9 Rectángulo">
            <a:extLst>
              <a:ext uri="{FF2B5EF4-FFF2-40B4-BE49-F238E27FC236}">
                <a16:creationId xmlns="" xmlns:a16="http://schemas.microsoft.com/office/drawing/2014/main" id="{38F9F028-99B1-4852-8412-AC8ACB7A4944}"/>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5" name="8 Rectángulo">
            <a:extLst>
              <a:ext uri="{FF2B5EF4-FFF2-40B4-BE49-F238E27FC236}">
                <a16:creationId xmlns="" xmlns:a16="http://schemas.microsoft.com/office/drawing/2014/main" id="{EF7DEF5D-7799-4A7B-B63E-9A17889A33C9}"/>
              </a:ext>
            </a:extLst>
          </p:cNvPr>
          <p:cNvSpPr>
            <a:spLocks noChangeArrowheads="1"/>
          </p:cNvSpPr>
          <p:nvPr/>
        </p:nvSpPr>
        <p:spPr bwMode="auto">
          <a:xfrm>
            <a:off x="1727200"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Direct loans (to large companies)</a:t>
            </a:r>
          </a:p>
        </p:txBody>
      </p:sp>
      <p:pic>
        <p:nvPicPr>
          <p:cNvPr id="2" name="Imagen 1"/>
          <p:cNvPicPr>
            <a:picLocks noChangeAspect="1"/>
          </p:cNvPicPr>
          <p:nvPr/>
        </p:nvPicPr>
        <p:blipFill>
          <a:blip r:embed="rId3"/>
          <a:stretch>
            <a:fillRect/>
          </a:stretch>
        </p:blipFill>
        <p:spPr>
          <a:xfrm>
            <a:off x="2302259" y="2587687"/>
            <a:ext cx="6003541" cy="2605509"/>
          </a:xfrm>
          <a:prstGeom prst="rect">
            <a:avLst/>
          </a:prstGeom>
        </p:spPr>
      </p:pic>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3"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851979527"/>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7D8C1F06-0BAB-440F-A62D-3B058BC73F57}"/>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811FD9F9-7D0C-4B8C-AC14-64567F4E726E}"/>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952FDEA3-E58C-4FB4-A18D-467A182A085F}"/>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613AC00-AE8F-4B59-A9D5-D3B4B879A8F0}" type="slidenum">
              <a:rPr lang="es-ES" altLang="es-ES" sz="1600" b="1">
                <a:solidFill>
                  <a:srgbClr val="FFC000"/>
                </a:solidFill>
              </a:rPr>
              <a:pPr algn="r" eaLnBrk="1" hangingPunct="1">
                <a:spcBef>
                  <a:spcPct val="0"/>
                </a:spcBef>
                <a:buFontTx/>
                <a:buNone/>
              </a:pPr>
              <a:t>85</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07E053C6-38B3-4B5D-9671-8E2AE305FAF8}"/>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88070" name="Picture 2">
            <a:extLst>
              <a:ext uri="{FF2B5EF4-FFF2-40B4-BE49-F238E27FC236}">
                <a16:creationId xmlns="" xmlns:a16="http://schemas.microsoft.com/office/drawing/2014/main" id="{0AB63422-841E-4D53-A9F5-9778A3DBEA9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1" name="AutoShape 6" descr="Resultado de imagen de imagen de calendario 2016">
            <a:extLst>
              <a:ext uri="{FF2B5EF4-FFF2-40B4-BE49-F238E27FC236}">
                <a16:creationId xmlns="" xmlns:a16="http://schemas.microsoft.com/office/drawing/2014/main" id="{03DFF544-0182-42F5-B3A5-17F3D259ECE2}"/>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8072" name="AutoShape 8" descr="Resultado de imagen de imagen de calendario 2016">
            <a:extLst>
              <a:ext uri="{FF2B5EF4-FFF2-40B4-BE49-F238E27FC236}">
                <a16:creationId xmlns="" xmlns:a16="http://schemas.microsoft.com/office/drawing/2014/main" id="{59F39F8F-1459-4190-AF07-8C255089D3A5}"/>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8073" name="AutoShape 12" descr="Resultado de imagen de imagen de verificacion">
            <a:extLst>
              <a:ext uri="{FF2B5EF4-FFF2-40B4-BE49-F238E27FC236}">
                <a16:creationId xmlns="" xmlns:a16="http://schemas.microsoft.com/office/drawing/2014/main" id="{2F564EA0-50BD-453A-8933-B5C89F5EFA15}"/>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8074" name="AutoShape 14" descr="Resultado de imagen de imagen de verificacion">
            <a:extLst>
              <a:ext uri="{FF2B5EF4-FFF2-40B4-BE49-F238E27FC236}">
                <a16:creationId xmlns="" xmlns:a16="http://schemas.microsoft.com/office/drawing/2014/main" id="{F94BB550-F3AF-4B4D-A1A9-F3321CF4AEFA}"/>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8075" name="AutoShape 46" descr="Resultado de imagen de ii ico sustainable bond forum">
            <a:extLst>
              <a:ext uri="{FF2B5EF4-FFF2-40B4-BE49-F238E27FC236}">
                <a16:creationId xmlns="" xmlns:a16="http://schemas.microsoft.com/office/drawing/2014/main" id="{84EBD5DF-7130-4C04-86D0-18B7DD624BF6}"/>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pic>
        <p:nvPicPr>
          <p:cNvPr id="88076" name="Picture 38">
            <a:extLst>
              <a:ext uri="{FF2B5EF4-FFF2-40B4-BE49-F238E27FC236}">
                <a16:creationId xmlns="" xmlns:a16="http://schemas.microsoft.com/office/drawing/2014/main" id="{8FC6389F-F760-4621-A626-D0805DC123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13525" y="4308475"/>
            <a:ext cx="169227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7" name="46 Rectángulo">
            <a:extLst>
              <a:ext uri="{FF2B5EF4-FFF2-40B4-BE49-F238E27FC236}">
                <a16:creationId xmlns="" xmlns:a16="http://schemas.microsoft.com/office/drawing/2014/main" id="{83612505-4CE6-4122-9888-5E8BF7979AD7}"/>
              </a:ext>
            </a:extLst>
          </p:cNvPr>
          <p:cNvSpPr>
            <a:spLocks noChangeArrowheads="1"/>
          </p:cNvSpPr>
          <p:nvPr/>
        </p:nvSpPr>
        <p:spPr bwMode="auto">
          <a:xfrm>
            <a:off x="1700213" y="1908175"/>
            <a:ext cx="6967537"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ICO contribution to the “Juncker Plan” via direct financing</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ICO entered into two transactions as part of its direct financing activity that are also supported by the “Juncker Plan”. The first of these transactions involved the financing of a project to design, build, finance, maintain and operate different sections of a motorway and highway in Bratislava, which is also backed by the EFSI. </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Likewise, ICO and the EIB reached an agreement in 2016 to provide financing for projects to improve accessibility to Spanish ports by providing them with road and rail connection infrastructure.  </a:t>
            </a:r>
          </a:p>
        </p:txBody>
      </p:sp>
      <p:sp>
        <p:nvSpPr>
          <p:cNvPr id="88078" name="52 Rectángulo">
            <a:extLst>
              <a:ext uri="{FF2B5EF4-FFF2-40B4-BE49-F238E27FC236}">
                <a16:creationId xmlns="" xmlns:a16="http://schemas.microsoft.com/office/drawing/2014/main" id="{49431174-3E74-4C3A-A966-98B874D37C62}"/>
              </a:ext>
            </a:extLst>
          </p:cNvPr>
          <p:cNvSpPr>
            <a:spLocks noChangeArrowheads="1"/>
          </p:cNvSpPr>
          <p:nvPr/>
        </p:nvSpPr>
        <p:spPr bwMode="auto">
          <a:xfrm>
            <a:off x="1692275" y="3506788"/>
            <a:ext cx="4643438"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ICO approves its adhesion to the Equator Principles</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October 2016, ICO approved its adhesion to the Equator Principles within the framework of the commitments made as part of its Corporate Social Responsibility Policy. With that adhesion, ICO strengthens its commitment to the agreements reached at the Paris Climate Change Summit and the 2030 Sustainable Development Goals, as well as making progress with its transparency and good corporate governance strategy.</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Principles, which are voluntary but widely recognised internationally, require signatory financial institutions to guarantee that the projects for which they provide financing or advice are carried out in a socially responsible manner, employing healthy environmental management practices.</a:t>
            </a:r>
          </a:p>
        </p:txBody>
      </p:sp>
      <p:sp>
        <p:nvSpPr>
          <p:cNvPr id="34" name="9 Rectángulo">
            <a:extLst>
              <a:ext uri="{FF2B5EF4-FFF2-40B4-BE49-F238E27FC236}">
                <a16:creationId xmlns="" xmlns:a16="http://schemas.microsoft.com/office/drawing/2014/main" id="{CFCC4EA0-DE45-4B69-ADC0-CEE6CED035E0}"/>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5" name="8 Rectángulo">
            <a:extLst>
              <a:ext uri="{FF2B5EF4-FFF2-40B4-BE49-F238E27FC236}">
                <a16:creationId xmlns="" xmlns:a16="http://schemas.microsoft.com/office/drawing/2014/main" id="{C836AEC8-AA5D-4AF5-B599-1B5E9FC059B5}"/>
              </a:ext>
            </a:extLst>
          </p:cNvPr>
          <p:cNvSpPr>
            <a:spLocks noChangeArrowheads="1"/>
          </p:cNvSpPr>
          <p:nvPr/>
        </p:nvSpPr>
        <p:spPr bwMode="auto">
          <a:xfrm>
            <a:off x="1727200"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Direct loans (to large companies)</a:t>
            </a:r>
          </a:p>
        </p:txBody>
      </p:sp>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3"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1171018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0EA19073-E942-41D6-8EA9-52DB0EE896B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79C1AB8B-A93F-46CD-9AB1-5C99E06E2E0D}"/>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CAC81808-5C8B-443B-B0A8-D71600686AF2}"/>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92FBE449-7D2C-4814-B819-90B3FEE496D6}" type="slidenum">
              <a:rPr lang="es-ES" altLang="es-ES" sz="1600" b="1">
                <a:solidFill>
                  <a:srgbClr val="FFC000"/>
                </a:solidFill>
              </a:rPr>
              <a:pPr algn="r" eaLnBrk="1" hangingPunct="1">
                <a:spcBef>
                  <a:spcPct val="0"/>
                </a:spcBef>
                <a:buFontTx/>
                <a:buNone/>
              </a:pPr>
              <a:t>86</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25C667C3-4AFA-4AD0-9585-7F13F997F443}"/>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89094" name="Picture 2">
            <a:extLst>
              <a:ext uri="{FF2B5EF4-FFF2-40B4-BE49-F238E27FC236}">
                <a16:creationId xmlns="" xmlns:a16="http://schemas.microsoft.com/office/drawing/2014/main" id="{AAED81C1-377B-431C-8EE5-368680D4694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5" name="AutoShape 6" descr="Resultado de imagen de imagen de calendario 2016">
            <a:extLst>
              <a:ext uri="{FF2B5EF4-FFF2-40B4-BE49-F238E27FC236}">
                <a16:creationId xmlns="" xmlns:a16="http://schemas.microsoft.com/office/drawing/2014/main" id="{1FD46FC0-4CD7-42CF-85C9-5DB0562ADB6C}"/>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9096" name="AutoShape 8" descr="Resultado de imagen de imagen de calendario 2016">
            <a:extLst>
              <a:ext uri="{FF2B5EF4-FFF2-40B4-BE49-F238E27FC236}">
                <a16:creationId xmlns="" xmlns:a16="http://schemas.microsoft.com/office/drawing/2014/main" id="{12EC7FA5-836E-469F-9DD7-4FDB3E865FD9}"/>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9097" name="AutoShape 12" descr="Resultado de imagen de imagen de verificacion">
            <a:extLst>
              <a:ext uri="{FF2B5EF4-FFF2-40B4-BE49-F238E27FC236}">
                <a16:creationId xmlns="" xmlns:a16="http://schemas.microsoft.com/office/drawing/2014/main" id="{DCC21FF7-7A7A-4970-96AC-763328F285E2}"/>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9098" name="AutoShape 14" descr="Resultado de imagen de imagen de verificacion">
            <a:extLst>
              <a:ext uri="{FF2B5EF4-FFF2-40B4-BE49-F238E27FC236}">
                <a16:creationId xmlns="" xmlns:a16="http://schemas.microsoft.com/office/drawing/2014/main" id="{BFF7464B-6EDA-4BAC-BA51-5B3D46E4285F}"/>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9099" name="AutoShape 46" descr="Resultado de imagen de ii ico sustainable bond forum">
            <a:extLst>
              <a:ext uri="{FF2B5EF4-FFF2-40B4-BE49-F238E27FC236}">
                <a16:creationId xmlns="" xmlns:a16="http://schemas.microsoft.com/office/drawing/2014/main" id="{31FA6CEC-DF72-4F8D-9DD4-FFBA27E11E98}"/>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9100" name="46 Rectángulo">
            <a:extLst>
              <a:ext uri="{FF2B5EF4-FFF2-40B4-BE49-F238E27FC236}">
                <a16:creationId xmlns="" xmlns:a16="http://schemas.microsoft.com/office/drawing/2014/main" id="{EC4D0A86-7578-46E5-8703-1BAFE9EE6393}"/>
              </a:ext>
            </a:extLst>
          </p:cNvPr>
          <p:cNvSpPr>
            <a:spLocks noChangeArrowheads="1"/>
          </p:cNvSpPr>
          <p:nvPr/>
        </p:nvSpPr>
        <p:spPr bwMode="auto">
          <a:xfrm>
            <a:off x="1692275" y="1941513"/>
            <a:ext cx="6967538" cy="309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ICO promotes collaboration agreements with international institutions and organisations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order to strengthen its international business, in addition to its lending operations, in 2016, ICO continued to enter into collaboration agreements with similar institutions in other countries and multilateral organisations. In essence, these agreements cover joint cooperation activities relating to the exchange of information, financing and supporting companies in each of the signatory countries and co-financing investment projects of mutual interest.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During 2016, ICO signed the following agreements: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Agreements with the National Foreign Trade Bank, SNC (BANCOMEXT), of the United Mexican States and with the Foreign Trade and Investment Bank (</a:t>
            </a:r>
            <a:r>
              <a:rPr lang="en-GB" altLang="es-ES" sz="1000" i="1">
                <a:solidFill>
                  <a:srgbClr val="9E1B34"/>
                </a:solidFill>
                <a:latin typeface="Gill Sans"/>
              </a:rPr>
              <a:t>Banco de Inversión y Comercio Exterior</a:t>
            </a:r>
            <a:r>
              <a:rPr lang="en-GB" altLang="es-ES" sz="1000">
                <a:solidFill>
                  <a:srgbClr val="9E1B34"/>
                </a:solidFill>
                <a:latin typeface="Gill Sans"/>
              </a:rPr>
              <a:t>: BICE) of Argentina to establish a cooperation framework and facilitate collaboration to promote programmes and projects.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Collaboration agreement with the EIB to cooperate in the implementation of the European Investment Advisory Hub, the purpose of which is to offer the technical assistance services set out in the “Juncker Plan”.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Adhesion to the EIF-NPI Equity Platform, which facilitates the exchange of information and best practice in relation to venture capital, managed by the European Investment Fund (EIF). The platform seeks to improve collaboration between the EIF and public promotional banks in mobilising resources for investment and facilitating access to financing by SMEs and mid-caps.</a:t>
            </a:r>
          </a:p>
        </p:txBody>
      </p:sp>
      <p:sp>
        <p:nvSpPr>
          <p:cNvPr id="31" name="9 Rectángulo">
            <a:extLst>
              <a:ext uri="{FF2B5EF4-FFF2-40B4-BE49-F238E27FC236}">
                <a16:creationId xmlns="" xmlns:a16="http://schemas.microsoft.com/office/drawing/2014/main" id="{E42A1A84-F1E6-49CC-863D-4D5513DA5568}"/>
              </a:ext>
            </a:extLst>
          </p:cNvPr>
          <p:cNvSpPr/>
          <p:nvPr/>
        </p:nvSpPr>
        <p:spPr bwMode="auto">
          <a:xfrm>
            <a:off x="1727200" y="9540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2" name="8 Rectángulo">
            <a:extLst>
              <a:ext uri="{FF2B5EF4-FFF2-40B4-BE49-F238E27FC236}">
                <a16:creationId xmlns="" xmlns:a16="http://schemas.microsoft.com/office/drawing/2014/main" id="{AC38D74C-F7B6-43B1-928B-896A40FCE33B}"/>
              </a:ext>
            </a:extLst>
          </p:cNvPr>
          <p:cNvSpPr>
            <a:spLocks noChangeArrowheads="1"/>
          </p:cNvSpPr>
          <p:nvPr/>
        </p:nvSpPr>
        <p:spPr bwMode="auto">
          <a:xfrm>
            <a:off x="1727200"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Direct loans (to large companies)</a:t>
            </a:r>
          </a:p>
        </p:txBody>
      </p:sp>
      <p:grpSp>
        <p:nvGrpSpPr>
          <p:cNvPr id="30"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3"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4"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98819112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5D9A63D4-FB2D-43E5-925B-80974D7DBE19}"/>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218BB435-D312-491D-BC76-568BF0771B56}"/>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E11E15D6-BD03-4281-BD67-DC7913501AB7}"/>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E110278A-3A73-4D90-91CD-4A466ED98A81}" type="slidenum">
              <a:rPr lang="es-ES" altLang="es-ES" sz="1600" b="1">
                <a:solidFill>
                  <a:srgbClr val="FFC000"/>
                </a:solidFill>
              </a:rPr>
              <a:pPr algn="r" eaLnBrk="1" hangingPunct="1">
                <a:spcBef>
                  <a:spcPct val="0"/>
                </a:spcBef>
                <a:buFontTx/>
                <a:buNone/>
              </a:pPr>
              <a:t>87</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477B7B18-DD4F-44F6-BF03-AC53309DFC5E}"/>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0118" name="Picture 2">
            <a:extLst>
              <a:ext uri="{FF2B5EF4-FFF2-40B4-BE49-F238E27FC236}">
                <a16:creationId xmlns="" xmlns:a16="http://schemas.microsoft.com/office/drawing/2014/main" id="{8994DEDD-ACD3-4AA1-8CCB-581E1A520AF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19" name="AutoShape 6" descr="Resultado de imagen de imagen de calendario 2016">
            <a:extLst>
              <a:ext uri="{FF2B5EF4-FFF2-40B4-BE49-F238E27FC236}">
                <a16:creationId xmlns="" xmlns:a16="http://schemas.microsoft.com/office/drawing/2014/main" id="{68C32A40-C22B-46E2-956D-1BED259F55CF}"/>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0120" name="AutoShape 8" descr="Resultado de imagen de imagen de calendario 2016">
            <a:extLst>
              <a:ext uri="{FF2B5EF4-FFF2-40B4-BE49-F238E27FC236}">
                <a16:creationId xmlns="" xmlns:a16="http://schemas.microsoft.com/office/drawing/2014/main" id="{C4C9215E-8CE2-4ACB-931A-6362C3612B8C}"/>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0121" name="AutoShape 12" descr="Resultado de imagen de imagen de verificacion">
            <a:extLst>
              <a:ext uri="{FF2B5EF4-FFF2-40B4-BE49-F238E27FC236}">
                <a16:creationId xmlns="" xmlns:a16="http://schemas.microsoft.com/office/drawing/2014/main" id="{449EF2CB-D3CA-4BC2-A819-584FFA70C074}"/>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0122" name="AutoShape 14" descr="Resultado de imagen de imagen de verificacion">
            <a:extLst>
              <a:ext uri="{FF2B5EF4-FFF2-40B4-BE49-F238E27FC236}">
                <a16:creationId xmlns="" xmlns:a16="http://schemas.microsoft.com/office/drawing/2014/main" id="{80954D07-770E-41E8-84F5-1C361F848441}"/>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0123" name="AutoShape 46" descr="Resultado de imagen de ii ico sustainable bond forum">
            <a:extLst>
              <a:ext uri="{FF2B5EF4-FFF2-40B4-BE49-F238E27FC236}">
                <a16:creationId xmlns="" xmlns:a16="http://schemas.microsoft.com/office/drawing/2014/main" id="{69C2C664-41CE-43ED-83E2-05ACB6FA46FB}"/>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85008" name="2 CuadroTexto">
            <a:extLst>
              <a:ext uri="{FF2B5EF4-FFF2-40B4-BE49-F238E27FC236}">
                <a16:creationId xmlns="" xmlns:a16="http://schemas.microsoft.com/office/drawing/2014/main" id="{4F10AF83-20F6-44DC-AB77-FD1D3EB5F8C3}"/>
              </a:ext>
            </a:extLst>
          </p:cNvPr>
          <p:cNvSpPr txBox="1">
            <a:spLocks noChangeArrowheads="1"/>
          </p:cNvSpPr>
          <p:nvPr/>
        </p:nvSpPr>
        <p:spPr bwMode="auto">
          <a:xfrm>
            <a:off x="1619250" y="1557338"/>
            <a:ext cx="7129463" cy="509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tabLst>
                <a:tab pos="6457950" algn="l"/>
              </a:tabLst>
              <a:defRPr sz="3200">
                <a:solidFill>
                  <a:schemeClr val="tx1"/>
                </a:solidFill>
                <a:latin typeface="Calibri" pitchFamily="34" charset="0"/>
              </a:defRPr>
            </a:lvl1pPr>
            <a:lvl2pPr marL="742950" indent="-285750" eaLnBrk="0" hangingPunct="0">
              <a:spcBef>
                <a:spcPct val="20000"/>
              </a:spcBef>
              <a:buFont typeface="Arial" pitchFamily="34" charset="0"/>
              <a:buChar char="–"/>
              <a:tabLst>
                <a:tab pos="6457950" algn="l"/>
              </a:tabLst>
              <a:defRPr sz="2800">
                <a:solidFill>
                  <a:schemeClr val="tx1"/>
                </a:solidFill>
                <a:latin typeface="Calibri" pitchFamily="34" charset="0"/>
              </a:defRPr>
            </a:lvl2pPr>
            <a:lvl3pPr marL="1143000" indent="-228600" eaLnBrk="0" hangingPunct="0">
              <a:spcBef>
                <a:spcPct val="20000"/>
              </a:spcBef>
              <a:buFont typeface="Arial" pitchFamily="34" charset="0"/>
              <a:buChar char="•"/>
              <a:tabLst>
                <a:tab pos="6457950" algn="l"/>
              </a:tabLst>
              <a:defRPr sz="2400">
                <a:solidFill>
                  <a:schemeClr val="tx1"/>
                </a:solidFill>
                <a:latin typeface="Calibri" pitchFamily="34" charset="0"/>
              </a:defRPr>
            </a:lvl3pPr>
            <a:lvl4pPr marL="1600200" indent="-228600" eaLnBrk="0" hangingPunct="0">
              <a:spcBef>
                <a:spcPct val="20000"/>
              </a:spcBef>
              <a:buFont typeface="Arial" pitchFamily="34" charset="0"/>
              <a:buChar char="–"/>
              <a:tabLst>
                <a:tab pos="6457950" algn="l"/>
              </a:tabLst>
              <a:defRPr sz="2000">
                <a:solidFill>
                  <a:schemeClr val="tx1"/>
                </a:solidFill>
                <a:latin typeface="Calibri" pitchFamily="34" charset="0"/>
              </a:defRPr>
            </a:lvl4pPr>
            <a:lvl5pPr marL="2057400" indent="-228600" eaLnBrk="0" hangingPunct="0">
              <a:spcBef>
                <a:spcPct val="20000"/>
              </a:spcBef>
              <a:buFont typeface="Arial" pitchFamily="34" charset="0"/>
              <a:buChar char="»"/>
              <a:tabLst>
                <a:tab pos="6457950" algn="l"/>
              </a:tabLst>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tabLst>
                <a:tab pos="6457950" algn="l"/>
              </a:tabLst>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tabLst>
                <a:tab pos="6457950" algn="l"/>
              </a:tabLst>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tabLst>
                <a:tab pos="6457950" algn="l"/>
              </a:tabLst>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tabLst>
                <a:tab pos="6457950" algn="l"/>
              </a:tabLst>
              <a:defRPr sz="2000">
                <a:solidFill>
                  <a:schemeClr val="tx1"/>
                </a:solidFill>
                <a:latin typeface="Calibri" pitchFamily="34" charset="0"/>
              </a:defRPr>
            </a:lvl9pPr>
          </a:lstStyle>
          <a:p>
            <a:pPr algn="just" eaLnBrk="1" hangingPunct="1">
              <a:spcBef>
                <a:spcPct val="0"/>
              </a:spcBef>
              <a:buFontTx/>
              <a:buNone/>
              <a:defRPr/>
            </a:pPr>
            <a:r>
              <a:rPr lang="en-GB" altLang="es-ES" sz="1000" dirty="0">
                <a:solidFill>
                  <a:srgbClr val="9E1B34"/>
                </a:solidFill>
                <a:latin typeface="Gill Sans"/>
              </a:rPr>
              <a:t>In 2016, ICO continued to promote the capitalisation of Spanish companies as an alternative to bank financing. In this regard, it has continued to promote the three funds in which it invests, managed by its subsidiary, AXIS, by the Institute itself or by other institutions or companies.</a:t>
            </a:r>
          </a:p>
          <a:p>
            <a:pPr algn="just" eaLnBrk="1" hangingPunct="1">
              <a:spcBef>
                <a:spcPct val="0"/>
              </a:spcBef>
              <a:buFontTx/>
              <a:buNone/>
              <a:defRPr/>
            </a:pPr>
            <a:endParaRPr lang="en-GB" altLang="es-ES" sz="500" dirty="0">
              <a:solidFill>
                <a:srgbClr val="9E1B34"/>
              </a:solidFill>
              <a:latin typeface="Gill Sans"/>
            </a:endParaRPr>
          </a:p>
          <a:p>
            <a:pPr algn="just" eaLnBrk="1" hangingPunct="1">
              <a:spcBef>
                <a:spcPct val="0"/>
              </a:spcBef>
              <a:buFontTx/>
              <a:buNone/>
              <a:defRPr/>
            </a:pPr>
            <a:r>
              <a:rPr lang="en-GB" altLang="es-ES" sz="1000" dirty="0">
                <a:solidFill>
                  <a:srgbClr val="9E1B34"/>
                </a:solidFill>
                <a:latin typeface="Gill Sans"/>
              </a:rPr>
              <a:t>AXIS was created in 1986 as the first venture capital management company registered with the Spanish Securities Market Commission. Since its creation, it has promoted private capital as an alternative means of financing to bank financing for Spanish companies, improving their capitalisation, driving innovation, entrepreneurship and internationalisation.</a:t>
            </a:r>
          </a:p>
          <a:p>
            <a:pPr algn="just" eaLnBrk="1" hangingPunct="1">
              <a:spcBef>
                <a:spcPct val="0"/>
              </a:spcBef>
              <a:buFontTx/>
              <a:buNone/>
              <a:defRPr/>
            </a:pPr>
            <a:endParaRPr lang="en-GB" altLang="es-ES" sz="500" dirty="0">
              <a:solidFill>
                <a:srgbClr val="9E1B34"/>
              </a:solidFill>
              <a:latin typeface="Gill Sans"/>
            </a:endParaRPr>
          </a:p>
          <a:p>
            <a:pPr algn="just" eaLnBrk="1" hangingPunct="1">
              <a:spcBef>
                <a:spcPct val="0"/>
              </a:spcBef>
              <a:buFontTx/>
              <a:buNone/>
              <a:defRPr/>
            </a:pPr>
            <a:r>
              <a:rPr lang="en-GB" altLang="es-ES" sz="1000" dirty="0">
                <a:solidFill>
                  <a:srgbClr val="9E1B34"/>
                </a:solidFill>
                <a:latin typeface="Gill Sans"/>
              </a:rPr>
              <a:t>Its main objective has always been to maintain the financial balance of the funds managed to ensure their continuity. AXIS is one of the most active operators in the venture capital market, managing €2 billion through three funds: FOND-ICO Global, FOND-ICO Pyme and FOND-ICO Infraestructuras. ICO is the sole shareholder in these funds.</a:t>
            </a:r>
          </a:p>
          <a:p>
            <a:pPr algn="just" eaLnBrk="1" hangingPunct="1">
              <a:spcBef>
                <a:spcPct val="0"/>
              </a:spcBef>
              <a:buFontTx/>
              <a:buNone/>
              <a:defRPr/>
            </a:pPr>
            <a:endParaRPr lang="en-GB" altLang="es-ES" sz="1000" dirty="0">
              <a:solidFill>
                <a:srgbClr val="9E1B34"/>
              </a:solidFill>
              <a:latin typeface="Gill Sans"/>
            </a:endParaRPr>
          </a:p>
          <a:p>
            <a:pPr marL="714375" indent="-171450" algn="just" eaLnBrk="1" hangingPunct="1">
              <a:spcBef>
                <a:spcPct val="0"/>
              </a:spcBef>
              <a:buFont typeface="Wingdings" panose="05000000000000000000" pitchFamily="2" charset="2"/>
              <a:buChar char="§"/>
              <a:defRPr/>
            </a:pPr>
            <a:r>
              <a:rPr lang="en-GB" altLang="es-ES" sz="1000" b="1" dirty="0">
                <a:solidFill>
                  <a:srgbClr val="9E1B34"/>
                </a:solidFill>
                <a:latin typeface="Gill Sans" charset="0"/>
              </a:rPr>
              <a:t>FOND-ICO Global</a:t>
            </a:r>
          </a:p>
          <a:p>
            <a:pPr algn="just" eaLnBrk="1" hangingPunct="1">
              <a:spcBef>
                <a:spcPct val="0"/>
              </a:spcBef>
              <a:buFont typeface="Arial" pitchFamily="34" charset="0"/>
              <a:buNone/>
              <a:defRPr/>
            </a:pPr>
            <a:r>
              <a:rPr lang="en-GB" altLang="es-ES" sz="1000" dirty="0">
                <a:solidFill>
                  <a:srgbClr val="9E1B34"/>
                </a:solidFill>
                <a:latin typeface="Gill Sans" charset="0"/>
              </a:rPr>
              <a:t>This is the first fund of funds with public capital in Spain. Created in 2013 to respond to one of the main demands of the venture capital sector, which was asking for greater public sector involvement in relation to alternative funding channels to bank financing for companies. The creation of FOND-ICO Global also forms part of the measures under the Economic Stimulus and Entrepreneur Support Plan approved by the government in February 2013. </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The goal of FOND-ICO Global is to promote the creation of privately managed venture capital funds that invest in Spanish companies in all stages of their development, from seed capital and the start-up phase, through to development capital to promote their expansion and internationalisation. The fund will therefore serve as the catalyst for the creation of new private venture capital funds managed by private managers with a presence in Spain. </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The venture capital funds in which the fund invests must, for the most part, be made up of private capital; thus, the amount of capital invested by FOND-ICO Global in each of the corresponding funds will depend on the phases in which it invests and the size of the fund. It seeks to strengthen alternative financing to bank financing, promoting the capitalisation of companies and their internationalisation and growth. </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The fund is based on the principles of private fund management and maintains a broad spectrum of investments, both in terms of the development stage of the companies and the sectors they operate in.  The fund invests in projects that combine innovation and entrepreneurship and indirectly seeks to promote the creation of employment, attracting international investors and driving the internationalisation of Spanish companies.</a:t>
            </a:r>
          </a:p>
        </p:txBody>
      </p:sp>
      <p:sp>
        <p:nvSpPr>
          <p:cNvPr id="30" name="9 Rectángulo">
            <a:extLst>
              <a:ext uri="{FF2B5EF4-FFF2-40B4-BE49-F238E27FC236}">
                <a16:creationId xmlns="" xmlns:a16="http://schemas.microsoft.com/office/drawing/2014/main" id="{391F890B-0BD9-4A96-A59F-78B88B541E8A}"/>
              </a:ext>
            </a:extLst>
          </p:cNvPr>
          <p:cNvSpPr/>
          <p:nvPr/>
        </p:nvSpPr>
        <p:spPr bwMode="auto">
          <a:xfrm>
            <a:off x="1727200" y="873125"/>
            <a:ext cx="5183188"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1" name="8 Rectángulo">
            <a:extLst>
              <a:ext uri="{FF2B5EF4-FFF2-40B4-BE49-F238E27FC236}">
                <a16:creationId xmlns="" xmlns:a16="http://schemas.microsoft.com/office/drawing/2014/main" id="{4B358495-02C7-438D-BCBF-8DFDC6B10E99}"/>
              </a:ext>
            </a:extLst>
          </p:cNvPr>
          <p:cNvSpPr>
            <a:spLocks noChangeArrowheads="1"/>
          </p:cNvSpPr>
          <p:nvPr/>
        </p:nvSpPr>
        <p:spPr bwMode="auto">
          <a:xfrm>
            <a:off x="1727200" y="126841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Investments in capital, quasi-capital and guarantee funds</a:t>
            </a:r>
          </a:p>
        </p:txBody>
      </p:sp>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3"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4972342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AA87BC54-27A2-408F-BEA6-4D7A74FAB25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B4AF1B9C-203A-4FB8-881B-754CBE2095F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91B2FCBA-6E90-4340-B1C3-4A178B93A743}"/>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3EF4C87B-498D-419B-994D-099AA2273592}" type="slidenum">
              <a:rPr lang="es-ES" altLang="es-ES" sz="1600" b="1">
                <a:solidFill>
                  <a:srgbClr val="FFC000"/>
                </a:solidFill>
              </a:rPr>
              <a:pPr algn="r" eaLnBrk="1" hangingPunct="1">
                <a:spcBef>
                  <a:spcPct val="0"/>
                </a:spcBef>
                <a:buFontTx/>
                <a:buNone/>
              </a:pPr>
              <a:t>88</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5622C226-2C2C-42A1-852C-16F30A70F326}"/>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1142" name="Picture 2">
            <a:extLst>
              <a:ext uri="{FF2B5EF4-FFF2-40B4-BE49-F238E27FC236}">
                <a16:creationId xmlns="" xmlns:a16="http://schemas.microsoft.com/office/drawing/2014/main" id="{FDBF4ADB-D344-488E-A104-2DD1E57776F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3" name="AutoShape 6" descr="Resultado de imagen de imagen de calendario 2016">
            <a:extLst>
              <a:ext uri="{FF2B5EF4-FFF2-40B4-BE49-F238E27FC236}">
                <a16:creationId xmlns="" xmlns:a16="http://schemas.microsoft.com/office/drawing/2014/main" id="{A217FD54-51EA-4058-958F-BC3D7654C941}"/>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1144" name="AutoShape 8" descr="Resultado de imagen de imagen de calendario 2016">
            <a:extLst>
              <a:ext uri="{FF2B5EF4-FFF2-40B4-BE49-F238E27FC236}">
                <a16:creationId xmlns="" xmlns:a16="http://schemas.microsoft.com/office/drawing/2014/main" id="{895FB6D9-A6AF-4744-B881-396755751CBB}"/>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1145" name="AutoShape 12" descr="Resultado de imagen de imagen de verificacion">
            <a:extLst>
              <a:ext uri="{FF2B5EF4-FFF2-40B4-BE49-F238E27FC236}">
                <a16:creationId xmlns="" xmlns:a16="http://schemas.microsoft.com/office/drawing/2014/main" id="{4AA4D5EE-FDC2-4236-879E-D21FCA651B08}"/>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1146" name="AutoShape 14" descr="Resultado de imagen de imagen de verificacion">
            <a:extLst>
              <a:ext uri="{FF2B5EF4-FFF2-40B4-BE49-F238E27FC236}">
                <a16:creationId xmlns="" xmlns:a16="http://schemas.microsoft.com/office/drawing/2014/main" id="{70B464FE-B097-4B63-9C2E-7CB60384B667}"/>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1147" name="AutoShape 46" descr="Resultado de imagen de ii ico sustainable bond forum">
            <a:extLst>
              <a:ext uri="{FF2B5EF4-FFF2-40B4-BE49-F238E27FC236}">
                <a16:creationId xmlns="" xmlns:a16="http://schemas.microsoft.com/office/drawing/2014/main" id="{175994BB-50C5-48C9-9BCC-26DAD026DA34}"/>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1148" name="2 CuadroTexto">
            <a:extLst>
              <a:ext uri="{FF2B5EF4-FFF2-40B4-BE49-F238E27FC236}">
                <a16:creationId xmlns="" xmlns:a16="http://schemas.microsoft.com/office/drawing/2014/main" id="{48E45C5F-5FD7-4E6A-9701-B89AA338C174}"/>
              </a:ext>
            </a:extLst>
          </p:cNvPr>
          <p:cNvSpPr txBox="1">
            <a:spLocks noChangeArrowheads="1"/>
          </p:cNvSpPr>
          <p:nvPr/>
        </p:nvSpPr>
        <p:spPr bwMode="auto">
          <a:xfrm>
            <a:off x="1727200" y="1844675"/>
            <a:ext cx="6932613" cy="232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tabLst>
                <a:tab pos="6457950" algn="l"/>
              </a:tabLst>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tabLst>
                <a:tab pos="6457950" algn="l"/>
              </a:tabLst>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tabLst>
                <a:tab pos="6457950" algn="l"/>
              </a:tabLst>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tabLst>
                <a:tab pos="6457950" algn="l"/>
              </a:tabLst>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tabLst>
                <a:tab pos="6457950" algn="l"/>
              </a:tabLst>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tabLst>
                <a:tab pos="6457950" algn="l"/>
              </a:tabLst>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tabLst>
                <a:tab pos="6457950" algn="l"/>
              </a:tabLst>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tabLst>
                <a:tab pos="6457950" algn="l"/>
              </a:tabLst>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tabLst>
                <a:tab pos="6457950" algn="l"/>
              </a:tabLst>
              <a:defRPr sz="2000">
                <a:solidFill>
                  <a:schemeClr val="tx1"/>
                </a:solidFill>
                <a:latin typeface="Calibri" panose="020F0502020204030204" pitchFamily="34" charset="0"/>
              </a:defRPr>
            </a:lvl9pPr>
          </a:lstStyle>
          <a:p>
            <a:pPr algn="just" eaLnBrk="1" hangingPunct="1">
              <a:spcBef>
                <a:spcPct val="0"/>
              </a:spcBef>
              <a:buFontTx/>
              <a:buNone/>
            </a:pPr>
            <a:r>
              <a:rPr lang="en-GB" altLang="es-ES" sz="900">
                <a:solidFill>
                  <a:srgbClr val="9E1B34"/>
                </a:solidFill>
                <a:latin typeface="Gill Sans"/>
              </a:rPr>
              <a:t>FOND-ICO Global was started with initial funds of €1.2 billion. Given the positive development of the fund, the large number of applicants and its significant contribution to revitalising the venture capital sector in Spain, its capital was increased to €1.5 billion in November 2015.</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The process of selecting funds, undertaken by AXIS, is structured around the basic principles of public tender processes: advertising, competition, equality and transparency. To that end, the selection process involves public calls for proposals, to which the interested funds respond. At the end of 2016, seven calls had been completed and the eighth had been launched. </a:t>
            </a:r>
          </a:p>
          <a:p>
            <a:pPr algn="just" eaLnBrk="1" hangingPunct="1">
              <a:spcBef>
                <a:spcPct val="0"/>
              </a:spcBef>
              <a:buFontTx/>
              <a:buNone/>
            </a:pPr>
            <a:endParaRPr lang="en-GB" altLang="es-ES" sz="900" b="1">
              <a:solidFill>
                <a:srgbClr val="9E1B34"/>
              </a:solidFill>
              <a:latin typeface="Gill Sans"/>
            </a:endParaRPr>
          </a:p>
          <a:p>
            <a:pPr algn="just" eaLnBrk="1" hangingPunct="1">
              <a:spcBef>
                <a:spcPct val="0"/>
              </a:spcBef>
              <a:buFontTx/>
              <a:buNone/>
            </a:pPr>
            <a:r>
              <a:rPr lang="en-GB" altLang="es-ES" sz="900" b="1">
                <a:solidFill>
                  <a:srgbClr val="9E1B34"/>
                </a:solidFill>
                <a:latin typeface="Gill Sans"/>
              </a:rPr>
              <a:t>FOND-ICO Global mobilises more than €4 billion to invest in companies in Spain</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As part of the seven completed calls, investments in 48 private funds for a total of €1.104 billion have been approved. This volume has an important multiplier effect and entails investment of more than €4 billion in Spanish companies. In other words, for every euro of public money invested by FOND-ICO Global, private funds have committed to investing a minimum of €3.70 in Spanish companies.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900">
                <a:solidFill>
                  <a:srgbClr val="9E1B34"/>
                </a:solidFill>
                <a:latin typeface="Gill Sans"/>
              </a:rPr>
              <a:t>The funds that FOND-ICO Global has invested in have in turn invested in more than 200 Spanish companies, which has made it possible to create or maintain 55,000 jobs.</a:t>
            </a:r>
          </a:p>
        </p:txBody>
      </p:sp>
      <p:sp>
        <p:nvSpPr>
          <p:cNvPr id="91149" name="2 CuadroTexto">
            <a:extLst>
              <a:ext uri="{FF2B5EF4-FFF2-40B4-BE49-F238E27FC236}">
                <a16:creationId xmlns="" xmlns:a16="http://schemas.microsoft.com/office/drawing/2014/main" id="{34D42DF9-A567-4A61-926C-0AE0593E632F}"/>
              </a:ext>
            </a:extLst>
          </p:cNvPr>
          <p:cNvSpPr txBox="1">
            <a:spLocks noChangeArrowheads="1"/>
          </p:cNvSpPr>
          <p:nvPr/>
        </p:nvSpPr>
        <p:spPr bwMode="auto">
          <a:xfrm>
            <a:off x="1727200" y="4657725"/>
            <a:ext cx="3168650"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tabLst>
                <a:tab pos="6457950" algn="l"/>
              </a:tabLst>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tabLst>
                <a:tab pos="6457950" algn="l"/>
              </a:tabLst>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tabLst>
                <a:tab pos="6457950" algn="l"/>
              </a:tabLst>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tabLst>
                <a:tab pos="6457950" algn="l"/>
              </a:tabLst>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tabLst>
                <a:tab pos="6457950" algn="l"/>
              </a:tabLst>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tabLst>
                <a:tab pos="6457950" algn="l"/>
              </a:tabLst>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tabLst>
                <a:tab pos="6457950" algn="l"/>
              </a:tabLst>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tabLst>
                <a:tab pos="6457950" algn="l"/>
              </a:tabLst>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tabLst>
                <a:tab pos="6457950" algn="l"/>
              </a:tabLst>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The funds selected prior to the end of 2016 are, by categories, as follows: 19 Expansion Capital, 18 Venture Capital, 9 Incubation and 2 Debt. In total, 30% of the selected funds are international, demonstrating the interest of foreign investors in participating in FOND-ICO Global.</a:t>
            </a:r>
          </a:p>
        </p:txBody>
      </p:sp>
      <p:sp>
        <p:nvSpPr>
          <p:cNvPr id="32" name="9 Rectángulo">
            <a:extLst>
              <a:ext uri="{FF2B5EF4-FFF2-40B4-BE49-F238E27FC236}">
                <a16:creationId xmlns="" xmlns:a16="http://schemas.microsoft.com/office/drawing/2014/main" id="{CA1A5D86-51BA-40B0-AC34-BBBA6BF08D6F}"/>
              </a:ext>
            </a:extLst>
          </p:cNvPr>
          <p:cNvSpPr/>
          <p:nvPr/>
        </p:nvSpPr>
        <p:spPr bwMode="auto">
          <a:xfrm>
            <a:off x="1727200" y="9921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4" name="8 Rectángulo">
            <a:extLst>
              <a:ext uri="{FF2B5EF4-FFF2-40B4-BE49-F238E27FC236}">
                <a16:creationId xmlns="" xmlns:a16="http://schemas.microsoft.com/office/drawing/2014/main" id="{6FBEFE5B-0FD7-4F91-B1F9-997B15A30063}"/>
              </a:ext>
            </a:extLst>
          </p:cNvPr>
          <p:cNvSpPr>
            <a:spLocks noChangeArrowheads="1"/>
          </p:cNvSpPr>
          <p:nvPr/>
        </p:nvSpPr>
        <p:spPr bwMode="auto">
          <a:xfrm>
            <a:off x="1727200" y="13890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Investments in capital, quasi-capital and guarantee funds</a:t>
            </a:r>
          </a:p>
        </p:txBody>
      </p:sp>
      <p:pic>
        <p:nvPicPr>
          <p:cNvPr id="2" name="Imagen 1"/>
          <p:cNvPicPr>
            <a:picLocks noChangeAspect="1"/>
          </p:cNvPicPr>
          <p:nvPr/>
        </p:nvPicPr>
        <p:blipFill>
          <a:blip r:embed="rId3"/>
          <a:stretch>
            <a:fillRect/>
          </a:stretch>
        </p:blipFill>
        <p:spPr>
          <a:xfrm>
            <a:off x="5004048" y="3929316"/>
            <a:ext cx="3764432" cy="2236534"/>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9"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5"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23388160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3D1F784F-CF4A-4AF2-B199-01695EBF580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6283A8FD-426B-458C-8E25-C6DA1D30AA35}"/>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45092B11-20F0-43BF-A2A9-370608037E46}"/>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CB269580-5DEC-48B5-BAFD-316A44770ABB}" type="slidenum">
              <a:rPr lang="es-ES" altLang="es-ES" sz="1600" b="1">
                <a:solidFill>
                  <a:srgbClr val="FFC000"/>
                </a:solidFill>
              </a:rPr>
              <a:pPr algn="r" eaLnBrk="1" hangingPunct="1">
                <a:spcBef>
                  <a:spcPct val="0"/>
                </a:spcBef>
                <a:buFontTx/>
                <a:buNone/>
              </a:pPr>
              <a:t>89</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E17D3653-7DDE-422B-8B1C-379F8212102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2166" name="Picture 2">
            <a:extLst>
              <a:ext uri="{FF2B5EF4-FFF2-40B4-BE49-F238E27FC236}">
                <a16:creationId xmlns="" xmlns:a16="http://schemas.microsoft.com/office/drawing/2014/main" id="{074C88E2-23CE-4569-B671-49E1460C397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67" name="AutoShape 6" descr="Resultado de imagen de imagen de calendario 2016">
            <a:extLst>
              <a:ext uri="{FF2B5EF4-FFF2-40B4-BE49-F238E27FC236}">
                <a16:creationId xmlns="" xmlns:a16="http://schemas.microsoft.com/office/drawing/2014/main" id="{FEF512A5-85D0-49DC-9575-4E7D4DCF9ADF}"/>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2168" name="AutoShape 8" descr="Resultado de imagen de imagen de calendario 2016">
            <a:extLst>
              <a:ext uri="{FF2B5EF4-FFF2-40B4-BE49-F238E27FC236}">
                <a16:creationId xmlns="" xmlns:a16="http://schemas.microsoft.com/office/drawing/2014/main" id="{82F4B649-C922-447F-B401-A068BFF9F678}"/>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2169" name="AutoShape 12" descr="Resultado de imagen de imagen de verificacion">
            <a:extLst>
              <a:ext uri="{FF2B5EF4-FFF2-40B4-BE49-F238E27FC236}">
                <a16:creationId xmlns="" xmlns:a16="http://schemas.microsoft.com/office/drawing/2014/main" id="{ED0EBC50-E3AB-44A6-A856-561324BF2BF4}"/>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2170" name="AutoShape 14" descr="Resultado de imagen de imagen de verificacion">
            <a:extLst>
              <a:ext uri="{FF2B5EF4-FFF2-40B4-BE49-F238E27FC236}">
                <a16:creationId xmlns="" xmlns:a16="http://schemas.microsoft.com/office/drawing/2014/main" id="{BB6A7E79-AF58-49EA-8A57-107B28F34225}"/>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2171" name="AutoShape 46" descr="Resultado de imagen de ii ico sustainable bond forum">
            <a:extLst>
              <a:ext uri="{FF2B5EF4-FFF2-40B4-BE49-F238E27FC236}">
                <a16:creationId xmlns="" xmlns:a16="http://schemas.microsoft.com/office/drawing/2014/main" id="{CC0562E2-BB42-4634-B6A5-6C739A0918F6}"/>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2172" name="1 CuadroTexto">
            <a:extLst>
              <a:ext uri="{FF2B5EF4-FFF2-40B4-BE49-F238E27FC236}">
                <a16:creationId xmlns="" xmlns:a16="http://schemas.microsoft.com/office/drawing/2014/main" id="{0E420939-87D0-4FA1-81D9-912262F6F8F9}"/>
              </a:ext>
            </a:extLst>
          </p:cNvPr>
          <p:cNvSpPr txBox="1">
            <a:spLocks noChangeArrowheads="1"/>
          </p:cNvSpPr>
          <p:nvPr/>
        </p:nvSpPr>
        <p:spPr bwMode="auto">
          <a:xfrm>
            <a:off x="1482725" y="2190750"/>
            <a:ext cx="409733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Arial" panose="020B0604020202020204" pitchFamily="34" charset="0"/>
              <a:buNone/>
            </a:pPr>
            <a:endParaRPr lang="es-ES" altLang="es-ES" sz="1000" b="1">
              <a:solidFill>
                <a:srgbClr val="9E1B34"/>
              </a:solidFill>
              <a:latin typeface="Gill Sans"/>
            </a:endParaRPr>
          </a:p>
          <a:p>
            <a:pPr eaLnBrk="1" hangingPunct="1">
              <a:spcBef>
                <a:spcPct val="0"/>
              </a:spcBef>
              <a:buFontTx/>
              <a:buNone/>
            </a:pPr>
            <a:endParaRPr lang="es-ES" altLang="es-ES" sz="1800"/>
          </a:p>
        </p:txBody>
      </p:sp>
      <p:sp>
        <p:nvSpPr>
          <p:cNvPr id="46" name="2 CuadroTexto">
            <a:extLst>
              <a:ext uri="{FF2B5EF4-FFF2-40B4-BE49-F238E27FC236}">
                <a16:creationId xmlns="" xmlns:a16="http://schemas.microsoft.com/office/drawing/2014/main" id="{6ED23172-0CC6-4FA0-834E-549A2E338822}"/>
              </a:ext>
            </a:extLst>
          </p:cNvPr>
          <p:cNvSpPr txBox="1">
            <a:spLocks noChangeArrowheads="1"/>
          </p:cNvSpPr>
          <p:nvPr/>
        </p:nvSpPr>
        <p:spPr bwMode="auto">
          <a:xfrm>
            <a:off x="1727200" y="3573463"/>
            <a:ext cx="6932613" cy="2862262"/>
          </a:xfrm>
          <a:prstGeom prst="rect">
            <a:avLst/>
          </a:prstGeom>
          <a:noFill/>
          <a:ln>
            <a:noFill/>
          </a:ln>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714375" indent="-171450" algn="just" eaLnBrk="1" hangingPunct="1">
              <a:spcBef>
                <a:spcPct val="0"/>
              </a:spcBef>
              <a:buFont typeface="Wingdings" panose="05000000000000000000" pitchFamily="2" charset="2"/>
              <a:buChar char="§"/>
              <a:defRPr/>
            </a:pPr>
            <a:r>
              <a:rPr lang="en-GB" altLang="es-ES" sz="1000" b="1" dirty="0">
                <a:solidFill>
                  <a:srgbClr val="9E1B34"/>
                </a:solidFill>
                <a:latin typeface="Gill Sans" charset="0"/>
              </a:rPr>
              <a:t>FOND-ICO Pyme, FCR</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The FOND-ICO Pyme Venture Capital fund, which was created in 1993, has maximum available resources of €250 million and expires in 2022. This is a general-purpose fund focusing mainly on companies which, having reached a certain degree of maturity, wish to finance their expansion, technological development, growth and/or internationalisation, and, to a lesser extent, companies in their early stages which, having survived the initial stages, need resources to continue their development.  </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Since its creation, FOND-ICO Pyme has supported companies in their expansion plans, promoting the development of the business sector, the creation of employment and the dynamism of the economy. It also seeks to mobilise the greatest amount of private sector resources possible. </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The fund's resources are employed in two ways to enhance efficiency. On the one hand, it uses direct investment to assist with the long-term growth of companies that are leaders in their market segment, applying financial criteria without replacing the entrepreneur or management team. This is done mainly on a co-investment basis. On the other hand, it is indirectly present in the funds in which FOND-ICO Pyme invests, with a view to attaining a greater reach in the distribution of its resources.</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Since it began, the fund has supported more than 60 companies and more than 20 funds through more than €220 million of capital and shareholder loans.</a:t>
            </a:r>
          </a:p>
        </p:txBody>
      </p:sp>
      <p:sp>
        <p:nvSpPr>
          <p:cNvPr id="32" name="9 Rectángulo">
            <a:extLst>
              <a:ext uri="{FF2B5EF4-FFF2-40B4-BE49-F238E27FC236}">
                <a16:creationId xmlns="" xmlns:a16="http://schemas.microsoft.com/office/drawing/2014/main" id="{CF3300C4-3C4F-4CA3-9E65-7B6D2338EE71}"/>
              </a:ext>
            </a:extLst>
          </p:cNvPr>
          <p:cNvSpPr/>
          <p:nvPr/>
        </p:nvSpPr>
        <p:spPr bwMode="auto">
          <a:xfrm>
            <a:off x="1727200" y="957263"/>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4" name="8 Rectángulo">
            <a:extLst>
              <a:ext uri="{FF2B5EF4-FFF2-40B4-BE49-F238E27FC236}">
                <a16:creationId xmlns="" xmlns:a16="http://schemas.microsoft.com/office/drawing/2014/main" id="{99ECB124-C017-4435-A679-B3014463594F}"/>
              </a:ext>
            </a:extLst>
          </p:cNvPr>
          <p:cNvSpPr>
            <a:spLocks noChangeArrowheads="1"/>
          </p:cNvSpPr>
          <p:nvPr/>
        </p:nvSpPr>
        <p:spPr bwMode="auto">
          <a:xfrm>
            <a:off x="1727200" y="1352550"/>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Investments in capital, quasi-capital and guarantee funds</a:t>
            </a:r>
          </a:p>
        </p:txBody>
      </p:sp>
      <p:pic>
        <p:nvPicPr>
          <p:cNvPr id="2" name="Imagen 1"/>
          <p:cNvPicPr>
            <a:picLocks noChangeAspect="1"/>
          </p:cNvPicPr>
          <p:nvPr/>
        </p:nvPicPr>
        <p:blipFill>
          <a:blip r:embed="rId3"/>
          <a:stretch>
            <a:fillRect/>
          </a:stretch>
        </p:blipFill>
        <p:spPr>
          <a:xfrm>
            <a:off x="2367192" y="1717675"/>
            <a:ext cx="5652628" cy="1834852"/>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0"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1"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2"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5"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7652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39 Rectángulo">
            <a:extLst>
              <a:ext uri="{FF2B5EF4-FFF2-40B4-BE49-F238E27FC236}">
                <a16:creationId xmlns="" xmlns:a16="http://schemas.microsoft.com/office/drawing/2014/main" id="{33DC338D-8110-4072-9923-C22CDE0B76B9}"/>
              </a:ext>
            </a:extLst>
          </p:cNvPr>
          <p:cNvSpPr/>
          <p:nvPr/>
        </p:nvSpPr>
        <p:spPr>
          <a:xfrm>
            <a:off x="323850" y="6524625"/>
            <a:ext cx="882015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 name="40 Rectángulo">
            <a:extLst>
              <a:ext uri="{FF2B5EF4-FFF2-40B4-BE49-F238E27FC236}">
                <a16:creationId xmlns="" xmlns:a16="http://schemas.microsoft.com/office/drawing/2014/main" id="{5E86E849-2207-4E6C-B0F4-8C864022CC38}"/>
              </a:ext>
            </a:extLst>
          </p:cNvPr>
          <p:cNvSpPr/>
          <p:nvPr/>
        </p:nvSpPr>
        <p:spPr>
          <a:xfrm>
            <a:off x="323850" y="6742113"/>
            <a:ext cx="8820150" cy="142875"/>
          </a:xfrm>
          <a:prstGeom prst="rect">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AB41C121-9F75-4646-9BEB-6558E2EAE873}"/>
              </a:ext>
            </a:extLst>
          </p:cNvPr>
          <p:cNvSpPr>
            <a:spLocks noGrp="1"/>
          </p:cNvSpPr>
          <p:nvPr>
            <p:ph type="sldNum" sz="quarter" idx="12"/>
          </p:nvPr>
        </p:nvSpPr>
        <p:spPr bwMode="auto">
          <a:xfrm>
            <a:off x="8316913" y="6524625"/>
            <a:ext cx="587375" cy="222250"/>
          </a:xfrm>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fld id="{3824159A-878A-4934-82FC-745B5588E842}" type="slidenum">
              <a:rPr lang="es-ES" altLang="es-ES" sz="1600" b="1">
                <a:solidFill>
                  <a:srgbClr val="FFC000"/>
                </a:solidFill>
              </a:rPr>
              <a:pPr eaLnBrk="1" hangingPunct="1">
                <a:spcBef>
                  <a:spcPct val="0"/>
                </a:spcBef>
                <a:buFontTx/>
                <a:buNone/>
              </a:pPr>
              <a:t>9</a:t>
            </a:fld>
            <a:endParaRPr lang="en-GB" altLang="es-ES" sz="1600" b="1">
              <a:solidFill>
                <a:srgbClr val="FFC000"/>
              </a:solidFill>
            </a:endParaRPr>
          </a:p>
        </p:txBody>
      </p:sp>
      <p:sp>
        <p:nvSpPr>
          <p:cNvPr id="30" name="29 Rectángulo">
            <a:extLst>
              <a:ext uri="{FF2B5EF4-FFF2-40B4-BE49-F238E27FC236}">
                <a16:creationId xmlns="" xmlns:a16="http://schemas.microsoft.com/office/drawing/2014/main" id="{9A1423DB-1EFB-4091-9F32-E286956DF2EE}"/>
              </a:ext>
            </a:extLst>
          </p:cNvPr>
          <p:cNvSpPr/>
          <p:nvPr/>
        </p:nvSpPr>
        <p:spPr>
          <a:xfrm>
            <a:off x="1592263" y="1484313"/>
            <a:ext cx="3597275" cy="4570412"/>
          </a:xfrm>
          <a:prstGeom prst="rect">
            <a:avLst/>
          </a:prstGeom>
        </p:spPr>
        <p:txBody>
          <a:bodyPr>
            <a:spAutoFit/>
          </a:bodyPr>
          <a:lstStyle/>
          <a:p>
            <a:pPr algn="just">
              <a:defRPr/>
            </a:pPr>
            <a:r>
              <a:rPr lang="en-GB" sz="900" dirty="0">
                <a:solidFill>
                  <a:schemeClr val="accent2">
                    <a:lumMod val="75000"/>
                  </a:schemeClr>
                </a:solidFill>
                <a:latin typeface="Gill Sans"/>
              </a:rPr>
              <a:t>The verification of the annual accounts as at 31 December 2016 relates to Instituto de Crédito Oficial and its subsidiaries. The verification process was carried out by audit firm Ernst &amp; Young, culminating in the release of the corresponding report on 28 March 2017.</a:t>
            </a:r>
          </a:p>
          <a:p>
            <a:pPr algn="just">
              <a:defRPr/>
            </a:pPr>
            <a:endParaRPr lang="en-GB" sz="500" dirty="0">
              <a:solidFill>
                <a:schemeClr val="accent2">
                  <a:lumMod val="75000"/>
                </a:schemeClr>
              </a:solidFill>
              <a:latin typeface="Gill Sans"/>
              <a:cs typeface="Arial" charset="0"/>
            </a:endParaRPr>
          </a:p>
          <a:p>
            <a:pPr algn="just">
              <a:defRPr/>
            </a:pPr>
            <a:r>
              <a:rPr lang="en-GB" sz="900" dirty="0">
                <a:solidFill>
                  <a:schemeClr val="accent2">
                    <a:lumMod val="75000"/>
                  </a:schemeClr>
                </a:solidFill>
                <a:latin typeface="Gill Sans"/>
              </a:rPr>
              <a:t>The following items are extracted from that report:</a:t>
            </a:r>
          </a:p>
          <a:p>
            <a:pPr algn="just">
              <a:defRPr/>
            </a:pPr>
            <a:endParaRPr lang="en-GB" sz="500" dirty="0">
              <a:solidFill>
                <a:schemeClr val="accent2">
                  <a:lumMod val="75000"/>
                </a:schemeClr>
              </a:solidFill>
              <a:latin typeface="Gill Sans"/>
              <a:cs typeface="Arial" charset="0"/>
            </a:endParaRPr>
          </a:p>
          <a:p>
            <a:pPr marL="171450" indent="-171450" algn="just">
              <a:buFont typeface="Arial" pitchFamily="34" charset="0"/>
              <a:buChar char="•"/>
              <a:defRPr/>
            </a:pPr>
            <a:r>
              <a:rPr lang="en-GB" sz="900" dirty="0">
                <a:solidFill>
                  <a:schemeClr val="accent2">
                    <a:lumMod val="75000"/>
                  </a:schemeClr>
                </a:solidFill>
                <a:latin typeface="Gill Sans"/>
              </a:rPr>
              <a:t>The audited accounts comprise the consolidated balance sheet as at 31 December 2016, the consolidated profit and loss account, the consolidated statement of changes in net assets, the consolidated cash flow statement and the consolidated report.</a:t>
            </a:r>
          </a:p>
          <a:p>
            <a:pPr algn="just">
              <a:defRPr/>
            </a:pPr>
            <a:endParaRPr lang="en-GB" sz="500" dirty="0">
              <a:solidFill>
                <a:schemeClr val="accent2">
                  <a:lumMod val="75000"/>
                </a:schemeClr>
              </a:solidFill>
              <a:latin typeface="Gill Sans"/>
              <a:cs typeface="Arial" charset="0"/>
            </a:endParaRPr>
          </a:p>
          <a:p>
            <a:pPr marL="171450" indent="-171450" algn="just">
              <a:buFont typeface="Arial" pitchFamily="34" charset="0"/>
              <a:buChar char="•"/>
              <a:defRPr/>
            </a:pPr>
            <a:r>
              <a:rPr lang="en-GB" sz="900" dirty="0">
                <a:solidFill>
                  <a:schemeClr val="accent2">
                    <a:lumMod val="75000"/>
                  </a:schemeClr>
                </a:solidFill>
                <a:latin typeface="Gill Sans"/>
              </a:rPr>
              <a:t>The audit was carried out in accordance with current Spanish regulations.</a:t>
            </a:r>
          </a:p>
          <a:p>
            <a:pPr algn="just">
              <a:defRPr/>
            </a:pPr>
            <a:endParaRPr lang="en-GB" sz="500" dirty="0">
              <a:solidFill>
                <a:schemeClr val="accent2">
                  <a:lumMod val="75000"/>
                </a:schemeClr>
              </a:solidFill>
              <a:latin typeface="Gill Sans"/>
              <a:cs typeface="Arial" charset="0"/>
            </a:endParaRPr>
          </a:p>
          <a:p>
            <a:pPr marL="171450" indent="-171450" algn="just">
              <a:buFont typeface="Arial" pitchFamily="34" charset="0"/>
              <a:buChar char="•"/>
              <a:defRPr/>
            </a:pPr>
            <a:r>
              <a:rPr lang="en-GB" sz="900" dirty="0">
                <a:solidFill>
                  <a:schemeClr val="accent2">
                    <a:lumMod val="75000"/>
                  </a:schemeClr>
                </a:solidFill>
                <a:latin typeface="Gill Sans"/>
              </a:rPr>
              <a:t>The audit evidence obtained provides a sufficient and adequate picture for the audit opinion reflected in the report to issued.</a:t>
            </a:r>
          </a:p>
          <a:p>
            <a:pPr marL="171450" indent="-171450" algn="just">
              <a:buFont typeface="Arial" pitchFamily="34" charset="0"/>
              <a:buChar char="•"/>
              <a:defRPr/>
            </a:pPr>
            <a:endParaRPr lang="en-GB" sz="500" dirty="0">
              <a:solidFill>
                <a:schemeClr val="accent2">
                  <a:lumMod val="75000"/>
                </a:schemeClr>
              </a:solidFill>
              <a:latin typeface="Gill Sans"/>
              <a:cs typeface="Arial" charset="0"/>
            </a:endParaRPr>
          </a:p>
          <a:p>
            <a:pPr marL="171450" indent="-171450" algn="just">
              <a:buFont typeface="Arial" pitchFamily="34" charset="0"/>
              <a:buChar char="•"/>
              <a:defRPr/>
            </a:pPr>
            <a:r>
              <a:rPr lang="en-GB" sz="900" dirty="0">
                <a:solidFill>
                  <a:schemeClr val="accent2">
                    <a:lumMod val="75000"/>
                  </a:schemeClr>
                </a:solidFill>
                <a:latin typeface="Gill Sans"/>
              </a:rPr>
              <a:t>The consolidated annual accounts offer, in every significant respect, an accurate reflection of the consolidated assets and the consolidated financial position, in addition to the consolidated results and the consolidated cash flows according to the International Financial Reporting Standards adopted by the European Union and other regulatory provisions concerning financial reporting applicable in Spain.</a:t>
            </a:r>
          </a:p>
          <a:p>
            <a:pPr marL="171450" indent="-171450" algn="just">
              <a:buFont typeface="Arial" pitchFamily="34" charset="0"/>
              <a:buChar char="•"/>
              <a:defRPr/>
            </a:pPr>
            <a:endParaRPr lang="en-GB" sz="500" dirty="0">
              <a:solidFill>
                <a:schemeClr val="accent2">
                  <a:lumMod val="75000"/>
                </a:schemeClr>
              </a:solidFill>
              <a:latin typeface="Gill Sans"/>
              <a:cs typeface="Arial" charset="0"/>
            </a:endParaRPr>
          </a:p>
          <a:p>
            <a:pPr marL="171450" indent="-171450" algn="just">
              <a:buFont typeface="Arial" pitchFamily="34" charset="0"/>
              <a:buChar char="•"/>
              <a:defRPr/>
            </a:pPr>
            <a:r>
              <a:rPr lang="en-GB" sz="900" dirty="0">
                <a:solidFill>
                  <a:schemeClr val="accent2">
                    <a:lumMod val="75000"/>
                  </a:schemeClr>
                </a:solidFill>
                <a:latin typeface="Gill Sans"/>
              </a:rPr>
              <a:t>The consolidated management report contains the relevant explanations given by the chairman of ICO and the accounting information it contains matches the information contained in the consolidated annual accounts.</a:t>
            </a:r>
          </a:p>
        </p:txBody>
      </p:sp>
      <p:pic>
        <p:nvPicPr>
          <p:cNvPr id="10246" name="Picture 3">
            <a:extLst>
              <a:ext uri="{FF2B5EF4-FFF2-40B4-BE49-F238E27FC236}">
                <a16:creationId xmlns="" xmlns:a16="http://schemas.microsoft.com/office/drawing/2014/main" id="{0D0C8808-D497-47F8-A8B6-87F31E37B30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83213" y="1300163"/>
            <a:ext cx="3328987" cy="47783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3" name="92 Rectángulo">
            <a:extLst>
              <a:ext uri="{FF2B5EF4-FFF2-40B4-BE49-F238E27FC236}">
                <a16:creationId xmlns="" xmlns:a16="http://schemas.microsoft.com/office/drawing/2014/main" id="{A48A63A0-07C5-4D0D-AB65-640E69A2564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sz="600"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ABOUT THIS REPORT</a:t>
            </a:r>
            <a:endParaRPr lang="en-GB" dirty="0">
              <a:solidFill>
                <a:srgbClr val="9E1B34"/>
              </a:solidFill>
              <a:latin typeface="Gill Sans"/>
            </a:endParaRPr>
          </a:p>
        </p:txBody>
      </p:sp>
      <p:pic>
        <p:nvPicPr>
          <p:cNvPr id="10248" name="Picture 2">
            <a:extLst>
              <a:ext uri="{FF2B5EF4-FFF2-40B4-BE49-F238E27FC236}">
                <a16:creationId xmlns="" xmlns:a16="http://schemas.microsoft.com/office/drawing/2014/main" id="{BA2BBF98-12C8-41CB-97CA-3FFC9722C5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80400"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9" name="8 Rectángulo">
            <a:extLst>
              <a:ext uri="{FF2B5EF4-FFF2-40B4-BE49-F238E27FC236}">
                <a16:creationId xmlns="" xmlns:a16="http://schemas.microsoft.com/office/drawing/2014/main" id="{D17593F1-A19E-410B-A020-15667CE2E9FD}"/>
              </a:ext>
            </a:extLst>
          </p:cNvPr>
          <p:cNvSpPr>
            <a:spLocks noChangeArrowheads="1"/>
          </p:cNvSpPr>
          <p:nvPr/>
        </p:nvSpPr>
        <p:spPr bwMode="auto">
          <a:xfrm>
            <a:off x="1592263" y="914400"/>
            <a:ext cx="7192962" cy="27781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GB" altLang="es-ES" sz="1200" b="1">
                <a:solidFill>
                  <a:srgbClr val="9E1B34"/>
                </a:solidFill>
                <a:latin typeface="Gill Sans"/>
              </a:rPr>
              <a:t>EXTERNAL VERIFICATION</a:t>
            </a:r>
          </a:p>
        </p:txBody>
      </p:sp>
      <p:sp>
        <p:nvSpPr>
          <p:cNvPr id="39" name="38 Rectángulo">
            <a:extLst>
              <a:ext uri="{FF2B5EF4-FFF2-40B4-BE49-F238E27FC236}">
                <a16:creationId xmlns="" xmlns:a16="http://schemas.microsoft.com/office/drawing/2014/main" id="{847E17CE-3339-43A8-B784-72B973643070}"/>
              </a:ext>
            </a:extLst>
          </p:cNvPr>
          <p:cNvSpPr/>
          <p:nvPr/>
        </p:nvSpPr>
        <p:spPr>
          <a:xfrm>
            <a:off x="1593849" y="6129338"/>
            <a:ext cx="7191375" cy="338554"/>
          </a:xfrm>
          <a:prstGeom prst="rect">
            <a:avLst/>
          </a:prstGeom>
        </p:spPr>
        <p:txBody>
          <a:bodyPr wrap="square">
            <a:spAutoFit/>
          </a:bodyPr>
          <a:lstStyle/>
          <a:p>
            <a:pPr algn="just">
              <a:defRPr/>
            </a:pPr>
            <a:r>
              <a:rPr lang="en-GB" sz="800" i="1" dirty="0">
                <a:solidFill>
                  <a:schemeClr val="accent2">
                    <a:lumMod val="75000"/>
                  </a:schemeClr>
                </a:solidFill>
                <a:latin typeface="Gill Sans"/>
              </a:rPr>
              <a:t>Note: The full report can be accessed at:</a:t>
            </a:r>
          </a:p>
          <a:p>
            <a:pPr algn="just">
              <a:defRPr/>
            </a:pPr>
            <a:r>
              <a:rPr lang="en-GB" sz="800" i="1" dirty="0">
                <a:solidFill>
                  <a:schemeClr val="accent2">
                    <a:lumMod val="75000"/>
                  </a:schemeClr>
                </a:solidFill>
                <a:latin typeface="Gill Sans"/>
              </a:rPr>
              <a:t>https://www.ico.es/documents/15125/1241288/Annual+accounts+report+prepared+by+the+external+audit+firm/abb33972-8c73-4cc5-ba97-8299aaee6bdc</a:t>
            </a:r>
          </a:p>
        </p:txBody>
      </p:sp>
      <p:grpSp>
        <p:nvGrpSpPr>
          <p:cNvPr id="55"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6"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7"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8"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9"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60"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61"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62"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63"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64"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65"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6"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7"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4" name="23 Grupo"/>
          <p:cNvGrpSpPr/>
          <p:nvPr/>
        </p:nvGrpSpPr>
        <p:grpSpPr>
          <a:xfrm>
            <a:off x="93663" y="5481228"/>
            <a:ext cx="1320800" cy="684622"/>
            <a:chOff x="93663" y="5481228"/>
            <a:chExt cx="1320800" cy="684622"/>
          </a:xfrm>
        </p:grpSpPr>
        <p:sp>
          <p:nvSpPr>
            <p:cNvPr id="25"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26"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F2C72F30-48FA-4D97-8C40-826F1156DF0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08DD4555-158A-4C28-ADB9-4AFCFA6A3DE3}"/>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E7C1A198-E017-46A4-B5E5-7E7A702C75B3}"/>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7ACCC81E-AD33-46F5-A47B-AE52B86CE48B}" type="slidenum">
              <a:rPr lang="es-ES" altLang="es-ES" sz="1600" b="1">
                <a:solidFill>
                  <a:srgbClr val="FFC000"/>
                </a:solidFill>
              </a:rPr>
              <a:pPr algn="r" eaLnBrk="1" hangingPunct="1">
                <a:spcBef>
                  <a:spcPct val="0"/>
                </a:spcBef>
                <a:buFontTx/>
                <a:buNone/>
              </a:pPr>
              <a:t>90</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B202E037-2BC9-42B2-8D1C-22905B958D10}"/>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3190" name="Picture 2">
            <a:extLst>
              <a:ext uri="{FF2B5EF4-FFF2-40B4-BE49-F238E27FC236}">
                <a16:creationId xmlns="" xmlns:a16="http://schemas.microsoft.com/office/drawing/2014/main" id="{7F02521B-7000-49D8-A8B1-B4E74BAC63E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191" name="AutoShape 6" descr="Resultado de imagen de imagen de calendario 2016">
            <a:extLst>
              <a:ext uri="{FF2B5EF4-FFF2-40B4-BE49-F238E27FC236}">
                <a16:creationId xmlns="" xmlns:a16="http://schemas.microsoft.com/office/drawing/2014/main" id="{1B98F875-DD73-44FB-A3AD-C42311C7C12A}"/>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3192" name="AutoShape 8" descr="Resultado de imagen de imagen de calendario 2016">
            <a:extLst>
              <a:ext uri="{FF2B5EF4-FFF2-40B4-BE49-F238E27FC236}">
                <a16:creationId xmlns="" xmlns:a16="http://schemas.microsoft.com/office/drawing/2014/main" id="{8860F09A-9487-4F42-A19F-C79D0524ADBA}"/>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3193" name="AutoShape 12" descr="Resultado de imagen de imagen de verificacion">
            <a:extLst>
              <a:ext uri="{FF2B5EF4-FFF2-40B4-BE49-F238E27FC236}">
                <a16:creationId xmlns="" xmlns:a16="http://schemas.microsoft.com/office/drawing/2014/main" id="{458B934B-A2F4-434E-9E6C-5E43F19D1CE1}"/>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3194" name="AutoShape 14" descr="Resultado de imagen de imagen de verificacion">
            <a:extLst>
              <a:ext uri="{FF2B5EF4-FFF2-40B4-BE49-F238E27FC236}">
                <a16:creationId xmlns="" xmlns:a16="http://schemas.microsoft.com/office/drawing/2014/main" id="{C1A70774-E28A-42F9-8277-E8A2F7FCCA44}"/>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3195" name="AutoShape 46" descr="Resultado de imagen de ii ico sustainable bond forum">
            <a:extLst>
              <a:ext uri="{FF2B5EF4-FFF2-40B4-BE49-F238E27FC236}">
                <a16:creationId xmlns="" xmlns:a16="http://schemas.microsoft.com/office/drawing/2014/main" id="{D6FDEDA5-EC8D-4A52-98F3-6CC62AD6C721}"/>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3196" name="1 CuadroTexto">
            <a:extLst>
              <a:ext uri="{FF2B5EF4-FFF2-40B4-BE49-F238E27FC236}">
                <a16:creationId xmlns="" xmlns:a16="http://schemas.microsoft.com/office/drawing/2014/main" id="{4553E21B-2596-4C9F-843A-FDB01994D386}"/>
              </a:ext>
            </a:extLst>
          </p:cNvPr>
          <p:cNvSpPr txBox="1">
            <a:spLocks noChangeArrowheads="1"/>
          </p:cNvSpPr>
          <p:nvPr/>
        </p:nvSpPr>
        <p:spPr bwMode="auto">
          <a:xfrm>
            <a:off x="1727200" y="1979613"/>
            <a:ext cx="6932613"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 typeface="Arial" panose="020B0604020202020204" pitchFamily="34" charset="0"/>
              <a:buNone/>
            </a:pPr>
            <a:r>
              <a:rPr lang="en-GB" altLang="es-ES" sz="1000">
                <a:solidFill>
                  <a:srgbClr val="9E1B34"/>
                </a:solidFill>
                <a:latin typeface="Gill Sans"/>
              </a:rPr>
              <a:t>AXIS, through FOND-ICO Pyme, has also collaborated in the implementation of different European initiatives to promote alternatives to bank financing in Spain, such as Fondo Isabel la Católica and Fondo NEOTEC.</a:t>
            </a:r>
          </a:p>
          <a:p>
            <a:pPr algn="just" eaLnBrk="1" hangingPunct="1">
              <a:spcBef>
                <a:spcPct val="0"/>
              </a:spcBef>
              <a:buFont typeface="Arial" panose="020B0604020202020204" pitchFamily="34" charset="0"/>
              <a:buNone/>
            </a:pPr>
            <a:endParaRPr lang="en-GB" altLang="es-ES" sz="500">
              <a:solidFill>
                <a:srgbClr val="9E1B34"/>
              </a:solidFill>
              <a:latin typeface="Gill Sans"/>
            </a:endParaRPr>
          </a:p>
          <a:p>
            <a:pPr algn="just" eaLnBrk="1" hangingPunct="1">
              <a:spcBef>
                <a:spcPct val="0"/>
              </a:spcBef>
              <a:buFont typeface="Arial" panose="020B0604020202020204" pitchFamily="34" charset="0"/>
              <a:buNone/>
            </a:pPr>
            <a:r>
              <a:rPr lang="en-GB" altLang="es-ES" sz="1000">
                <a:solidFill>
                  <a:srgbClr val="9E1B34"/>
                </a:solidFill>
                <a:latin typeface="Gill Sans"/>
              </a:rPr>
              <a:t>• In order to cover the even earlier phases associated with entrepreneurship, in 2012, FOND-ICO Pyme, together with the EIF and the NEOTEC initiative, formed the “Fondo Isabel La Católica - European Angels Fund” to support investment by business angels. This pan-European project seeks to help Spanish entrepreneurs through the involvement of professional investors and business angels in the initial stages of their projects.</a:t>
            </a:r>
          </a:p>
          <a:p>
            <a:pPr algn="just" eaLnBrk="1" hangingPunct="1">
              <a:spcBef>
                <a:spcPct val="0"/>
              </a:spcBef>
              <a:buFont typeface="Arial" panose="020B0604020202020204" pitchFamily="34" charset="0"/>
              <a:buNone/>
            </a:pPr>
            <a:endParaRPr lang="en-GB" altLang="es-ES" sz="500">
              <a:solidFill>
                <a:srgbClr val="9E1B34"/>
              </a:solidFill>
              <a:latin typeface="Gill Sans"/>
            </a:endParaRPr>
          </a:p>
          <a:p>
            <a:pPr algn="just" eaLnBrk="1" hangingPunct="1">
              <a:spcBef>
                <a:spcPct val="0"/>
              </a:spcBef>
              <a:buFont typeface="Arial" panose="020B0604020202020204" pitchFamily="34" charset="0"/>
              <a:buNone/>
            </a:pPr>
            <a:r>
              <a:rPr lang="en-GB" altLang="es-ES" sz="1000">
                <a:solidFill>
                  <a:srgbClr val="9E1B34"/>
                </a:solidFill>
                <a:latin typeface="Gill Sans"/>
              </a:rPr>
              <a:t>This fund was initially established with €30 million and is managed by the EIF. At the end of 2016, the initiative had entered into over €18 million of investment commitments through co-investment agreements with 12 business angels that have now invested in 48 companies.</a:t>
            </a:r>
          </a:p>
          <a:p>
            <a:pPr algn="just" eaLnBrk="1" hangingPunct="1">
              <a:spcBef>
                <a:spcPct val="0"/>
              </a:spcBef>
              <a:buFont typeface="Arial" panose="020B0604020202020204" pitchFamily="34" charset="0"/>
              <a:buNone/>
            </a:pPr>
            <a:endParaRPr lang="en-GB" altLang="es-ES" sz="500">
              <a:solidFill>
                <a:srgbClr val="9E1B34"/>
              </a:solidFill>
              <a:latin typeface="Gill Sans"/>
            </a:endParaRPr>
          </a:p>
          <a:p>
            <a:pPr algn="just" eaLnBrk="1" hangingPunct="1">
              <a:spcBef>
                <a:spcPct val="0"/>
              </a:spcBef>
              <a:buFont typeface="Arial" panose="020B0604020202020204" pitchFamily="34" charset="0"/>
              <a:buNone/>
            </a:pPr>
            <a:r>
              <a:rPr lang="en-GB" altLang="es-ES" sz="1000">
                <a:solidFill>
                  <a:srgbClr val="9E1B34"/>
                </a:solidFill>
                <a:latin typeface="Gill Sans"/>
              </a:rPr>
              <a:t>• NEOTEC was created in 2006. It focuses on innovative companies with a strong technology component, in the earliest stages of their development. It is managed by the EIF, with an investment of €183 million in 12 funds and two co-investment funds.</a:t>
            </a:r>
          </a:p>
        </p:txBody>
      </p:sp>
      <p:sp>
        <p:nvSpPr>
          <p:cNvPr id="31" name="9 Rectángulo">
            <a:extLst>
              <a:ext uri="{FF2B5EF4-FFF2-40B4-BE49-F238E27FC236}">
                <a16:creationId xmlns="" xmlns:a16="http://schemas.microsoft.com/office/drawing/2014/main" id="{D41A9DD5-4792-487B-9A12-E94116984524}"/>
              </a:ext>
            </a:extLst>
          </p:cNvPr>
          <p:cNvSpPr/>
          <p:nvPr/>
        </p:nvSpPr>
        <p:spPr bwMode="auto">
          <a:xfrm>
            <a:off x="1727200" y="957263"/>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2" name="8 Rectángulo">
            <a:extLst>
              <a:ext uri="{FF2B5EF4-FFF2-40B4-BE49-F238E27FC236}">
                <a16:creationId xmlns="" xmlns:a16="http://schemas.microsoft.com/office/drawing/2014/main" id="{8AFA99C8-8E86-4F75-8B66-2F9B318E9F0A}"/>
              </a:ext>
            </a:extLst>
          </p:cNvPr>
          <p:cNvSpPr>
            <a:spLocks noChangeArrowheads="1"/>
          </p:cNvSpPr>
          <p:nvPr/>
        </p:nvSpPr>
        <p:spPr bwMode="auto">
          <a:xfrm>
            <a:off x="1727200" y="1352550"/>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Investments in capital, quasi-capital and guarantee funds</a:t>
            </a:r>
          </a:p>
        </p:txBody>
      </p:sp>
      <p:pic>
        <p:nvPicPr>
          <p:cNvPr id="2" name="Imagen 1"/>
          <p:cNvPicPr>
            <a:picLocks noChangeAspect="1"/>
          </p:cNvPicPr>
          <p:nvPr/>
        </p:nvPicPr>
        <p:blipFill>
          <a:blip r:embed="rId3"/>
          <a:stretch>
            <a:fillRect/>
          </a:stretch>
        </p:blipFill>
        <p:spPr>
          <a:xfrm>
            <a:off x="2555776" y="4195690"/>
            <a:ext cx="5651441" cy="1793948"/>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8"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9"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0"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4"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100983791"/>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42A3A5AC-16A9-430B-B412-665959A16AAD}"/>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8AFBD8DA-47D9-4EB1-A659-EC2ED176F99B}"/>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915E28CA-4062-45C9-ABA6-0629775EF7FC}"/>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0D02FC6D-96F0-4E4F-BFB2-6AAD65670CA2}" type="slidenum">
              <a:rPr lang="es-ES" altLang="es-ES" sz="1600" b="1">
                <a:solidFill>
                  <a:srgbClr val="FFC000"/>
                </a:solidFill>
              </a:rPr>
              <a:pPr algn="r" eaLnBrk="1" hangingPunct="1">
                <a:spcBef>
                  <a:spcPct val="0"/>
                </a:spcBef>
                <a:buFontTx/>
                <a:buNone/>
              </a:pPr>
              <a:t>91</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955DB0E4-8AC4-4F96-8DAE-48227587E117}"/>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4214" name="Picture 2">
            <a:extLst>
              <a:ext uri="{FF2B5EF4-FFF2-40B4-BE49-F238E27FC236}">
                <a16:creationId xmlns="" xmlns:a16="http://schemas.microsoft.com/office/drawing/2014/main" id="{C1240926-1520-4F14-B3DD-479FF37B28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5" name="AutoShape 6" descr="Resultado de imagen de imagen de calendario 2016">
            <a:extLst>
              <a:ext uri="{FF2B5EF4-FFF2-40B4-BE49-F238E27FC236}">
                <a16:creationId xmlns="" xmlns:a16="http://schemas.microsoft.com/office/drawing/2014/main" id="{C9FEE721-A045-42BF-A25F-743730D104D8}"/>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4216" name="AutoShape 8" descr="Resultado de imagen de imagen de calendario 2016">
            <a:extLst>
              <a:ext uri="{FF2B5EF4-FFF2-40B4-BE49-F238E27FC236}">
                <a16:creationId xmlns="" xmlns:a16="http://schemas.microsoft.com/office/drawing/2014/main" id="{B8CB5E03-8614-43CB-AB00-9B1A1CAA116A}"/>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4217" name="AutoShape 12" descr="Resultado de imagen de imagen de verificacion">
            <a:extLst>
              <a:ext uri="{FF2B5EF4-FFF2-40B4-BE49-F238E27FC236}">
                <a16:creationId xmlns="" xmlns:a16="http://schemas.microsoft.com/office/drawing/2014/main" id="{E7AB8E32-D554-45F7-B705-C8D0AC7CCB12}"/>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4218" name="AutoShape 14" descr="Resultado de imagen de imagen de verificacion">
            <a:extLst>
              <a:ext uri="{FF2B5EF4-FFF2-40B4-BE49-F238E27FC236}">
                <a16:creationId xmlns="" xmlns:a16="http://schemas.microsoft.com/office/drawing/2014/main" id="{4ECB09F3-BE95-4CB7-BFBD-210A6229A2F7}"/>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4219" name="AutoShape 46" descr="Resultado de imagen de ii ico sustainable bond forum">
            <a:extLst>
              <a:ext uri="{FF2B5EF4-FFF2-40B4-BE49-F238E27FC236}">
                <a16:creationId xmlns="" xmlns:a16="http://schemas.microsoft.com/office/drawing/2014/main" id="{7AAF238A-F184-4DF7-ACB0-7B42BDD8DEED}"/>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46" name="2 CuadroTexto">
            <a:extLst>
              <a:ext uri="{FF2B5EF4-FFF2-40B4-BE49-F238E27FC236}">
                <a16:creationId xmlns="" xmlns:a16="http://schemas.microsoft.com/office/drawing/2014/main" id="{22A25E5D-3226-4B00-8B20-366EE7F1FB92}"/>
              </a:ext>
            </a:extLst>
          </p:cNvPr>
          <p:cNvSpPr txBox="1">
            <a:spLocks noChangeArrowheads="1"/>
          </p:cNvSpPr>
          <p:nvPr/>
        </p:nvSpPr>
        <p:spPr bwMode="auto">
          <a:xfrm>
            <a:off x="1727200" y="1866900"/>
            <a:ext cx="6872288" cy="2400300"/>
          </a:xfrm>
          <a:prstGeom prst="rect">
            <a:avLst/>
          </a:prstGeom>
          <a:noFill/>
          <a:ln>
            <a:noFill/>
          </a:ln>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marL="714375" indent="-171450" algn="just" eaLnBrk="1" hangingPunct="1">
              <a:spcBef>
                <a:spcPct val="0"/>
              </a:spcBef>
              <a:buFont typeface="Wingdings" panose="05000000000000000000" pitchFamily="2" charset="2"/>
              <a:buChar char="§"/>
              <a:defRPr/>
            </a:pPr>
            <a:r>
              <a:rPr lang="en-GB" altLang="es-ES" sz="1000" b="1" dirty="0">
                <a:solidFill>
                  <a:srgbClr val="9E1B34"/>
                </a:solidFill>
                <a:latin typeface="Gill Sans" charset="0"/>
              </a:rPr>
              <a:t>FOND-ICO Infraestructuras, FCR</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This fund was created in 2011 with maximum available resources of €250 million and is scheduled to expire in 2034. It is a non-bank financing instrument that invests primarily in greenfield transport infrastructure, social, energy and environmental projects, both in Spain and abroad. </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The objective of this fund is to contribute to development, by supporting the construction and co-management of infrastructure projects, focusing on public-private partnership schemes. To that end, it provides project capital and minority capital or quasi-capital participations to infrastructure management firms. </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It acts over a stable, long-term investor, commitment timescale and according to market profitability criteria.  </a:t>
            </a:r>
          </a:p>
          <a:p>
            <a:pPr algn="just" eaLnBrk="1" hangingPunct="1">
              <a:spcBef>
                <a:spcPct val="0"/>
              </a:spcBef>
              <a:buFont typeface="Arial" pitchFamily="34" charset="0"/>
              <a:buNone/>
              <a:defRPr/>
            </a:pPr>
            <a:endParaRPr lang="en-GB" altLang="es-ES" sz="500" dirty="0">
              <a:solidFill>
                <a:srgbClr val="9E1B34"/>
              </a:solidFill>
              <a:latin typeface="Gill Sans" charset="0"/>
            </a:endParaRPr>
          </a:p>
          <a:p>
            <a:pPr algn="just" eaLnBrk="1" hangingPunct="1">
              <a:spcBef>
                <a:spcPct val="0"/>
              </a:spcBef>
              <a:buFont typeface="Arial" pitchFamily="34" charset="0"/>
              <a:buNone/>
              <a:defRPr/>
            </a:pPr>
            <a:r>
              <a:rPr lang="en-GB" altLang="es-ES" sz="1000" dirty="0">
                <a:solidFill>
                  <a:srgbClr val="9E1B34"/>
                </a:solidFill>
                <a:latin typeface="Gill Sans" charset="0"/>
              </a:rPr>
              <a:t>As at 31 December 2016, FOND-ICO Infraestructuras was involved in seven projects, having committed a total of €85 million, contributing to a total investment of €1.002 billion. By sector, 40% of the investment has been allocated to transport projects, 35% to social infrastructure projects and the remaining 25% to energy projects.</a:t>
            </a:r>
          </a:p>
        </p:txBody>
      </p:sp>
      <p:sp>
        <p:nvSpPr>
          <p:cNvPr id="31" name="9 Rectángulo">
            <a:extLst>
              <a:ext uri="{FF2B5EF4-FFF2-40B4-BE49-F238E27FC236}">
                <a16:creationId xmlns="" xmlns:a16="http://schemas.microsoft.com/office/drawing/2014/main" id="{3F50E788-7EEF-48E4-819E-13140AA873B1}"/>
              </a:ext>
            </a:extLst>
          </p:cNvPr>
          <p:cNvSpPr/>
          <p:nvPr/>
        </p:nvSpPr>
        <p:spPr bwMode="auto">
          <a:xfrm>
            <a:off x="1727200" y="992188"/>
            <a:ext cx="5183188" cy="315912"/>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2" name="8 Rectángulo">
            <a:extLst>
              <a:ext uri="{FF2B5EF4-FFF2-40B4-BE49-F238E27FC236}">
                <a16:creationId xmlns="" xmlns:a16="http://schemas.microsoft.com/office/drawing/2014/main" id="{1B865F68-502B-4202-A53A-63214BF76A3E}"/>
              </a:ext>
            </a:extLst>
          </p:cNvPr>
          <p:cNvSpPr>
            <a:spLocks noChangeArrowheads="1"/>
          </p:cNvSpPr>
          <p:nvPr/>
        </p:nvSpPr>
        <p:spPr bwMode="auto">
          <a:xfrm>
            <a:off x="1727200" y="13890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Investments in capital, quasi-capital and guarantee funds</a:t>
            </a:r>
          </a:p>
        </p:txBody>
      </p:sp>
      <p:pic>
        <p:nvPicPr>
          <p:cNvPr id="2" name="Imagen 1"/>
          <p:cNvPicPr>
            <a:picLocks noChangeAspect="1"/>
          </p:cNvPicPr>
          <p:nvPr/>
        </p:nvPicPr>
        <p:blipFill>
          <a:blip r:embed="rId3"/>
          <a:stretch>
            <a:fillRect/>
          </a:stretch>
        </p:blipFill>
        <p:spPr>
          <a:xfrm>
            <a:off x="2447764" y="4185914"/>
            <a:ext cx="5963052" cy="1751758"/>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9"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4"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84050487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FDE05681-4DBD-4294-B281-14B2F1630F1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1F6225B9-CB1D-476C-B165-FF5E202BA4D1}"/>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01C0C3B0-7FB3-4531-ACD0-CAFD7EF17206}"/>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CBB04D94-2A60-42CC-9582-10E295D3FA38}" type="slidenum">
              <a:rPr lang="es-ES" altLang="es-ES" sz="1600" b="1">
                <a:solidFill>
                  <a:srgbClr val="FFC000"/>
                </a:solidFill>
              </a:rPr>
              <a:pPr algn="r" eaLnBrk="1" hangingPunct="1">
                <a:spcBef>
                  <a:spcPct val="0"/>
                </a:spcBef>
                <a:buFontTx/>
                <a:buNone/>
              </a:pPr>
              <a:t>92</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AED302FD-4D12-4941-94B4-2145CDAF2F46}"/>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5238" name="Picture 2">
            <a:extLst>
              <a:ext uri="{FF2B5EF4-FFF2-40B4-BE49-F238E27FC236}">
                <a16:creationId xmlns="" xmlns:a16="http://schemas.microsoft.com/office/drawing/2014/main" id="{5DB75E72-991B-4930-B6D4-4F33F227744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9" name="AutoShape 6" descr="Resultado de imagen de imagen de calendario 2016">
            <a:extLst>
              <a:ext uri="{FF2B5EF4-FFF2-40B4-BE49-F238E27FC236}">
                <a16:creationId xmlns="" xmlns:a16="http://schemas.microsoft.com/office/drawing/2014/main" id="{5C1B234C-FF09-4F4B-8F5D-204927925D4B}"/>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5240" name="AutoShape 8" descr="Resultado de imagen de imagen de calendario 2016">
            <a:extLst>
              <a:ext uri="{FF2B5EF4-FFF2-40B4-BE49-F238E27FC236}">
                <a16:creationId xmlns="" xmlns:a16="http://schemas.microsoft.com/office/drawing/2014/main" id="{13EEFBEC-1185-46B5-8588-7D18779DD87E}"/>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5241" name="AutoShape 12" descr="Resultado de imagen de imagen de verificacion">
            <a:extLst>
              <a:ext uri="{FF2B5EF4-FFF2-40B4-BE49-F238E27FC236}">
                <a16:creationId xmlns="" xmlns:a16="http://schemas.microsoft.com/office/drawing/2014/main" id="{8B5C4511-2C5B-49F3-8005-113BD4BB3B97}"/>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5242" name="AutoShape 14" descr="Resultado de imagen de imagen de verificacion">
            <a:extLst>
              <a:ext uri="{FF2B5EF4-FFF2-40B4-BE49-F238E27FC236}">
                <a16:creationId xmlns="" xmlns:a16="http://schemas.microsoft.com/office/drawing/2014/main" id="{B74A37CD-E815-4613-82CA-A9C7BD127899}"/>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5243" name="AutoShape 46" descr="Resultado de imagen de ii ico sustainable bond forum">
            <a:extLst>
              <a:ext uri="{FF2B5EF4-FFF2-40B4-BE49-F238E27FC236}">
                <a16:creationId xmlns="" xmlns:a16="http://schemas.microsoft.com/office/drawing/2014/main" id="{7E25F4CD-99BB-477E-9DEF-38019EA61C9E}"/>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5244" name="43 Rectángulo">
            <a:extLst>
              <a:ext uri="{FF2B5EF4-FFF2-40B4-BE49-F238E27FC236}">
                <a16:creationId xmlns="" xmlns:a16="http://schemas.microsoft.com/office/drawing/2014/main" id="{AB2B6CF5-D59C-4C05-B53F-C980E65A9A3E}"/>
              </a:ext>
            </a:extLst>
          </p:cNvPr>
          <p:cNvSpPr>
            <a:spLocks noChangeArrowheads="1"/>
          </p:cNvSpPr>
          <p:nvPr/>
        </p:nvSpPr>
        <p:spPr bwMode="auto">
          <a:xfrm>
            <a:off x="1773238" y="1941513"/>
            <a:ext cx="6886575" cy="263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ICO contribution to the “Juncker Plan” through AXIS venture capital funds  </a:t>
            </a:r>
          </a:p>
          <a:p>
            <a:pPr algn="just" eaLnBrk="1" hangingPunct="1">
              <a:spcBef>
                <a:spcPct val="0"/>
              </a:spcBef>
              <a:buFontTx/>
              <a:buNone/>
            </a:pPr>
            <a:endParaRPr lang="en-GB" altLang="es-ES" sz="500" b="1">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Within the context of the Investment Plan for Europe (“Juncker Plan”), in 2016, ICO received two loans from the European Fund for Strategic Investments (EFSI) and the EIB, with a view to the funds being invested via FOND-ICO Global and FOND-ICO Infraestructuras. ICO is the first national promotional bank to have obtained financing under the plan and these two funds have become two of the most prominent vehicles for the “Juncker Plan” in Spain. With these transactions, ICO shares the risk in investments made by the two funds with the EIB, backed by the EFSI.</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objective of the EIB loan allocated to FOND-ICO Global for the sum of €250 million is to mobilise total investment of €4.6 billion to finance mid-cap companies in Spain and offer them an alternative source of financing to traditional loans.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purpose of the loan, amounting to €50 million, which is intended to finance the activity of FOND-ICO Infraestructuras, is to help Spanish companies to invest in infrastructure and energy with support for the capitalisation of projects. This credit facility will make it possible for the fund to increase its investments in infrastructure and energy projects, helping to speed up this type of investment in Spain and in other European Union countries.</a:t>
            </a:r>
          </a:p>
        </p:txBody>
      </p:sp>
      <p:sp>
        <p:nvSpPr>
          <p:cNvPr id="30" name="9 Rectángulo">
            <a:extLst>
              <a:ext uri="{FF2B5EF4-FFF2-40B4-BE49-F238E27FC236}">
                <a16:creationId xmlns="" xmlns:a16="http://schemas.microsoft.com/office/drawing/2014/main" id="{1EDB3C12-19C8-465F-9674-3EFDA386BB32}"/>
              </a:ext>
            </a:extLst>
          </p:cNvPr>
          <p:cNvSpPr/>
          <p:nvPr/>
        </p:nvSpPr>
        <p:spPr bwMode="auto">
          <a:xfrm>
            <a:off x="1773238" y="1160463"/>
            <a:ext cx="5184775" cy="3143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1" name="8 Rectángulo">
            <a:extLst>
              <a:ext uri="{FF2B5EF4-FFF2-40B4-BE49-F238E27FC236}">
                <a16:creationId xmlns="" xmlns:a16="http://schemas.microsoft.com/office/drawing/2014/main" id="{8770B62E-9FCA-4DB6-AD92-9930314E9059}"/>
              </a:ext>
            </a:extLst>
          </p:cNvPr>
          <p:cNvSpPr>
            <a:spLocks noChangeArrowheads="1"/>
          </p:cNvSpPr>
          <p:nvPr/>
        </p:nvSpPr>
        <p:spPr bwMode="auto">
          <a:xfrm>
            <a:off x="1773238" y="1555750"/>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Investments in capital, quasi-capital and guarantee funds</a:t>
            </a:r>
          </a:p>
        </p:txBody>
      </p:sp>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3"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47080140"/>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7667F61F-9AF3-40D6-B22D-B08553BD690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2BF6B542-A82F-444A-8F4A-E293F0DF8BEA}"/>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00E8D455-4534-4E65-884F-67BFF3E2AA60}"/>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926A143E-863A-47FB-B9D5-F77FFB7F9E6C}" type="slidenum">
              <a:rPr lang="es-ES" altLang="es-ES" sz="1600" b="1">
                <a:solidFill>
                  <a:srgbClr val="FFC000"/>
                </a:solidFill>
              </a:rPr>
              <a:pPr algn="r" eaLnBrk="1" hangingPunct="1">
                <a:spcBef>
                  <a:spcPct val="0"/>
                </a:spcBef>
                <a:buFontTx/>
                <a:buNone/>
              </a:pPr>
              <a:t>93</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105117AC-57C7-4730-B74A-238D4E82F7B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6262" name="Picture 2">
            <a:extLst>
              <a:ext uri="{FF2B5EF4-FFF2-40B4-BE49-F238E27FC236}">
                <a16:creationId xmlns="" xmlns:a16="http://schemas.microsoft.com/office/drawing/2014/main" id="{3C8F89FD-5CEB-4962-81B6-9C631E8802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63" name="AutoShape 6" descr="Resultado de imagen de imagen de calendario 2016">
            <a:extLst>
              <a:ext uri="{FF2B5EF4-FFF2-40B4-BE49-F238E27FC236}">
                <a16:creationId xmlns="" xmlns:a16="http://schemas.microsoft.com/office/drawing/2014/main" id="{C5BCE752-A519-47AC-9967-242FC6E2CE1C}"/>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6264" name="AutoShape 8" descr="Resultado de imagen de imagen de calendario 2016">
            <a:extLst>
              <a:ext uri="{FF2B5EF4-FFF2-40B4-BE49-F238E27FC236}">
                <a16:creationId xmlns="" xmlns:a16="http://schemas.microsoft.com/office/drawing/2014/main" id="{53AC37D8-F136-4A1B-BE47-A00078BBA8B1}"/>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6265" name="AutoShape 12" descr="Resultado de imagen de imagen de verificacion">
            <a:extLst>
              <a:ext uri="{FF2B5EF4-FFF2-40B4-BE49-F238E27FC236}">
                <a16:creationId xmlns="" xmlns:a16="http://schemas.microsoft.com/office/drawing/2014/main" id="{4E3259DC-E22B-48F0-A656-8F9B5A2D14C9}"/>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6266" name="AutoShape 14" descr="Resultado de imagen de imagen de verificacion">
            <a:extLst>
              <a:ext uri="{FF2B5EF4-FFF2-40B4-BE49-F238E27FC236}">
                <a16:creationId xmlns="" xmlns:a16="http://schemas.microsoft.com/office/drawing/2014/main" id="{48BDE1A7-60EF-4DCB-A3A0-407E1353FF6E}"/>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6267" name="AutoShape 46" descr="Resultado de imagen de ii ico sustainable bond forum">
            <a:extLst>
              <a:ext uri="{FF2B5EF4-FFF2-40B4-BE49-F238E27FC236}">
                <a16:creationId xmlns="" xmlns:a16="http://schemas.microsoft.com/office/drawing/2014/main" id="{3E3C2C0D-6516-4022-A05E-7597ECE2B7DD}"/>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6269" name="2 CuadroTexto">
            <a:extLst>
              <a:ext uri="{FF2B5EF4-FFF2-40B4-BE49-F238E27FC236}">
                <a16:creationId xmlns="" xmlns:a16="http://schemas.microsoft.com/office/drawing/2014/main" id="{16FA7829-92D9-46CC-A745-452720388736}"/>
              </a:ext>
            </a:extLst>
          </p:cNvPr>
          <p:cNvSpPr txBox="1">
            <a:spLocks noChangeArrowheads="1"/>
          </p:cNvSpPr>
          <p:nvPr/>
        </p:nvSpPr>
        <p:spPr bwMode="auto">
          <a:xfrm>
            <a:off x="1773238" y="1665288"/>
            <a:ext cx="6886575"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ICO, as a financial agency, handles certain transactions on behalf of the state, on the instructions of the government. ICO formalises, manages and carries out all financial tasks relating to these transactions, although the accounts for such transactions are kept separately and the corresponding balances do not form part of ICO's financial statements.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ICO continues to increase the amount of funds administered on behalf of the state. In 2016, public funds amounting to €163.437 billion were managed, which represents a year-on-year increase of 15.9%. Over the past five years, the outstanding balance of the funds administered on behalf of the state by ICO has multiplied more than threefold.</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Regional Financing Fund and the Local Authority Financing Fund are notable on account of the amount of funds managed. Over the course of the past five years, under these financing mechanisms, almost €93 billion of direct liquidity has been injected into the economy. This has been possible thanks to the payment of more than 11.7 million invoices, with more than 300,000 companies benefiting. Furthermore, €72.177 billion of local authority financial debt has been dealt with. </a:t>
            </a:r>
          </a:p>
        </p:txBody>
      </p:sp>
      <p:sp>
        <p:nvSpPr>
          <p:cNvPr id="31" name="9 Rectángulo">
            <a:extLst>
              <a:ext uri="{FF2B5EF4-FFF2-40B4-BE49-F238E27FC236}">
                <a16:creationId xmlns="" xmlns:a16="http://schemas.microsoft.com/office/drawing/2014/main" id="{FE6BF814-3E37-4ECD-BE55-3549E451CB6E}"/>
              </a:ext>
            </a:extLst>
          </p:cNvPr>
          <p:cNvSpPr/>
          <p:nvPr/>
        </p:nvSpPr>
        <p:spPr bwMode="auto">
          <a:xfrm>
            <a:off x="1773238" y="981075"/>
            <a:ext cx="5184775"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2" name="8 Rectángulo">
            <a:extLst>
              <a:ext uri="{FF2B5EF4-FFF2-40B4-BE49-F238E27FC236}">
                <a16:creationId xmlns="" xmlns:a16="http://schemas.microsoft.com/office/drawing/2014/main" id="{6C29455B-6BFC-4B06-809A-61BAE7C8D585}"/>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Transactions handled on behalf of the state</a:t>
            </a:r>
          </a:p>
        </p:txBody>
      </p:sp>
      <p:pic>
        <p:nvPicPr>
          <p:cNvPr id="2" name="Imagen 1"/>
          <p:cNvPicPr>
            <a:picLocks noChangeAspect="1"/>
          </p:cNvPicPr>
          <p:nvPr/>
        </p:nvPicPr>
        <p:blipFill>
          <a:blip r:embed="rId3"/>
          <a:stretch>
            <a:fillRect/>
          </a:stretch>
        </p:blipFill>
        <p:spPr>
          <a:xfrm>
            <a:off x="2339752" y="3610546"/>
            <a:ext cx="6145129" cy="2770782"/>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8"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9"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0"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1"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2"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3"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4"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5"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6"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7"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8"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9"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9" name="28 Grupo"/>
          <p:cNvGrpSpPr/>
          <p:nvPr/>
        </p:nvGrpSpPr>
        <p:grpSpPr>
          <a:xfrm>
            <a:off x="93663" y="5481228"/>
            <a:ext cx="1320800" cy="684622"/>
            <a:chOff x="93663" y="5481228"/>
            <a:chExt cx="1320800" cy="684622"/>
          </a:xfrm>
        </p:grpSpPr>
        <p:sp>
          <p:nvSpPr>
            <p:cNvPr id="30"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4"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73813224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EFA56F8D-4ECC-4795-814B-6407E1F2BF8F}"/>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5EB3780C-2E6E-452D-B561-C4DBCD961243}"/>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520195C6-0E1B-4230-940D-9370F56E717D}"/>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4691DB4F-C548-491E-8F23-4D6B4CD298C8}" type="slidenum">
              <a:rPr lang="es-ES" altLang="es-ES" sz="1600" b="1">
                <a:solidFill>
                  <a:srgbClr val="FFC000"/>
                </a:solidFill>
              </a:rPr>
              <a:pPr algn="r" eaLnBrk="1" hangingPunct="1">
                <a:spcBef>
                  <a:spcPct val="0"/>
                </a:spcBef>
                <a:buFontTx/>
                <a:buNone/>
              </a:pPr>
              <a:t>94</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6871A90C-44EA-420F-8DCD-CD13504A5AC4}"/>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7286" name="Picture 2">
            <a:extLst>
              <a:ext uri="{FF2B5EF4-FFF2-40B4-BE49-F238E27FC236}">
                <a16:creationId xmlns="" xmlns:a16="http://schemas.microsoft.com/office/drawing/2014/main" id="{1F830FCA-E1A0-43D8-92AF-F07ED663BE3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7" name="AutoShape 6" descr="Resultado de imagen de imagen de calendario 2016">
            <a:extLst>
              <a:ext uri="{FF2B5EF4-FFF2-40B4-BE49-F238E27FC236}">
                <a16:creationId xmlns="" xmlns:a16="http://schemas.microsoft.com/office/drawing/2014/main" id="{1D274153-E449-4DD6-9F45-5DC463B14193}"/>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7288" name="AutoShape 8" descr="Resultado de imagen de imagen de calendario 2016">
            <a:extLst>
              <a:ext uri="{FF2B5EF4-FFF2-40B4-BE49-F238E27FC236}">
                <a16:creationId xmlns="" xmlns:a16="http://schemas.microsoft.com/office/drawing/2014/main" id="{2EB3D673-5B44-4E52-953D-F02AE47D3A0B}"/>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7289" name="AutoShape 12" descr="Resultado de imagen de imagen de verificacion">
            <a:extLst>
              <a:ext uri="{FF2B5EF4-FFF2-40B4-BE49-F238E27FC236}">
                <a16:creationId xmlns="" xmlns:a16="http://schemas.microsoft.com/office/drawing/2014/main" id="{E5DC637D-3200-4D43-A615-794DDBB96F54}"/>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7290" name="AutoShape 14" descr="Resultado de imagen de imagen de verificacion">
            <a:extLst>
              <a:ext uri="{FF2B5EF4-FFF2-40B4-BE49-F238E27FC236}">
                <a16:creationId xmlns="" xmlns:a16="http://schemas.microsoft.com/office/drawing/2014/main" id="{8080E19D-F5AD-4C31-8A39-6D15C14AA0A4}"/>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7291" name="AutoShape 46" descr="Resultado de imagen de ii ico sustainable bond forum">
            <a:extLst>
              <a:ext uri="{FF2B5EF4-FFF2-40B4-BE49-F238E27FC236}">
                <a16:creationId xmlns="" xmlns:a16="http://schemas.microsoft.com/office/drawing/2014/main" id="{742FEDF9-C45C-47C5-ABEE-171D6F08C0FB}"/>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7292" name="2 CuadroTexto">
            <a:extLst>
              <a:ext uri="{FF2B5EF4-FFF2-40B4-BE49-F238E27FC236}">
                <a16:creationId xmlns="" xmlns:a16="http://schemas.microsoft.com/office/drawing/2014/main" id="{D73B5A68-A3FD-4CC3-9121-415040C9A951}"/>
              </a:ext>
            </a:extLst>
          </p:cNvPr>
          <p:cNvSpPr txBox="1">
            <a:spLocks noChangeArrowheads="1"/>
          </p:cNvSpPr>
          <p:nvPr/>
        </p:nvSpPr>
        <p:spPr bwMode="auto">
          <a:xfrm>
            <a:off x="1584325" y="1736725"/>
            <a:ext cx="7308850" cy="470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REGIONAL FINANCING FUND (FFCCAA)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Royal Decree-Law 17/2014, the purpose of which was to implement measures to ensure the financial sustainability of Spain's autonomous regions and local authorities, created the Regional Financing Fund (FFCCAA), as a mechanism to support the liquidity of these administrations. Furthermore, the FFCCAA takes on the assets of the Regional Liquidity Fund (FLA) and the Fund for Financing Payments to Suppliers (FFPP), which are now defunct, succeeding them in all their rights and obligations.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ICO was appointed the financial manager of the fund. Its duties include formalising financial transactions with the autonomous regions and providing technical instrumentation, accounting, cash, paying agent and monitoring services and any financial services relating to authorised transactions charged to the fund.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amount of transactions entered into under the FFCCAA in 2016 came to €31.373 million. The outstanding balance of the fund as at 31 December 2016 stood at €148.598 billion.</a:t>
            </a:r>
          </a:p>
          <a:p>
            <a:pPr algn="just" eaLnBrk="1" hangingPunct="1">
              <a:spcBef>
                <a:spcPct val="0"/>
              </a:spcBef>
              <a:buFontTx/>
              <a:buNone/>
            </a:pPr>
            <a:endParaRPr lang="en-GB" altLang="es-ES" sz="1000">
              <a:solidFill>
                <a:srgbClr val="9E1B34"/>
              </a:solidFill>
              <a:latin typeface="Gill Sans"/>
            </a:endParaRPr>
          </a:p>
          <a:p>
            <a:pPr algn="just" eaLnBrk="1" hangingPunct="1">
              <a:spcBef>
                <a:spcPct val="0"/>
              </a:spcBef>
              <a:buFontTx/>
              <a:buNone/>
            </a:pPr>
            <a:r>
              <a:rPr lang="en-GB" altLang="es-ES" sz="1000" b="1">
                <a:solidFill>
                  <a:srgbClr val="9E1B34"/>
                </a:solidFill>
                <a:latin typeface="Gill Sans"/>
              </a:rPr>
              <a:t>LOCAL AUTHORITY FINANCING FUND (FFEELL)</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above-mentioned Royal Decree-Law 17/2014 also created the Local Authority Financing Fund (FFEELL), with a view to providing liquidity and ensuring the financial sustainability of local councils by serving their financing needs. This new fund received the assets earmarked for local authorities from the now defunct FFPP. ICO was also appointed as the financial agent for the fund, with the same duties as those stipulated for the FFCCAA.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amount of transactions entered into in 2016 through the fund came to €514 million and the outstanding balance at the end of 2016 stood at €7.167 billion.</a:t>
            </a:r>
          </a:p>
          <a:p>
            <a:pPr algn="just" eaLnBrk="1" hangingPunct="1">
              <a:spcBef>
                <a:spcPct val="0"/>
              </a:spcBef>
              <a:buFontTx/>
              <a:buNone/>
            </a:pPr>
            <a:endParaRPr lang="en-GB" altLang="es-ES" sz="1000" b="1">
              <a:solidFill>
                <a:srgbClr val="9E1B34"/>
              </a:solidFill>
              <a:latin typeface="Gill Sans"/>
            </a:endParaRPr>
          </a:p>
          <a:p>
            <a:pPr algn="just" eaLnBrk="1" hangingPunct="1">
              <a:spcBef>
                <a:spcPct val="0"/>
              </a:spcBef>
              <a:buFontTx/>
              <a:buNone/>
            </a:pPr>
            <a:r>
              <a:rPr lang="en-GB" altLang="es-ES" sz="1000" b="1">
                <a:solidFill>
                  <a:srgbClr val="9E1B34"/>
                </a:solidFill>
                <a:latin typeface="Gill Sans"/>
              </a:rPr>
              <a:t>COMPANIES INTERNATIONALISATION FUND (FIEM)</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Companies Internationalisation Fund (FIEM) is an official support instrument for the internationalisation of Spanish companies, promoting export activities and Spanish direct investment abroad. The fund is managed by the State Secretariat for Trade, which reports to the Ministry of Economy, Industry and Competitiveness, and its purpose is to complement private market activities. The fund achieves this by financing projects at concessionary or market terms, on a repayable basis, involving the acquisition of Spanish goods and services or the execution of Spanish investment projects or those of national interest.</a:t>
            </a:r>
          </a:p>
        </p:txBody>
      </p:sp>
      <p:sp>
        <p:nvSpPr>
          <p:cNvPr id="30" name="9 Rectángulo">
            <a:extLst>
              <a:ext uri="{FF2B5EF4-FFF2-40B4-BE49-F238E27FC236}">
                <a16:creationId xmlns="" xmlns:a16="http://schemas.microsoft.com/office/drawing/2014/main" id="{A5FE8DB3-2D09-4658-93A1-AA35223A16D9}"/>
              </a:ext>
            </a:extLst>
          </p:cNvPr>
          <p:cNvSpPr/>
          <p:nvPr/>
        </p:nvSpPr>
        <p:spPr bwMode="auto">
          <a:xfrm>
            <a:off x="1681163" y="981075"/>
            <a:ext cx="5183187"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1" name="8 Rectángulo">
            <a:extLst>
              <a:ext uri="{FF2B5EF4-FFF2-40B4-BE49-F238E27FC236}">
                <a16:creationId xmlns="" xmlns:a16="http://schemas.microsoft.com/office/drawing/2014/main" id="{101FFBD7-FA18-4CE9-BEAB-5E37B9FBAB17}"/>
              </a:ext>
            </a:extLst>
          </p:cNvPr>
          <p:cNvSpPr>
            <a:spLocks noChangeArrowheads="1"/>
          </p:cNvSpPr>
          <p:nvPr/>
        </p:nvSpPr>
        <p:spPr bwMode="auto">
          <a:xfrm>
            <a:off x="1681163"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Transactions handled on behalf of the state</a:t>
            </a:r>
          </a:p>
        </p:txBody>
      </p:sp>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3"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13002224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D2673ECA-BF3F-48FA-9BA8-1D6B5A50632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4751241F-FA87-45CA-B17D-8EFE3F2BD951}"/>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80CBFD57-64D3-4E18-89EF-9ECD264B8814}"/>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11E2E1BD-2A95-4A1A-9291-EA52C534DF24}" type="slidenum">
              <a:rPr lang="es-ES" altLang="es-ES" sz="1600" b="1">
                <a:solidFill>
                  <a:srgbClr val="FFC000"/>
                </a:solidFill>
              </a:rPr>
              <a:pPr algn="r" eaLnBrk="1" hangingPunct="1">
                <a:spcBef>
                  <a:spcPct val="0"/>
                </a:spcBef>
                <a:buFontTx/>
                <a:buNone/>
              </a:pPr>
              <a:t>95</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FA7A02F4-76AA-41FA-B276-DA80976FC47A}"/>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8310" name="Picture 2">
            <a:extLst>
              <a:ext uri="{FF2B5EF4-FFF2-40B4-BE49-F238E27FC236}">
                <a16:creationId xmlns="" xmlns:a16="http://schemas.microsoft.com/office/drawing/2014/main" id="{CB83E888-F324-4C08-B259-EE67D0F0B72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11" name="AutoShape 6" descr="Resultado de imagen de imagen de calendario 2016">
            <a:extLst>
              <a:ext uri="{FF2B5EF4-FFF2-40B4-BE49-F238E27FC236}">
                <a16:creationId xmlns="" xmlns:a16="http://schemas.microsoft.com/office/drawing/2014/main" id="{E50CEB50-EB97-4030-9D4B-034B11CBBEDA}"/>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8312" name="AutoShape 8" descr="Resultado de imagen de imagen de calendario 2016">
            <a:extLst>
              <a:ext uri="{FF2B5EF4-FFF2-40B4-BE49-F238E27FC236}">
                <a16:creationId xmlns="" xmlns:a16="http://schemas.microsoft.com/office/drawing/2014/main" id="{B952C5B4-2F87-4862-9151-2C63C9B6D060}"/>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8313" name="AutoShape 12" descr="Resultado de imagen de imagen de verificacion">
            <a:extLst>
              <a:ext uri="{FF2B5EF4-FFF2-40B4-BE49-F238E27FC236}">
                <a16:creationId xmlns="" xmlns:a16="http://schemas.microsoft.com/office/drawing/2014/main" id="{6F1A59CE-E403-4E04-AC09-D21720C36F02}"/>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8314" name="AutoShape 14" descr="Resultado de imagen de imagen de verificacion">
            <a:extLst>
              <a:ext uri="{FF2B5EF4-FFF2-40B4-BE49-F238E27FC236}">
                <a16:creationId xmlns="" xmlns:a16="http://schemas.microsoft.com/office/drawing/2014/main" id="{6B5C9AFB-E1FD-426B-9EDB-A73C7F70F929}"/>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8315" name="AutoShape 46" descr="Resultado de imagen de ii ico sustainable bond forum">
            <a:extLst>
              <a:ext uri="{FF2B5EF4-FFF2-40B4-BE49-F238E27FC236}">
                <a16:creationId xmlns="" xmlns:a16="http://schemas.microsoft.com/office/drawing/2014/main" id="{755BCA02-993A-40A6-A66F-F921308875B9}"/>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8316" name="2 CuadroTexto">
            <a:extLst>
              <a:ext uri="{FF2B5EF4-FFF2-40B4-BE49-F238E27FC236}">
                <a16:creationId xmlns="" xmlns:a16="http://schemas.microsoft.com/office/drawing/2014/main" id="{12EC0438-6FAE-4277-9FFF-B3982DF6F672}"/>
              </a:ext>
            </a:extLst>
          </p:cNvPr>
          <p:cNvSpPr txBox="1">
            <a:spLocks noChangeArrowheads="1"/>
          </p:cNvSpPr>
          <p:nvPr/>
        </p:nvSpPr>
        <p:spPr bwMode="auto">
          <a:xfrm>
            <a:off x="1773238" y="1700213"/>
            <a:ext cx="6975475" cy="1477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ICO formalises the relevant credit, loan or donation agreements linked to the FIEM, in the name of the Spanish government and on behalf of the state. Furthermore, it provides technical instrumentation, accounting, cash, paying agent and control services and, in general, any financial services related to authorised transactions charged to the FIEM.</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addition, ICO provides advice to the Ministry of the Economy and Competitiveness in the following international forums on certain matters relating to management of the fund: the Paris Club, the Export Credit Group with official support from the Council of Europe and the OECD Group of Participants.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In 2016, 8 transactions charged to the FIEM were formalised for a total amount of €256 million.</a:t>
            </a:r>
          </a:p>
        </p:txBody>
      </p:sp>
      <p:sp>
        <p:nvSpPr>
          <p:cNvPr id="98318" name="1 Rectángulo">
            <a:extLst>
              <a:ext uri="{FF2B5EF4-FFF2-40B4-BE49-F238E27FC236}">
                <a16:creationId xmlns="" xmlns:a16="http://schemas.microsoft.com/office/drawing/2014/main" id="{CDAEC87A-3A71-4343-8785-0D4DDA9FC9BD}"/>
              </a:ext>
            </a:extLst>
          </p:cNvPr>
          <p:cNvSpPr>
            <a:spLocks noChangeArrowheads="1"/>
          </p:cNvSpPr>
          <p:nvPr/>
        </p:nvSpPr>
        <p:spPr bwMode="auto">
          <a:xfrm>
            <a:off x="5184775" y="3140968"/>
            <a:ext cx="3563938"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The FIEM continues to consolidate itself as an important official instrument for providing support for the internationalisation of Spanish companies.  The outstanding balance of the credit portfolio at 31 December 2016 was €5.024 billion, relating to 784 transactions, distributed geographically as shown in the following chart: </a:t>
            </a:r>
          </a:p>
        </p:txBody>
      </p:sp>
      <p:sp>
        <p:nvSpPr>
          <p:cNvPr id="34" name="9 Rectángulo">
            <a:extLst>
              <a:ext uri="{FF2B5EF4-FFF2-40B4-BE49-F238E27FC236}">
                <a16:creationId xmlns="" xmlns:a16="http://schemas.microsoft.com/office/drawing/2014/main" id="{35E48931-FDFB-4B18-9189-6F6E2D2D7BD5}"/>
              </a:ext>
            </a:extLst>
          </p:cNvPr>
          <p:cNvSpPr/>
          <p:nvPr/>
        </p:nvSpPr>
        <p:spPr bwMode="auto">
          <a:xfrm>
            <a:off x="1773238" y="981075"/>
            <a:ext cx="5184775"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5" name="8 Rectángulo">
            <a:extLst>
              <a:ext uri="{FF2B5EF4-FFF2-40B4-BE49-F238E27FC236}">
                <a16:creationId xmlns="" xmlns:a16="http://schemas.microsoft.com/office/drawing/2014/main" id="{EE8572E1-682A-4AE5-98EB-E9DAA563E734}"/>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Transactions handled on behalf of the state</a:t>
            </a:r>
          </a:p>
        </p:txBody>
      </p:sp>
      <p:pic>
        <p:nvPicPr>
          <p:cNvPr id="2" name="Imagen 1"/>
          <p:cNvPicPr>
            <a:picLocks noChangeAspect="1"/>
          </p:cNvPicPr>
          <p:nvPr/>
        </p:nvPicPr>
        <p:blipFill>
          <a:blip r:embed="rId3"/>
          <a:stretch>
            <a:fillRect/>
          </a:stretch>
        </p:blipFill>
        <p:spPr>
          <a:xfrm>
            <a:off x="1844248" y="3236028"/>
            <a:ext cx="3327827" cy="821118"/>
          </a:xfrm>
          <a:prstGeom prst="rect">
            <a:avLst/>
          </a:prstGeom>
        </p:spPr>
      </p:pic>
      <p:pic>
        <p:nvPicPr>
          <p:cNvPr id="3" name="Imagen 2"/>
          <p:cNvPicPr>
            <a:picLocks noChangeAspect="1"/>
          </p:cNvPicPr>
          <p:nvPr/>
        </p:nvPicPr>
        <p:blipFill>
          <a:blip r:embed="rId4"/>
          <a:stretch>
            <a:fillRect/>
          </a:stretch>
        </p:blipFill>
        <p:spPr>
          <a:xfrm>
            <a:off x="3203848" y="4210188"/>
            <a:ext cx="3307803" cy="2233526"/>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50" name="8 Rectángulo">
              <a:hlinkClick r:id="rId5"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1" name="8 Rectángulo">
              <a:hlinkClick r:id="rId6"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2" name="8 Rectángulo">
              <a:hlinkClick r:id="rId7"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3" name="8 Rectángulo">
              <a:hlinkClick r:id="rId8"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4" name="8 Rectángulo">
              <a:hlinkClick r:id="rId9"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5" name="8 Rectángulo">
              <a:hlinkClick r:id="rId10"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6" name="8 Rectángulo">
              <a:hlinkClick r:id="rId11"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7" name="8 Rectángulo">
              <a:hlinkClick r:id="rId12"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8" name="8 Rectángulo">
              <a:hlinkClick r:id="rId13"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9" name="8 Rectángulo">
              <a:hlinkClick r:id="rId14"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60" name="8 Rectángulo">
              <a:hlinkClick r:id="rId15"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1" name="8 Rectángulo">
              <a:hlinkClick r:id="rId16"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7"/>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7"/>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8"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3389064723"/>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5142B396-FDAD-4E4B-A425-10BFF4ED607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CD53DBCE-B2E8-425C-A520-D499F0DA8329}"/>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318EC662-28E5-448E-8484-C4A961212775}"/>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67B79080-F7CB-4E05-873B-7E2878333A50}" type="slidenum">
              <a:rPr lang="es-ES" altLang="es-ES" sz="1600" b="1">
                <a:solidFill>
                  <a:srgbClr val="FFC000"/>
                </a:solidFill>
              </a:rPr>
              <a:pPr algn="r" eaLnBrk="1" hangingPunct="1">
                <a:spcBef>
                  <a:spcPct val="0"/>
                </a:spcBef>
                <a:buFontTx/>
                <a:buNone/>
              </a:pPr>
              <a:t>96</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C121956A-1627-48A3-B9CD-6F6DE12E15D3}"/>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99334" name="Picture 2">
            <a:extLst>
              <a:ext uri="{FF2B5EF4-FFF2-40B4-BE49-F238E27FC236}">
                <a16:creationId xmlns="" xmlns:a16="http://schemas.microsoft.com/office/drawing/2014/main" id="{A3BA91B9-6384-46EB-BE95-ED1F4853F34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335" name="AutoShape 6" descr="Resultado de imagen de imagen de calendario 2016">
            <a:extLst>
              <a:ext uri="{FF2B5EF4-FFF2-40B4-BE49-F238E27FC236}">
                <a16:creationId xmlns="" xmlns:a16="http://schemas.microsoft.com/office/drawing/2014/main" id="{230DDACC-807F-4C61-941D-A5629EBADABD}"/>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9336" name="AutoShape 8" descr="Resultado de imagen de imagen de calendario 2016">
            <a:extLst>
              <a:ext uri="{FF2B5EF4-FFF2-40B4-BE49-F238E27FC236}">
                <a16:creationId xmlns="" xmlns:a16="http://schemas.microsoft.com/office/drawing/2014/main" id="{3604FA35-004F-4D4E-99A6-F3EB07D6EE38}"/>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9337" name="AutoShape 12" descr="Resultado de imagen de imagen de verificacion">
            <a:extLst>
              <a:ext uri="{FF2B5EF4-FFF2-40B4-BE49-F238E27FC236}">
                <a16:creationId xmlns="" xmlns:a16="http://schemas.microsoft.com/office/drawing/2014/main" id="{64D00B15-A2F0-45AC-8B33-074D5E44021C}"/>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9338" name="AutoShape 14" descr="Resultado de imagen de imagen de verificacion">
            <a:extLst>
              <a:ext uri="{FF2B5EF4-FFF2-40B4-BE49-F238E27FC236}">
                <a16:creationId xmlns="" xmlns:a16="http://schemas.microsoft.com/office/drawing/2014/main" id="{AC96DF9C-6DD8-4A89-800F-DCE9EDB766BD}"/>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9339" name="AutoShape 46" descr="Resultado de imagen de ii ico sustainable bond forum">
            <a:extLst>
              <a:ext uri="{FF2B5EF4-FFF2-40B4-BE49-F238E27FC236}">
                <a16:creationId xmlns="" xmlns:a16="http://schemas.microsoft.com/office/drawing/2014/main" id="{A3432AE0-81F7-4C15-8A3D-88F4A027544A}"/>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99340" name="2 CuadroTexto">
            <a:extLst>
              <a:ext uri="{FF2B5EF4-FFF2-40B4-BE49-F238E27FC236}">
                <a16:creationId xmlns="" xmlns:a16="http://schemas.microsoft.com/office/drawing/2014/main" id="{1C7ED28F-731A-41B6-8BCB-904AC7B9E566}"/>
              </a:ext>
            </a:extLst>
          </p:cNvPr>
          <p:cNvSpPr txBox="1">
            <a:spLocks noChangeArrowheads="1"/>
          </p:cNvSpPr>
          <p:nvPr/>
        </p:nvSpPr>
        <p:spPr bwMode="auto">
          <a:xfrm>
            <a:off x="1773238" y="1700213"/>
            <a:ext cx="6886575" cy="332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dirty="0">
                <a:solidFill>
                  <a:srgbClr val="9E1B34"/>
                </a:solidFill>
                <a:latin typeface="Gill Sans"/>
              </a:rPr>
              <a:t>RECIPROCAL INTEREST ADJUSTMENT AGREEMENT (CARI)</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CARI is a financial instrument similar to an interest rate insurance policy, the purpose of which is to promote Spanish exports, incentivising the granting of long-term credit at a fixed interest rate by financial institutions. </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The interest adjustment contracts ensure lenders receive a certain financial margin on the outstanding balance of each loan under the system, eliminating the risks arising from the difference between the fixed rate of the loan and the cost conventionally attributed to the resources that finance it. When the difference is negative, the state, through ICO, pays these lenders the amount of that difference. When the result is positive, the lenders pay the calculated differences to ICO. </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This financial instrument offers flexibility to the bank and the exporter, as it adapts to the construction period, the number of disbursements and the repayment schedules. On the other hand, there is always listing regardless of the currency used or the size of the transaction and, in addition, it is covered by the Spanish Export Credit Insurance Company (CESCE).   </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One of the conditions required for use of the system is that the interest rates set for the operations by lending institutions are those listed in the Consensus of the Organisation for Economic Cooperation and Development (OECD).</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Use of CARIs has increased notably in recent years. In 2016, transactions amounting to €360 million were formalised, compared to €229 million in 2015. </a:t>
            </a:r>
          </a:p>
        </p:txBody>
      </p:sp>
      <p:sp>
        <p:nvSpPr>
          <p:cNvPr id="99342" name="2 Rectángulo">
            <a:extLst>
              <a:ext uri="{FF2B5EF4-FFF2-40B4-BE49-F238E27FC236}">
                <a16:creationId xmlns="" xmlns:a16="http://schemas.microsoft.com/office/drawing/2014/main" id="{3F697132-B514-43DD-BA33-2E28E297507B}"/>
              </a:ext>
            </a:extLst>
          </p:cNvPr>
          <p:cNvSpPr>
            <a:spLocks noChangeArrowheads="1"/>
          </p:cNvSpPr>
          <p:nvPr/>
        </p:nvSpPr>
        <p:spPr bwMode="auto">
          <a:xfrm>
            <a:off x="1773238" y="6017282"/>
            <a:ext cx="68865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dirty="0">
                <a:solidFill>
                  <a:srgbClr val="9E1B34"/>
                </a:solidFill>
                <a:latin typeface="Gill Sans"/>
              </a:rPr>
              <a:t>The outstanding balance of the CARI portfolio as at 31 December 2016 stood at €1.936 billion, 82% of which relates to transactions arranged in US dollars and 18% in euros. </a:t>
            </a:r>
          </a:p>
        </p:txBody>
      </p:sp>
      <p:sp>
        <p:nvSpPr>
          <p:cNvPr id="32" name="9 Rectángulo">
            <a:extLst>
              <a:ext uri="{FF2B5EF4-FFF2-40B4-BE49-F238E27FC236}">
                <a16:creationId xmlns="" xmlns:a16="http://schemas.microsoft.com/office/drawing/2014/main" id="{981E34D5-9A22-43E0-A70D-1562462EE2DB}"/>
              </a:ext>
            </a:extLst>
          </p:cNvPr>
          <p:cNvSpPr/>
          <p:nvPr/>
        </p:nvSpPr>
        <p:spPr bwMode="auto">
          <a:xfrm>
            <a:off x="1773238" y="981075"/>
            <a:ext cx="5184775"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4" name="8 Rectángulo">
            <a:extLst>
              <a:ext uri="{FF2B5EF4-FFF2-40B4-BE49-F238E27FC236}">
                <a16:creationId xmlns="" xmlns:a16="http://schemas.microsoft.com/office/drawing/2014/main" id="{6ECC68BA-37F5-4123-996F-60AA3A4EF229}"/>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Transactions handled on behalf of the state</a:t>
            </a:r>
          </a:p>
        </p:txBody>
      </p:sp>
      <p:pic>
        <p:nvPicPr>
          <p:cNvPr id="2" name="Imagen 1"/>
          <p:cNvPicPr>
            <a:picLocks noChangeAspect="1"/>
          </p:cNvPicPr>
          <p:nvPr/>
        </p:nvPicPr>
        <p:blipFill>
          <a:blip r:embed="rId3"/>
          <a:stretch>
            <a:fillRect/>
          </a:stretch>
        </p:blipFill>
        <p:spPr>
          <a:xfrm>
            <a:off x="3059832" y="4631283"/>
            <a:ext cx="4563843" cy="1270223"/>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9"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5"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98393238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2558BB03-7D2C-441B-9CD5-0C879E0F34A3}"/>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B7E480F2-85FB-46D0-877D-C8A8C6D382AF}"/>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33278DA3-0738-4359-B2A8-06EFE32B1618}"/>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51951209-3027-486B-AE3D-50809ECDE7B3}" type="slidenum">
              <a:rPr lang="es-ES" altLang="es-ES" sz="1600" b="1">
                <a:solidFill>
                  <a:srgbClr val="FFC000"/>
                </a:solidFill>
              </a:rPr>
              <a:pPr algn="r" eaLnBrk="1" hangingPunct="1">
                <a:spcBef>
                  <a:spcPct val="0"/>
                </a:spcBef>
                <a:buFontTx/>
                <a:buNone/>
              </a:pPr>
              <a:t>97</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B3DBB6A3-FF56-4851-A7ED-B22794AC9D50}"/>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100358" name="Picture 2">
            <a:extLst>
              <a:ext uri="{FF2B5EF4-FFF2-40B4-BE49-F238E27FC236}">
                <a16:creationId xmlns="" xmlns:a16="http://schemas.microsoft.com/office/drawing/2014/main" id="{FF227B89-C100-4096-BE30-6BB793043D8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9" name="AutoShape 6" descr="Resultado de imagen de imagen de calendario 2016">
            <a:extLst>
              <a:ext uri="{FF2B5EF4-FFF2-40B4-BE49-F238E27FC236}">
                <a16:creationId xmlns="" xmlns:a16="http://schemas.microsoft.com/office/drawing/2014/main" id="{31A603E4-6351-4186-95C5-31EC62B5FC4B}"/>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0360" name="AutoShape 8" descr="Resultado de imagen de imagen de calendario 2016">
            <a:extLst>
              <a:ext uri="{FF2B5EF4-FFF2-40B4-BE49-F238E27FC236}">
                <a16:creationId xmlns="" xmlns:a16="http://schemas.microsoft.com/office/drawing/2014/main" id="{0410D72C-704C-4585-9BF0-C8B2DAD82FCE}"/>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0361" name="AutoShape 12" descr="Resultado de imagen de imagen de verificacion">
            <a:extLst>
              <a:ext uri="{FF2B5EF4-FFF2-40B4-BE49-F238E27FC236}">
                <a16:creationId xmlns="" xmlns:a16="http://schemas.microsoft.com/office/drawing/2014/main" id="{352AC607-C174-4FC5-8C43-6FBC228F06F4}"/>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0362" name="AutoShape 14" descr="Resultado de imagen de imagen de verificacion">
            <a:extLst>
              <a:ext uri="{FF2B5EF4-FFF2-40B4-BE49-F238E27FC236}">
                <a16:creationId xmlns="" xmlns:a16="http://schemas.microsoft.com/office/drawing/2014/main" id="{CDEA54DA-919F-4FA2-8F92-9B9284E63CC1}"/>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0363" name="AutoShape 46" descr="Resultado de imagen de ii ico sustainable bond forum">
            <a:extLst>
              <a:ext uri="{FF2B5EF4-FFF2-40B4-BE49-F238E27FC236}">
                <a16:creationId xmlns="" xmlns:a16="http://schemas.microsoft.com/office/drawing/2014/main" id="{4CAE2D6B-1476-44C8-B2A2-62462233D466}"/>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0364" name="2 CuadroTexto">
            <a:extLst>
              <a:ext uri="{FF2B5EF4-FFF2-40B4-BE49-F238E27FC236}">
                <a16:creationId xmlns="" xmlns:a16="http://schemas.microsoft.com/office/drawing/2014/main" id="{6D50BAAC-BDF6-40E0-9D21-93628723D772}"/>
              </a:ext>
            </a:extLst>
          </p:cNvPr>
          <p:cNvSpPr txBox="1">
            <a:spLocks noChangeArrowheads="1"/>
          </p:cNvSpPr>
          <p:nvPr/>
        </p:nvSpPr>
        <p:spPr bwMode="auto">
          <a:xfrm>
            <a:off x="1773238" y="1736725"/>
            <a:ext cx="6975475"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FUND FOR THE PROMOTION OF DEVELOPMENT (FONPRODE)</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Fund for the Promotion of Development is a development cooperation instrument managed by the Ministry of Foreign Affairs and Cooperation through the Spanish Agency for International Development Cooperation (AECID), which forms part of the State Secretariat for International Cooperation.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purpose of FONPRODE is to eradicate poverty, reduce inequalities and social inequities between individuals and communities, promote gender equality, the protection of human rights and the promotion of sustainable growth in developing countries. These objectives are attained by granting microcredits, refundable contributions to multilateral organisations and the provision of capital through investment funds.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ICO acts in the name of the Spanish government and on behalf of the state, formalising the agreements to be entered into with beneficiaries. It also provides technical instrumentation, accounting, cash, paying agent and control services and, in general, any financial services related to authorised transactions charged to FONPRODE.</a:t>
            </a:r>
          </a:p>
        </p:txBody>
      </p:sp>
      <p:sp>
        <p:nvSpPr>
          <p:cNvPr id="100365" name="2 CuadroTexto">
            <a:extLst>
              <a:ext uri="{FF2B5EF4-FFF2-40B4-BE49-F238E27FC236}">
                <a16:creationId xmlns="" xmlns:a16="http://schemas.microsoft.com/office/drawing/2014/main" id="{AD8A4D7D-C81D-4E1A-A2D1-CC2F4F732189}"/>
              </a:ext>
            </a:extLst>
          </p:cNvPr>
          <p:cNvSpPr txBox="1">
            <a:spLocks noChangeArrowheads="1"/>
          </p:cNvSpPr>
          <p:nvPr/>
        </p:nvSpPr>
        <p:spPr bwMode="auto">
          <a:xfrm>
            <a:off x="1773238" y="4710113"/>
            <a:ext cx="279876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2016, transactions amounting to $28 million were formalised. The portfolio had an outstanding balance of €707 million at year end, broken down as follows:</a:t>
            </a:r>
          </a:p>
        </p:txBody>
      </p:sp>
      <p:sp>
        <p:nvSpPr>
          <p:cNvPr id="32" name="9 Rectángulo">
            <a:extLst>
              <a:ext uri="{FF2B5EF4-FFF2-40B4-BE49-F238E27FC236}">
                <a16:creationId xmlns="" xmlns:a16="http://schemas.microsoft.com/office/drawing/2014/main" id="{BB0E8AEA-0A85-4D39-AA14-95B5F94C2586}"/>
              </a:ext>
            </a:extLst>
          </p:cNvPr>
          <p:cNvSpPr/>
          <p:nvPr/>
        </p:nvSpPr>
        <p:spPr bwMode="auto">
          <a:xfrm>
            <a:off x="1773238" y="981075"/>
            <a:ext cx="5184775"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4" name="8 Rectángulo">
            <a:extLst>
              <a:ext uri="{FF2B5EF4-FFF2-40B4-BE49-F238E27FC236}">
                <a16:creationId xmlns="" xmlns:a16="http://schemas.microsoft.com/office/drawing/2014/main" id="{8A00D4B6-AE2C-4F8D-9E93-FD80460D6206}"/>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Transactions handled on behalf of the state</a:t>
            </a:r>
          </a:p>
        </p:txBody>
      </p:sp>
      <p:pic>
        <p:nvPicPr>
          <p:cNvPr id="2" name="Imagen 1"/>
          <p:cNvPicPr>
            <a:picLocks noChangeAspect="1"/>
          </p:cNvPicPr>
          <p:nvPr/>
        </p:nvPicPr>
        <p:blipFill>
          <a:blip r:embed="rId3"/>
          <a:stretch>
            <a:fillRect/>
          </a:stretch>
        </p:blipFill>
        <p:spPr>
          <a:xfrm>
            <a:off x="4899025" y="3848505"/>
            <a:ext cx="3609144" cy="2567766"/>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9"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0" name="29 Grupo"/>
          <p:cNvGrpSpPr/>
          <p:nvPr/>
        </p:nvGrpSpPr>
        <p:grpSpPr>
          <a:xfrm>
            <a:off x="93663" y="5481228"/>
            <a:ext cx="1320800" cy="684622"/>
            <a:chOff x="93663" y="5481228"/>
            <a:chExt cx="1320800" cy="684622"/>
          </a:xfrm>
        </p:grpSpPr>
        <p:sp>
          <p:nvSpPr>
            <p:cNvPr id="31"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5"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22947867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E597FC02-EEB4-41B4-BA72-08FA096097CA}"/>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A2C7C7C9-160A-4048-8DD6-8D697C8D6990}"/>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53FBB174-48A5-4D33-823D-DD491C2AE765}"/>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949CC3E6-AF9D-415C-A9F8-245FFE83BBBE}" type="slidenum">
              <a:rPr lang="es-ES" altLang="es-ES" sz="1600" b="1">
                <a:solidFill>
                  <a:srgbClr val="FFC000"/>
                </a:solidFill>
              </a:rPr>
              <a:pPr algn="r" eaLnBrk="1" hangingPunct="1">
                <a:spcBef>
                  <a:spcPct val="0"/>
                </a:spcBef>
                <a:buFontTx/>
                <a:buNone/>
              </a:pPr>
              <a:t>98</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E516B47C-D8EC-4FF9-AFB0-9D61BCF98919}"/>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101382" name="Picture 2">
            <a:extLst>
              <a:ext uri="{FF2B5EF4-FFF2-40B4-BE49-F238E27FC236}">
                <a16:creationId xmlns="" xmlns:a16="http://schemas.microsoft.com/office/drawing/2014/main" id="{2B6446A9-A863-4F0F-9631-BC13473AF6D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83" name="AutoShape 6" descr="Resultado de imagen de imagen de calendario 2016">
            <a:extLst>
              <a:ext uri="{FF2B5EF4-FFF2-40B4-BE49-F238E27FC236}">
                <a16:creationId xmlns="" xmlns:a16="http://schemas.microsoft.com/office/drawing/2014/main" id="{CB7777C6-E9B0-42E4-92E6-D637CC8CFF7C}"/>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1384" name="AutoShape 8" descr="Resultado de imagen de imagen de calendario 2016">
            <a:extLst>
              <a:ext uri="{FF2B5EF4-FFF2-40B4-BE49-F238E27FC236}">
                <a16:creationId xmlns="" xmlns:a16="http://schemas.microsoft.com/office/drawing/2014/main" id="{CD9482E0-F1B0-4C2C-BEB7-B887010FF1A4}"/>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1385" name="AutoShape 12" descr="Resultado de imagen de imagen de verificacion">
            <a:extLst>
              <a:ext uri="{FF2B5EF4-FFF2-40B4-BE49-F238E27FC236}">
                <a16:creationId xmlns="" xmlns:a16="http://schemas.microsoft.com/office/drawing/2014/main" id="{F3E289A9-B512-4F9C-A0E6-429E5695CC9C}"/>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1386" name="AutoShape 14" descr="Resultado de imagen de imagen de verificacion">
            <a:extLst>
              <a:ext uri="{FF2B5EF4-FFF2-40B4-BE49-F238E27FC236}">
                <a16:creationId xmlns="" xmlns:a16="http://schemas.microsoft.com/office/drawing/2014/main" id="{386F90C5-AF38-4250-90DE-ECEE0A0E7B6D}"/>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1387" name="AutoShape 46" descr="Resultado de imagen de ii ico sustainable bond forum">
            <a:extLst>
              <a:ext uri="{FF2B5EF4-FFF2-40B4-BE49-F238E27FC236}">
                <a16:creationId xmlns="" xmlns:a16="http://schemas.microsoft.com/office/drawing/2014/main" id="{D300B4B7-B200-464F-98CE-5AFB0A80C18A}"/>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1388" name="2 CuadroTexto">
            <a:extLst>
              <a:ext uri="{FF2B5EF4-FFF2-40B4-BE49-F238E27FC236}">
                <a16:creationId xmlns="" xmlns:a16="http://schemas.microsoft.com/office/drawing/2014/main" id="{8F101290-B792-4070-B7EC-4FBF3138B935}"/>
              </a:ext>
            </a:extLst>
          </p:cNvPr>
          <p:cNvSpPr txBox="1">
            <a:spLocks noChangeArrowheads="1"/>
          </p:cNvSpPr>
          <p:nvPr/>
        </p:nvSpPr>
        <p:spPr bwMode="auto">
          <a:xfrm>
            <a:off x="1773238" y="1993900"/>
            <a:ext cx="6886575" cy="217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a:solidFill>
                  <a:srgbClr val="9E1B34"/>
                </a:solidFill>
                <a:latin typeface="Gill Sans"/>
              </a:rPr>
              <a:t>WATER AND SANITATION COOPERATION FUND (FCAS)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Law 51/2007, of 26 December, on the General State Budget for 2008 created the Water and Sanitation Cooperation Fund (</a:t>
            </a:r>
            <a:r>
              <a:rPr lang="en-GB" altLang="es-ES" sz="1000" i="1">
                <a:solidFill>
                  <a:srgbClr val="9E1B34"/>
                </a:solidFill>
                <a:latin typeface="Gill Sans"/>
              </a:rPr>
              <a:t>Fondo de Cooperación para Agua y Saneamiento</a:t>
            </a:r>
            <a:r>
              <a:rPr lang="en-GB" altLang="es-ES" sz="1000">
                <a:solidFill>
                  <a:srgbClr val="9E1B34"/>
                </a:solidFill>
                <a:latin typeface="Gill Sans"/>
              </a:rPr>
              <a:t>: FCAS) as an instrument to finance actions, within international development cooperation policy, aimed at facilitating public access to water and sanitation in Latin American countries. The Sectoral and Multilateral Cooperation Directorate of the Spanish Agency for International Development Cooperation (AECID) manages the fund.</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The fund grants non-repayable aid and, where applicable, loans under a system of co-financing with national authorities in beneficiary countries, with supranational organisations or private institutions.</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ICO formalises, in the name of the Spanish government and on behalf of the state, the relevant FCAS financing agreements and provides all financial services relating to the authorised transactions.</a:t>
            </a:r>
          </a:p>
        </p:txBody>
      </p:sp>
      <p:sp>
        <p:nvSpPr>
          <p:cNvPr id="30" name="9 Rectángulo">
            <a:extLst>
              <a:ext uri="{FF2B5EF4-FFF2-40B4-BE49-F238E27FC236}">
                <a16:creationId xmlns="" xmlns:a16="http://schemas.microsoft.com/office/drawing/2014/main" id="{43356D53-C9B3-494C-8EE7-E5488D0B1BD3}"/>
              </a:ext>
            </a:extLst>
          </p:cNvPr>
          <p:cNvSpPr/>
          <p:nvPr/>
        </p:nvSpPr>
        <p:spPr bwMode="auto">
          <a:xfrm>
            <a:off x="1773238" y="981075"/>
            <a:ext cx="5184775" cy="31591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sz="1200" b="1" dirty="0">
                <a:solidFill>
                  <a:schemeClr val="accent2">
                    <a:lumMod val="75000"/>
                  </a:schemeClr>
                </a:solidFill>
                <a:latin typeface="Arial" panose="020B0604020202020204" pitchFamily="34" charset="0"/>
              </a:rPr>
              <a:t>ACTIVITY</a:t>
            </a:r>
          </a:p>
        </p:txBody>
      </p:sp>
      <p:sp>
        <p:nvSpPr>
          <p:cNvPr id="31" name="8 Rectángulo">
            <a:extLst>
              <a:ext uri="{FF2B5EF4-FFF2-40B4-BE49-F238E27FC236}">
                <a16:creationId xmlns="" xmlns:a16="http://schemas.microsoft.com/office/drawing/2014/main" id="{331192D3-1E2F-4BFE-8CD7-6C8FE212D212}"/>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Transactions handled on behalf of the state</a:t>
            </a:r>
          </a:p>
        </p:txBody>
      </p:sp>
      <p:grpSp>
        <p:nvGrpSpPr>
          <p:cNvPr id="32"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47" name="8 Rectángulo">
              <a:hlinkClick r:id="rId3"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48" name="8 Rectángulo">
              <a:hlinkClick r:id="rId4"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49" name="8 Rectángulo">
              <a:hlinkClick r:id="rId5"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0" name="8 Rectángulo">
              <a:hlinkClick r:id="rId6"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1" name="8 Rectángulo">
              <a:hlinkClick r:id="rId7"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2" name="8 Rectángulo">
              <a:hlinkClick r:id="rId8"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3" name="8 Rectángulo">
              <a:hlinkClick r:id="rId9"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4" name="8 Rectángulo">
              <a:hlinkClick r:id="rId10"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5" name="8 Rectángulo">
              <a:hlinkClick r:id="rId11"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6" name="8 Rectángulo">
              <a:hlinkClick r:id="rId12"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7" name="8 Rectángulo">
              <a:hlinkClick r:id="rId13"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58" name="8 Rectángulo">
              <a:hlinkClick r:id="rId14"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28" name="27 Grupo"/>
          <p:cNvGrpSpPr/>
          <p:nvPr/>
        </p:nvGrpSpPr>
        <p:grpSpPr>
          <a:xfrm>
            <a:off x="93663" y="5481228"/>
            <a:ext cx="1320800" cy="684622"/>
            <a:chOff x="93663" y="5481228"/>
            <a:chExt cx="1320800" cy="684622"/>
          </a:xfrm>
        </p:grpSpPr>
        <p:sp>
          <p:nvSpPr>
            <p:cNvPr id="29" name="8 Rectángulo">
              <a:hlinkClick r:id="rId15"/>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3" name="Picture 10" descr="http://images.gofreedownload.net/3-gray-printer-33855.jpg">
              <a:hlinkClick r:id="rId15"/>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6"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120384"/>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77 Rectángulo">
            <a:extLst>
              <a:ext uri="{FF2B5EF4-FFF2-40B4-BE49-F238E27FC236}">
                <a16:creationId xmlns="" xmlns:a16="http://schemas.microsoft.com/office/drawing/2014/main" id="{CCB30E00-A518-4F85-9F0A-55D52CEF9672}"/>
              </a:ext>
            </a:extLst>
          </p:cNvPr>
          <p:cNvSpPr/>
          <p:nvPr/>
        </p:nvSpPr>
        <p:spPr>
          <a:xfrm>
            <a:off x="0" y="6524625"/>
            <a:ext cx="9144000" cy="36036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79" name="78 Rectángulo">
            <a:extLst>
              <a:ext uri="{FF2B5EF4-FFF2-40B4-BE49-F238E27FC236}">
                <a16:creationId xmlns="" xmlns:a16="http://schemas.microsoft.com/office/drawing/2014/main" id="{F6BFEBD3-23B4-4E79-A5A5-7A631E8A09C3}"/>
              </a:ext>
            </a:extLst>
          </p:cNvPr>
          <p:cNvSpPr/>
          <p:nvPr/>
        </p:nvSpPr>
        <p:spPr>
          <a:xfrm>
            <a:off x="0" y="6742113"/>
            <a:ext cx="9144000" cy="142875"/>
          </a:xfrm>
          <a:prstGeom prst="rect">
            <a:avLst/>
          </a:prstGeom>
          <a:solidFill>
            <a:srgbClr val="9E1B3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s-ES"/>
          </a:p>
        </p:txBody>
      </p:sp>
      <p:sp>
        <p:nvSpPr>
          <p:cNvPr id="4103" name="1 Marcador de número de diapositiva">
            <a:extLst>
              <a:ext uri="{FF2B5EF4-FFF2-40B4-BE49-F238E27FC236}">
                <a16:creationId xmlns="" xmlns:a16="http://schemas.microsoft.com/office/drawing/2014/main" id="{C4AB9ADA-2F7D-468E-AA05-E7FF81B0B97A}"/>
              </a:ext>
            </a:extLst>
          </p:cNvPr>
          <p:cNvSpPr txBox="1">
            <a:spLocks noGrp="1"/>
          </p:cNvSpPr>
          <p:nvPr/>
        </p:nvSpPr>
        <p:spPr bwMode="auto">
          <a:xfrm>
            <a:off x="8305800" y="6521450"/>
            <a:ext cx="587375" cy="220663"/>
          </a:xfrm>
          <a:prstGeom prst="rect">
            <a:avLst/>
          </a:prstGeom>
          <a:noFill/>
          <a:extLst/>
        </p:spPr>
        <p:txBody>
          <a:bodyPr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r" eaLnBrk="1" hangingPunct="1">
              <a:spcBef>
                <a:spcPct val="0"/>
              </a:spcBef>
              <a:buFontTx/>
              <a:buNone/>
            </a:pPr>
            <a:fld id="{88DA01DC-CE7B-4158-AB44-5CE19C71929C}" type="slidenum">
              <a:rPr lang="es-ES" altLang="es-ES" sz="1600" b="1">
                <a:solidFill>
                  <a:srgbClr val="FFC000"/>
                </a:solidFill>
              </a:rPr>
              <a:pPr algn="r" eaLnBrk="1" hangingPunct="1">
                <a:spcBef>
                  <a:spcPct val="0"/>
                </a:spcBef>
                <a:buFontTx/>
                <a:buNone/>
              </a:pPr>
              <a:t>99</a:t>
            </a:fld>
            <a:endParaRPr lang="en-GB" altLang="es-ES" sz="1600" b="1">
              <a:solidFill>
                <a:srgbClr val="FFC000"/>
              </a:solidFill>
            </a:endParaRPr>
          </a:p>
        </p:txBody>
      </p:sp>
      <p:sp>
        <p:nvSpPr>
          <p:cNvPr id="82" name="81 Rectángulo">
            <a:extLst>
              <a:ext uri="{FF2B5EF4-FFF2-40B4-BE49-F238E27FC236}">
                <a16:creationId xmlns="" xmlns:a16="http://schemas.microsoft.com/office/drawing/2014/main" id="{C35A38A5-6F7F-438C-BB07-22B573423BDD}"/>
              </a:ext>
            </a:extLst>
          </p:cNvPr>
          <p:cNvSpPr/>
          <p:nvPr/>
        </p:nvSpPr>
        <p:spPr>
          <a:xfrm>
            <a:off x="0" y="0"/>
            <a:ext cx="9144000" cy="820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en-GB" dirty="0">
              <a:solidFill>
                <a:srgbClr val="9E1B34"/>
              </a:solidFill>
            </a:endParaRPr>
          </a:p>
          <a:p>
            <a:pPr fontAlgn="auto">
              <a:spcBef>
                <a:spcPts val="0"/>
              </a:spcBef>
              <a:spcAft>
                <a:spcPts val="0"/>
              </a:spcAft>
              <a:defRPr/>
            </a:pPr>
            <a:r>
              <a:rPr lang="en-GB" sz="1600" b="1" dirty="0">
                <a:solidFill>
                  <a:srgbClr val="9E1B34"/>
                </a:solidFill>
                <a:latin typeface="Gill Sans"/>
              </a:rPr>
              <a:t>2016 INTEGRATED REPORT</a:t>
            </a:r>
          </a:p>
          <a:p>
            <a:pPr fontAlgn="auto">
              <a:spcBef>
                <a:spcPts val="0"/>
              </a:spcBef>
              <a:spcAft>
                <a:spcPts val="0"/>
              </a:spcAft>
              <a:defRPr/>
            </a:pPr>
            <a:r>
              <a:rPr lang="en-GB" sz="1600" b="1" dirty="0">
                <a:solidFill>
                  <a:srgbClr val="9E1B34"/>
                </a:solidFill>
                <a:latin typeface="Gill Sans"/>
              </a:rPr>
              <a:t>ECONOMIC MANAGEMENT</a:t>
            </a:r>
            <a:endParaRPr lang="en-GB" dirty="0">
              <a:solidFill>
                <a:srgbClr val="9E1B34"/>
              </a:solidFill>
              <a:latin typeface="Gill Sans"/>
            </a:endParaRPr>
          </a:p>
        </p:txBody>
      </p:sp>
      <p:pic>
        <p:nvPicPr>
          <p:cNvPr id="102406" name="Picture 2">
            <a:extLst>
              <a:ext uri="{FF2B5EF4-FFF2-40B4-BE49-F238E27FC236}">
                <a16:creationId xmlns="" xmlns:a16="http://schemas.microsoft.com/office/drawing/2014/main" id="{632AFEC5-200F-4247-A42F-E14D91B150B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16913" y="333375"/>
            <a:ext cx="6858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407" name="AutoShape 6" descr="Resultado de imagen de imagen de calendario 2016">
            <a:extLst>
              <a:ext uri="{FF2B5EF4-FFF2-40B4-BE49-F238E27FC236}">
                <a16:creationId xmlns="" xmlns:a16="http://schemas.microsoft.com/office/drawing/2014/main" id="{51C89AB2-E924-457C-8B0E-E7D1898B615E}"/>
              </a:ext>
            </a:extLst>
          </p:cNvPr>
          <p:cNvSpPr>
            <a:spLocks noChangeAspect="1" noChangeArrowheads="1"/>
          </p:cNvSpPr>
          <p:nvPr/>
        </p:nvSpPr>
        <p:spPr bwMode="auto">
          <a:xfrm>
            <a:off x="144463"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2408" name="AutoShape 8" descr="Resultado de imagen de imagen de calendario 2016">
            <a:extLst>
              <a:ext uri="{FF2B5EF4-FFF2-40B4-BE49-F238E27FC236}">
                <a16:creationId xmlns="" xmlns:a16="http://schemas.microsoft.com/office/drawing/2014/main" id="{F5A02BCF-4F2B-4F06-9555-4114410E218E}"/>
              </a:ext>
            </a:extLst>
          </p:cNvPr>
          <p:cNvSpPr>
            <a:spLocks noChangeAspect="1" noChangeArrowheads="1"/>
          </p:cNvSpPr>
          <p:nvPr/>
        </p:nvSpPr>
        <p:spPr bwMode="auto">
          <a:xfrm>
            <a:off x="296863" y="79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2409" name="AutoShape 12" descr="Resultado de imagen de imagen de verificacion">
            <a:extLst>
              <a:ext uri="{FF2B5EF4-FFF2-40B4-BE49-F238E27FC236}">
                <a16:creationId xmlns="" xmlns:a16="http://schemas.microsoft.com/office/drawing/2014/main" id="{76FA4B53-4143-4874-B55F-801B42BE59CE}"/>
              </a:ext>
            </a:extLst>
          </p:cNvPr>
          <p:cNvSpPr>
            <a:spLocks noChangeAspect="1" noChangeArrowheads="1"/>
          </p:cNvSpPr>
          <p:nvPr/>
        </p:nvSpPr>
        <p:spPr bwMode="auto">
          <a:xfrm>
            <a:off x="449263" y="1603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2410" name="AutoShape 14" descr="Resultado de imagen de imagen de verificacion">
            <a:extLst>
              <a:ext uri="{FF2B5EF4-FFF2-40B4-BE49-F238E27FC236}">
                <a16:creationId xmlns="" xmlns:a16="http://schemas.microsoft.com/office/drawing/2014/main" id="{20F87257-0725-4CEB-AE98-0FA22B605CE3}"/>
              </a:ext>
            </a:extLst>
          </p:cNvPr>
          <p:cNvSpPr>
            <a:spLocks noChangeAspect="1" noChangeArrowheads="1"/>
          </p:cNvSpPr>
          <p:nvPr/>
        </p:nvSpPr>
        <p:spPr bwMode="auto">
          <a:xfrm>
            <a:off x="601663" y="3127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2411" name="AutoShape 46" descr="Resultado de imagen de ii ico sustainable bond forum">
            <a:extLst>
              <a:ext uri="{FF2B5EF4-FFF2-40B4-BE49-F238E27FC236}">
                <a16:creationId xmlns="" xmlns:a16="http://schemas.microsoft.com/office/drawing/2014/main" id="{A656F8A1-02B5-424E-A477-EDEC759BD47D}"/>
              </a:ext>
            </a:extLst>
          </p:cNvPr>
          <p:cNvSpPr>
            <a:spLocks noChangeAspect="1" noChangeArrowheads="1"/>
          </p:cNvSpPr>
          <p:nvPr/>
        </p:nvSpPr>
        <p:spPr bwMode="auto">
          <a:xfrm>
            <a:off x="754063" y="465138"/>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endParaRPr lang="es-ES" altLang="es-ES" sz="1800"/>
          </a:p>
        </p:txBody>
      </p:sp>
      <p:sp>
        <p:nvSpPr>
          <p:cNvPr id="102413" name="8 Rectángulo">
            <a:extLst>
              <a:ext uri="{FF2B5EF4-FFF2-40B4-BE49-F238E27FC236}">
                <a16:creationId xmlns="" xmlns:a16="http://schemas.microsoft.com/office/drawing/2014/main" id="{C25808C1-83AE-404E-A8C1-F8F643F3EC4D}"/>
              </a:ext>
            </a:extLst>
          </p:cNvPr>
          <p:cNvSpPr>
            <a:spLocks noChangeArrowheads="1"/>
          </p:cNvSpPr>
          <p:nvPr/>
        </p:nvSpPr>
        <p:spPr bwMode="auto">
          <a:xfrm>
            <a:off x="1768475" y="998538"/>
            <a:ext cx="4176713"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defRPr/>
            </a:pPr>
            <a:r>
              <a:rPr lang="en-GB" altLang="es-ES" sz="1200" b="1" dirty="0">
                <a:solidFill>
                  <a:schemeClr val="accent2">
                    <a:lumMod val="75000"/>
                  </a:schemeClr>
                </a:solidFill>
                <a:latin typeface="Arial" panose="020B0604020202020204" pitchFamily="34" charset="0"/>
              </a:rPr>
              <a:t>FUNDRAISING</a:t>
            </a:r>
          </a:p>
        </p:txBody>
      </p:sp>
      <p:sp>
        <p:nvSpPr>
          <p:cNvPr id="2" name="35 CuadroTexto">
            <a:extLst>
              <a:ext uri="{FF2B5EF4-FFF2-40B4-BE49-F238E27FC236}">
                <a16:creationId xmlns="" xmlns:a16="http://schemas.microsoft.com/office/drawing/2014/main" id="{DEB39792-64A6-45D4-94EA-EFDE53636376}"/>
              </a:ext>
            </a:extLst>
          </p:cNvPr>
          <p:cNvSpPr txBox="1">
            <a:spLocks noChangeArrowheads="1"/>
          </p:cNvSpPr>
          <p:nvPr/>
        </p:nvSpPr>
        <p:spPr bwMode="auto">
          <a:xfrm>
            <a:off x="1768475" y="1736725"/>
            <a:ext cx="6891338" cy="170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The Institute obtains funding by issuing debt on capital markets and by means of bilateral loans. In 2016, ICO raised medium- and long-term funding totalling €3.970 billion. Of this, 64% (€2.545 billion) was obtained from issues on capital markets and the remaining 36% (€1.425 billion) from bilateral loans from different multilateral organisations. </a:t>
            </a:r>
          </a:p>
          <a:p>
            <a:pPr algn="just" eaLnBrk="1" hangingPunct="1">
              <a:spcBef>
                <a:spcPct val="0"/>
              </a:spcBef>
              <a:buFontTx/>
              <a:buNone/>
            </a:pPr>
            <a:endParaRPr lang="en-GB" altLang="es-ES" sz="500">
              <a:solidFill>
                <a:srgbClr val="9E1B34"/>
              </a:solidFill>
              <a:latin typeface="Gill Sans"/>
            </a:endParaRPr>
          </a:p>
          <a:p>
            <a:pPr algn="just" eaLnBrk="1" hangingPunct="1">
              <a:spcBef>
                <a:spcPct val="0"/>
              </a:spcBef>
              <a:buFontTx/>
              <a:buNone/>
            </a:pPr>
            <a:r>
              <a:rPr lang="en-GB" altLang="es-ES" sz="1000">
                <a:solidFill>
                  <a:srgbClr val="9E1B34"/>
                </a:solidFill>
                <a:latin typeface="Gill Sans"/>
              </a:rPr>
              <a:t>Regarding the latter, ICO has cemented its position as one of the main partners of the EIB Group throughout Europe, responding to the Communication of the European Commission in July 2015 on the requisite levels of coordination and complementarity between National Promotional Banks and the EIB Group with a view to offering SMEs better financing conditions and joint support for the Investment Plan for Europe among its objectives.</a:t>
            </a:r>
          </a:p>
        </p:txBody>
      </p:sp>
      <p:sp>
        <p:nvSpPr>
          <p:cNvPr id="102415" name="35 CuadroTexto">
            <a:extLst>
              <a:ext uri="{FF2B5EF4-FFF2-40B4-BE49-F238E27FC236}">
                <a16:creationId xmlns="" xmlns:a16="http://schemas.microsoft.com/office/drawing/2014/main" id="{1EECE99E-B13C-4DC7-9904-B106D7085B15}"/>
              </a:ext>
            </a:extLst>
          </p:cNvPr>
          <p:cNvSpPr txBox="1">
            <a:spLocks noChangeArrowheads="1"/>
          </p:cNvSpPr>
          <p:nvPr/>
        </p:nvSpPr>
        <p:spPr bwMode="auto">
          <a:xfrm>
            <a:off x="1779588" y="3471294"/>
            <a:ext cx="27305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a:solidFill>
                  <a:srgbClr val="9E1B34"/>
                </a:solidFill>
                <a:latin typeface="Gill Sans"/>
              </a:rPr>
              <a:t>In terms of the volume arranged, the total amount obtained by ICO in 2016 stood at €4.470 billion. </a:t>
            </a:r>
          </a:p>
        </p:txBody>
      </p:sp>
      <p:sp>
        <p:nvSpPr>
          <p:cNvPr id="102416" name="1 Rectángulo">
            <a:extLst>
              <a:ext uri="{FF2B5EF4-FFF2-40B4-BE49-F238E27FC236}">
                <a16:creationId xmlns="" xmlns:a16="http://schemas.microsoft.com/office/drawing/2014/main" id="{475FABF6-E205-42DD-BC1B-5FA726069808}"/>
              </a:ext>
            </a:extLst>
          </p:cNvPr>
          <p:cNvSpPr>
            <a:spLocks noChangeArrowheads="1"/>
          </p:cNvSpPr>
          <p:nvPr/>
        </p:nvSpPr>
        <p:spPr bwMode="auto">
          <a:xfrm>
            <a:off x="1768475" y="4370388"/>
            <a:ext cx="6891338" cy="124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eaLnBrk="1" hangingPunct="1">
              <a:spcBef>
                <a:spcPct val="0"/>
              </a:spcBef>
              <a:buFontTx/>
              <a:buNone/>
            </a:pPr>
            <a:r>
              <a:rPr lang="en-GB" altLang="es-ES" sz="1000" b="1" dirty="0">
                <a:solidFill>
                  <a:srgbClr val="9E1B34"/>
                </a:solidFill>
                <a:latin typeface="Gill Sans"/>
              </a:rPr>
              <a:t>Bilateral loans entered into with multilateral organisations. Access to financing on preferential terms.</a:t>
            </a:r>
          </a:p>
          <a:p>
            <a:pPr algn="just" eaLnBrk="1" hangingPunct="1">
              <a:spcBef>
                <a:spcPct val="0"/>
              </a:spcBef>
              <a:buFontTx/>
              <a:buNone/>
            </a:pPr>
            <a:endParaRPr lang="en-GB" altLang="es-ES" sz="500" dirty="0">
              <a:solidFill>
                <a:srgbClr val="9E1B34"/>
              </a:solidFill>
              <a:latin typeface="Gill Sans"/>
            </a:endParaRPr>
          </a:p>
          <a:p>
            <a:pPr algn="just" eaLnBrk="1" hangingPunct="1">
              <a:spcBef>
                <a:spcPct val="0"/>
              </a:spcBef>
              <a:buFontTx/>
              <a:buNone/>
            </a:pPr>
            <a:r>
              <a:rPr lang="en-GB" altLang="es-ES" sz="1000" dirty="0">
                <a:solidFill>
                  <a:srgbClr val="9E1B34"/>
                </a:solidFill>
                <a:latin typeface="Gill Sans"/>
              </a:rPr>
              <a:t>In recent years, ICO has stepped up its search for alternative sources to complement the financing obtained from capital markets, securing more loans from international financial institutions and multilateral organisations. These transactions, given their favourable price, term and availability conditions, make it possible for ICO to reduce its funding costs and, as a result, provide Spanish companies with better financing terms. </a:t>
            </a:r>
          </a:p>
        </p:txBody>
      </p:sp>
      <p:sp>
        <p:nvSpPr>
          <p:cNvPr id="35" name="8 Rectángulo">
            <a:extLst>
              <a:ext uri="{FF2B5EF4-FFF2-40B4-BE49-F238E27FC236}">
                <a16:creationId xmlns="" xmlns:a16="http://schemas.microsoft.com/office/drawing/2014/main" id="{B151EC34-71D5-430B-A4CD-353F3F061125}"/>
              </a:ext>
            </a:extLst>
          </p:cNvPr>
          <p:cNvSpPr>
            <a:spLocks noChangeArrowheads="1"/>
          </p:cNvSpPr>
          <p:nvPr/>
        </p:nvSpPr>
        <p:spPr bwMode="auto">
          <a:xfrm>
            <a:off x="1773238" y="1376363"/>
            <a:ext cx="5276850" cy="276225"/>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171450" indent="-171450">
              <a:buFont typeface="Wingdings" panose="05000000000000000000" pitchFamily="2" charset="2"/>
              <a:buChar char="q"/>
              <a:defRPr/>
            </a:pPr>
            <a:r>
              <a:rPr lang="en-GB" altLang="es-ES" sz="1200" b="1" dirty="0">
                <a:solidFill>
                  <a:schemeClr val="accent2">
                    <a:lumMod val="75000"/>
                  </a:schemeClr>
                </a:solidFill>
                <a:latin typeface="Arial" panose="020B0604020202020204" pitchFamily="34" charset="0"/>
              </a:rPr>
              <a:t>Sources of funding</a:t>
            </a:r>
          </a:p>
        </p:txBody>
      </p:sp>
      <p:pic>
        <p:nvPicPr>
          <p:cNvPr id="3" name="Imagen 2"/>
          <p:cNvPicPr>
            <a:picLocks noChangeAspect="1"/>
          </p:cNvPicPr>
          <p:nvPr/>
        </p:nvPicPr>
        <p:blipFill>
          <a:blip r:embed="rId3"/>
          <a:stretch>
            <a:fillRect/>
          </a:stretch>
        </p:blipFill>
        <p:spPr>
          <a:xfrm>
            <a:off x="4516336" y="3068464"/>
            <a:ext cx="4149725" cy="1139430"/>
          </a:xfrm>
          <a:prstGeom prst="rect">
            <a:avLst/>
          </a:prstGeom>
        </p:spPr>
      </p:pic>
      <p:grpSp>
        <p:nvGrpSpPr>
          <p:cNvPr id="33" name="50 Grupo">
            <a:extLst>
              <a:ext uri="{FF2B5EF4-FFF2-40B4-BE49-F238E27FC236}">
                <a16:creationId xmlns="" xmlns:a16="http://schemas.microsoft.com/office/drawing/2014/main" id="{F7CF17F1-5EC2-4656-8A47-94EA908C8B27}"/>
              </a:ext>
            </a:extLst>
          </p:cNvPr>
          <p:cNvGrpSpPr>
            <a:grpSpLocks/>
          </p:cNvGrpSpPr>
          <p:nvPr/>
        </p:nvGrpSpPr>
        <p:grpSpPr bwMode="auto">
          <a:xfrm>
            <a:off x="107950" y="1233488"/>
            <a:ext cx="1338263" cy="4025900"/>
            <a:chOff x="5148065" y="1386991"/>
            <a:chExt cx="1338621" cy="4026415"/>
          </a:xfrm>
        </p:grpSpPr>
        <p:sp>
          <p:nvSpPr>
            <p:cNvPr id="34" name="8 Rectángulo">
              <a:hlinkClick r:id="rId4" action="ppaction://hlinksldjump"/>
              <a:extLst>
                <a:ext uri="{FF2B5EF4-FFF2-40B4-BE49-F238E27FC236}">
                  <a16:creationId xmlns="" xmlns:a16="http://schemas.microsoft.com/office/drawing/2014/main" id="{E8B685B0-4BC3-4F12-A5E3-7214B192F5AE}"/>
                </a:ext>
              </a:extLst>
            </p:cNvPr>
            <p:cNvSpPr>
              <a:spLocks noChangeArrowheads="1"/>
            </p:cNvSpPr>
            <p:nvPr/>
          </p:nvSpPr>
          <p:spPr bwMode="auto">
            <a:xfrm>
              <a:off x="5148065" y="1386991"/>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Letter from the Chairman</a:t>
              </a:r>
            </a:p>
          </p:txBody>
        </p:sp>
        <p:sp>
          <p:nvSpPr>
            <p:cNvPr id="50" name="8 Rectángulo">
              <a:hlinkClick r:id="rId5" action="ppaction://hlinksldjump"/>
              <a:extLst>
                <a:ext uri="{FF2B5EF4-FFF2-40B4-BE49-F238E27FC236}">
                  <a16:creationId xmlns="" xmlns:a16="http://schemas.microsoft.com/office/drawing/2014/main" id="{D4FCF287-7AD7-4D9A-ADDF-4F4C7DE580FC}"/>
                </a:ext>
              </a:extLst>
            </p:cNvPr>
            <p:cNvSpPr>
              <a:spLocks noChangeArrowheads="1"/>
            </p:cNvSpPr>
            <p:nvPr/>
          </p:nvSpPr>
          <p:spPr bwMode="auto">
            <a:xfrm>
              <a:off x="5154417" y="17315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About this report</a:t>
              </a:r>
            </a:p>
          </p:txBody>
        </p:sp>
        <p:sp>
          <p:nvSpPr>
            <p:cNvPr id="51" name="8 Rectángulo">
              <a:hlinkClick r:id="rId6" action="ppaction://hlinksldjump"/>
              <a:extLst>
                <a:ext uri="{FF2B5EF4-FFF2-40B4-BE49-F238E27FC236}">
                  <a16:creationId xmlns="" xmlns:a16="http://schemas.microsoft.com/office/drawing/2014/main" id="{D79C4C93-AC58-449F-B3FD-0668D79C99E7}"/>
                </a:ext>
              </a:extLst>
            </p:cNvPr>
            <p:cNvSpPr>
              <a:spLocks noChangeArrowheads="1"/>
            </p:cNvSpPr>
            <p:nvPr/>
          </p:nvSpPr>
          <p:spPr bwMode="auto">
            <a:xfrm>
              <a:off x="5154417" y="20792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Key milestones</a:t>
              </a:r>
            </a:p>
          </p:txBody>
        </p:sp>
        <p:sp>
          <p:nvSpPr>
            <p:cNvPr id="52" name="8 Rectángulo">
              <a:hlinkClick r:id="rId7" action="ppaction://hlinksldjump"/>
              <a:extLst>
                <a:ext uri="{FF2B5EF4-FFF2-40B4-BE49-F238E27FC236}">
                  <a16:creationId xmlns="" xmlns:a16="http://schemas.microsoft.com/office/drawing/2014/main" id="{28D140F1-A873-4A2A-823C-9478C1A13B62}"/>
                </a:ext>
              </a:extLst>
            </p:cNvPr>
            <p:cNvSpPr>
              <a:spLocks noChangeArrowheads="1"/>
            </p:cNvSpPr>
            <p:nvPr/>
          </p:nvSpPr>
          <p:spPr bwMode="auto">
            <a:xfrm>
              <a:off x="5160768" y="24158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General information about ICO</a:t>
              </a:r>
            </a:p>
          </p:txBody>
        </p:sp>
        <p:sp>
          <p:nvSpPr>
            <p:cNvPr id="53" name="8 Rectángulo">
              <a:hlinkClick r:id="rId8" action="ppaction://hlinksldjump"/>
              <a:extLst>
                <a:ext uri="{FF2B5EF4-FFF2-40B4-BE49-F238E27FC236}">
                  <a16:creationId xmlns="" xmlns:a16="http://schemas.microsoft.com/office/drawing/2014/main" id="{69A61E20-1162-4FFF-8CAF-74B8BC09CCD9}"/>
                </a:ext>
              </a:extLst>
            </p:cNvPr>
            <p:cNvSpPr>
              <a:spLocks noChangeArrowheads="1"/>
            </p:cNvSpPr>
            <p:nvPr/>
          </p:nvSpPr>
          <p:spPr bwMode="auto">
            <a:xfrm>
              <a:off x="5154417" y="2763529"/>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Corporate governance</a:t>
              </a:r>
            </a:p>
          </p:txBody>
        </p:sp>
        <p:sp>
          <p:nvSpPr>
            <p:cNvPr id="54" name="8 Rectángulo">
              <a:hlinkClick r:id="rId9" action="ppaction://hlinksldjump"/>
              <a:extLst>
                <a:ext uri="{FF2B5EF4-FFF2-40B4-BE49-F238E27FC236}">
                  <a16:creationId xmlns="" xmlns:a16="http://schemas.microsoft.com/office/drawing/2014/main" id="{B49FCAF8-BA0A-4D31-9C7E-9BBD59593536}"/>
                </a:ext>
              </a:extLst>
            </p:cNvPr>
            <p:cNvSpPr>
              <a:spLocks noChangeArrowheads="1"/>
            </p:cNvSpPr>
            <p:nvPr/>
          </p:nvSpPr>
          <p:spPr bwMode="auto">
            <a:xfrm>
              <a:off x="5160768" y="3100122"/>
              <a:ext cx="1319566" cy="176236"/>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Economic management</a:t>
              </a:r>
            </a:p>
          </p:txBody>
        </p:sp>
        <p:sp>
          <p:nvSpPr>
            <p:cNvPr id="55" name="8 Rectángulo">
              <a:hlinkClick r:id="rId10" action="ppaction://hlinksldjump"/>
              <a:extLst>
                <a:ext uri="{FF2B5EF4-FFF2-40B4-BE49-F238E27FC236}">
                  <a16:creationId xmlns="" xmlns:a16="http://schemas.microsoft.com/office/drawing/2014/main" id="{21059F9F-8155-4F56-AFBE-89CD81708412}"/>
                </a:ext>
              </a:extLst>
            </p:cNvPr>
            <p:cNvSpPr>
              <a:spLocks noChangeArrowheads="1"/>
            </p:cNvSpPr>
            <p:nvPr/>
          </p:nvSpPr>
          <p:spPr bwMode="auto">
            <a:xfrm>
              <a:off x="5160768" y="3447830"/>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Environmental management</a:t>
              </a:r>
            </a:p>
          </p:txBody>
        </p:sp>
        <p:sp>
          <p:nvSpPr>
            <p:cNvPr id="56" name="8 Rectángulo">
              <a:hlinkClick r:id="rId11" action="ppaction://hlinksldjump"/>
              <a:extLst>
                <a:ext uri="{FF2B5EF4-FFF2-40B4-BE49-F238E27FC236}">
                  <a16:creationId xmlns="" xmlns:a16="http://schemas.microsoft.com/office/drawing/2014/main" id="{8AFFEFB9-2585-489D-A3F6-0719F028E117}"/>
                </a:ext>
              </a:extLst>
            </p:cNvPr>
            <p:cNvSpPr>
              <a:spLocks noChangeArrowheads="1"/>
            </p:cNvSpPr>
            <p:nvPr/>
          </p:nvSpPr>
          <p:spPr bwMode="auto">
            <a:xfrm>
              <a:off x="5167120" y="3784423"/>
              <a:ext cx="1319566" cy="176235"/>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Labour relations</a:t>
              </a:r>
            </a:p>
          </p:txBody>
        </p:sp>
        <p:sp>
          <p:nvSpPr>
            <p:cNvPr id="57" name="8 Rectángulo">
              <a:hlinkClick r:id="rId12" action="ppaction://hlinksldjump"/>
              <a:extLst>
                <a:ext uri="{FF2B5EF4-FFF2-40B4-BE49-F238E27FC236}">
                  <a16:creationId xmlns="" xmlns:a16="http://schemas.microsoft.com/office/drawing/2014/main" id="{B8B0D0E9-4ACD-4687-A1A0-0692314E9930}"/>
                </a:ext>
              </a:extLst>
            </p:cNvPr>
            <p:cNvSpPr>
              <a:spLocks noChangeArrowheads="1"/>
            </p:cNvSpPr>
            <p:nvPr/>
          </p:nvSpPr>
          <p:spPr bwMode="auto">
            <a:xfrm>
              <a:off x="5154417" y="4130542"/>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ICO and society</a:t>
              </a:r>
            </a:p>
          </p:txBody>
        </p:sp>
        <p:sp>
          <p:nvSpPr>
            <p:cNvPr id="58" name="8 Rectángulo">
              <a:hlinkClick r:id="rId13" action="ppaction://hlinksldjump"/>
              <a:extLst>
                <a:ext uri="{FF2B5EF4-FFF2-40B4-BE49-F238E27FC236}">
                  <a16:creationId xmlns="" xmlns:a16="http://schemas.microsoft.com/office/drawing/2014/main" id="{439AC673-A112-4474-94E2-D616A73B94CC}"/>
                </a:ext>
              </a:extLst>
            </p:cNvPr>
            <p:cNvSpPr>
              <a:spLocks noChangeArrowheads="1"/>
            </p:cNvSpPr>
            <p:nvPr/>
          </p:nvSpPr>
          <p:spPr bwMode="auto">
            <a:xfrm>
              <a:off x="5160768" y="4467135"/>
              <a:ext cx="1319566" cy="17782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1. Table of contents</a:t>
              </a:r>
            </a:p>
          </p:txBody>
        </p:sp>
        <p:sp>
          <p:nvSpPr>
            <p:cNvPr id="59" name="8 Rectángulo">
              <a:hlinkClick r:id="rId14" action="ppaction://hlinksldjump"/>
              <a:extLst>
                <a:ext uri="{FF2B5EF4-FFF2-40B4-BE49-F238E27FC236}">
                  <a16:creationId xmlns="" xmlns:a16="http://schemas.microsoft.com/office/drawing/2014/main" id="{02DA3C1B-B34A-4E12-BD82-AADD8506E4B0}"/>
                </a:ext>
              </a:extLst>
            </p:cNvPr>
            <p:cNvSpPr>
              <a:spLocks noChangeArrowheads="1"/>
            </p:cNvSpPr>
            <p:nvPr/>
          </p:nvSpPr>
          <p:spPr bwMode="auto">
            <a:xfrm>
              <a:off x="5160768" y="4771068"/>
              <a:ext cx="1319566" cy="261643"/>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2. Basic regulatory </a:t>
              </a:r>
              <a:r>
                <a:rPr lang="en-GB" altLang="es-ES" sz="550" b="1" dirty="0" smtClean="0">
                  <a:solidFill>
                    <a:srgbClr val="9E1B34"/>
                  </a:solidFill>
                  <a:latin typeface="Gill Sans"/>
                </a:rPr>
                <a:t>framework</a:t>
              </a:r>
            </a:p>
          </p:txBody>
        </p:sp>
        <p:sp>
          <p:nvSpPr>
            <p:cNvPr id="60" name="8 Rectángulo">
              <a:hlinkClick r:id="rId15" action="ppaction://hlinksldjump"/>
              <a:extLst>
                <a:ext uri="{FF2B5EF4-FFF2-40B4-BE49-F238E27FC236}">
                  <a16:creationId xmlns="" xmlns:a16="http://schemas.microsoft.com/office/drawing/2014/main" id="{2A3A0258-1640-4E27-8463-FC07FDB90F83}"/>
                </a:ext>
              </a:extLst>
            </p:cNvPr>
            <p:cNvSpPr>
              <a:spLocks noChangeArrowheads="1"/>
            </p:cNvSpPr>
            <p:nvPr/>
          </p:nvSpPr>
          <p:spPr bwMode="auto">
            <a:xfrm>
              <a:off x="5167120" y="5151434"/>
              <a:ext cx="1316390" cy="26197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eaLnBrk="1" hangingPunct="1">
                <a:spcBef>
                  <a:spcPct val="0"/>
                </a:spcBef>
                <a:buFontTx/>
                <a:buNone/>
                <a:defRPr/>
              </a:pPr>
              <a:r>
                <a:rPr lang="en-GB" altLang="es-ES" sz="550" b="1" dirty="0">
                  <a:solidFill>
                    <a:srgbClr val="9E1B34"/>
                  </a:solidFill>
                  <a:latin typeface="Gill Sans"/>
                </a:rPr>
                <a:t>Annex 3. AXIS Participaciones Empresariales </a:t>
              </a:r>
            </a:p>
          </p:txBody>
        </p:sp>
      </p:grpSp>
      <p:grpSp>
        <p:nvGrpSpPr>
          <p:cNvPr id="31" name="30 Grupo"/>
          <p:cNvGrpSpPr/>
          <p:nvPr/>
        </p:nvGrpSpPr>
        <p:grpSpPr>
          <a:xfrm>
            <a:off x="93663" y="5481228"/>
            <a:ext cx="1320800" cy="684622"/>
            <a:chOff x="93663" y="5481228"/>
            <a:chExt cx="1320800" cy="684622"/>
          </a:xfrm>
        </p:grpSpPr>
        <p:sp>
          <p:nvSpPr>
            <p:cNvPr id="32" name="8 Rectángulo">
              <a:hlinkClick r:id="rId16"/>
              <a:extLst>
                <a:ext uri="{FF2B5EF4-FFF2-40B4-BE49-F238E27FC236}">
                  <a16:creationId xmlns="" xmlns:a16="http://schemas.microsoft.com/office/drawing/2014/main" id="{70113E04-6B85-401D-B1EE-B4EB4A4870BC}"/>
                </a:ext>
              </a:extLst>
            </p:cNvPr>
            <p:cNvSpPr>
              <a:spLocks noChangeArrowheads="1"/>
            </p:cNvSpPr>
            <p:nvPr/>
          </p:nvSpPr>
          <p:spPr bwMode="auto">
            <a:xfrm>
              <a:off x="93663" y="5989638"/>
              <a:ext cx="1320800" cy="176212"/>
            </a:xfrm>
            <a:prstGeom prst="rect">
              <a:avLst/>
            </a:prstGeom>
            <a:solidFill>
              <a:srgbClr val="EBAB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sz="3200">
                  <a:solidFill>
                    <a:schemeClr val="tx1"/>
                  </a:solidFill>
                  <a:latin typeface="Calibri" pitchFamily="34" charset="0"/>
                </a:defRPr>
              </a:lvl1pPr>
              <a:lvl2pPr marL="742950" indent="-285750" eaLnBrk="0" hangingPunct="0">
                <a:spcBef>
                  <a:spcPct val="20000"/>
                </a:spcBef>
                <a:buFont typeface="Arial" pitchFamily="34" charset="0"/>
                <a:buChar char="–"/>
                <a:defRPr sz="2800">
                  <a:solidFill>
                    <a:schemeClr val="tx1"/>
                  </a:solidFill>
                  <a:latin typeface="Calibri" pitchFamily="34" charset="0"/>
                </a:defRPr>
              </a:lvl2pPr>
              <a:lvl3pPr marL="1143000" indent="-228600" eaLnBrk="0" hangingPunct="0">
                <a:spcBef>
                  <a:spcPct val="20000"/>
                </a:spcBef>
                <a:buFont typeface="Arial" pitchFamily="34" charset="0"/>
                <a:buChar char="•"/>
                <a:defRPr sz="2400">
                  <a:solidFill>
                    <a:schemeClr val="tx1"/>
                  </a:solidFill>
                  <a:latin typeface="Calibri" pitchFamily="34" charset="0"/>
                </a:defRPr>
              </a:lvl3pPr>
              <a:lvl4pPr marL="1600200" indent="-228600" eaLnBrk="0" hangingPunct="0">
                <a:spcBef>
                  <a:spcPct val="20000"/>
                </a:spcBef>
                <a:buFont typeface="Arial" pitchFamily="34" charset="0"/>
                <a:buChar char="–"/>
                <a:defRPr sz="2000">
                  <a:solidFill>
                    <a:schemeClr val="tx1"/>
                  </a:solidFill>
                  <a:latin typeface="Calibri" pitchFamily="34" charset="0"/>
                </a:defRPr>
              </a:lvl4pPr>
              <a:lvl5pPr marL="2057400" indent="-228600" eaLnBrk="0" hangingPunct="0">
                <a:spcBef>
                  <a:spcPct val="20000"/>
                </a:spcBef>
                <a:buFont typeface="Arial" pitchFamily="34"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buChar char="»"/>
                <a:defRPr sz="2000">
                  <a:solidFill>
                    <a:schemeClr val="tx1"/>
                  </a:solidFill>
                  <a:latin typeface="Calibri" pitchFamily="34" charset="0"/>
                </a:defRPr>
              </a:lvl9pPr>
            </a:lstStyle>
            <a:p>
              <a:pPr algn="ctr" eaLnBrk="1" hangingPunct="1">
                <a:spcBef>
                  <a:spcPct val="0"/>
                </a:spcBef>
                <a:buFontTx/>
                <a:buNone/>
                <a:defRPr/>
              </a:pPr>
              <a:r>
                <a:rPr lang="en-GB" altLang="es-ES" sz="550" b="1" dirty="0">
                  <a:solidFill>
                    <a:srgbClr val="9E1B34"/>
                  </a:solidFill>
                  <a:latin typeface="Gill Sans"/>
                </a:rPr>
                <a:t>Print Integrated Report</a:t>
              </a:r>
            </a:p>
          </p:txBody>
        </p:sp>
        <p:pic>
          <p:nvPicPr>
            <p:cNvPr id="36" name="Picture 10" descr="http://images.gofreedownload.net/3-gray-printer-33855.jpg">
              <a:hlinkClick r:id="rId16"/>
              <a:extLst>
                <a:ext uri="{FF2B5EF4-FFF2-40B4-BE49-F238E27FC236}">
                  <a16:creationId xmlns="" xmlns:a16="http://schemas.microsoft.com/office/drawing/2014/main" id="{855A599D-E331-42A0-8720-9A2EC1FD96BB}"/>
                </a:ext>
              </a:extLst>
            </p:cNvPr>
            <p:cNvPicPr>
              <a:picLocks noChangeAspect="1" noChangeArrowheads="1"/>
            </p:cNvPicPr>
            <p:nvPr/>
          </p:nvPicPr>
          <p:blipFill>
            <a:blip r:embed="rId17" cstate="print">
              <a:duotone>
                <a:schemeClr val="accent6">
                  <a:shade val="45000"/>
                  <a:satMod val="135000"/>
                </a:schemeClr>
                <a:prstClr val="white"/>
              </a:duotone>
              <a:extLst/>
            </a:blip>
            <a:srcRect/>
            <a:stretch>
              <a:fillRect/>
            </a:stretch>
          </p:blipFill>
          <p:spPr bwMode="auto">
            <a:xfrm>
              <a:off x="531695" y="5481228"/>
              <a:ext cx="475909" cy="475909"/>
            </a:xfrm>
            <a:prstGeom prst="rect">
              <a:avLst/>
            </a:prstGeom>
            <a:noFill/>
            <a:extLst/>
          </p:spPr>
        </p:pic>
      </p:grpSp>
    </p:spTree>
    <p:extLst>
      <p:ext uri="{BB962C8B-B14F-4D97-AF65-F5344CB8AC3E}">
        <p14:creationId xmlns:p14="http://schemas.microsoft.com/office/powerpoint/2010/main" val="2123368165"/>
      </p:ext>
    </p:extLst>
  </p:cSld>
  <p:clrMapOvr>
    <a:masterClrMapping/>
  </p:clrMapOvr>
</p:sld>
</file>

<file path=ppt/theme/theme1.xml><?xml version="1.0" encoding="utf-8"?>
<a:theme xmlns:a="http://schemas.openxmlformats.org/drawingml/2006/main" name="Tema de Office">
  <a:themeElements>
    <a:clrScheme name="Personalizado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953734"/>
      </a:hlink>
      <a:folHlink>
        <a:srgbClr val="95373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Personalizado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953734"/>
    </a:hlink>
    <a:folHlink>
      <a:srgbClr val="953734"/>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343</TotalTime>
  <Words>51354</Words>
  <Application>Microsoft Office PowerPoint</Application>
  <PresentationFormat>Presentación en pantalla (4:3)</PresentationFormat>
  <Paragraphs>6495</Paragraphs>
  <Slides>161</Slides>
  <Notes>4</Notes>
  <HiddenSlides>0</HiddenSlides>
  <MMClips>0</MMClips>
  <ScaleCrop>false</ScaleCrop>
  <HeadingPairs>
    <vt:vector size="4" baseType="variant">
      <vt:variant>
        <vt:lpstr>Tema</vt:lpstr>
      </vt:variant>
      <vt:variant>
        <vt:i4>1</vt:i4>
      </vt:variant>
      <vt:variant>
        <vt:lpstr>Títulos de diapositiva</vt:lpstr>
      </vt:variant>
      <vt:variant>
        <vt:i4>161</vt:i4>
      </vt:variant>
    </vt:vector>
  </HeadingPairs>
  <TitlesOfParts>
    <vt:vector size="162" baseType="lpstr">
      <vt:lpstr>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Presentación de PowerPoint</dc:title>
  <dc:creator>Irene Matias</dc:creator>
  <cp:lastModifiedBy>Enrique Sanchez Iniesta</cp:lastModifiedBy>
  <cp:revision>28</cp:revision>
  <dcterms:modified xsi:type="dcterms:W3CDTF">2017-08-04T11:04:56Z</dcterms:modified>
</cp:coreProperties>
</file>